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58" r:id="rId3"/>
    <p:sldId id="259" r:id="rId4"/>
    <p:sldId id="270" r:id="rId5"/>
    <p:sldId id="260" r:id="rId6"/>
    <p:sldId id="268" r:id="rId7"/>
    <p:sldId id="267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6.emf"/><Relationship Id="rId5" Type="http://schemas.openxmlformats.org/officeDocument/2006/relationships/image" Target="../media/image7.wmf"/><Relationship Id="rId4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6.emf"/><Relationship Id="rId5" Type="http://schemas.openxmlformats.org/officeDocument/2006/relationships/image" Target="../media/image8.wmf"/><Relationship Id="rId4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6.e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75FB6-1264-4953-96C2-CBC0CC6B722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DA501-ED6E-46D8-AD42-0A32D240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91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C6905-B4C7-43D9-BF17-D0597B97598D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38619-B7B2-4DC3-A5D5-1F056D4A6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3720E-F535-4888-9958-F78A93DD9D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EA749-D003-4E7A-8E78-ED0F0304A5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4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4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4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image" Target="../media/image17.png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11" Type="http://schemas.openxmlformats.org/officeDocument/2006/relationships/image" Target="../media/image15.png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8C4E6E0-A6E2-4EDB-B465-AAF298BFA982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0D813A-E476-478E-8DD8-107DDF7A2090}" type="slidenum">
              <a:rPr lang="en-US"/>
              <a:pPr/>
              <a:t>1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992188"/>
          </a:xfrm>
        </p:spPr>
        <p:txBody>
          <a:bodyPr/>
          <a:lstStyle/>
          <a:p>
            <a:pPr eaLnBrk="1" hangingPunct="1"/>
            <a:r>
              <a:rPr lang="en-US" smtClean="0"/>
              <a:t>Primary Machining Parameters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3058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Cutting Speed  – (</a:t>
            </a:r>
            <a:r>
              <a:rPr lang="en-US" sz="2300" i="1" dirty="0" smtClean="0"/>
              <a:t>v)</a:t>
            </a:r>
            <a:r>
              <a:rPr lang="en-US" sz="23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Primary motion 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Peripheral speed			m/s		ft/min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Feed  – (</a:t>
            </a:r>
            <a:r>
              <a:rPr lang="en-US" sz="2300" i="1" dirty="0" smtClean="0"/>
              <a:t>f)</a:t>
            </a:r>
            <a:endParaRPr lang="en-US" sz="23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Secondary motion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Turning:				mm/rev		in/rev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Milling:				mm/tooth	in/tooth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Depth of Cut  – (</a:t>
            </a:r>
            <a:r>
              <a:rPr lang="en-US" sz="2300" i="1" dirty="0" smtClean="0"/>
              <a:t>d)</a:t>
            </a:r>
            <a:r>
              <a:rPr lang="en-US" sz="23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Penetration of tool below original work surface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Single parameter			mm		in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>
                <a:cs typeface="Times New Roman" pitchFamily="18" charset="0"/>
              </a:rPr>
              <a:t>Resulting in Material Removal Rate</a:t>
            </a:r>
            <a:r>
              <a:rPr lang="en-US" sz="2300" dirty="0" smtClean="0"/>
              <a:t> –</a:t>
            </a:r>
            <a:r>
              <a:rPr lang="en-US" sz="2300" dirty="0" smtClean="0">
                <a:cs typeface="Times New Roman" pitchFamily="18" charset="0"/>
              </a:rPr>
              <a:t> </a:t>
            </a:r>
            <a:r>
              <a:rPr lang="en-US" sz="2300" i="1" dirty="0" smtClean="0">
                <a:cs typeface="Times New Roman" pitchFamily="18" charset="0"/>
              </a:rPr>
              <a:t>(MRR)</a:t>
            </a:r>
            <a:endParaRPr lang="en-US" sz="2000" i="1" dirty="0" smtClean="0"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 smtClean="0">
                <a:cs typeface="Times New Roman" pitchFamily="18" charset="0"/>
              </a:rPr>
              <a:t>		</a:t>
            </a:r>
            <a:r>
              <a:rPr lang="en-US" sz="2300" i="1" dirty="0" smtClean="0">
                <a:cs typeface="Times New Roman" pitchFamily="18" charset="0"/>
              </a:rPr>
              <a:t>MRR</a:t>
            </a:r>
            <a:r>
              <a:rPr lang="en-US" sz="2300" i="1" baseline="30000" dirty="0" smtClean="0">
                <a:cs typeface="Times New Roman" pitchFamily="18" charset="0"/>
              </a:rPr>
              <a:t>*</a:t>
            </a:r>
            <a:r>
              <a:rPr lang="en-US" sz="2300" dirty="0" smtClean="0">
                <a:cs typeface="Times New Roman" pitchFamily="18" charset="0"/>
              </a:rPr>
              <a:t> = </a:t>
            </a:r>
            <a:r>
              <a:rPr lang="en-US" sz="2300" i="1" dirty="0" smtClean="0">
                <a:cs typeface="Times New Roman" pitchFamily="18" charset="0"/>
              </a:rPr>
              <a:t>v f d</a:t>
            </a:r>
            <a:r>
              <a:rPr lang="en-US" sz="2300" dirty="0" smtClean="0">
                <a:cs typeface="Times New Roman" pitchFamily="18" charset="0"/>
              </a:rPr>
              <a:t> 	 		</a:t>
            </a:r>
            <a:r>
              <a:rPr lang="en-US" sz="2000" dirty="0" smtClean="0">
                <a:cs typeface="Times New Roman" pitchFamily="18" charset="0"/>
              </a:rPr>
              <a:t>mm</a:t>
            </a:r>
            <a:r>
              <a:rPr lang="en-US" sz="2000" b="1" baseline="30000" dirty="0" smtClean="0">
                <a:cs typeface="Times New Roman" pitchFamily="18" charset="0"/>
              </a:rPr>
              <a:t>3</a:t>
            </a:r>
            <a:r>
              <a:rPr lang="en-US" sz="2000" dirty="0" smtClean="0">
                <a:cs typeface="Times New Roman" pitchFamily="18" charset="0"/>
              </a:rPr>
              <a:t>/s		in</a:t>
            </a:r>
            <a:r>
              <a:rPr lang="en-US" sz="2000" b="1" baseline="30000" dirty="0" smtClean="0">
                <a:cs typeface="Times New Roman" pitchFamily="18" charset="0"/>
              </a:rPr>
              <a:t>3</a:t>
            </a:r>
            <a:r>
              <a:rPr lang="en-US" sz="2000" dirty="0" smtClean="0">
                <a:cs typeface="Times New Roman" pitchFamily="18" charset="0"/>
              </a:rPr>
              <a:t>/min</a:t>
            </a:r>
            <a:endParaRPr lang="en-US" sz="2300" dirty="0" smtClean="0">
              <a:cs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where </a:t>
            </a:r>
            <a:r>
              <a:rPr lang="en-US" sz="2000" i="1" dirty="0" smtClean="0">
                <a:cs typeface="Times New Roman" pitchFamily="18" charset="0"/>
              </a:rPr>
              <a:t>v</a:t>
            </a:r>
            <a:r>
              <a:rPr lang="en-US" sz="2000" dirty="0" smtClean="0">
                <a:cs typeface="Times New Roman" pitchFamily="18" charset="0"/>
              </a:rPr>
              <a:t> = cutting speed; </a:t>
            </a:r>
            <a:r>
              <a:rPr lang="en-US" sz="2000" i="1" dirty="0" smtClean="0">
                <a:cs typeface="Times New Roman" pitchFamily="18" charset="0"/>
              </a:rPr>
              <a:t>f</a:t>
            </a:r>
            <a:r>
              <a:rPr lang="en-US" sz="2000" dirty="0" smtClean="0">
                <a:cs typeface="Times New Roman" pitchFamily="18" charset="0"/>
              </a:rPr>
              <a:t> = feed; </a:t>
            </a:r>
            <a:r>
              <a:rPr lang="en-US" sz="2000" i="1" dirty="0" smtClean="0">
                <a:cs typeface="Times New Roman" pitchFamily="18" charset="0"/>
              </a:rPr>
              <a:t>d</a:t>
            </a:r>
            <a:r>
              <a:rPr lang="en-US" sz="2000" dirty="0" smtClean="0">
                <a:cs typeface="Times New Roman" pitchFamily="18" charset="0"/>
              </a:rPr>
              <a:t> = depth of cut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400" dirty="0" smtClean="0">
                <a:cs typeface="Times New Roman" pitchFamily="18" charset="0"/>
              </a:rPr>
              <a:t>							* general model, only!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00B3-41B5-4810-92D2-87BA2561C82D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AE2-0985-45E9-94FD-7A9CA5687057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229600" cy="43434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Power requirements to perform machining can be computed from: </a:t>
            </a:r>
            <a:endParaRPr lang="en-US" dirty="0"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			</a:t>
            </a:r>
            <a:r>
              <a:rPr lang="en-US" b="1" i="1" dirty="0">
                <a:cs typeface="Times New Roman" pitchFamily="18" charset="0"/>
              </a:rPr>
              <a:t>P</a:t>
            </a:r>
            <a:r>
              <a:rPr lang="en-US" b="1" i="1" baseline="-30000" dirty="0">
                <a:cs typeface="Times New Roman" pitchFamily="18" charset="0"/>
              </a:rPr>
              <a:t>c</a:t>
            </a:r>
            <a:r>
              <a:rPr lang="en-US" b="1" dirty="0">
                <a:cs typeface="Times New Roman" pitchFamily="18" charset="0"/>
              </a:rPr>
              <a:t> = </a:t>
            </a:r>
            <a:r>
              <a:rPr lang="en-US" b="1" i="1" dirty="0" err="1">
                <a:cs typeface="Times New Roman" pitchFamily="18" charset="0"/>
              </a:rPr>
              <a:t>F</a:t>
            </a:r>
            <a:r>
              <a:rPr lang="en-US" b="1" i="1" baseline="-30000" dirty="0" err="1">
                <a:cs typeface="Times New Roman" pitchFamily="18" charset="0"/>
              </a:rPr>
              <a:t>c</a:t>
            </a:r>
            <a:r>
              <a:rPr lang="en-US" b="1" i="1" dirty="0">
                <a:cs typeface="Times New Roman" pitchFamily="18" charset="0"/>
              </a:rPr>
              <a:t> v</a:t>
            </a:r>
            <a:r>
              <a:rPr lang="en-US" dirty="0">
                <a:cs typeface="Times New Roman" pitchFamily="18" charset="0"/>
              </a:rPr>
              <a:t> 		</a:t>
            </a:r>
            <a:r>
              <a:rPr lang="en-US" sz="2200" dirty="0">
                <a:cs typeface="Times New Roman" pitchFamily="18" charset="0"/>
              </a:rPr>
              <a:t>N-m/s  (W)	ft-lb/min</a:t>
            </a:r>
            <a:endParaRPr lang="en-US" sz="2200" dirty="0"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700" dirty="0">
                <a:cs typeface="Times New Roman" pitchFamily="18" charset="0"/>
              </a:rPr>
              <a:t>	where: 	</a:t>
            </a:r>
            <a:r>
              <a:rPr lang="en-US" sz="2200" i="1" dirty="0">
                <a:cs typeface="Times New Roman" pitchFamily="18" charset="0"/>
              </a:rPr>
              <a:t>P</a:t>
            </a:r>
            <a:r>
              <a:rPr lang="en-US" sz="2200" i="1" baseline="-30000" dirty="0">
                <a:cs typeface="Times New Roman" pitchFamily="18" charset="0"/>
              </a:rPr>
              <a:t>c</a:t>
            </a:r>
            <a:r>
              <a:rPr lang="en-US" sz="2200" dirty="0">
                <a:cs typeface="Times New Roman" pitchFamily="18" charset="0"/>
              </a:rPr>
              <a:t> = cutting power; 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cs typeface="Times New Roman" pitchFamily="18" charset="0"/>
              </a:rPr>
              <a:t>			</a:t>
            </a:r>
            <a:r>
              <a:rPr lang="en-US" sz="2200" i="1" dirty="0" err="1">
                <a:cs typeface="Times New Roman" pitchFamily="18" charset="0"/>
              </a:rPr>
              <a:t>F</a:t>
            </a:r>
            <a:r>
              <a:rPr lang="en-US" sz="2200" i="1" baseline="-30000" dirty="0" err="1">
                <a:cs typeface="Times New Roman" pitchFamily="18" charset="0"/>
              </a:rPr>
              <a:t>c</a:t>
            </a:r>
            <a:r>
              <a:rPr lang="en-US" sz="2200" dirty="0">
                <a:cs typeface="Times New Roman" pitchFamily="18" charset="0"/>
              </a:rPr>
              <a:t> = cutting force; and 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cs typeface="Times New Roman" pitchFamily="18" charset="0"/>
              </a:rPr>
              <a:t>			</a:t>
            </a:r>
            <a:r>
              <a:rPr lang="en-US" sz="2200" i="1" dirty="0">
                <a:cs typeface="Times New Roman" pitchFamily="18" charset="0"/>
              </a:rPr>
              <a:t>v</a:t>
            </a:r>
            <a:r>
              <a:rPr lang="en-US" sz="2200" dirty="0">
                <a:cs typeface="Times New Roman" pitchFamily="18" charset="0"/>
              </a:rPr>
              <a:t> = cutting speed</a:t>
            </a:r>
          </a:p>
          <a:p>
            <a:r>
              <a:rPr lang="en-US" sz="2200" dirty="0">
                <a:cs typeface="Times New Roman" pitchFamily="18" charset="0"/>
              </a:rPr>
              <a:t>Customary U.S. units for power are Horsepower 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cs typeface="Times New Roman" pitchFamily="18" charset="0"/>
              </a:rPr>
              <a:t>			(= 33000 ft-lb/min)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Power and Energy Relationships</a:t>
            </a:r>
            <a:r>
              <a:rPr lang="en-US" b="1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B93F-98A2-435C-9DE0-B267EA438E41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B577-1D8A-40C2-8ED9-8CE2F5065949}" type="slidenum">
              <a:rPr lang="en-US"/>
              <a:pPr/>
              <a:t>11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Power and Energy Relationships</a:t>
            </a:r>
            <a:r>
              <a:rPr lang="en-US" b="1">
                <a:cs typeface="Times New Roman" pitchFamily="18" charset="0"/>
              </a:rPr>
              <a:t> 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2976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>
                <a:cs typeface="Times New Roman" pitchFamily="18" charset="0"/>
              </a:rPr>
              <a:t>The Gross machine power (</a:t>
            </a:r>
            <a:r>
              <a:rPr lang="en-US" sz="2700" b="1" i="1" dirty="0">
                <a:cs typeface="Times New Roman" pitchFamily="18" charset="0"/>
              </a:rPr>
              <a:t>P</a:t>
            </a:r>
            <a:r>
              <a:rPr lang="en-US" sz="2700" b="1" i="1" baseline="-30000" dirty="0">
                <a:cs typeface="Times New Roman" pitchFamily="18" charset="0"/>
              </a:rPr>
              <a:t>g</a:t>
            </a:r>
            <a:r>
              <a:rPr lang="en-US" sz="2700" dirty="0">
                <a:cs typeface="Times New Roman" pitchFamily="18" charset="0"/>
              </a:rPr>
              <a:t>) available is: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>
                <a:cs typeface="Times New Roman" pitchFamily="18" charset="0"/>
              </a:rPr>
              <a:t>				</a:t>
            </a:r>
            <a:r>
              <a:rPr lang="en-US" sz="2700" b="1" i="1" dirty="0">
                <a:cs typeface="Times New Roman" pitchFamily="18" charset="0"/>
              </a:rPr>
              <a:t>P</a:t>
            </a:r>
            <a:r>
              <a:rPr lang="en-US" sz="2700" b="1" i="1" baseline="-25000" dirty="0">
                <a:cs typeface="Times New Roman" pitchFamily="18" charset="0"/>
              </a:rPr>
              <a:t>c</a:t>
            </a:r>
            <a:r>
              <a:rPr lang="en-US" sz="2700" b="1" i="1" dirty="0">
                <a:cs typeface="Times New Roman" pitchFamily="18" charset="0"/>
              </a:rPr>
              <a:t> = P</a:t>
            </a:r>
            <a:r>
              <a:rPr lang="en-US" sz="2700" b="1" i="1" baseline="-25000" dirty="0">
                <a:cs typeface="Times New Roman" pitchFamily="18" charset="0"/>
              </a:rPr>
              <a:t>g</a:t>
            </a:r>
            <a:r>
              <a:rPr lang="en-US" sz="2700" b="1" i="1" dirty="0">
                <a:cs typeface="Arial" charset="0"/>
              </a:rPr>
              <a:t>• </a:t>
            </a:r>
            <a:r>
              <a:rPr lang="en-US" sz="2700" b="1" i="1" dirty="0">
                <a:cs typeface="Times New Roman" pitchFamily="18" charset="0"/>
              </a:rPr>
              <a:t>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>
                <a:cs typeface="Times New Roman" pitchFamily="18" charset="0"/>
              </a:rPr>
              <a:t>	</a:t>
            </a:r>
            <a:r>
              <a:rPr lang="en-US" sz="2300" dirty="0">
                <a:cs typeface="Times New Roman" pitchFamily="18" charset="0"/>
              </a:rPr>
              <a:t>where </a:t>
            </a:r>
            <a:r>
              <a:rPr lang="en-US" sz="2300" i="1" dirty="0">
                <a:cs typeface="Times New Roman" pitchFamily="18" charset="0"/>
              </a:rPr>
              <a:t>E</a:t>
            </a:r>
            <a:r>
              <a:rPr lang="en-US" sz="2300" dirty="0">
                <a:cs typeface="Times New Roman" pitchFamily="18" charset="0"/>
              </a:rPr>
              <a:t> = mechanical efficiency of machine tool </a:t>
            </a:r>
          </a:p>
          <a:p>
            <a:pPr lvl="4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700" dirty="0">
                <a:cs typeface="Times New Roman" pitchFamily="18" charset="0"/>
              </a:rPr>
              <a:t>Typical </a:t>
            </a:r>
            <a:r>
              <a:rPr lang="en-US" sz="2700" i="1" dirty="0">
                <a:cs typeface="Times New Roman" pitchFamily="18" charset="0"/>
              </a:rPr>
              <a:t>E</a:t>
            </a:r>
            <a:r>
              <a:rPr lang="en-US" sz="2700" dirty="0">
                <a:cs typeface="Times New Roman" pitchFamily="18" charset="0"/>
              </a:rPr>
              <a:t> for machine tools = </a:t>
            </a:r>
            <a:r>
              <a:rPr lang="en-US" sz="2700" dirty="0">
                <a:cs typeface="Times New Roman" pitchFamily="18" charset="0"/>
                <a:sym typeface="Symbol" pitchFamily="18" charset="2"/>
              </a:rPr>
              <a:t> 80 - </a:t>
            </a:r>
            <a:r>
              <a:rPr lang="en-US" sz="2700" dirty="0">
                <a:cs typeface="Times New Roman" pitchFamily="18" charset="0"/>
              </a:rPr>
              <a:t>90% </a:t>
            </a:r>
          </a:p>
          <a:p>
            <a:pPr>
              <a:lnSpc>
                <a:spcPct val="90000"/>
              </a:lnSpc>
            </a:pPr>
            <a:endParaRPr lang="en-US" sz="27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cs typeface="Times New Roman" pitchFamily="18" charset="0"/>
              </a:rPr>
              <a:t>		Note:  Alternate relationships for the same -		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743200" y="5334000"/>
            <a:ext cx="3937000" cy="774700"/>
            <a:chOff x="1728" y="3360"/>
            <a:chExt cx="2480" cy="488"/>
          </a:xfrm>
        </p:grpSpPr>
        <p:graphicFrame>
          <p:nvGraphicFramePr>
            <p:cNvPr id="179204" name="Object 4"/>
            <p:cNvGraphicFramePr>
              <a:graphicFrameLocks noChangeAspect="1"/>
            </p:cNvGraphicFramePr>
            <p:nvPr/>
          </p:nvGraphicFramePr>
          <p:xfrm>
            <a:off x="1728" y="3360"/>
            <a:ext cx="688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4" name="Equation" r:id="rId3" imgW="1091880" imgH="774360" progId="Equation.DSMT4">
                    <p:embed/>
                  </p:oleObj>
                </mc:Choice>
                <mc:Fallback>
                  <p:oleObj name="Equation" r:id="rId3" imgW="1091880" imgH="77436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3360"/>
                          <a:ext cx="688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9205" name="Object 5"/>
            <p:cNvGraphicFramePr>
              <a:graphicFrameLocks noChangeAspect="1"/>
            </p:cNvGraphicFramePr>
            <p:nvPr/>
          </p:nvGraphicFramePr>
          <p:xfrm>
            <a:off x="3216" y="3360"/>
            <a:ext cx="992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5" name="Equation" r:id="rId5" imgW="1574640" imgH="774360" progId="Equation.3">
                    <p:embed/>
                  </p:oleObj>
                </mc:Choice>
                <mc:Fallback>
                  <p:oleObj name="Equation" r:id="rId5" imgW="1574640" imgH="7743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3360"/>
                          <a:ext cx="992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07E-568C-4296-B695-B5222A38E916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AF3-B6FB-4547-90C7-079FC91127FE}" type="slidenum">
              <a:rPr lang="en-US"/>
              <a:pPr/>
              <a:t>12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Unit Power in Machining</a:t>
            </a:r>
            <a:r>
              <a:rPr lang="en-US"/>
              <a:t>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2319338"/>
          </a:xfrm>
        </p:spPr>
        <p:txBody>
          <a:bodyPr/>
          <a:lstStyle/>
          <a:p>
            <a:r>
              <a:rPr lang="en-US" sz="2300" dirty="0">
                <a:cs typeface="Times New Roman" pitchFamily="18" charset="0"/>
              </a:rPr>
              <a:t>Useful to convert power into power per unit volume rate of metal cut</a:t>
            </a:r>
            <a:endParaRPr lang="en-US" sz="2300" dirty="0">
              <a:cs typeface="Courier New" pitchFamily="49" charset="0"/>
            </a:endParaRPr>
          </a:p>
          <a:p>
            <a:r>
              <a:rPr lang="en-US" sz="2300" dirty="0">
                <a:cs typeface="Times New Roman" pitchFamily="18" charset="0"/>
              </a:rPr>
              <a:t>Called the </a:t>
            </a:r>
            <a:r>
              <a:rPr lang="en-US" sz="2300" i="1" dirty="0">
                <a:cs typeface="Times New Roman" pitchFamily="18" charset="0"/>
              </a:rPr>
              <a:t>unit power</a:t>
            </a:r>
            <a:r>
              <a:rPr lang="en-US" sz="2300" dirty="0">
                <a:cs typeface="Times New Roman" pitchFamily="18" charset="0"/>
              </a:rPr>
              <a:t>, </a:t>
            </a:r>
            <a:r>
              <a:rPr lang="en-US" sz="2300" i="1" dirty="0" err="1">
                <a:cs typeface="Times New Roman" pitchFamily="18" charset="0"/>
              </a:rPr>
              <a:t>P</a:t>
            </a:r>
            <a:r>
              <a:rPr lang="en-US" sz="2300" i="1" baseline="-30000" dirty="0" err="1">
                <a:cs typeface="Times New Roman" pitchFamily="18" charset="0"/>
              </a:rPr>
              <a:t>u</a:t>
            </a:r>
            <a:r>
              <a:rPr lang="en-US" sz="2300" dirty="0">
                <a:cs typeface="Times New Roman" pitchFamily="18" charset="0"/>
              </a:rPr>
              <a:t> or </a:t>
            </a:r>
            <a:r>
              <a:rPr lang="en-US" sz="2300" i="1" dirty="0">
                <a:cs typeface="Times New Roman" pitchFamily="18" charset="0"/>
              </a:rPr>
              <a:t>unit horsepower</a:t>
            </a:r>
            <a:r>
              <a:rPr lang="en-US" sz="2300" dirty="0">
                <a:cs typeface="Times New Roman" pitchFamily="18" charset="0"/>
              </a:rPr>
              <a:t>, </a:t>
            </a:r>
            <a:r>
              <a:rPr lang="en-US" sz="2300" i="1" dirty="0" err="1">
                <a:cs typeface="Times New Roman" pitchFamily="18" charset="0"/>
              </a:rPr>
              <a:t>HP</a:t>
            </a:r>
            <a:r>
              <a:rPr lang="en-US" sz="2300" i="1" baseline="-30000" dirty="0" err="1">
                <a:cs typeface="Times New Roman" pitchFamily="18" charset="0"/>
              </a:rPr>
              <a:t>u</a:t>
            </a:r>
            <a:endParaRPr lang="en-US" sz="2300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300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300" dirty="0">
                <a:cs typeface="Times New Roman" pitchFamily="18" charset="0"/>
              </a:rPr>
              <a:t>				or</a:t>
            </a:r>
            <a:endParaRPr lang="en-US" sz="2300" dirty="0">
              <a:cs typeface="Courier New" pitchFamily="49" charset="0"/>
            </a:endParaRP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504950" y="4419600"/>
            <a:ext cx="702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sz="2400">
                <a:cs typeface="Times New Roman" pitchFamily="18" charset="0"/>
              </a:rPr>
              <a:t>where </a:t>
            </a:r>
            <a:r>
              <a:rPr lang="en-US" sz="2400" i="1">
                <a:cs typeface="Times New Roman" pitchFamily="18" charset="0"/>
              </a:rPr>
              <a:t>MRR</a:t>
            </a:r>
            <a:r>
              <a:rPr lang="en-US" sz="2400">
                <a:cs typeface="Times New Roman" pitchFamily="18" charset="0"/>
              </a:rPr>
              <a:t> = material removal rate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180229" name="Object 5"/>
          <p:cNvGraphicFramePr>
            <a:graphicFrameLocks noChangeAspect="1"/>
          </p:cNvGraphicFramePr>
          <p:nvPr/>
        </p:nvGraphicFramePr>
        <p:xfrm>
          <a:off x="1600200" y="3505200"/>
          <a:ext cx="1511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3" imgW="1511280" imgH="774360" progId="Equation.3">
                  <p:embed/>
                </p:oleObj>
              </mc:Choice>
              <mc:Fallback>
                <p:oleObj name="Equation" r:id="rId3" imgW="1511280" imgH="774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05200"/>
                        <a:ext cx="15113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0" name="Object 6"/>
          <p:cNvGraphicFramePr>
            <a:graphicFrameLocks noChangeAspect="1"/>
          </p:cNvGraphicFramePr>
          <p:nvPr/>
        </p:nvGraphicFramePr>
        <p:xfrm>
          <a:off x="4419600" y="3505200"/>
          <a:ext cx="1739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5" imgW="1739880" imgH="774360" progId="Equation.3">
                  <p:embed/>
                </p:oleObj>
              </mc:Choice>
              <mc:Fallback>
                <p:oleObj name="Equation" r:id="rId5" imgW="1739880" imgH="774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505200"/>
                        <a:ext cx="17399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808-79BF-4C3D-96F7-586E67E9BBB4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80F9-0207-4D6C-B080-C36BCB650D62}" type="slidenum">
              <a:rPr lang="en-US"/>
              <a:pPr/>
              <a:t>13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Specific Energy in Machining</a:t>
            </a: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84363"/>
            <a:ext cx="8229600" cy="7239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Unit power </a:t>
            </a:r>
            <a:r>
              <a:rPr lang="en-US" sz="2400" b="1" dirty="0">
                <a:cs typeface="Times New Roman" pitchFamily="18" charset="0"/>
              </a:rPr>
              <a:t>(</a:t>
            </a:r>
            <a:r>
              <a:rPr lang="en-US" sz="2400" b="1" i="1" dirty="0" err="1">
                <a:cs typeface="Times New Roman" pitchFamily="18" charset="0"/>
              </a:rPr>
              <a:t>P</a:t>
            </a:r>
            <a:r>
              <a:rPr lang="en-US" sz="2400" b="1" i="1" baseline="-25000" dirty="0" err="1">
                <a:cs typeface="Times New Roman" pitchFamily="18" charset="0"/>
              </a:rPr>
              <a:t>u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en-US" sz="2400" dirty="0">
                <a:cs typeface="Times New Roman" pitchFamily="18" charset="0"/>
              </a:rPr>
              <a:t> is also known as the </a:t>
            </a:r>
            <a:r>
              <a:rPr lang="en-US" sz="2400" i="1" dirty="0">
                <a:cs typeface="Times New Roman" pitchFamily="18" charset="0"/>
              </a:rPr>
              <a:t>specific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energy</a:t>
            </a:r>
            <a:r>
              <a:rPr lang="en-US" sz="2400" b="1" i="1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(</a:t>
            </a:r>
            <a:r>
              <a:rPr lang="en-US" sz="2400" b="1" i="1" dirty="0">
                <a:cs typeface="Times New Roman" pitchFamily="18" charset="0"/>
              </a:rPr>
              <a:t>U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en-US" sz="2400" i="1" dirty="0">
                <a:cs typeface="Times New Roman" pitchFamily="18" charset="0"/>
              </a:rPr>
              <a:t>,</a:t>
            </a:r>
            <a:r>
              <a:rPr lang="en-US" sz="2400" dirty="0">
                <a:cs typeface="Times New Roman" pitchFamily="18" charset="0"/>
              </a:rPr>
              <a:t> or the power required to cut a unit volume of material:</a:t>
            </a:r>
          </a:p>
          <a:p>
            <a:pPr>
              <a:lnSpc>
                <a:spcPct val="90000"/>
              </a:lnSpc>
            </a:pPr>
            <a:endParaRPr lang="en-US" sz="2400" dirty="0">
              <a:cs typeface="Times New Roman" pitchFamily="18" charset="0"/>
            </a:endParaRPr>
          </a:p>
          <a:p>
            <a:pPr lvl="4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4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	where	</a:t>
            </a:r>
            <a:r>
              <a:rPr lang="en-US" sz="2000" i="1" dirty="0">
                <a:cs typeface="Times New Roman" pitchFamily="18" charset="0"/>
              </a:rPr>
              <a:t>t</a:t>
            </a:r>
            <a:r>
              <a:rPr lang="en-US" sz="2000" b="1" i="1" baseline="-25000" dirty="0">
                <a:cs typeface="Times New Roman" pitchFamily="18" charset="0"/>
              </a:rPr>
              <a:t>0</a:t>
            </a:r>
            <a:r>
              <a:rPr lang="en-US" sz="2000" dirty="0">
                <a:cs typeface="Times New Roman" pitchFamily="18" charset="0"/>
              </a:rPr>
              <a:t> = un-deformed chip thickness;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</a:rPr>
              <a:t>			</a:t>
            </a:r>
            <a:r>
              <a:rPr lang="en-US" sz="2000" i="1" dirty="0">
                <a:cs typeface="Times New Roman" pitchFamily="18" charset="0"/>
              </a:rPr>
              <a:t>w</a:t>
            </a:r>
            <a:r>
              <a:rPr lang="en-US" sz="2000" dirty="0">
                <a:cs typeface="Times New Roman" pitchFamily="18" charset="0"/>
              </a:rPr>
              <a:t> = width of the chip; and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</a:rPr>
              <a:t>			</a:t>
            </a:r>
            <a:r>
              <a:rPr lang="en-US" sz="2000" i="1" dirty="0" err="1">
                <a:cs typeface="Times New Roman" pitchFamily="18" charset="0"/>
              </a:rPr>
              <a:t>F</a:t>
            </a:r>
            <a:r>
              <a:rPr lang="en-US" sz="2000" b="1" i="1" baseline="-25000" dirty="0" err="1">
                <a:cs typeface="Times New Roman" pitchFamily="18" charset="0"/>
              </a:rPr>
              <a:t>c</a:t>
            </a:r>
            <a:r>
              <a:rPr lang="en-US" sz="2000" dirty="0">
                <a:cs typeface="Times New Roman" pitchFamily="18" charset="0"/>
              </a:rPr>
              <a:t> = cutting force</a:t>
            </a:r>
            <a:r>
              <a:rPr lang="en-US" sz="2400" dirty="0">
                <a:cs typeface="Times New Roman" pitchFamily="18" charset="0"/>
              </a:rPr>
              <a:t>		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Units for specific energy are typically N‑m/mm</a:t>
            </a:r>
            <a:r>
              <a:rPr lang="en-US" sz="2400" b="1" baseline="30000" dirty="0">
                <a:cs typeface="Times New Roman" pitchFamily="18" charset="0"/>
              </a:rPr>
              <a:t>3</a:t>
            </a:r>
            <a:r>
              <a:rPr lang="en-US" sz="2400" baseline="30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same as  J/mm</a:t>
            </a:r>
            <a:r>
              <a:rPr lang="en-US" sz="2400" b="1" i="1" baseline="30000" dirty="0">
                <a:cs typeface="Times New Roman" pitchFamily="18" charset="0"/>
              </a:rPr>
              <a:t>3</a:t>
            </a:r>
            <a:r>
              <a:rPr lang="en-US" sz="2400" dirty="0">
                <a:cs typeface="Times New Roman" pitchFamily="18" charset="0"/>
              </a:rPr>
              <a:t>) or as </a:t>
            </a:r>
            <a:r>
              <a:rPr lang="en-US" sz="2400" dirty="0" err="1">
                <a:cs typeface="Times New Roman" pitchFamily="18" charset="0"/>
              </a:rPr>
              <a:t>in‑lb</a:t>
            </a:r>
            <a:r>
              <a:rPr lang="en-US" sz="2400" dirty="0">
                <a:cs typeface="Times New Roman" pitchFamily="18" charset="0"/>
              </a:rPr>
              <a:t>/in</a:t>
            </a:r>
            <a:r>
              <a:rPr lang="en-US" sz="2400" b="1" baseline="30000" dirty="0">
                <a:cs typeface="Times New Roman" pitchFamily="18" charset="0"/>
              </a:rPr>
              <a:t>3</a:t>
            </a:r>
            <a:endParaRPr lang="en-US" sz="24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Table on Materials page approximates specific energy for several materials based on estimated hardness</a:t>
            </a: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cs typeface="Courier New" pitchFamily="49" charset="0"/>
            </a:endParaRPr>
          </a:p>
        </p:txBody>
      </p:sp>
      <p:graphicFrame>
        <p:nvGraphicFramePr>
          <p:cNvPr id="182276" name="Object 4"/>
          <p:cNvGraphicFramePr>
            <a:graphicFrameLocks noChangeAspect="1"/>
          </p:cNvGraphicFramePr>
          <p:nvPr/>
        </p:nvGraphicFramePr>
        <p:xfrm>
          <a:off x="2895600" y="2636838"/>
          <a:ext cx="31242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3" imgW="1422360" imgH="431640" progId="Equation.3">
                  <p:embed/>
                </p:oleObj>
              </mc:Choice>
              <mc:Fallback>
                <p:oleObj name="Equation" r:id="rId3" imgW="14223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636838"/>
                        <a:ext cx="31242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A95345-C729-44EB-8E2D-1525D7A5EF9F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BDBC79-0EC4-4E24-A39D-098ECA088508}" type="slidenum">
              <a:rPr lang="en-US"/>
              <a:pPr/>
              <a:t>2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Machining Operations &amp; Parameters</a:t>
            </a:r>
          </a:p>
        </p:txBody>
      </p:sp>
      <p:graphicFrame>
        <p:nvGraphicFramePr>
          <p:cNvPr id="124971" name="Group 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99529343"/>
              </p:ext>
            </p:extLst>
          </p:nvPr>
        </p:nvGraphicFramePr>
        <p:xfrm>
          <a:off x="782638" y="1825625"/>
          <a:ext cx="8001000" cy="4334256"/>
        </p:xfrm>
        <a:graphic>
          <a:graphicData uri="http://schemas.openxmlformats.org/drawingml/2006/table">
            <a:tbl>
              <a:tblPr/>
              <a:tblGrid>
                <a:gridCol w="2133600"/>
                <a:gridCol w="1808162"/>
                <a:gridCol w="2078038"/>
                <a:gridCol w="1981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Depth of Cut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Turning: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workpiece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rotates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point cutting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Surface speed (periphery) of workpiece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Parallel to the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workpiece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axis*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(except parting/grooving)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Tool penetration below original work surface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tool rotates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pass cutting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Surface speed (periphery) of tool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Parallel to the tool axis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Tool penetration below original work surface (depth of hole)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tool rotates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multi-point cutting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Surface speed (periphery) of tool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Perpendicular to the tool axis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Tool penetration below original work surface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A99989-A9B6-4E14-9C2A-CB6948F81065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235E4B-6C12-421E-8047-04E3AC753B54}" type="slidenum">
              <a:rPr lang="en-US"/>
              <a:pPr/>
              <a:t>3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Cut Types:  Roughing &amp; Finishing</a:t>
            </a:r>
          </a:p>
        </p:txBody>
      </p:sp>
      <p:graphicFrame>
        <p:nvGraphicFramePr>
          <p:cNvPr id="126022" name="Group 70"/>
          <p:cNvGraphicFramePr>
            <a:graphicFrameLocks noGrp="1"/>
          </p:cNvGraphicFramePr>
          <p:nvPr>
            <p:ph type="tbl" idx="1"/>
          </p:nvPr>
        </p:nvGraphicFramePr>
        <p:xfrm>
          <a:off x="793750" y="1814513"/>
          <a:ext cx="8001000" cy="3983736"/>
        </p:xfrm>
        <a:graphic>
          <a:graphicData uri="http://schemas.openxmlformats.org/drawingml/2006/table">
            <a:tbl>
              <a:tblPr/>
              <a:tblGrid>
                <a:gridCol w="1828800"/>
                <a:gridCol w="1371600"/>
                <a:gridCol w="990600"/>
                <a:gridCol w="1981200"/>
                <a:gridCol w="1828800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Cut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Depth of Cut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Roughing: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removes large amounts to get close to shape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+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0.4 - 1.25 mm/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.015 - .050 in/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2.5 - 20 mm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.100 - .750 in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Finishing: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achieves final dimensions, tolerances, and finish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0.125 - 0.4 mm/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.005 - .015 in/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0.75 - 2.0 mm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.030 - .075 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BE8377-571F-4D10-BC9F-B9137D0F9F17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10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10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F60C5E-2052-4996-9853-F17921CA63A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Machining Calculations:  Turning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85163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Spindle Speed - N 				 (rpm)</a:t>
            </a:r>
          </a:p>
          <a:p>
            <a:pPr lvl="2" eaLnBrk="1" hangingPunct="1"/>
            <a:r>
              <a:rPr lang="en-US" sz="1600" b="1" dirty="0" smtClean="0"/>
              <a:t>v = cutting speed</a:t>
            </a:r>
            <a:endParaRPr lang="en-US" sz="1800" dirty="0" smtClean="0"/>
          </a:p>
          <a:p>
            <a:pPr lvl="2" eaLnBrk="1" hangingPunct="1"/>
            <a:r>
              <a:rPr lang="en-US" sz="1600" b="1" dirty="0" smtClean="0"/>
              <a:t>D</a:t>
            </a:r>
            <a:r>
              <a:rPr lang="en-US" sz="1600" b="1" baseline="-25000" dirty="0" smtClean="0"/>
              <a:t>o</a:t>
            </a:r>
            <a:r>
              <a:rPr lang="en-US" sz="1600" b="1" dirty="0" smtClean="0"/>
              <a:t> = outer diameter</a:t>
            </a:r>
            <a:endParaRPr lang="en-US" sz="1000" dirty="0" smtClean="0"/>
          </a:p>
          <a:p>
            <a:pPr eaLnBrk="1" hangingPunct="1"/>
            <a:r>
              <a:rPr lang="en-US" sz="2000" dirty="0" smtClean="0"/>
              <a:t>Feed Rate - </a:t>
            </a:r>
            <a:r>
              <a:rPr lang="en-US" sz="2000" dirty="0" err="1" smtClean="0"/>
              <a:t>f</a:t>
            </a:r>
            <a:r>
              <a:rPr lang="en-US" sz="2000" b="1" baseline="-25000" dirty="0" err="1" smtClean="0"/>
              <a:t>r</a:t>
            </a:r>
            <a:r>
              <a:rPr lang="en-US" sz="2000" b="1" dirty="0" smtClean="0"/>
              <a:t> 				 	</a:t>
            </a:r>
            <a:r>
              <a:rPr lang="en-US" sz="2000" dirty="0" smtClean="0"/>
              <a:t>(mm/min -or- in/min)</a:t>
            </a:r>
            <a:endParaRPr lang="en-US" sz="2000" baseline="-25000" dirty="0" smtClean="0"/>
          </a:p>
          <a:p>
            <a:pPr lvl="2" eaLnBrk="1" hangingPunct="1"/>
            <a:r>
              <a:rPr lang="en-US" sz="1600" b="1" dirty="0" smtClean="0"/>
              <a:t>f = feed per rev</a:t>
            </a:r>
          </a:p>
          <a:p>
            <a:pPr lvl="2" eaLnBrk="1" hangingPunct="1"/>
            <a:endParaRPr lang="en-US" sz="1000" dirty="0" smtClean="0"/>
          </a:p>
          <a:p>
            <a:pPr eaLnBrk="1" hangingPunct="1"/>
            <a:r>
              <a:rPr lang="en-US" sz="2000" dirty="0" smtClean="0"/>
              <a:t>Depth of Cut – d         				(mm -or- in)</a:t>
            </a:r>
          </a:p>
          <a:p>
            <a:pPr lvl="2" eaLnBrk="1" hangingPunct="1"/>
            <a:r>
              <a:rPr lang="en-US" sz="1600" b="1" dirty="0" smtClean="0"/>
              <a:t>D</a:t>
            </a:r>
            <a:r>
              <a:rPr lang="en-US" sz="1600" b="1" baseline="-25000" dirty="0" smtClean="0"/>
              <a:t>o</a:t>
            </a:r>
            <a:r>
              <a:rPr lang="en-US" sz="1600" b="1" dirty="0" smtClean="0"/>
              <a:t> = outer diameter</a:t>
            </a:r>
          </a:p>
          <a:p>
            <a:pPr lvl="2" eaLnBrk="1" hangingPunct="1"/>
            <a:r>
              <a:rPr lang="en-US" sz="1600" b="1" dirty="0" err="1" smtClean="0"/>
              <a:t>D</a:t>
            </a:r>
            <a:r>
              <a:rPr lang="en-US" sz="1600" b="1" baseline="-25000" dirty="0" err="1" smtClean="0"/>
              <a:t>f</a:t>
            </a:r>
            <a:r>
              <a:rPr lang="en-US" sz="1600" b="1" dirty="0" smtClean="0"/>
              <a:t> = final diameter</a:t>
            </a:r>
            <a:endParaRPr lang="en-US" sz="1000" b="1" dirty="0" smtClean="0"/>
          </a:p>
          <a:p>
            <a:pPr eaLnBrk="1" hangingPunct="1"/>
            <a:r>
              <a:rPr lang="en-US" sz="2000" dirty="0" smtClean="0"/>
              <a:t>Machining Time - T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				 </a:t>
            </a:r>
            <a:r>
              <a:rPr lang="en-US" sz="2000" dirty="0" smtClean="0"/>
              <a:t>(min)</a:t>
            </a:r>
            <a:endParaRPr lang="en-US" sz="2000" b="1" dirty="0" smtClean="0"/>
          </a:p>
          <a:p>
            <a:pPr lvl="2" eaLnBrk="1" hangingPunct="1"/>
            <a:r>
              <a:rPr lang="en-US" sz="1600" b="1" dirty="0" smtClean="0"/>
              <a:t>L = length of cut</a:t>
            </a:r>
          </a:p>
          <a:p>
            <a:pPr lvl="2" eaLnBrk="1" hangingPunct="1"/>
            <a:endParaRPr lang="en-US" sz="1600" b="1" dirty="0" smtClean="0"/>
          </a:p>
          <a:p>
            <a:pPr lvl="2" eaLnBrk="1" hangingPunct="1"/>
            <a:endParaRPr lang="en-US" sz="800" b="1" dirty="0" smtClean="0"/>
          </a:p>
          <a:p>
            <a:pPr eaLnBrk="1" hangingPunct="1"/>
            <a:r>
              <a:rPr lang="en-US" sz="2000" dirty="0" err="1" smtClean="0"/>
              <a:t>Mat’l</a:t>
            </a:r>
            <a:r>
              <a:rPr lang="en-US" sz="2000" dirty="0" smtClean="0"/>
              <a:t> </a:t>
            </a:r>
            <a:r>
              <a:rPr lang="en-US" sz="2000" dirty="0" smtClean="0"/>
              <a:t>Removal </a:t>
            </a:r>
            <a:r>
              <a:rPr lang="en-US" sz="2000" dirty="0" smtClean="0"/>
              <a:t>Rate - MRR			 (mm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 -or- in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/min)*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962561"/>
              </p:ext>
            </p:extLst>
          </p:nvPr>
        </p:nvGraphicFramePr>
        <p:xfrm>
          <a:off x="4430713" y="1676400"/>
          <a:ext cx="123031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Equation" r:id="rId3" imgW="647640" imgH="431640" progId="Equation.3">
                  <p:embed/>
                </p:oleObj>
              </mc:Choice>
              <mc:Fallback>
                <p:oleObj name="Equation" r:id="rId3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1676400"/>
                        <a:ext cx="1230312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637756"/>
              </p:ext>
            </p:extLst>
          </p:nvPr>
        </p:nvGraphicFramePr>
        <p:xfrm>
          <a:off x="4341812" y="3551237"/>
          <a:ext cx="151923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5" imgW="799920" imgH="393480" progId="Equation.3">
                  <p:embed/>
                </p:oleObj>
              </mc:Choice>
              <mc:Fallback>
                <p:oleObj name="Equation" r:id="rId5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2" y="3551237"/>
                        <a:ext cx="1519237" cy="750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864217"/>
              </p:ext>
            </p:extLst>
          </p:nvPr>
        </p:nvGraphicFramePr>
        <p:xfrm>
          <a:off x="4646612" y="4541837"/>
          <a:ext cx="9413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7" imgW="495000" imgH="431640" progId="Equation.3">
                  <p:embed/>
                </p:oleObj>
              </mc:Choice>
              <mc:Fallback>
                <p:oleObj name="Equation" r:id="rId7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2" y="4541837"/>
                        <a:ext cx="941387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177857"/>
              </p:ext>
            </p:extLst>
          </p:nvPr>
        </p:nvGraphicFramePr>
        <p:xfrm>
          <a:off x="4570412" y="2789237"/>
          <a:ext cx="9906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9" imgW="520560" imgH="215640" progId="Equation.3">
                  <p:embed/>
                </p:oleObj>
              </mc:Choice>
              <mc:Fallback>
                <p:oleObj name="Equation" r:id="rId9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2" y="2789237"/>
                        <a:ext cx="990600" cy="411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24600" y="57150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*This equation is the SDSM&amp;T form!</a:t>
            </a:r>
            <a:endParaRPr lang="en-US" sz="1400" i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370237"/>
              </p:ext>
            </p:extLst>
          </p:nvPr>
        </p:nvGraphicFramePr>
        <p:xfrm>
          <a:off x="3957638" y="5503863"/>
          <a:ext cx="223678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tion" r:id="rId11" imgW="1612800" imgH="431640" progId="Equation.3">
                  <p:embed/>
                </p:oleObj>
              </mc:Choice>
              <mc:Fallback>
                <p:oleObj name="Equation" r:id="rId11" imgW="161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638" y="5503863"/>
                        <a:ext cx="2236787" cy="608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600" y="2057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k = 1000 mm/m for metric units</a:t>
            </a:r>
          </a:p>
          <a:p>
            <a:pPr algn="ctr"/>
            <a:r>
              <a:rPr lang="en-US" sz="1200" i="1" dirty="0" smtClean="0"/>
              <a:t>-or- </a:t>
            </a:r>
          </a:p>
          <a:p>
            <a:r>
              <a:rPr lang="en-US" sz="1200" i="1" dirty="0" smtClean="0"/>
              <a:t>k = 12 in/</a:t>
            </a:r>
            <a:r>
              <a:rPr lang="en-US" sz="1200" i="1" dirty="0" err="1" smtClean="0"/>
              <a:t>ft</a:t>
            </a:r>
            <a:r>
              <a:rPr lang="en-US" sz="1200" i="1" dirty="0" smtClean="0"/>
              <a:t> for U.S. customary units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80334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BE8377-571F-4D10-BC9F-B9137D0F9F17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10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IENG 475: Computer-Controlled Manufacturing Systems</a:t>
            </a:r>
          </a:p>
        </p:txBody>
      </p:sp>
      <p:sp>
        <p:nvSpPr>
          <p:cNvPr id="10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F60C5E-2052-4996-9853-F17921CA63A5}" type="slidenum">
              <a:rPr lang="en-US"/>
              <a:pPr/>
              <a:t>5</a:t>
            </a:fld>
            <a:endParaRPr 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Machining Calculations:  Turning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4363"/>
            <a:ext cx="8285163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Spindle Speed - N 				 (rpm)</a:t>
            </a:r>
          </a:p>
          <a:p>
            <a:pPr lvl="2" eaLnBrk="1" hangingPunct="1"/>
            <a:r>
              <a:rPr lang="en-US" sz="1600" b="1" dirty="0" smtClean="0"/>
              <a:t>v = cutting speed</a:t>
            </a:r>
            <a:endParaRPr lang="en-US" sz="1800" dirty="0" smtClean="0"/>
          </a:p>
          <a:p>
            <a:pPr lvl="2" eaLnBrk="1" hangingPunct="1"/>
            <a:r>
              <a:rPr lang="en-US" sz="1600" b="1" dirty="0" smtClean="0"/>
              <a:t>D</a:t>
            </a:r>
            <a:r>
              <a:rPr lang="en-US" sz="1600" b="1" baseline="-25000" dirty="0" smtClean="0"/>
              <a:t>o</a:t>
            </a:r>
            <a:r>
              <a:rPr lang="en-US" sz="1600" b="1" dirty="0" smtClean="0"/>
              <a:t> = outer diameter</a:t>
            </a:r>
            <a:endParaRPr lang="en-US" sz="1000" dirty="0" smtClean="0"/>
          </a:p>
          <a:p>
            <a:pPr eaLnBrk="1" hangingPunct="1"/>
            <a:r>
              <a:rPr lang="en-US" sz="2000" dirty="0" smtClean="0"/>
              <a:t>Feed Rate - </a:t>
            </a:r>
            <a:r>
              <a:rPr lang="en-US" sz="2000" dirty="0" err="1" smtClean="0"/>
              <a:t>f</a:t>
            </a:r>
            <a:r>
              <a:rPr lang="en-US" sz="2000" b="1" baseline="-25000" dirty="0" err="1" smtClean="0"/>
              <a:t>r</a:t>
            </a:r>
            <a:r>
              <a:rPr lang="en-US" sz="2000" b="1" dirty="0" smtClean="0"/>
              <a:t> 				 	</a:t>
            </a:r>
            <a:r>
              <a:rPr lang="en-US" sz="2000" dirty="0" smtClean="0"/>
              <a:t>(mm/min -or- in/min)</a:t>
            </a:r>
            <a:endParaRPr lang="en-US" sz="2000" baseline="-25000" dirty="0" smtClean="0"/>
          </a:p>
          <a:p>
            <a:pPr lvl="2" eaLnBrk="1" hangingPunct="1"/>
            <a:r>
              <a:rPr lang="en-US" sz="1600" b="1" dirty="0" smtClean="0"/>
              <a:t>f = feed per rev</a:t>
            </a:r>
          </a:p>
          <a:p>
            <a:pPr lvl="2" eaLnBrk="1" hangingPunct="1"/>
            <a:endParaRPr lang="en-US" sz="1000" dirty="0" smtClean="0"/>
          </a:p>
          <a:p>
            <a:pPr eaLnBrk="1" hangingPunct="1"/>
            <a:r>
              <a:rPr lang="en-US" sz="2000" dirty="0" smtClean="0"/>
              <a:t>Depth of Cut - d				 (mm -or- in)</a:t>
            </a:r>
          </a:p>
          <a:p>
            <a:pPr lvl="2" eaLnBrk="1" hangingPunct="1"/>
            <a:r>
              <a:rPr lang="en-US" sz="1600" b="1" dirty="0" smtClean="0"/>
              <a:t>D</a:t>
            </a:r>
            <a:r>
              <a:rPr lang="en-US" sz="1600" b="1" baseline="-25000" dirty="0" smtClean="0"/>
              <a:t>o</a:t>
            </a:r>
            <a:r>
              <a:rPr lang="en-US" sz="1600" b="1" dirty="0" smtClean="0"/>
              <a:t> = outer diameter</a:t>
            </a:r>
          </a:p>
          <a:p>
            <a:pPr lvl="2" eaLnBrk="1" hangingPunct="1"/>
            <a:r>
              <a:rPr lang="en-US" sz="1600" b="1" dirty="0" err="1" smtClean="0"/>
              <a:t>D</a:t>
            </a:r>
            <a:r>
              <a:rPr lang="en-US" sz="1600" b="1" baseline="-25000" dirty="0" err="1" smtClean="0"/>
              <a:t>f</a:t>
            </a:r>
            <a:r>
              <a:rPr lang="en-US" sz="1600" b="1" dirty="0" smtClean="0"/>
              <a:t> = final diameter</a:t>
            </a:r>
            <a:endParaRPr lang="en-US" sz="1000" b="1" dirty="0" smtClean="0"/>
          </a:p>
          <a:p>
            <a:pPr eaLnBrk="1" hangingPunct="1"/>
            <a:r>
              <a:rPr lang="en-US" sz="2000" dirty="0" smtClean="0"/>
              <a:t>Machining Time - T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				 </a:t>
            </a:r>
            <a:r>
              <a:rPr lang="en-US" sz="2000" dirty="0" smtClean="0"/>
              <a:t>(min)</a:t>
            </a:r>
            <a:endParaRPr lang="en-US" sz="2000" b="1" dirty="0" smtClean="0"/>
          </a:p>
          <a:p>
            <a:pPr lvl="2" eaLnBrk="1" hangingPunct="1"/>
            <a:r>
              <a:rPr lang="en-US" sz="1600" b="1" dirty="0" smtClean="0"/>
              <a:t>L = length of cut</a:t>
            </a:r>
          </a:p>
          <a:p>
            <a:pPr lvl="2" eaLnBrk="1" hangingPunct="1"/>
            <a:endParaRPr lang="en-US" sz="1600" b="1" dirty="0" smtClean="0"/>
          </a:p>
          <a:p>
            <a:pPr eaLnBrk="1" hangingPunct="1"/>
            <a:r>
              <a:rPr lang="en-US" sz="2000" dirty="0" err="1" smtClean="0"/>
              <a:t>Mat’l</a:t>
            </a:r>
            <a:r>
              <a:rPr lang="en-US" sz="2000" dirty="0" smtClean="0"/>
              <a:t> Removal Rate - MRR			 (mm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 -or- in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/min)*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421188" y="2011363"/>
          <a:ext cx="12541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Equation" r:id="rId3" imgW="660240" imgH="431640" progId="Equation.3">
                  <p:embed/>
                </p:oleObj>
              </mc:Choice>
              <mc:Fallback>
                <p:oleObj name="Equation" r:id="rId3" imgW="6602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2011363"/>
                        <a:ext cx="1254125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834548"/>
              </p:ext>
            </p:extLst>
          </p:nvPr>
        </p:nvGraphicFramePr>
        <p:xfrm>
          <a:off x="4343400" y="3886200"/>
          <a:ext cx="151923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Equation" r:id="rId5" imgW="799920" imgH="393480" progId="Equation.3">
                  <p:embed/>
                </p:oleObj>
              </mc:Choice>
              <mc:Fallback>
                <p:oleObj name="Equation" r:id="rId5" imgW="799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886200"/>
                        <a:ext cx="1519237" cy="750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055304"/>
              </p:ext>
            </p:extLst>
          </p:nvPr>
        </p:nvGraphicFramePr>
        <p:xfrm>
          <a:off x="4648200" y="4876800"/>
          <a:ext cx="9413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Equation" r:id="rId7" imgW="495000" imgH="431640" progId="Equation.3">
                  <p:embed/>
                </p:oleObj>
              </mc:Choice>
              <mc:Fallback>
                <p:oleObj name="Equation" r:id="rId7" imgW="4950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76800"/>
                        <a:ext cx="941387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88476"/>
              </p:ext>
            </p:extLst>
          </p:nvPr>
        </p:nvGraphicFramePr>
        <p:xfrm>
          <a:off x="4572000" y="3124200"/>
          <a:ext cx="9906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Equation" r:id="rId9" imgW="520560" imgH="215640" progId="Equation.3">
                  <p:embed/>
                </p:oleObj>
              </mc:Choice>
              <mc:Fallback>
                <p:oleObj name="Equation" r:id="rId9" imgW="5205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24200"/>
                        <a:ext cx="990600" cy="411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430837"/>
              </p:ext>
            </p:extLst>
          </p:nvPr>
        </p:nvGraphicFramePr>
        <p:xfrm>
          <a:off x="4521200" y="5827713"/>
          <a:ext cx="15922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Equation" r:id="rId11" imgW="838080" imgH="215640" progId="Equation.3">
                  <p:embed/>
                </p:oleObj>
              </mc:Choice>
              <mc:Fallback>
                <p:oleObj name="Equation" r:id="rId11" imgW="8380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5827713"/>
                        <a:ext cx="1592263" cy="411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72200" y="5943600"/>
            <a:ext cx="29718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 </a:t>
            </a:r>
            <a:r>
              <a:rPr lang="en-US" sz="1400" i="1" dirty="0"/>
              <a:t>T</a:t>
            </a:r>
            <a:r>
              <a:rPr lang="en-US" sz="1400" i="1" dirty="0" smtClean="0"/>
              <a:t>his approximate equation assumes that </a:t>
            </a:r>
            <a:r>
              <a:rPr lang="en-US" sz="1400" b="1" i="1" dirty="0" smtClean="0"/>
              <a:t>f</a:t>
            </a:r>
            <a:r>
              <a:rPr lang="en-US" sz="1400" i="1" dirty="0" smtClean="0"/>
              <a:t> has units of mm or </a:t>
            </a:r>
            <a:r>
              <a:rPr lang="en-US" sz="1400" i="1" dirty="0" smtClean="0"/>
              <a:t>inches </a:t>
            </a:r>
            <a:r>
              <a:rPr lang="en-US" sz="1400" i="1" dirty="0" smtClean="0"/>
              <a:t>– in accordance with </a:t>
            </a:r>
            <a:r>
              <a:rPr lang="en-US" sz="1400" i="1" dirty="0" err="1" smtClean="0"/>
              <a:t>Groover</a:t>
            </a:r>
            <a:r>
              <a:rPr lang="en-US" sz="1400" i="1" dirty="0" smtClean="0"/>
              <a:t> </a:t>
            </a:r>
            <a:r>
              <a:rPr lang="en-US" sz="1400" i="1" dirty="0" smtClean="0"/>
              <a:t> and </a:t>
            </a:r>
            <a:r>
              <a:rPr lang="en-US" sz="1400" i="1" dirty="0" err="1" smtClean="0"/>
              <a:t>Rufe</a:t>
            </a:r>
            <a:r>
              <a:rPr lang="en-US" sz="1400" i="1" dirty="0" smtClean="0"/>
              <a:t> (SME) texts.</a:t>
            </a:r>
            <a:endParaRPr lang="en-US" sz="1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CAUTION!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CAUTION!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CAUTION! CAUTION!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BE8377-571F-4D10-BC9F-B9137D0F9F17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10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10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F60C5E-2052-4996-9853-F17921CA63A5}" type="slidenum">
              <a:rPr lang="en-US"/>
              <a:pPr/>
              <a:t>6</a:t>
            </a:fld>
            <a:endParaRPr 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Machining Calculations:  Turning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4363"/>
            <a:ext cx="8285163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Spindle Speed - N 				 (rpm)</a:t>
            </a:r>
          </a:p>
          <a:p>
            <a:pPr lvl="2" eaLnBrk="1" hangingPunct="1"/>
            <a:r>
              <a:rPr lang="en-US" sz="1600" b="1" dirty="0" smtClean="0"/>
              <a:t>v = cutting speed</a:t>
            </a:r>
            <a:endParaRPr lang="en-US" sz="1800" dirty="0" smtClean="0"/>
          </a:p>
          <a:p>
            <a:pPr lvl="2" eaLnBrk="1" hangingPunct="1"/>
            <a:r>
              <a:rPr lang="en-US" sz="1600" b="1" dirty="0" smtClean="0"/>
              <a:t>D</a:t>
            </a:r>
            <a:r>
              <a:rPr lang="en-US" sz="1600" b="1" baseline="-25000" dirty="0" smtClean="0"/>
              <a:t>o</a:t>
            </a:r>
            <a:r>
              <a:rPr lang="en-US" sz="1600" b="1" dirty="0" smtClean="0"/>
              <a:t> = outer diameter</a:t>
            </a:r>
            <a:endParaRPr lang="en-US" sz="1000" dirty="0" smtClean="0"/>
          </a:p>
          <a:p>
            <a:pPr eaLnBrk="1" hangingPunct="1"/>
            <a:r>
              <a:rPr lang="en-US" sz="2000" dirty="0" smtClean="0"/>
              <a:t>Feed Rate - </a:t>
            </a:r>
            <a:r>
              <a:rPr lang="en-US" sz="2000" dirty="0" err="1" smtClean="0"/>
              <a:t>f</a:t>
            </a:r>
            <a:r>
              <a:rPr lang="en-US" sz="2000" b="1" baseline="-25000" dirty="0" err="1" smtClean="0"/>
              <a:t>r</a:t>
            </a:r>
            <a:r>
              <a:rPr lang="en-US" sz="2000" b="1" dirty="0" smtClean="0"/>
              <a:t> 				 	</a:t>
            </a:r>
            <a:r>
              <a:rPr lang="en-US" sz="2000" dirty="0" smtClean="0"/>
              <a:t>(mm/min -or- in/min)</a:t>
            </a:r>
            <a:endParaRPr lang="en-US" sz="2000" baseline="-25000" dirty="0" smtClean="0"/>
          </a:p>
          <a:p>
            <a:pPr lvl="2" eaLnBrk="1" hangingPunct="1"/>
            <a:r>
              <a:rPr lang="en-US" sz="1600" b="1" dirty="0" smtClean="0"/>
              <a:t>f = feed per rev</a:t>
            </a:r>
          </a:p>
          <a:p>
            <a:pPr lvl="2" eaLnBrk="1" hangingPunct="1"/>
            <a:endParaRPr lang="en-US" sz="1000" dirty="0" smtClean="0"/>
          </a:p>
          <a:p>
            <a:pPr eaLnBrk="1" hangingPunct="1"/>
            <a:r>
              <a:rPr lang="en-US" sz="2000" dirty="0" smtClean="0"/>
              <a:t>Depth of Cut - d				 (mm -or- in)</a:t>
            </a:r>
          </a:p>
          <a:p>
            <a:pPr lvl="2" eaLnBrk="1" hangingPunct="1"/>
            <a:r>
              <a:rPr lang="en-US" sz="1600" b="1" dirty="0" smtClean="0"/>
              <a:t>D</a:t>
            </a:r>
            <a:r>
              <a:rPr lang="en-US" sz="1600" b="1" baseline="-25000" dirty="0" smtClean="0"/>
              <a:t>o</a:t>
            </a:r>
            <a:r>
              <a:rPr lang="en-US" sz="1600" b="1" dirty="0" smtClean="0"/>
              <a:t> = outer diameter</a:t>
            </a:r>
          </a:p>
          <a:p>
            <a:pPr lvl="2" eaLnBrk="1" hangingPunct="1"/>
            <a:r>
              <a:rPr lang="en-US" sz="1600" b="1" dirty="0" err="1" smtClean="0"/>
              <a:t>D</a:t>
            </a:r>
            <a:r>
              <a:rPr lang="en-US" sz="1600" b="1" baseline="-25000" dirty="0" err="1" smtClean="0"/>
              <a:t>f</a:t>
            </a:r>
            <a:r>
              <a:rPr lang="en-US" sz="1600" b="1" dirty="0" smtClean="0"/>
              <a:t> = final diameter</a:t>
            </a:r>
            <a:endParaRPr lang="en-US" sz="1000" b="1" dirty="0" smtClean="0"/>
          </a:p>
          <a:p>
            <a:pPr eaLnBrk="1" hangingPunct="1"/>
            <a:r>
              <a:rPr lang="en-US" sz="2000" dirty="0" smtClean="0"/>
              <a:t>Machining Time - T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				 </a:t>
            </a:r>
            <a:r>
              <a:rPr lang="en-US" sz="2000" dirty="0" smtClean="0"/>
              <a:t>(min)</a:t>
            </a:r>
            <a:endParaRPr lang="en-US" sz="2000" b="1" dirty="0" smtClean="0"/>
          </a:p>
          <a:p>
            <a:pPr lvl="2" eaLnBrk="1" hangingPunct="1"/>
            <a:r>
              <a:rPr lang="en-US" sz="1600" b="1" dirty="0" smtClean="0"/>
              <a:t>L = length of cut</a:t>
            </a:r>
          </a:p>
          <a:p>
            <a:pPr lvl="2" eaLnBrk="1" hangingPunct="1"/>
            <a:endParaRPr lang="en-US" sz="1600" b="1" dirty="0" smtClean="0"/>
          </a:p>
          <a:p>
            <a:pPr eaLnBrk="1" hangingPunct="1"/>
            <a:r>
              <a:rPr lang="en-US" sz="2000" dirty="0" err="1" smtClean="0"/>
              <a:t>Mat’l</a:t>
            </a:r>
            <a:r>
              <a:rPr lang="en-US" sz="2000" dirty="0" smtClean="0"/>
              <a:t> Removal Rate - MRR			 (mm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 -or- in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/min)*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421188" y="2011363"/>
          <a:ext cx="12541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3" imgW="660240" imgH="431640" progId="Equation.3">
                  <p:embed/>
                </p:oleObj>
              </mc:Choice>
              <mc:Fallback>
                <p:oleObj name="Equation" r:id="rId3" imgW="660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2011363"/>
                        <a:ext cx="1254125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850312"/>
              </p:ext>
            </p:extLst>
          </p:nvPr>
        </p:nvGraphicFramePr>
        <p:xfrm>
          <a:off x="4343400" y="3886200"/>
          <a:ext cx="151923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tion" r:id="rId5" imgW="799920" imgH="393480" progId="Equation.3">
                  <p:embed/>
                </p:oleObj>
              </mc:Choice>
              <mc:Fallback>
                <p:oleObj name="Equation" r:id="rId5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886200"/>
                        <a:ext cx="1519237" cy="750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158518"/>
              </p:ext>
            </p:extLst>
          </p:nvPr>
        </p:nvGraphicFramePr>
        <p:xfrm>
          <a:off x="4648200" y="4876800"/>
          <a:ext cx="9413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Equation" r:id="rId7" imgW="495000" imgH="431640" progId="Equation.3">
                  <p:embed/>
                </p:oleObj>
              </mc:Choice>
              <mc:Fallback>
                <p:oleObj name="Equation" r:id="rId7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76800"/>
                        <a:ext cx="941387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164792"/>
              </p:ext>
            </p:extLst>
          </p:nvPr>
        </p:nvGraphicFramePr>
        <p:xfrm>
          <a:off x="4572000" y="3124200"/>
          <a:ext cx="9906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Equation" r:id="rId9" imgW="520560" imgH="215640" progId="Equation.3">
                  <p:embed/>
                </p:oleObj>
              </mc:Choice>
              <mc:Fallback>
                <p:oleObj name="Equation" r:id="rId9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24200"/>
                        <a:ext cx="990600" cy="411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764328"/>
              </p:ext>
            </p:extLst>
          </p:nvPr>
        </p:nvGraphicFramePr>
        <p:xfrm>
          <a:off x="4497388" y="5827713"/>
          <a:ext cx="16414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Equation" r:id="rId11" imgW="863280" imgH="215640" progId="Equation.3">
                  <p:embed/>
                </p:oleObj>
              </mc:Choice>
              <mc:Fallback>
                <p:oleObj name="Equation" r:id="rId11" imgW="863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5827713"/>
                        <a:ext cx="1641475" cy="411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72200" y="5943600"/>
            <a:ext cx="28194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 </a:t>
            </a:r>
            <a:r>
              <a:rPr lang="en-US" sz="1400" i="1" dirty="0"/>
              <a:t>T</a:t>
            </a:r>
            <a:r>
              <a:rPr lang="en-US" sz="1400" i="1" dirty="0" smtClean="0"/>
              <a:t>his approximate equation assumes that </a:t>
            </a:r>
            <a:r>
              <a:rPr lang="en-US" sz="1400" b="1" i="1" dirty="0" smtClean="0"/>
              <a:t>d</a:t>
            </a:r>
            <a:r>
              <a:rPr lang="en-US" sz="1400" i="1" dirty="0" smtClean="0"/>
              <a:t> is small compared to  </a:t>
            </a: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4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i="1" dirty="0" smtClean="0"/>
              <a:t> – in accordance with       </a:t>
            </a:r>
            <a:r>
              <a:rPr lang="en-US" sz="1400" i="1" dirty="0" err="1" smtClean="0"/>
              <a:t>DeGarmo</a:t>
            </a:r>
            <a:r>
              <a:rPr lang="en-US" sz="1400" i="1" dirty="0" smtClean="0"/>
              <a:t>, et. al. texts.</a:t>
            </a:r>
            <a:endParaRPr lang="en-US" sz="1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12954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CAUTION!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CAUTION!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CAUTION! CAUTION!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BE8377-571F-4D10-BC9F-B9137D0F9F17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10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10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F60C5E-2052-4996-9853-F17921CA63A5}" type="slidenum">
              <a:rPr lang="en-US"/>
              <a:pPr/>
              <a:t>7</a:t>
            </a:fld>
            <a:endParaRPr 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Machining Calculations:  Turning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85163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Spindle Speed - N 				 (rpm)</a:t>
            </a:r>
          </a:p>
          <a:p>
            <a:pPr lvl="2" eaLnBrk="1" hangingPunct="1"/>
            <a:r>
              <a:rPr lang="en-US" sz="1600" b="1" dirty="0" smtClean="0"/>
              <a:t>v = cutting speed</a:t>
            </a:r>
            <a:endParaRPr lang="en-US" sz="1800" dirty="0" smtClean="0"/>
          </a:p>
          <a:p>
            <a:pPr lvl="2" eaLnBrk="1" hangingPunct="1"/>
            <a:r>
              <a:rPr lang="en-US" sz="1600" b="1" dirty="0" smtClean="0"/>
              <a:t>D</a:t>
            </a:r>
            <a:r>
              <a:rPr lang="en-US" sz="1600" b="1" baseline="-25000" dirty="0" smtClean="0"/>
              <a:t>o</a:t>
            </a:r>
            <a:r>
              <a:rPr lang="en-US" sz="1600" b="1" dirty="0" smtClean="0"/>
              <a:t> = outer diameter</a:t>
            </a:r>
            <a:endParaRPr lang="en-US" sz="1000" dirty="0" smtClean="0"/>
          </a:p>
          <a:p>
            <a:pPr eaLnBrk="1" hangingPunct="1"/>
            <a:r>
              <a:rPr lang="en-US" sz="2000" dirty="0" smtClean="0"/>
              <a:t>Feed Rate - </a:t>
            </a:r>
            <a:r>
              <a:rPr lang="en-US" sz="2000" dirty="0" err="1" smtClean="0"/>
              <a:t>f</a:t>
            </a:r>
            <a:r>
              <a:rPr lang="en-US" sz="2000" b="1" baseline="-25000" dirty="0" err="1" smtClean="0"/>
              <a:t>r</a:t>
            </a:r>
            <a:r>
              <a:rPr lang="en-US" sz="2000" b="1" dirty="0" smtClean="0"/>
              <a:t> 				 	</a:t>
            </a:r>
            <a:r>
              <a:rPr lang="en-US" sz="2000" dirty="0" smtClean="0"/>
              <a:t>(mm/min -or- in/min)</a:t>
            </a:r>
            <a:endParaRPr lang="en-US" sz="2000" baseline="-25000" dirty="0" smtClean="0"/>
          </a:p>
          <a:p>
            <a:pPr lvl="2" eaLnBrk="1" hangingPunct="1"/>
            <a:r>
              <a:rPr lang="en-US" sz="1600" b="1" dirty="0" smtClean="0"/>
              <a:t>f = feed per rev</a:t>
            </a:r>
          </a:p>
          <a:p>
            <a:pPr lvl="2" eaLnBrk="1" hangingPunct="1"/>
            <a:endParaRPr lang="en-US" sz="1000" dirty="0" smtClean="0"/>
          </a:p>
          <a:p>
            <a:pPr eaLnBrk="1" hangingPunct="1"/>
            <a:r>
              <a:rPr lang="en-US" sz="2000" dirty="0" smtClean="0"/>
              <a:t>Depth of Cut - d </a:t>
            </a:r>
            <a:r>
              <a:rPr lang="en-US" sz="2000" dirty="0"/>
              <a:t> </a:t>
            </a:r>
            <a:r>
              <a:rPr lang="en-US" sz="2000" dirty="0" smtClean="0"/>
              <a:t>             			(mm -or- in)</a:t>
            </a:r>
          </a:p>
          <a:p>
            <a:pPr lvl="2" eaLnBrk="1" hangingPunct="1"/>
            <a:r>
              <a:rPr lang="en-US" sz="1600" b="1" dirty="0" smtClean="0"/>
              <a:t>D</a:t>
            </a:r>
            <a:r>
              <a:rPr lang="en-US" sz="1600" b="1" baseline="-25000" dirty="0" smtClean="0"/>
              <a:t>o</a:t>
            </a:r>
            <a:r>
              <a:rPr lang="en-US" sz="1600" b="1" dirty="0" smtClean="0"/>
              <a:t> = outer diameter</a:t>
            </a:r>
          </a:p>
          <a:p>
            <a:pPr lvl="2" eaLnBrk="1" hangingPunct="1"/>
            <a:r>
              <a:rPr lang="en-US" sz="1600" b="1" dirty="0" err="1" smtClean="0"/>
              <a:t>D</a:t>
            </a:r>
            <a:r>
              <a:rPr lang="en-US" sz="1600" b="1" baseline="-25000" dirty="0" err="1" smtClean="0"/>
              <a:t>f</a:t>
            </a:r>
            <a:r>
              <a:rPr lang="en-US" sz="1600" b="1" dirty="0" smtClean="0"/>
              <a:t> = final diameter</a:t>
            </a:r>
            <a:endParaRPr lang="en-US" sz="1000" b="1" dirty="0" smtClean="0"/>
          </a:p>
          <a:p>
            <a:pPr eaLnBrk="1" hangingPunct="1"/>
            <a:r>
              <a:rPr lang="en-US" sz="2000" dirty="0" smtClean="0"/>
              <a:t>Machining Time - T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				 </a:t>
            </a:r>
            <a:r>
              <a:rPr lang="en-US" sz="2000" dirty="0" smtClean="0"/>
              <a:t>(min)</a:t>
            </a:r>
            <a:endParaRPr lang="en-US" sz="2000" b="1" dirty="0" smtClean="0"/>
          </a:p>
          <a:p>
            <a:pPr lvl="2" eaLnBrk="1" hangingPunct="1"/>
            <a:r>
              <a:rPr lang="en-US" sz="1600" b="1" dirty="0" smtClean="0"/>
              <a:t>L = length of cut</a:t>
            </a:r>
          </a:p>
          <a:p>
            <a:pPr lvl="2" eaLnBrk="1" hangingPunct="1"/>
            <a:endParaRPr lang="en-US" sz="1600" b="1" dirty="0" smtClean="0"/>
          </a:p>
          <a:p>
            <a:pPr eaLnBrk="1" hangingPunct="1"/>
            <a:r>
              <a:rPr lang="en-US" sz="2000" dirty="0" err="1" smtClean="0"/>
              <a:t>Mat’l</a:t>
            </a:r>
            <a:r>
              <a:rPr lang="en-US" sz="2000" dirty="0" smtClean="0"/>
              <a:t> Removal Rate - MRR			 (mm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 -or- in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/min)*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347573"/>
              </p:ext>
            </p:extLst>
          </p:nvPr>
        </p:nvGraphicFramePr>
        <p:xfrm>
          <a:off x="4419600" y="1676400"/>
          <a:ext cx="12541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Equation" r:id="rId3" imgW="660240" imgH="431640" progId="Equation.3">
                  <p:embed/>
                </p:oleObj>
              </mc:Choice>
              <mc:Fallback>
                <p:oleObj name="Equation" r:id="rId3" imgW="660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76400"/>
                        <a:ext cx="1254125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634829"/>
              </p:ext>
            </p:extLst>
          </p:nvPr>
        </p:nvGraphicFramePr>
        <p:xfrm>
          <a:off x="4341812" y="3551237"/>
          <a:ext cx="151923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8" name="Equation" r:id="rId5" imgW="799920" imgH="393480" progId="Equation.3">
                  <p:embed/>
                </p:oleObj>
              </mc:Choice>
              <mc:Fallback>
                <p:oleObj name="Equation" r:id="rId5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2" y="3551237"/>
                        <a:ext cx="1519237" cy="750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53289"/>
              </p:ext>
            </p:extLst>
          </p:nvPr>
        </p:nvGraphicFramePr>
        <p:xfrm>
          <a:off x="4646612" y="4541837"/>
          <a:ext cx="9413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9" name="Equation" r:id="rId7" imgW="495000" imgH="431640" progId="Equation.3">
                  <p:embed/>
                </p:oleObj>
              </mc:Choice>
              <mc:Fallback>
                <p:oleObj name="Equation" r:id="rId7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2" y="4541837"/>
                        <a:ext cx="941387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915687"/>
              </p:ext>
            </p:extLst>
          </p:nvPr>
        </p:nvGraphicFramePr>
        <p:xfrm>
          <a:off x="4570412" y="2789237"/>
          <a:ext cx="9906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0" name="Equation" r:id="rId9" imgW="520560" imgH="215640" progId="Equation.3">
                  <p:embed/>
                </p:oleObj>
              </mc:Choice>
              <mc:Fallback>
                <p:oleObj name="Equation" r:id="rId9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2" y="2789237"/>
                        <a:ext cx="990600" cy="411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203561"/>
              </p:ext>
            </p:extLst>
          </p:nvPr>
        </p:nvGraphicFramePr>
        <p:xfrm>
          <a:off x="4038600" y="5638800"/>
          <a:ext cx="2157412" cy="367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1" name="Equation" r:id="rId11" imgW="1269720" imgH="215640" progId="Equation.3">
                  <p:embed/>
                </p:oleObj>
              </mc:Choice>
              <mc:Fallback>
                <p:oleObj name="Equation" r:id="rId11" imgW="1269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638800"/>
                        <a:ext cx="2157412" cy="3673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24600" y="57150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In this </a:t>
            </a:r>
            <a:r>
              <a:rPr lang="en-US" sz="1400" i="1" dirty="0" smtClean="0"/>
              <a:t>equation:                                   </a:t>
            </a:r>
            <a:r>
              <a:rPr lang="en-US" sz="1400" i="1" dirty="0" smtClean="0"/>
              <a:t>– in accordance                               with </a:t>
            </a:r>
            <a:r>
              <a:rPr lang="en-US" sz="1400" i="1" dirty="0" err="1" smtClean="0"/>
              <a:t>Kalpakjian</a:t>
            </a:r>
            <a:r>
              <a:rPr lang="en-US" sz="1400" i="1" dirty="0" smtClean="0"/>
              <a:t>, et. al. texts.</a:t>
            </a:r>
            <a:endParaRPr lang="en-US" sz="14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645197"/>
              </p:ext>
            </p:extLst>
          </p:nvPr>
        </p:nvGraphicFramePr>
        <p:xfrm>
          <a:off x="7766050" y="5715000"/>
          <a:ext cx="10461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" name="Equation" r:id="rId13" imgW="952200" imgH="393480" progId="Equation.3">
                  <p:embed/>
                </p:oleObj>
              </mc:Choice>
              <mc:Fallback>
                <p:oleObj name="Equation" r:id="rId13" imgW="9522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0" y="5715000"/>
                        <a:ext cx="1046163" cy="438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9600" y="12954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CAUTION!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CAUTION! </a:t>
            </a:r>
            <a:r>
              <a:rPr lang="en-US" b="1" dirty="0">
                <a:solidFill>
                  <a:srgbClr val="C00000"/>
                </a:solidFill>
              </a:rPr>
              <a:t>CAUTION</a:t>
            </a:r>
            <a:r>
              <a:rPr lang="en-US" b="1" dirty="0" smtClean="0">
                <a:solidFill>
                  <a:srgbClr val="C00000"/>
                </a:solidFill>
              </a:rPr>
              <a:t>! CAUTION! CAUTION!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802680-83AC-4B0C-BDE1-A4D556F80838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20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20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7E06B9-66E5-44DA-9EF6-7CADAC3FA6F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Machining Calculations:  Drilling</a:t>
            </a:r>
          </a:p>
        </p:txBody>
      </p:sp>
      <p:sp>
        <p:nvSpPr>
          <p:cNvPr id="2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768475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Spindle Speed - N 				   (rpm)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v = cutting speed</a:t>
            </a:r>
            <a:endParaRPr lang="en-US" sz="18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D = tool diameter</a:t>
            </a: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Feed Rate - </a:t>
            </a:r>
            <a:r>
              <a:rPr lang="en-US" sz="2000" dirty="0" err="1" smtClean="0"/>
              <a:t>f</a:t>
            </a:r>
            <a:r>
              <a:rPr lang="en-US" sz="2000" b="1" baseline="-25000" dirty="0" err="1" smtClean="0"/>
              <a:t>r</a:t>
            </a:r>
            <a:r>
              <a:rPr lang="en-US" sz="2000" b="1" dirty="0" smtClean="0"/>
              <a:t> 				   	   </a:t>
            </a:r>
            <a:r>
              <a:rPr lang="en-US" sz="2000" dirty="0" smtClean="0"/>
              <a:t>(mm/min -or- in/min)</a:t>
            </a:r>
            <a:endParaRPr lang="en-US" sz="2000" baseline="-25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f = feed per rev</a:t>
            </a:r>
          </a:p>
          <a:p>
            <a:pPr lvl="2"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Machining Time - T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				   </a:t>
            </a:r>
            <a:r>
              <a:rPr lang="en-US" sz="2000" dirty="0" smtClean="0"/>
              <a:t>(min)</a:t>
            </a:r>
            <a:endParaRPr lang="en-US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/>
              <a:t>Through Hole 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t = thickness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>
                <a:sym typeface="Symbol" pitchFamily="18" charset="2"/>
              </a:rPr>
              <a:t></a:t>
            </a:r>
            <a:r>
              <a:rPr lang="en-US" sz="1600" b="1" dirty="0" smtClean="0"/>
              <a:t> = tip angle</a:t>
            </a:r>
          </a:p>
          <a:p>
            <a:pPr lvl="4" eaLnBrk="1" hangingPunct="1">
              <a:lnSpc>
                <a:spcPct val="90000"/>
              </a:lnSpc>
            </a:pPr>
            <a:endParaRPr lang="en-US" sz="14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/>
              <a:t>Blind Hole 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d = depth</a:t>
            </a:r>
          </a:p>
          <a:p>
            <a:pPr lvl="4" eaLnBrk="1" hangingPunct="1">
              <a:lnSpc>
                <a:spcPct val="90000"/>
              </a:lnSpc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/>
              <a:t>Mat’l</a:t>
            </a:r>
            <a:r>
              <a:rPr lang="en-US" sz="2000" dirty="0" smtClean="0"/>
              <a:t> Removal Rate - MRR			 (mm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 -or- in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64050" y="1925638"/>
          <a:ext cx="1133475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Equation" r:id="rId3" imgW="596880" imgH="419040" progId="Equation.3">
                  <p:embed/>
                </p:oleObj>
              </mc:Choice>
              <mc:Fallback>
                <p:oleObj name="Equation" r:id="rId3" imgW="59688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1925638"/>
                        <a:ext cx="1133475" cy="7985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616450" y="4745038"/>
          <a:ext cx="9413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Equation" r:id="rId5" imgW="495000" imgH="431640" progId="Equation.3">
                  <p:embed/>
                </p:oleObj>
              </mc:Choice>
              <mc:Fallback>
                <p:oleObj name="Equation" r:id="rId5" imgW="4950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4745038"/>
                        <a:ext cx="941388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75175" y="2916238"/>
          <a:ext cx="9191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Equation" r:id="rId7" imgW="482400" imgH="215640" progId="Equation.3">
                  <p:embed/>
                </p:oleObj>
              </mc:Choice>
              <mc:Fallback>
                <p:oleObj name="Equation" r:id="rId7" imgW="4824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5" y="2916238"/>
                        <a:ext cx="919163" cy="411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549650" y="3754438"/>
          <a:ext cx="28717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Equation" r:id="rId9" imgW="1511280" imgH="444240" progId="Equation.3">
                  <p:embed/>
                </p:oleObj>
              </mc:Choice>
              <mc:Fallback>
                <p:oleObj name="Equation" r:id="rId9" imgW="151128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3754438"/>
                        <a:ext cx="2871788" cy="847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24600" y="60198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Alternatively:  </a:t>
            </a:r>
            <a:endParaRPr lang="en-US" sz="14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140613" y="3294059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613" y="3294059"/>
                <a:ext cx="862774" cy="274320"/>
              </a:xfrm>
              <a:prstGeom prst="rect">
                <a:avLst/>
              </a:prstGeom>
              <a:blipFill rotWithShape="1">
                <a:blip r:embed="rId11"/>
                <a:stretch>
                  <a:fillRect r="-1056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43400" y="5486400"/>
                <a:ext cx="15908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𝑀𝑅𝑅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i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i="1" baseline="-25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r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86400"/>
                <a:ext cx="1590884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391400" y="5867400"/>
                <a:ext cx="1336969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𝑀𝑅𝑅</m:t>
                      </m:r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1400" i="1">
                              <a:latin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1400" b="0" i="1" smtClean="0">
                              <a:latin typeface="Cambria Math"/>
                            </a:rPr>
                            <m:t>Nf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4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5867400"/>
                <a:ext cx="1336969" cy="52315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5FFE0A-486B-4F3F-8CF1-20E1CE36A540}" type="datetime1">
              <a:rPr lang="en-US"/>
              <a:pPr/>
              <a:t>1/22/2018</a:t>
            </a:fld>
            <a:endParaRPr lang="en-US"/>
          </a:p>
        </p:txBody>
      </p:sp>
      <p:sp>
        <p:nvSpPr>
          <p:cNvPr id="30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IENG 475: Computer-Controlled Manufacturing Systems</a:t>
            </a:r>
          </a:p>
        </p:txBody>
      </p:sp>
      <p:sp>
        <p:nvSpPr>
          <p:cNvPr id="30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65042E-8C62-4B46-A9B9-A3C705417176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124506"/>
              </p:ext>
            </p:extLst>
          </p:nvPr>
        </p:nvGraphicFramePr>
        <p:xfrm>
          <a:off x="4114800" y="4724400"/>
          <a:ext cx="13747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Equation" r:id="rId3" imgW="723600" imgH="431640" progId="Equation.3">
                  <p:embed/>
                </p:oleObj>
              </mc:Choice>
              <mc:Fallback>
                <p:oleObj name="Equation" r:id="rId3" imgW="7236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724400"/>
                        <a:ext cx="1374775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Machining Calculations:  Milling</a:t>
            </a:r>
          </a:p>
        </p:txBody>
      </p:sp>
      <p:sp>
        <p:nvSpPr>
          <p:cNvPr id="3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14513"/>
            <a:ext cx="82296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Spindle Speed - N 				   (rpm)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v = cutting speed</a:t>
            </a:r>
            <a:endParaRPr lang="en-US" sz="18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D = cutter diameter</a:t>
            </a: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Feed Rate - </a:t>
            </a:r>
            <a:r>
              <a:rPr lang="en-US" sz="2000" dirty="0" err="1" smtClean="0"/>
              <a:t>f</a:t>
            </a:r>
            <a:r>
              <a:rPr lang="en-US" sz="2000" b="1" baseline="-25000" dirty="0" err="1" smtClean="0"/>
              <a:t>r</a:t>
            </a:r>
            <a:r>
              <a:rPr lang="en-US" sz="2000" b="1" dirty="0" smtClean="0"/>
              <a:t> 				   	  </a:t>
            </a:r>
            <a:r>
              <a:rPr lang="en-US" sz="2000" dirty="0" smtClean="0"/>
              <a:t>(mm/min -or- in/min)</a:t>
            </a:r>
            <a:endParaRPr lang="en-US" sz="2000" baseline="-25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f = feed per tooth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err="1" smtClean="0"/>
              <a:t>n</a:t>
            </a:r>
            <a:r>
              <a:rPr lang="en-US" sz="1600" b="1" baseline="-25000" dirty="0" err="1" smtClean="0"/>
              <a:t>t</a:t>
            </a:r>
            <a:r>
              <a:rPr lang="en-US" sz="1600" b="1" dirty="0" smtClean="0"/>
              <a:t> = number of teeth</a:t>
            </a: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Machining Time - T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				   </a:t>
            </a:r>
            <a:r>
              <a:rPr lang="en-US" sz="2000" dirty="0" smtClean="0"/>
              <a:t>(min)</a:t>
            </a:r>
            <a:endParaRPr lang="en-US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/>
              <a:t>Slab Milling: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L = length of cut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d = depth of cut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/>
              <a:t>Face Milling: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>
                <a:sym typeface="Symbol" pitchFamily="18" charset="2"/>
              </a:rPr>
              <a:t>w</a:t>
            </a:r>
            <a:r>
              <a:rPr lang="en-US" sz="1600" b="1" dirty="0" smtClean="0"/>
              <a:t> = width of cut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/>
              <a:t>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form is </a:t>
            </a:r>
            <a:r>
              <a:rPr lang="en-US" sz="1600" b="1" dirty="0" smtClean="0"/>
              <a:t>multi-pass</a:t>
            </a:r>
          </a:p>
          <a:p>
            <a:pPr lvl="2" eaLnBrk="1" hangingPunct="1">
              <a:lnSpc>
                <a:spcPct val="90000"/>
              </a:lnSpc>
            </a:pPr>
            <a:endParaRPr lang="en-US" sz="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/>
              <a:t>Mat’l</a:t>
            </a:r>
            <a:r>
              <a:rPr lang="en-US" sz="2000" dirty="0" smtClean="0"/>
              <a:t> Removal Rate - MRR			 (mm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 -or- in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/min)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613275" y="1890713"/>
          <a:ext cx="1133475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Equation" r:id="rId5" imgW="596880" imgH="419040" progId="Equation.3">
                  <p:embed/>
                </p:oleObj>
              </mc:Choice>
              <mc:Fallback>
                <p:oleObj name="Equation" r:id="rId5" imgW="59688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1890713"/>
                        <a:ext cx="1133475" cy="7985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537075" y="2957513"/>
          <a:ext cx="12811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Equation" r:id="rId7" imgW="672840" imgH="228600" progId="Equation.3">
                  <p:embed/>
                </p:oleObj>
              </mc:Choice>
              <mc:Fallback>
                <p:oleObj name="Equation" r:id="rId7" imgW="6728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2957513"/>
                        <a:ext cx="1281113" cy="434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527777"/>
              </p:ext>
            </p:extLst>
          </p:nvPr>
        </p:nvGraphicFramePr>
        <p:xfrm>
          <a:off x="3962400" y="3810000"/>
          <a:ext cx="23653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Equation" r:id="rId9" imgW="1244520" imgH="469800" progId="Equation.3">
                  <p:embed/>
                </p:oleObj>
              </mc:Choice>
              <mc:Fallback>
                <p:oleObj name="Equation" r:id="rId9" imgW="12445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810000"/>
                        <a:ext cx="2365375" cy="895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530058"/>
              </p:ext>
            </p:extLst>
          </p:nvPr>
        </p:nvGraphicFramePr>
        <p:xfrm>
          <a:off x="6324600" y="4648200"/>
          <a:ext cx="26035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Equation" r:id="rId11" imgW="1371600" imgH="469800" progId="Equation.3">
                  <p:embed/>
                </p:oleObj>
              </mc:Choice>
              <mc:Fallback>
                <p:oleObj name="Equation" r:id="rId11" imgW="137160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648200"/>
                        <a:ext cx="2603500" cy="896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5599112" y="49799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-or-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495800" y="5638800"/>
            <a:ext cx="1863725" cy="436563"/>
            <a:chOff x="2923" y="3617"/>
            <a:chExt cx="1174" cy="275"/>
          </a:xfrm>
        </p:grpSpPr>
        <p:sp>
          <p:nvSpPr>
            <p:cNvPr id="3086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923" y="3617"/>
              <a:ext cx="1174" cy="25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Rectangle 13"/>
            <p:cNvSpPr>
              <a:spLocks noChangeArrowheads="1"/>
            </p:cNvSpPr>
            <p:nvPr/>
          </p:nvSpPr>
          <p:spPr bwMode="auto">
            <a:xfrm>
              <a:off x="3986" y="3767"/>
              <a:ext cx="4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1"/>
                <a:t>r</a:t>
              </a:r>
              <a:endParaRPr lang="en-US" b="1"/>
            </a:p>
          </p:txBody>
        </p:sp>
        <p:sp>
          <p:nvSpPr>
            <p:cNvPr id="3088" name="Rectangle 14"/>
            <p:cNvSpPr>
              <a:spLocks noChangeArrowheads="1"/>
            </p:cNvSpPr>
            <p:nvPr/>
          </p:nvSpPr>
          <p:spPr bwMode="auto">
            <a:xfrm>
              <a:off x="3614" y="3633"/>
              <a:ext cx="45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300" i="1"/>
                <a:t>w d f</a:t>
              </a:r>
              <a:endParaRPr lang="en-US"/>
            </a:p>
          </p:txBody>
        </p:sp>
        <p:sp>
          <p:nvSpPr>
            <p:cNvPr id="3089" name="Rectangle 15"/>
            <p:cNvSpPr>
              <a:spLocks noChangeArrowheads="1"/>
            </p:cNvSpPr>
            <p:nvPr/>
          </p:nvSpPr>
          <p:spPr bwMode="auto">
            <a:xfrm>
              <a:off x="2949" y="3634"/>
              <a:ext cx="419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i="1"/>
                <a:t>MRR</a:t>
              </a:r>
              <a:endParaRPr lang="en-US"/>
            </a:p>
          </p:txBody>
        </p:sp>
        <p:sp>
          <p:nvSpPr>
            <p:cNvPr id="3090" name="Rectangle 16"/>
            <p:cNvSpPr>
              <a:spLocks noChangeArrowheads="1"/>
            </p:cNvSpPr>
            <p:nvPr/>
          </p:nvSpPr>
          <p:spPr bwMode="auto">
            <a:xfrm>
              <a:off x="3429" y="3625"/>
              <a:ext cx="10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>
                  <a:latin typeface="Symbol" pitchFamily="18" charset="2"/>
                </a:rPr>
                <a:t>=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623</Words>
  <Application>Microsoft Office PowerPoint</Application>
  <PresentationFormat>On-screen Show (4:3)</PresentationFormat>
  <Paragraphs>249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Primary Machining Parameters</vt:lpstr>
      <vt:lpstr>Machining Operations &amp; Parameters</vt:lpstr>
      <vt:lpstr>Cut Types:  Roughing &amp; Finishing</vt:lpstr>
      <vt:lpstr>Machining Calculations:  Turning</vt:lpstr>
      <vt:lpstr>Machining Calculations:  Turning</vt:lpstr>
      <vt:lpstr>Machining Calculations:  Turning</vt:lpstr>
      <vt:lpstr>Machining Calculations:  Turning</vt:lpstr>
      <vt:lpstr>Machining Calculations:  Drilling</vt:lpstr>
      <vt:lpstr>Machining Calculations:  Milling</vt:lpstr>
      <vt:lpstr>Power and Energy Relationships </vt:lpstr>
      <vt:lpstr>Power and Energy Relationships </vt:lpstr>
      <vt:lpstr>Unit Power in Machining </vt:lpstr>
      <vt:lpstr>Specific Energy in Machining</vt:lpstr>
    </vt:vector>
  </TitlesOfParts>
  <Company>South Dakota School of Mines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Primary Machining Parameters</dc:title>
  <dc:creator>Jensen, Dean H.</dc:creator>
  <cp:lastModifiedBy>Jensen, Dean H.</cp:lastModifiedBy>
  <cp:revision>32</cp:revision>
  <cp:lastPrinted>2018-01-22T18:36:32Z</cp:lastPrinted>
  <dcterms:created xsi:type="dcterms:W3CDTF">2010-02-01T20:37:50Z</dcterms:created>
  <dcterms:modified xsi:type="dcterms:W3CDTF">2018-01-22T18:48:36Z</dcterms:modified>
</cp:coreProperties>
</file>