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421" r:id="rId2"/>
    <p:sldId id="446" r:id="rId3"/>
    <p:sldId id="441" r:id="rId4"/>
    <p:sldId id="435" r:id="rId5"/>
    <p:sldId id="447" r:id="rId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90"/>
    <a:srgbClr val="FFFFFF"/>
    <a:srgbClr val="00FFFF"/>
    <a:srgbClr val="003366"/>
    <a:srgbClr val="0000FF"/>
    <a:srgbClr val="DAA510"/>
    <a:srgbClr val="B3A369"/>
    <a:srgbClr val="071D49"/>
    <a:srgbClr val="00C9C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82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381" y="0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4850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60171"/>
            <a:ext cx="5208482" cy="422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0334"/>
            <a:ext cx="3076096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381" y="8920334"/>
            <a:ext cx="307609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15" tIns="47108" rIns="94215" bIns="47108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 dirty="0"/>
              <a:t>IENG 475: 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 dirty="0"/>
              <a:t>(c) 2006,  D.H. Jensen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07B358-E079-488B-B8E7-007602FD365A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/>
          <a:lstStyle/>
          <a:p>
            <a:fld id="{64E63504-02D6-40AB-8DD7-9261C69E2B32}" type="datetime1">
              <a:rPr lang="en-US" altLang="en-US"/>
              <a:pPr/>
              <a:t>4/20/2020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200400" y="6391275"/>
            <a:ext cx="32766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391275"/>
            <a:ext cx="1600200" cy="457200"/>
          </a:xfrm>
          <a:prstGeom prst="rect">
            <a:avLst/>
          </a:prstGeom>
        </p:spPr>
        <p:txBody>
          <a:bodyPr/>
          <a:lstStyle/>
          <a:p>
            <a:fld id="{1FC59D29-5767-4018-A01B-0B35765EC08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IENG 475 - Lecture 17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Midterm II Exam Review</a:t>
            </a:r>
          </a:p>
        </p:txBody>
      </p:sp>
    </p:spTree>
    <p:extLst>
      <p:ext uri="{BB962C8B-B14F-4D97-AF65-F5344CB8AC3E}">
        <p14:creationId xmlns:p14="http://schemas.microsoft.com/office/powerpoint/2010/main" val="231744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536E-CA42-4B70-A7BB-3BAE6766140E}" type="datetime1">
              <a:rPr lang="en-US" altLang="en-US"/>
              <a:pPr/>
              <a:t>4/20/2020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888-97DC-451C-A151-B49B02479AC4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Midterm II Specifics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038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1800" i="1" dirty="0"/>
              <a:t>Materials: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Engineering Notebook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Calculator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Course Website Content, including linked solutions, slides, videos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800" i="1" dirty="0"/>
              <a:t>No: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Contact, discussion with any one other than instructor while working the exam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Materials outside of those listed above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Extra time – exam due by 5:00 PM (MDT) on 30 APR</a:t>
            </a:r>
          </a:p>
          <a:p>
            <a:pPr lvl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38934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536E-CA42-4B70-A7BB-3BAE6766140E}" type="datetime1">
              <a:rPr lang="en-US" altLang="en-US"/>
              <a:pPr/>
              <a:t>4/20/2020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888-97DC-451C-A151-B49B02479AC4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Midterm II Specifics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038600"/>
          </a:xfrm>
        </p:spPr>
        <p:txBody>
          <a:bodyPr/>
          <a:lstStyle/>
          <a:p>
            <a:pPr marL="57150" indent="0">
              <a:buNone/>
            </a:pPr>
            <a:r>
              <a:rPr lang="en-US" sz="1800" i="1" dirty="0">
                <a:solidFill>
                  <a:srgbClr val="E4D490"/>
                </a:solidFill>
              </a:rPr>
              <a:t>    Exam Particulars:</a:t>
            </a:r>
          </a:p>
          <a:p>
            <a:pPr lvl="1"/>
            <a:r>
              <a:rPr lang="en-US" sz="1600" dirty="0"/>
              <a:t>Time: one hour exam </a:t>
            </a:r>
            <a:r>
              <a:rPr lang="en-US" sz="1600" b="1" i="1" dirty="0"/>
              <a:t>design</a:t>
            </a:r>
            <a:r>
              <a:rPr lang="en-US" sz="1600" i="1" dirty="0"/>
              <a:t> (OK for more time and taking breaks…)</a:t>
            </a:r>
          </a:p>
          <a:p>
            <a:pPr lvl="1"/>
            <a:r>
              <a:rPr lang="en-US" sz="1600" dirty="0"/>
              <a:t>Covers just the material since the last exam – </a:t>
            </a:r>
            <a:r>
              <a:rPr lang="en-US" sz="1600" dirty="0">
                <a:solidFill>
                  <a:srgbClr val="E4D490"/>
                </a:solidFill>
              </a:rPr>
              <a:t>see link on Schedule Page!</a:t>
            </a:r>
          </a:p>
          <a:p>
            <a:pPr lvl="1"/>
            <a:r>
              <a:rPr lang="en-US" sz="1600" dirty="0"/>
              <a:t>Format: short answer &amp; work through questions</a:t>
            </a:r>
          </a:p>
          <a:p>
            <a:pPr lvl="1"/>
            <a:r>
              <a:rPr lang="en-US" sz="1600" dirty="0"/>
              <a:t>Exam available by 11:00 AM on 23 APR (will be e-mailed)</a:t>
            </a:r>
          </a:p>
          <a:p>
            <a:pPr lvl="1"/>
            <a:r>
              <a:rPr lang="en-US" sz="1600" dirty="0"/>
              <a:t>Exam </a:t>
            </a:r>
            <a:r>
              <a:rPr lang="en-US" sz="1600" dirty="0">
                <a:solidFill>
                  <a:srgbClr val="FFFF00"/>
                </a:solidFill>
              </a:rPr>
              <a:t>DUE by 5:00 PM (MDT) on 30 APR </a:t>
            </a:r>
            <a:r>
              <a:rPr lang="en-US" sz="1600" dirty="0"/>
              <a:t>the next week</a:t>
            </a:r>
          </a:p>
          <a:p>
            <a:pPr lvl="2"/>
            <a:r>
              <a:rPr lang="en-US" sz="1400" dirty="0"/>
              <a:t>Return file via e-mail, use </a:t>
            </a:r>
            <a:r>
              <a:rPr lang="en-US" sz="1400" b="1" dirty="0">
                <a:solidFill>
                  <a:srgbClr val="FFFF00"/>
                </a:solidFill>
              </a:rPr>
              <a:t>Subject: IENG 475 Midterm II Exam</a:t>
            </a:r>
            <a:endParaRPr lang="en-US" sz="14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800" i="1" dirty="0"/>
              <a:t>Process: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Check that exam received in good shape, if not, contact Instructor by 8:30 AM on 28 APR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Do not put off starting exam:  Start by 11:00 AM on 28 APR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Do not wait excessively to return exam … expect internet issues … no grace period</a:t>
            </a:r>
          </a:p>
          <a:p>
            <a:pPr lvl="1">
              <a:lnSpc>
                <a:spcPct val="120000"/>
              </a:lnSpc>
            </a:pPr>
            <a:r>
              <a:rPr lang="en-US" sz="1400" dirty="0"/>
              <a:t>Possible to have Midterm II scores by 02 MAY – check Grades: Midterm II Summary Pg.</a:t>
            </a:r>
            <a:endParaRPr lang="en-US" sz="1200" dirty="0"/>
          </a:p>
          <a:p>
            <a:pPr lvl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044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3142-3657-491A-9120-39AC88F9022C}" type="datetime1">
              <a:rPr lang="en-US" altLang="en-US"/>
              <a:pPr/>
              <a:t>4/20/2020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D369-A583-4804-9F5D-83AA183D18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 &amp; Issues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403725"/>
          </a:xfrm>
        </p:spPr>
        <p:txBody>
          <a:bodyPr/>
          <a:lstStyle/>
          <a:p>
            <a:pPr lvl="1"/>
            <a:r>
              <a:rPr lang="en-US" altLang="en-US" sz="1800" dirty="0">
                <a:solidFill>
                  <a:srgbClr val="E4D490"/>
                </a:solidFill>
              </a:rPr>
              <a:t>Do not forget to attempt Ethics Bonuses</a:t>
            </a:r>
          </a:p>
          <a:p>
            <a:pPr lvl="2"/>
            <a:r>
              <a:rPr lang="en-US" altLang="en-US" sz="1800" dirty="0"/>
              <a:t>Bonuses pdf is Due at 5:00 PM (MDT) on 24 APR</a:t>
            </a:r>
          </a:p>
          <a:p>
            <a:pPr lvl="2"/>
            <a:r>
              <a:rPr lang="en-US" altLang="en-US" sz="1800" dirty="0"/>
              <a:t>E-mail to instructor, use </a:t>
            </a:r>
            <a:r>
              <a:rPr lang="en-US" altLang="en-US" sz="1800" b="1" dirty="0">
                <a:solidFill>
                  <a:srgbClr val="FFFF00"/>
                </a:solidFill>
              </a:rPr>
              <a:t>Subject: IENG 475 Ethics Bonus</a:t>
            </a:r>
          </a:p>
          <a:p>
            <a:pPr marL="640080" lvl="2" indent="0">
              <a:buNone/>
            </a:pPr>
            <a:endParaRPr lang="en-US" altLang="en-US" sz="800" b="1" dirty="0">
              <a:solidFill>
                <a:srgbClr val="C00000"/>
              </a:solidFill>
            </a:endParaRPr>
          </a:p>
          <a:p>
            <a:pPr lvl="1"/>
            <a:r>
              <a:rPr lang="en-US" altLang="en-US" sz="1800" dirty="0">
                <a:solidFill>
                  <a:srgbClr val="E4D490"/>
                </a:solidFill>
              </a:rPr>
              <a:t>Check Discussion &amp; Notices Pages before Exam II</a:t>
            </a:r>
          </a:p>
          <a:p>
            <a:pPr lvl="2"/>
            <a:r>
              <a:rPr lang="en-US" altLang="en-US" sz="1800" dirty="0"/>
              <a:t>It may be updated through this week, Friday </a:t>
            </a:r>
          </a:p>
          <a:p>
            <a:pPr marL="640080" lvl="2" indent="0">
              <a:buNone/>
            </a:pPr>
            <a:endParaRPr lang="en-US" altLang="en-US" sz="800" dirty="0"/>
          </a:p>
          <a:p>
            <a:pPr lvl="1"/>
            <a:r>
              <a:rPr lang="en-US" altLang="en-US" sz="1800" dirty="0">
                <a:solidFill>
                  <a:srgbClr val="E4D490"/>
                </a:solidFill>
              </a:rPr>
              <a:t>Check scores for HW, Bonuses on Saturday 25 APR</a:t>
            </a:r>
          </a:p>
          <a:p>
            <a:pPr lvl="2"/>
            <a:r>
              <a:rPr lang="en-US" altLang="en-US" sz="1800" dirty="0"/>
              <a:t>Let instructor know of corrections by Noon, 08 MAY</a:t>
            </a:r>
          </a:p>
          <a:p>
            <a:pPr marL="640080" lvl="2" indent="0">
              <a:buNone/>
            </a:pPr>
            <a:endParaRPr lang="en-US" altLang="en-US" sz="800" dirty="0"/>
          </a:p>
          <a:p>
            <a:pPr lvl="1"/>
            <a:r>
              <a:rPr lang="en-US" altLang="en-US" sz="1800" dirty="0">
                <a:solidFill>
                  <a:srgbClr val="FFFF00"/>
                </a:solidFill>
              </a:rPr>
              <a:t>Do Course Evaluation after 5:00 PM on 30 APR</a:t>
            </a:r>
          </a:p>
          <a:p>
            <a:pPr marL="320040" lvl="1" indent="0">
              <a:buNone/>
            </a:pPr>
            <a:endParaRPr lang="en-US" altLang="en-US" sz="800" dirty="0"/>
          </a:p>
          <a:p>
            <a:endParaRPr lang="en-US" altLang="en-US" sz="13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3142-3657-491A-9120-39AC88F9022C}" type="datetime1">
              <a:rPr lang="en-US" altLang="en-US"/>
              <a:pPr/>
              <a:t>4/20/2020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IENG 475: Computer-Controlled Manufacturing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D369-A583-4804-9F5D-83AA183D18D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 &amp; Issues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403725"/>
          </a:xfrm>
        </p:spPr>
        <p:txBody>
          <a:bodyPr/>
          <a:lstStyle/>
          <a:p>
            <a:pPr lvl="1"/>
            <a:r>
              <a:rPr lang="en-US" altLang="en-US" sz="1800" dirty="0">
                <a:solidFill>
                  <a:srgbClr val="E4D490"/>
                </a:solidFill>
              </a:rPr>
              <a:t>Possible that Midterm II scores will be ready by 02 MAY</a:t>
            </a:r>
          </a:p>
          <a:p>
            <a:pPr lvl="2"/>
            <a:r>
              <a:rPr lang="en-US" altLang="en-US" sz="1800" dirty="0"/>
              <a:t>Check on Grades: Midterm II Summary Page</a:t>
            </a:r>
          </a:p>
          <a:p>
            <a:pPr marL="640080" lvl="2" indent="0">
              <a:buNone/>
            </a:pPr>
            <a:endParaRPr lang="en-US" altLang="en-US" sz="800" b="1" dirty="0">
              <a:solidFill>
                <a:srgbClr val="C00000"/>
              </a:solidFill>
            </a:endParaRPr>
          </a:p>
          <a:p>
            <a:pPr lvl="1"/>
            <a:r>
              <a:rPr lang="en-US" altLang="en-US" sz="1800" dirty="0">
                <a:solidFill>
                  <a:srgbClr val="E4D490"/>
                </a:solidFill>
              </a:rPr>
              <a:t>Optional Comprehensive Exam:</a:t>
            </a:r>
          </a:p>
          <a:p>
            <a:pPr lvl="2"/>
            <a:r>
              <a:rPr lang="en-US" altLang="en-US" sz="1800" dirty="0"/>
              <a:t>Exam is not required</a:t>
            </a:r>
          </a:p>
          <a:p>
            <a:pPr lvl="2"/>
            <a:r>
              <a:rPr lang="en-US" altLang="en-US" sz="1800" dirty="0"/>
              <a:t>If the exam is completed, the exam will not lower your grade</a:t>
            </a:r>
          </a:p>
          <a:p>
            <a:pPr lvl="3"/>
            <a:r>
              <a:rPr lang="en-US" altLang="en-US" sz="1600" dirty="0"/>
              <a:t>Compute your grade with the higher of:</a:t>
            </a:r>
          </a:p>
          <a:p>
            <a:pPr lvl="4"/>
            <a:r>
              <a:rPr lang="en-US" altLang="en-US" sz="1600" dirty="0"/>
              <a:t>50% Comprehensive Exam, – or –</a:t>
            </a:r>
          </a:p>
          <a:p>
            <a:pPr lvl="4"/>
            <a:r>
              <a:rPr lang="en-US" altLang="en-US" sz="1600" dirty="0"/>
              <a:t>25% Midterm Exam I + 25% Midterm Exam II</a:t>
            </a:r>
          </a:p>
          <a:p>
            <a:pPr lvl="2"/>
            <a:r>
              <a:rPr lang="en-US" altLang="en-US" sz="1800" dirty="0"/>
              <a:t>Exam will be ready by 8:00 AM on 02 MAY</a:t>
            </a:r>
          </a:p>
          <a:p>
            <a:pPr lvl="2"/>
            <a:r>
              <a:rPr lang="en-US" altLang="en-US" sz="1800" dirty="0"/>
              <a:t>Instructions will be e-mailed ahead of exam</a:t>
            </a:r>
          </a:p>
          <a:p>
            <a:pPr lvl="2"/>
            <a:r>
              <a:rPr lang="en-US" altLang="en-US" sz="1800" dirty="0"/>
              <a:t>Exam will be </a:t>
            </a:r>
            <a:r>
              <a:rPr lang="en-US" altLang="en-US" sz="1800" dirty="0">
                <a:solidFill>
                  <a:srgbClr val="FFFF00"/>
                </a:solidFill>
              </a:rPr>
              <a:t>DUE by 12:00 PM (noon) on 08 MAY</a:t>
            </a:r>
          </a:p>
          <a:p>
            <a:pPr marL="320040" lvl="1" indent="0">
              <a:buNone/>
            </a:pPr>
            <a:endParaRPr lang="en-US" altLang="en-US" sz="800" dirty="0"/>
          </a:p>
          <a:p>
            <a:endParaRPr lang="en-US" altLang="en-US" sz="13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4053</TotalTime>
  <Words>453</Words>
  <Application>Microsoft Office PowerPoint</Application>
  <PresentationFormat>On-screen Show (4:3)</PresentationFormat>
  <Paragraphs>69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 New Roman</vt:lpstr>
      <vt:lpstr>Wingdings</vt:lpstr>
      <vt:lpstr>Studio</vt:lpstr>
      <vt:lpstr>IENG 475 - Lecture 17</vt:lpstr>
      <vt:lpstr>Midterm II Specifics</vt:lpstr>
      <vt:lpstr>Midterm II Specifics</vt:lpstr>
      <vt:lpstr>Questions &amp; Issues</vt:lpstr>
      <vt:lpstr>Questions &amp; Issues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Ethics, Principles &amp; Strategies</dc:title>
  <dc:creator>D.H. Jensen</dc:creator>
  <cp:lastModifiedBy>Jensen, Dean H.</cp:lastModifiedBy>
  <cp:revision>169</cp:revision>
  <cp:lastPrinted>2020-04-16T01:34:40Z</cp:lastPrinted>
  <dcterms:created xsi:type="dcterms:W3CDTF">2002-09-30T14:47:20Z</dcterms:created>
  <dcterms:modified xsi:type="dcterms:W3CDTF">2020-04-21T05:16:17Z</dcterms:modified>
</cp:coreProperties>
</file>