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421" r:id="rId2"/>
    <p:sldId id="430" r:id="rId3"/>
    <p:sldId id="432" r:id="rId4"/>
    <p:sldId id="433" r:id="rId5"/>
    <p:sldId id="422" r:id="rId6"/>
    <p:sldId id="423" r:id="rId7"/>
    <p:sldId id="424" r:id="rId8"/>
    <p:sldId id="443" r:id="rId9"/>
    <p:sldId id="444" r:id="rId10"/>
    <p:sldId id="445" r:id="rId11"/>
    <p:sldId id="446" r:id="rId12"/>
    <p:sldId id="448" r:id="rId13"/>
    <p:sldId id="447" r:id="rId14"/>
    <p:sldId id="449" r:id="rId15"/>
    <p:sldId id="453" r:id="rId16"/>
    <p:sldId id="451" r:id="rId17"/>
    <p:sldId id="454" r:id="rId18"/>
    <p:sldId id="434" r:id="rId19"/>
    <p:sldId id="436" r:id="rId20"/>
    <p:sldId id="440" r:id="rId21"/>
    <p:sldId id="441" r:id="rId22"/>
    <p:sldId id="455" r:id="rId23"/>
    <p:sldId id="437" r:id="rId24"/>
    <p:sldId id="435" r:id="rId2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71D49"/>
    <a:srgbClr val="00C9C4"/>
    <a:srgbClr val="E4D490"/>
    <a:srgbClr val="00FF99"/>
    <a:srgbClr val="00FFFF"/>
    <a:srgbClr val="FFFFFF"/>
    <a:srgbClr val="003366"/>
    <a:srgbClr val="B3A369"/>
    <a:srgbClr val="DAA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2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3.xml"/><Relationship Id="rId21" Type="http://schemas.openxmlformats.org/officeDocument/2006/relationships/slide" Target="slides/slide2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60172"/>
            <a:ext cx="5208482" cy="42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375F642-8875-4AC1-96BC-B1F73B1FC245}" type="datetime1">
              <a:rPr lang="en-US" altLang="en-US" smtClean="0">
                <a:latin typeface="Times New Roman" pitchFamily="18" charset="0"/>
              </a:rPr>
              <a:pPr/>
              <a:t>4/13/2020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0694">
              <a:defRPr>
                <a:solidFill>
                  <a:schemeClr val="tx1"/>
                </a:solidFill>
                <a:latin typeface="Arial" charset="0"/>
              </a:defRPr>
            </a:lvl1pPr>
            <a:lvl2pPr marL="751271" indent="-288950" defTabSz="940694">
              <a:defRPr>
                <a:solidFill>
                  <a:schemeClr val="tx1"/>
                </a:solidFill>
                <a:latin typeface="Arial" charset="0"/>
              </a:defRPr>
            </a:lvl2pPr>
            <a:lvl3pPr marL="1155802" indent="-231160" defTabSz="940694">
              <a:defRPr>
                <a:solidFill>
                  <a:schemeClr val="tx1"/>
                </a:solidFill>
                <a:latin typeface="Arial" charset="0"/>
              </a:defRPr>
            </a:lvl3pPr>
            <a:lvl4pPr marL="1618122" indent="-231160" defTabSz="940694">
              <a:defRPr>
                <a:solidFill>
                  <a:schemeClr val="tx1"/>
                </a:solidFill>
                <a:latin typeface="Arial" charset="0"/>
              </a:defRPr>
            </a:lvl4pPr>
            <a:lvl5pPr marL="2080443" indent="-231160" defTabSz="940694">
              <a:defRPr>
                <a:solidFill>
                  <a:schemeClr val="tx1"/>
                </a:solidFill>
                <a:latin typeface="Arial" charset="0"/>
              </a:defRPr>
            </a:lvl5pPr>
            <a:lvl6pPr marL="254276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084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740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9725" indent="-231160" defTabSz="9406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266D2-C8BD-4FE7-AE21-F3C04394474D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169A7F-33F6-4209-8F98-2498CF847F9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2D141C-A018-4890-A7F4-9EFF4D2E8CA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IENG 475 - Lecture 16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Logic Minimization</a:t>
            </a:r>
          </a:p>
        </p:txBody>
      </p:sp>
    </p:spTree>
    <p:extLst>
      <p:ext uri="{BB962C8B-B14F-4D97-AF65-F5344CB8AC3E}">
        <p14:creationId xmlns:p14="http://schemas.microsoft.com/office/powerpoint/2010/main" val="104633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#2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1" y="1824479"/>
            <a:ext cx="3657600" cy="1935162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Set up Truth Table to cover all possible state of I/O</a:t>
            </a:r>
          </a:p>
          <a:p>
            <a:pPr lvl="2" eaLnBrk="1" hangingPunct="1"/>
            <a:r>
              <a:rPr lang="en-US" altLang="en-US" sz="2000" dirty="0"/>
              <a:t>Left side is Inputs and Current Output states</a:t>
            </a:r>
          </a:p>
          <a:p>
            <a:pPr lvl="2" eaLnBrk="1" hangingPunct="1"/>
            <a:r>
              <a:rPr lang="en-US" altLang="en-US" sz="2000" dirty="0"/>
              <a:t>Right side is Next Output state</a:t>
            </a:r>
          </a:p>
          <a:p>
            <a:pPr lvl="3" eaLnBrk="1" hangingPunct="1"/>
            <a:r>
              <a:rPr lang="en-US" altLang="en-US" sz="1800" dirty="0"/>
              <a:t>Show a “1” only when you want to turn the Output “on”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1981200"/>
            <a:ext cx="4419600" cy="419100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2CF440-AF17-48CA-9799-18AF92647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1972519"/>
            <a:ext cx="24574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6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#2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554" y="1798638"/>
            <a:ext cx="3657600" cy="1935162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Convert the Truth Table to Karnaugh Map</a:t>
            </a:r>
          </a:p>
          <a:p>
            <a:pPr lvl="2" eaLnBrk="1" hangingPunct="1"/>
            <a:r>
              <a:rPr lang="en-US" altLang="en-US" sz="1800" dirty="0"/>
              <a:t>Labels are the pattern of Inputs/Current Output states (Grey Scale)</a:t>
            </a:r>
          </a:p>
          <a:p>
            <a:pPr lvl="2" eaLnBrk="1" hangingPunct="1"/>
            <a:r>
              <a:rPr lang="en-US" altLang="en-US" sz="1800" dirty="0"/>
              <a:t>Cell entries are the “1”s of the Next Output State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154" y="1981200"/>
            <a:ext cx="4428047" cy="419100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A07F84-0BB3-4BF8-A5AD-6B7B02C516AF}"/>
              </a:ext>
            </a:extLst>
          </p:cNvPr>
          <p:cNvSpPr/>
          <p:nvPr/>
        </p:nvSpPr>
        <p:spPr bwMode="auto">
          <a:xfrm>
            <a:off x="6031824" y="3088319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821D01-C3A9-473C-8698-E2392D7F1A46}"/>
              </a:ext>
            </a:extLst>
          </p:cNvPr>
          <p:cNvSpPr/>
          <p:nvPr/>
        </p:nvSpPr>
        <p:spPr bwMode="auto">
          <a:xfrm>
            <a:off x="6792572" y="5018779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1B3D6D-00B9-43BA-80A1-3CD4EF88B9A1}"/>
              </a:ext>
            </a:extLst>
          </p:cNvPr>
          <p:cNvSpPr/>
          <p:nvPr/>
        </p:nvSpPr>
        <p:spPr bwMode="auto">
          <a:xfrm>
            <a:off x="6048704" y="3320094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828B521-711C-4D6A-B3BC-31772A2B5A28}"/>
              </a:ext>
            </a:extLst>
          </p:cNvPr>
          <p:cNvSpPr/>
          <p:nvPr/>
        </p:nvSpPr>
        <p:spPr bwMode="auto">
          <a:xfrm>
            <a:off x="6163004" y="5018779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AAACF5-B43F-4F0A-9ACC-43F00A3674A1}"/>
              </a:ext>
            </a:extLst>
          </p:cNvPr>
          <p:cNvSpPr/>
          <p:nvPr/>
        </p:nvSpPr>
        <p:spPr bwMode="auto">
          <a:xfrm>
            <a:off x="6048704" y="3684827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FF0DF2-9FC8-4E61-99A3-886BE634E8A6}"/>
              </a:ext>
            </a:extLst>
          </p:cNvPr>
          <p:cNvSpPr/>
          <p:nvPr/>
        </p:nvSpPr>
        <p:spPr bwMode="auto">
          <a:xfrm>
            <a:off x="5522685" y="5410200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D3DB6C0-8ACB-4E8B-A2D0-D6B7D8ACD239}"/>
              </a:ext>
            </a:extLst>
          </p:cNvPr>
          <p:cNvSpPr/>
          <p:nvPr/>
        </p:nvSpPr>
        <p:spPr bwMode="auto">
          <a:xfrm flipH="1">
            <a:off x="6273246" y="3202619"/>
            <a:ext cx="1214868" cy="1838935"/>
          </a:xfrm>
          <a:custGeom>
            <a:avLst/>
            <a:gdLst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338217 w 462504"/>
              <a:gd name="connsiteY3" fmla="*/ 1589103 h 1589103"/>
              <a:gd name="connsiteX0" fmla="*/ 462504 w 462504"/>
              <a:gd name="connsiteY0" fmla="*/ 0 h 1895410"/>
              <a:gd name="connsiteX1" fmla="*/ 865 w 462504"/>
              <a:gd name="connsiteY1" fmla="*/ 843379 h 1895410"/>
              <a:gd name="connsiteX2" fmla="*/ 338217 w 462504"/>
              <a:gd name="connsiteY2" fmla="*/ 1589103 h 1895410"/>
              <a:gd name="connsiteX3" fmla="*/ 188331 w 462504"/>
              <a:gd name="connsiteY3" fmla="*/ 1895410 h 1895410"/>
              <a:gd name="connsiteX0" fmla="*/ 468558 w 468558"/>
              <a:gd name="connsiteY0" fmla="*/ 0 h 1895410"/>
              <a:gd name="connsiteX1" fmla="*/ 6919 w 468558"/>
              <a:gd name="connsiteY1" fmla="*/ 843379 h 1895410"/>
              <a:gd name="connsiteX2" fmla="*/ 194385 w 468558"/>
              <a:gd name="connsiteY2" fmla="*/ 1895410 h 189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558" h="1895410">
                <a:moveTo>
                  <a:pt x="468558" y="0"/>
                </a:moveTo>
                <a:cubicBezTo>
                  <a:pt x="248095" y="289264"/>
                  <a:pt x="52614" y="527477"/>
                  <a:pt x="6919" y="843379"/>
                </a:cubicBezTo>
                <a:cubicBezTo>
                  <a:pt x="-38776" y="1159281"/>
                  <a:pt x="155330" y="1676237"/>
                  <a:pt x="194385" y="189541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BB54CC8-FE22-475C-8A6C-60D70CC03A4F}"/>
              </a:ext>
            </a:extLst>
          </p:cNvPr>
          <p:cNvSpPr/>
          <p:nvPr/>
        </p:nvSpPr>
        <p:spPr bwMode="auto">
          <a:xfrm>
            <a:off x="5178595" y="3855293"/>
            <a:ext cx="866393" cy="1575496"/>
          </a:xfrm>
          <a:custGeom>
            <a:avLst/>
            <a:gdLst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338217 w 462504"/>
              <a:gd name="connsiteY3" fmla="*/ 1589103 h 1589103"/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164499 w 462504"/>
              <a:gd name="connsiteY3" fmla="*/ 1555254 h 1589103"/>
              <a:gd name="connsiteX0" fmla="*/ 470278 w 470278"/>
              <a:gd name="connsiteY0" fmla="*/ 0 h 1555254"/>
              <a:gd name="connsiteX1" fmla="*/ 8639 w 470278"/>
              <a:gd name="connsiteY1" fmla="*/ 843379 h 1555254"/>
              <a:gd name="connsiteX2" fmla="*/ 172273 w 470278"/>
              <a:gd name="connsiteY2" fmla="*/ 1555254 h 155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278" h="1555254">
                <a:moveTo>
                  <a:pt x="470278" y="0"/>
                </a:moveTo>
                <a:cubicBezTo>
                  <a:pt x="249815" y="289264"/>
                  <a:pt x="58307" y="584170"/>
                  <a:pt x="8639" y="843379"/>
                </a:cubicBezTo>
                <a:cubicBezTo>
                  <a:pt x="-41029" y="1102588"/>
                  <a:pt x="138183" y="1406947"/>
                  <a:pt x="172273" y="1555254"/>
                </a:cubicBezTo>
              </a:path>
            </a:pathLst>
          </a:cu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90BF3D6-D772-46E2-ADC0-B40DFE23DC3C}"/>
              </a:ext>
            </a:extLst>
          </p:cNvPr>
          <p:cNvSpPr/>
          <p:nvPr/>
        </p:nvSpPr>
        <p:spPr bwMode="auto">
          <a:xfrm flipH="1">
            <a:off x="5668853" y="3511549"/>
            <a:ext cx="478415" cy="1575809"/>
          </a:xfrm>
          <a:custGeom>
            <a:avLst/>
            <a:gdLst>
              <a:gd name="connsiteX0" fmla="*/ 0 w 744703"/>
              <a:gd name="connsiteY0" fmla="*/ 0 h 1376039"/>
              <a:gd name="connsiteX1" fmla="*/ 736847 w 744703"/>
              <a:gd name="connsiteY1" fmla="*/ 630315 h 1376039"/>
              <a:gd name="connsiteX2" fmla="*/ 408373 w 744703"/>
              <a:gd name="connsiteY2" fmla="*/ 1376039 h 1376039"/>
              <a:gd name="connsiteX3" fmla="*/ 408373 w 744703"/>
              <a:gd name="connsiteY3" fmla="*/ 1376039 h 1376039"/>
              <a:gd name="connsiteX0" fmla="*/ 124962 w 869665"/>
              <a:gd name="connsiteY0" fmla="*/ 0 h 1438650"/>
              <a:gd name="connsiteX1" fmla="*/ 861809 w 869665"/>
              <a:gd name="connsiteY1" fmla="*/ 630315 h 1438650"/>
              <a:gd name="connsiteX2" fmla="*/ 533335 w 869665"/>
              <a:gd name="connsiteY2" fmla="*/ 1376039 h 1438650"/>
              <a:gd name="connsiteX3" fmla="*/ 0 w 869665"/>
              <a:gd name="connsiteY3" fmla="*/ 1438650 h 1438650"/>
              <a:gd name="connsiteX0" fmla="*/ 124962 w 862547"/>
              <a:gd name="connsiteY0" fmla="*/ 0 h 1438650"/>
              <a:gd name="connsiteX1" fmla="*/ 861809 w 862547"/>
              <a:gd name="connsiteY1" fmla="*/ 630315 h 1438650"/>
              <a:gd name="connsiteX2" fmla="*/ 0 w 862547"/>
              <a:gd name="connsiteY2" fmla="*/ 1438650 h 1438650"/>
              <a:gd name="connsiteX0" fmla="*/ 191629 w 930139"/>
              <a:gd name="connsiteY0" fmla="*/ 0 h 1438650"/>
              <a:gd name="connsiteX1" fmla="*/ 928476 w 930139"/>
              <a:gd name="connsiteY1" fmla="*/ 630315 h 1438650"/>
              <a:gd name="connsiteX2" fmla="*/ 0 w 930139"/>
              <a:gd name="connsiteY2" fmla="*/ 1438650 h 14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0139" h="1438650">
                <a:moveTo>
                  <a:pt x="191629" y="0"/>
                </a:moveTo>
                <a:cubicBezTo>
                  <a:pt x="526021" y="200487"/>
                  <a:pt x="960414" y="390540"/>
                  <a:pt x="928476" y="630315"/>
                </a:cubicBezTo>
                <a:cubicBezTo>
                  <a:pt x="896538" y="870090"/>
                  <a:pt x="179544" y="1270247"/>
                  <a:pt x="0" y="143865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1A2EB50-89F9-48D1-B3D1-F775A8F5A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1972519"/>
            <a:ext cx="2457450" cy="2324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D49552-7F4D-4F70-B55B-8D9502602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198" y="4371079"/>
            <a:ext cx="2924175" cy="175260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BAC51AEE-D4C6-41ED-9874-29A61CA1B8FB}"/>
              </a:ext>
            </a:extLst>
          </p:cNvPr>
          <p:cNvSpPr/>
          <p:nvPr/>
        </p:nvSpPr>
        <p:spPr bwMode="auto">
          <a:xfrm>
            <a:off x="6048704" y="4080503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EFC0036-4920-4517-9A9C-8427E0798EA2}"/>
              </a:ext>
            </a:extLst>
          </p:cNvPr>
          <p:cNvSpPr/>
          <p:nvPr/>
        </p:nvSpPr>
        <p:spPr bwMode="auto">
          <a:xfrm>
            <a:off x="6163004" y="5410200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75F5580-87E1-43CF-911B-9786EA72B4A1}"/>
              </a:ext>
            </a:extLst>
          </p:cNvPr>
          <p:cNvSpPr/>
          <p:nvPr/>
        </p:nvSpPr>
        <p:spPr bwMode="auto">
          <a:xfrm flipH="1">
            <a:off x="6170966" y="4296620"/>
            <a:ext cx="306034" cy="1168460"/>
          </a:xfrm>
          <a:custGeom>
            <a:avLst/>
            <a:gdLst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338217 w 462504"/>
              <a:gd name="connsiteY3" fmla="*/ 1589103 h 1589103"/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164499 w 462504"/>
              <a:gd name="connsiteY3" fmla="*/ 1555254 h 1589103"/>
              <a:gd name="connsiteX0" fmla="*/ 470278 w 470278"/>
              <a:gd name="connsiteY0" fmla="*/ 0 h 1555254"/>
              <a:gd name="connsiteX1" fmla="*/ 8639 w 470278"/>
              <a:gd name="connsiteY1" fmla="*/ 843379 h 1555254"/>
              <a:gd name="connsiteX2" fmla="*/ 172273 w 470278"/>
              <a:gd name="connsiteY2" fmla="*/ 1555254 h 155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0278" h="1555254">
                <a:moveTo>
                  <a:pt x="470278" y="0"/>
                </a:moveTo>
                <a:cubicBezTo>
                  <a:pt x="249815" y="289264"/>
                  <a:pt x="58307" y="584170"/>
                  <a:pt x="8639" y="843379"/>
                </a:cubicBezTo>
                <a:cubicBezTo>
                  <a:pt x="-41029" y="1102588"/>
                  <a:pt x="138183" y="1406947"/>
                  <a:pt x="172273" y="1555254"/>
                </a:cubicBezTo>
              </a:path>
            </a:pathLst>
          </a:custGeom>
          <a:noFill/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13" grpId="0" animBg="1"/>
      <p:bldP spid="23" grpId="0" animBg="1"/>
      <p:bldP spid="1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#2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154" y="1981200"/>
            <a:ext cx="4428047" cy="419100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1A2EB50-89F9-48D1-B3D1-F775A8F5A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1972519"/>
            <a:ext cx="2457450" cy="2324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D49552-7F4D-4F70-B55B-8D9502602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198" y="4371079"/>
            <a:ext cx="2924175" cy="1752600"/>
          </a:xfrm>
          <a:prstGeom prst="rect">
            <a:avLst/>
          </a:prstGeom>
        </p:spPr>
      </p:pic>
      <p:sp>
        <p:nvSpPr>
          <p:cNvPr id="28" name="Rectangle 3">
            <a:extLst>
              <a:ext uri="{FF2B5EF4-FFF2-40B4-BE49-F238E27FC236}">
                <a16:creationId xmlns:a16="http://schemas.microsoft.com/office/drawing/2014/main" id="{34401B9A-74F2-4109-B09D-17B11D584D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4372" y="1835993"/>
            <a:ext cx="3643413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Interpret the Karnaugh Map</a:t>
            </a:r>
          </a:p>
          <a:p>
            <a:pPr lvl="2" eaLnBrk="1" hangingPunct="1"/>
            <a:r>
              <a:rPr lang="en-US" altLang="en-US" sz="1800" dirty="0"/>
              <a:t>Group the “1s” into the largest power of 2 adjacent members:  (1, 2, 4, 8, 16 …)</a:t>
            </a:r>
          </a:p>
          <a:p>
            <a:pPr lvl="2" eaLnBrk="1" hangingPunct="1"/>
            <a:r>
              <a:rPr lang="en-US" altLang="en-US" sz="1800" dirty="0"/>
              <a:t>Read the groups:</a:t>
            </a:r>
          </a:p>
          <a:p>
            <a:pPr lvl="3" eaLnBrk="1" hangingPunct="1"/>
            <a:r>
              <a:rPr lang="en-US" altLang="en-US" sz="1600" dirty="0"/>
              <a:t>Connection within group members is “AND” (●)</a:t>
            </a:r>
          </a:p>
          <a:p>
            <a:pPr lvl="3" eaLnBrk="1" hangingPunct="1"/>
            <a:r>
              <a:rPr lang="en-US" altLang="en-US" sz="1600" dirty="0"/>
              <a:t>Connection between groups is “OR”  (+)</a:t>
            </a:r>
          </a:p>
          <a:p>
            <a:pPr lvl="3" eaLnBrk="1" hangingPunct="1"/>
            <a:r>
              <a:rPr lang="en-US" altLang="en-US" sz="1600" dirty="0"/>
              <a:t>Equation is written as Sum of Products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94514A8-B39A-4928-8207-BC26C92F819A}"/>
              </a:ext>
            </a:extLst>
          </p:cNvPr>
          <p:cNvSpPr/>
          <p:nvPr/>
        </p:nvSpPr>
        <p:spPr bwMode="auto">
          <a:xfrm>
            <a:off x="5562600" y="5410200"/>
            <a:ext cx="914400" cy="22860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47F110-2052-4F13-944C-2D7CFE501167}"/>
              </a:ext>
            </a:extLst>
          </p:cNvPr>
          <p:cNvSpPr txBox="1"/>
          <p:nvPr/>
        </p:nvSpPr>
        <p:spPr>
          <a:xfrm>
            <a:off x="7213373" y="4712117"/>
            <a:ext cx="129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&amp; C show up only as 1s in the group, but B shows up in both 0 and 1, within group, so it drops out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166ED96-3C3E-4601-AC32-19EA1D5E809D}"/>
              </a:ext>
            </a:extLst>
          </p:cNvPr>
          <p:cNvSpPr/>
          <p:nvPr/>
        </p:nvSpPr>
        <p:spPr bwMode="auto">
          <a:xfrm>
            <a:off x="6167025" y="5032358"/>
            <a:ext cx="914400" cy="256514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B0BE25-C5E8-4DC8-86B9-45E6ADAD7D9F}"/>
              </a:ext>
            </a:extLst>
          </p:cNvPr>
          <p:cNvSpPr txBox="1"/>
          <p:nvPr/>
        </p:nvSpPr>
        <p:spPr>
          <a:xfrm>
            <a:off x="7233617" y="311589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A shows up as only as a 1 &amp; B shows up only as a 1 in group, but C shows up in both 0 and 1, within group, so it drops out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CA1B36-D7DE-4F66-99EE-716264A44598}"/>
              </a:ext>
            </a:extLst>
          </p:cNvPr>
          <p:cNvSpPr txBox="1"/>
          <p:nvPr/>
        </p:nvSpPr>
        <p:spPr>
          <a:xfrm>
            <a:off x="5003463" y="591353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85F0345-65F9-4FBF-B0BB-A3EC09E41F80}"/>
              </a:ext>
            </a:extLst>
          </p:cNvPr>
          <p:cNvCxnSpPr>
            <a:cxnSpLocks/>
          </p:cNvCxnSpPr>
          <p:nvPr/>
        </p:nvCxnSpPr>
        <p:spPr bwMode="auto">
          <a:xfrm>
            <a:off x="5155863" y="5906207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4351A57-367D-4638-BF05-5E60891DE9CD}"/>
              </a:ext>
            </a:extLst>
          </p:cNvPr>
          <p:cNvSpPr txBox="1"/>
          <p:nvPr/>
        </p:nvSpPr>
        <p:spPr>
          <a:xfrm>
            <a:off x="4572000" y="5908235"/>
            <a:ext cx="381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A●C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15C4D75-096B-4AC4-9CC5-DA8AD42B6FFD}"/>
              </a:ext>
            </a:extLst>
          </p:cNvPr>
          <p:cNvSpPr txBox="1"/>
          <p:nvPr/>
        </p:nvSpPr>
        <p:spPr>
          <a:xfrm>
            <a:off x="5178142" y="5908235"/>
            <a:ext cx="3611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A●B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E32303D-FD28-4258-9F57-F41B85BE30C0}"/>
              </a:ext>
            </a:extLst>
          </p:cNvPr>
          <p:cNvCxnSpPr>
            <a:cxnSpLocks/>
          </p:cNvCxnSpPr>
          <p:nvPr/>
        </p:nvCxnSpPr>
        <p:spPr bwMode="auto">
          <a:xfrm>
            <a:off x="7315200" y="3137657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591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2" grpId="0"/>
      <p:bldP spid="33" grpId="0"/>
      <p:bldP spid="36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#3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5" y="1981200"/>
            <a:ext cx="7677335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2781301" y="4441222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shows up in both 0 and 1, within group, so it drops out, leaving B and C both showing up only as 1s (so they stay in)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5031790" y="4389137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A  and C both show up only as 1s in the group so they stay, but B shows up in both 0 and 1 within group, so it drops out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B3FF8-4336-44FD-BA60-76805E052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65" y="1962150"/>
            <a:ext cx="2457450" cy="23241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4857108-C183-4A91-BCF8-F14C8E350444}"/>
              </a:ext>
            </a:extLst>
          </p:cNvPr>
          <p:cNvSpPr txBox="1"/>
          <p:nvPr/>
        </p:nvSpPr>
        <p:spPr>
          <a:xfrm>
            <a:off x="6925739" y="428625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These ends of the K-map are also adjacent (they only change by one bit position), so they can be grouped.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3EA56D-53B2-4097-AFAA-F05E8F34C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496534"/>
            <a:ext cx="2924175" cy="17526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691187" y="3151188"/>
            <a:ext cx="252413" cy="658812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4076701" y="4040643"/>
            <a:ext cx="381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B●C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4653009" y="4040642"/>
            <a:ext cx="44758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A●C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F2CA536-5277-458A-A94E-5C065B496DA7}"/>
              </a:ext>
            </a:extLst>
          </p:cNvPr>
          <p:cNvCxnSpPr>
            <a:cxnSpLocks/>
          </p:cNvCxnSpPr>
          <p:nvPr/>
        </p:nvCxnSpPr>
        <p:spPr bwMode="auto">
          <a:xfrm>
            <a:off x="4643392" y="4040643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4490992" y="4040643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15FCF11-AD5E-47AD-AC72-573FD52F05FE}"/>
              </a:ext>
            </a:extLst>
          </p:cNvPr>
          <p:cNvSpPr/>
          <p:nvPr/>
        </p:nvSpPr>
        <p:spPr bwMode="auto">
          <a:xfrm>
            <a:off x="6284469" y="3133140"/>
            <a:ext cx="644969" cy="267285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969" h="267285">
                <a:moveTo>
                  <a:pt x="640207" y="585"/>
                </a:moveTo>
                <a:cubicBezTo>
                  <a:pt x="593376" y="-1796"/>
                  <a:pt x="459230" y="3761"/>
                  <a:pt x="363980" y="5348"/>
                </a:cubicBezTo>
                <a:lnTo>
                  <a:pt x="68706" y="10110"/>
                </a:lnTo>
                <a:cubicBezTo>
                  <a:pt x="9175" y="18841"/>
                  <a:pt x="17906" y="22016"/>
                  <a:pt x="6793" y="57735"/>
                </a:cubicBezTo>
                <a:cubicBezTo>
                  <a:pt x="-4319" y="93454"/>
                  <a:pt x="-1144" y="194260"/>
                  <a:pt x="11556" y="229185"/>
                </a:cubicBezTo>
                <a:lnTo>
                  <a:pt x="82994" y="267285"/>
                </a:lnTo>
                <a:lnTo>
                  <a:pt x="644969" y="26728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017D212-E445-4E6C-AA19-7A9237743D8C}"/>
              </a:ext>
            </a:extLst>
          </p:cNvPr>
          <p:cNvSpPr/>
          <p:nvPr/>
        </p:nvSpPr>
        <p:spPr bwMode="auto">
          <a:xfrm rot="10800000">
            <a:off x="4150823" y="3160343"/>
            <a:ext cx="644969" cy="267285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969" h="267285">
                <a:moveTo>
                  <a:pt x="640207" y="585"/>
                </a:moveTo>
                <a:cubicBezTo>
                  <a:pt x="593376" y="-1796"/>
                  <a:pt x="459230" y="3761"/>
                  <a:pt x="363980" y="5348"/>
                </a:cubicBezTo>
                <a:lnTo>
                  <a:pt x="68706" y="10110"/>
                </a:lnTo>
                <a:cubicBezTo>
                  <a:pt x="9175" y="18841"/>
                  <a:pt x="17906" y="22016"/>
                  <a:pt x="6793" y="57735"/>
                </a:cubicBezTo>
                <a:cubicBezTo>
                  <a:pt x="-4319" y="93454"/>
                  <a:pt x="-1144" y="194260"/>
                  <a:pt x="11556" y="229185"/>
                </a:cubicBezTo>
                <a:lnTo>
                  <a:pt x="82994" y="267285"/>
                </a:lnTo>
                <a:lnTo>
                  <a:pt x="644969" y="26728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84CAB8-1C61-4626-906F-F585F1D57C8E}"/>
              </a:ext>
            </a:extLst>
          </p:cNvPr>
          <p:cNvCxnSpPr>
            <a:cxnSpLocks/>
          </p:cNvCxnSpPr>
          <p:nvPr/>
        </p:nvCxnSpPr>
        <p:spPr bwMode="auto">
          <a:xfrm>
            <a:off x="5100591" y="4435127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35B1ED-244A-4E6A-8D40-FFB44DA56786}"/>
              </a:ext>
            </a:extLst>
          </p:cNvPr>
          <p:cNvCxnSpPr>
            <a:cxnSpLocks/>
          </p:cNvCxnSpPr>
          <p:nvPr/>
        </p:nvCxnSpPr>
        <p:spPr bwMode="auto">
          <a:xfrm>
            <a:off x="4876800" y="4038600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B8A5A6-D28E-4599-A016-710ABB3A2D5C}"/>
              </a:ext>
            </a:extLst>
          </p:cNvPr>
          <p:cNvCxnSpPr>
            <a:cxnSpLocks/>
          </p:cNvCxnSpPr>
          <p:nvPr/>
        </p:nvCxnSpPr>
        <p:spPr bwMode="auto">
          <a:xfrm>
            <a:off x="5600909" y="4432746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51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4" grpId="0" animBg="1"/>
      <p:bldP spid="5" grpId="0"/>
      <p:bldP spid="18" grpId="0"/>
      <p:bldP spid="23" grpId="0"/>
      <p:bldP spid="1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5" y="1981200"/>
            <a:ext cx="7677335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#4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0A71C9-A52C-4E9E-9D96-F29A5A173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061" y="2000386"/>
            <a:ext cx="3371850" cy="2514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4125537" y="4514986"/>
            <a:ext cx="156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&amp; D both show up only as 1s in the group (they stay), but B &amp; C show up in both 0 and 1, within group, so they drop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5721885" y="4437513"/>
            <a:ext cx="15440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C &amp; D both show up only as 1s in the group so they stay, but A &amp; B show up as both 0 and 1 within group, so they drop out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857108-C183-4A91-BCF8-F14C8E350444}"/>
              </a:ext>
            </a:extLst>
          </p:cNvPr>
          <p:cNvSpPr txBox="1"/>
          <p:nvPr/>
        </p:nvSpPr>
        <p:spPr>
          <a:xfrm>
            <a:off x="7304149" y="4443499"/>
            <a:ext cx="1187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It is OK for groups to overlap in order to get larger groupings in powers of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580934" y="3395411"/>
            <a:ext cx="896066" cy="658812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4469191" y="4318728"/>
            <a:ext cx="381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A●D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5004924" y="4320747"/>
            <a:ext cx="44758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C●D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4859900" y="432677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BC61FB-C84C-4B5E-B9B3-6ACF776ED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14" y="1981200"/>
            <a:ext cx="3067050" cy="3848100"/>
          </a:xfrm>
          <a:prstGeom prst="rect">
            <a:avLst/>
          </a:prstGeom>
        </p:spPr>
      </p:pic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BAE983A-0435-4B1D-A686-4FA8A80FE4AB}"/>
              </a:ext>
            </a:extLst>
          </p:cNvPr>
          <p:cNvSpPr/>
          <p:nvPr/>
        </p:nvSpPr>
        <p:spPr bwMode="auto">
          <a:xfrm>
            <a:off x="6192036" y="2640351"/>
            <a:ext cx="361164" cy="1413871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4" grpId="0" animBg="1"/>
      <p:bldP spid="5" grpId="0"/>
      <p:bldP spid="18" grpId="0"/>
      <p:bldP spid="23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5" y="1981200"/>
            <a:ext cx="7677335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2CA8B-1266-49F7-B9F8-715A2CCB6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180" y="1994359"/>
            <a:ext cx="3371850" cy="2514600"/>
          </a:xfrm>
          <a:prstGeom prst="rect">
            <a:avLst/>
          </a:prstGeom>
        </p:spPr>
      </p:pic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#5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4125537" y="4514986"/>
            <a:ext cx="156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&amp; D both show up only as 1s in the group (they stay), but B &amp; C show up in both 0 and 1, within group, so they drop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5721886" y="4437513"/>
            <a:ext cx="1473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B &amp; C &amp; D all show up only as 1s in the group so they stay, but A shows up as both 0 and 1 within group, so it drops out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857108-C183-4A91-BCF8-F14C8E350444}"/>
              </a:ext>
            </a:extLst>
          </p:cNvPr>
          <p:cNvSpPr txBox="1"/>
          <p:nvPr/>
        </p:nvSpPr>
        <p:spPr>
          <a:xfrm>
            <a:off x="7304149" y="4443499"/>
            <a:ext cx="1187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It is OK for groups to overlap in order to get larger groupings in powers of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580934" y="3395411"/>
            <a:ext cx="896066" cy="658812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4469191" y="4318728"/>
            <a:ext cx="381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A●D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5004924" y="4320747"/>
            <a:ext cx="71696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B●C● 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4859900" y="432677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BAE983A-0435-4B1D-A686-4FA8A80FE4AB}"/>
              </a:ext>
            </a:extLst>
          </p:cNvPr>
          <p:cNvSpPr/>
          <p:nvPr/>
        </p:nvSpPr>
        <p:spPr bwMode="auto">
          <a:xfrm>
            <a:off x="6192036" y="3011236"/>
            <a:ext cx="361164" cy="658812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9C071E-173E-48A9-880A-BCBBD7B04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431" y="1974408"/>
            <a:ext cx="306705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4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4" grpId="0" animBg="1"/>
      <p:bldP spid="5" grpId="0"/>
      <p:bldP spid="18" grpId="0"/>
      <p:bldP spid="23" grpId="0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#6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5" y="1981200"/>
            <a:ext cx="7677335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FC684C-8FD3-4A3A-A7B4-720219380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999985"/>
            <a:ext cx="3371850" cy="25146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3850968" y="4500857"/>
            <a:ext cx="141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&amp; B both show up only as 1s (so they stay), but both C &amp; D show up as both 0 and 1, within group, so they drop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5395519" y="4533370"/>
            <a:ext cx="15231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B  &amp; C both show up only as 1s in the group so they stay, but A &amp; D both  show up in both 0 and 1 within group, so they drop out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857108-C183-4A91-BCF8-F14C8E350444}"/>
              </a:ext>
            </a:extLst>
          </p:cNvPr>
          <p:cNvSpPr txBox="1"/>
          <p:nvPr/>
        </p:nvSpPr>
        <p:spPr>
          <a:xfrm>
            <a:off x="7055691" y="4474210"/>
            <a:ext cx="14357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These four ends of the K-map are also adjacent (they only change by one bit position), so they can be grouped.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174203" y="3811673"/>
            <a:ext cx="2064798" cy="235844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4645705" y="4303186"/>
            <a:ext cx="381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A●B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5222013" y="4303185"/>
            <a:ext cx="44758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B●C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F2CA536-5277-458A-A94E-5C065B496DA7}"/>
              </a:ext>
            </a:extLst>
          </p:cNvPr>
          <p:cNvCxnSpPr>
            <a:cxnSpLocks/>
          </p:cNvCxnSpPr>
          <p:nvPr/>
        </p:nvCxnSpPr>
        <p:spPr bwMode="auto">
          <a:xfrm>
            <a:off x="5212396" y="4303186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5059996" y="4303186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017D212-E445-4E6C-AA19-7A9237743D8C}"/>
              </a:ext>
            </a:extLst>
          </p:cNvPr>
          <p:cNvSpPr/>
          <p:nvPr/>
        </p:nvSpPr>
        <p:spPr bwMode="auto">
          <a:xfrm rot="10800000">
            <a:off x="4805597" y="2370414"/>
            <a:ext cx="639747" cy="566738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82994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2031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11557 w 640207"/>
              <a:gd name="connsiteY5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57735 h 567323"/>
              <a:gd name="connsiteX4" fmla="*/ 8183 w 636833"/>
              <a:gd name="connsiteY4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86310 h 567323"/>
              <a:gd name="connsiteX4" fmla="*/ 8183 w 636833"/>
              <a:gd name="connsiteY4" fmla="*/ 567323 h 567323"/>
              <a:gd name="connsiteX0" fmla="*/ 639747 w 639747"/>
              <a:gd name="connsiteY0" fmla="*/ 585 h 567323"/>
              <a:gd name="connsiteX1" fmla="*/ 363520 w 639747"/>
              <a:gd name="connsiteY1" fmla="*/ 5348 h 567323"/>
              <a:gd name="connsiteX2" fmla="*/ 68246 w 639747"/>
              <a:gd name="connsiteY2" fmla="*/ 10110 h 567323"/>
              <a:gd name="connsiteX3" fmla="*/ 6333 w 639747"/>
              <a:gd name="connsiteY3" fmla="*/ 86310 h 567323"/>
              <a:gd name="connsiteX4" fmla="*/ 1572 w 639747"/>
              <a:gd name="connsiteY4" fmla="*/ 567323 h 567323"/>
              <a:gd name="connsiteX0" fmla="*/ 639747 w 639747"/>
              <a:gd name="connsiteY0" fmla="*/ 0 h 566738"/>
              <a:gd name="connsiteX1" fmla="*/ 68246 w 639747"/>
              <a:gd name="connsiteY1" fmla="*/ 9525 h 566738"/>
              <a:gd name="connsiteX2" fmla="*/ 6333 w 639747"/>
              <a:gd name="connsiteY2" fmla="*/ 85725 h 566738"/>
              <a:gd name="connsiteX3" fmla="*/ 1572 w 639747"/>
              <a:gd name="connsiteY3" fmla="*/ 566738 h 5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747" h="566738">
                <a:moveTo>
                  <a:pt x="639747" y="0"/>
                </a:moveTo>
                <a:lnTo>
                  <a:pt x="68246" y="9525"/>
                </a:lnTo>
                <a:cubicBezTo>
                  <a:pt x="8715" y="23019"/>
                  <a:pt x="15858" y="-7144"/>
                  <a:pt x="6333" y="85725"/>
                </a:cubicBezTo>
                <a:cubicBezTo>
                  <a:pt x="-3192" y="178594"/>
                  <a:pt x="580" y="460574"/>
                  <a:pt x="1572" y="566738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84CAB8-1C61-4626-906F-F585F1D57C8E}"/>
              </a:ext>
            </a:extLst>
          </p:cNvPr>
          <p:cNvCxnSpPr>
            <a:cxnSpLocks/>
          </p:cNvCxnSpPr>
          <p:nvPr/>
        </p:nvCxnSpPr>
        <p:spPr bwMode="auto">
          <a:xfrm>
            <a:off x="5479001" y="4592376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35B1ED-244A-4E6A-8D40-FFB44DA56786}"/>
              </a:ext>
            </a:extLst>
          </p:cNvPr>
          <p:cNvCxnSpPr>
            <a:cxnSpLocks/>
          </p:cNvCxnSpPr>
          <p:nvPr/>
        </p:nvCxnSpPr>
        <p:spPr bwMode="auto">
          <a:xfrm>
            <a:off x="5445804" y="4301143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B8A5A6-D28E-4599-A016-710ABB3A2D5C}"/>
              </a:ext>
            </a:extLst>
          </p:cNvPr>
          <p:cNvCxnSpPr>
            <a:cxnSpLocks/>
          </p:cNvCxnSpPr>
          <p:nvPr/>
        </p:nvCxnSpPr>
        <p:spPr bwMode="auto">
          <a:xfrm>
            <a:off x="5791200" y="4592376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FBE988D-582F-4F88-87AE-D52C821AB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858" y="1988003"/>
            <a:ext cx="3067050" cy="384810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AF517E-806A-4F01-9457-66AF42E2E64A}"/>
              </a:ext>
            </a:extLst>
          </p:cNvPr>
          <p:cNvCxnSpPr>
            <a:cxnSpLocks/>
          </p:cNvCxnSpPr>
          <p:nvPr/>
        </p:nvCxnSpPr>
        <p:spPr bwMode="auto">
          <a:xfrm>
            <a:off x="4191000" y="4533370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3F00317-888C-4D6A-87F1-2E9AA5C189C4}"/>
              </a:ext>
            </a:extLst>
          </p:cNvPr>
          <p:cNvCxnSpPr>
            <a:cxnSpLocks/>
          </p:cNvCxnSpPr>
          <p:nvPr/>
        </p:nvCxnSpPr>
        <p:spPr bwMode="auto">
          <a:xfrm>
            <a:off x="4874397" y="4308866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D40F0CE-E982-42A5-A5D0-E0F2F894761D}"/>
              </a:ext>
            </a:extLst>
          </p:cNvPr>
          <p:cNvSpPr/>
          <p:nvPr/>
        </p:nvSpPr>
        <p:spPr bwMode="auto">
          <a:xfrm rot="10800000" flipH="1">
            <a:off x="6947263" y="2378187"/>
            <a:ext cx="583475" cy="566738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82994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2031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11557 w 640207"/>
              <a:gd name="connsiteY5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57735 h 567323"/>
              <a:gd name="connsiteX4" fmla="*/ 8183 w 636833"/>
              <a:gd name="connsiteY4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86310 h 567323"/>
              <a:gd name="connsiteX4" fmla="*/ 8183 w 636833"/>
              <a:gd name="connsiteY4" fmla="*/ 567323 h 567323"/>
              <a:gd name="connsiteX0" fmla="*/ 639747 w 639747"/>
              <a:gd name="connsiteY0" fmla="*/ 585 h 567323"/>
              <a:gd name="connsiteX1" fmla="*/ 363520 w 639747"/>
              <a:gd name="connsiteY1" fmla="*/ 5348 h 567323"/>
              <a:gd name="connsiteX2" fmla="*/ 68246 w 639747"/>
              <a:gd name="connsiteY2" fmla="*/ 10110 h 567323"/>
              <a:gd name="connsiteX3" fmla="*/ 6333 w 639747"/>
              <a:gd name="connsiteY3" fmla="*/ 86310 h 567323"/>
              <a:gd name="connsiteX4" fmla="*/ 1572 w 639747"/>
              <a:gd name="connsiteY4" fmla="*/ 567323 h 567323"/>
              <a:gd name="connsiteX0" fmla="*/ 639747 w 639747"/>
              <a:gd name="connsiteY0" fmla="*/ 0 h 566738"/>
              <a:gd name="connsiteX1" fmla="*/ 68246 w 639747"/>
              <a:gd name="connsiteY1" fmla="*/ 9525 h 566738"/>
              <a:gd name="connsiteX2" fmla="*/ 6333 w 639747"/>
              <a:gd name="connsiteY2" fmla="*/ 85725 h 566738"/>
              <a:gd name="connsiteX3" fmla="*/ 1572 w 639747"/>
              <a:gd name="connsiteY3" fmla="*/ 566738 h 5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747" h="566738">
                <a:moveTo>
                  <a:pt x="639747" y="0"/>
                </a:moveTo>
                <a:lnTo>
                  <a:pt x="68246" y="9525"/>
                </a:lnTo>
                <a:cubicBezTo>
                  <a:pt x="8715" y="23019"/>
                  <a:pt x="15858" y="-7144"/>
                  <a:pt x="6333" y="85725"/>
                </a:cubicBezTo>
                <a:cubicBezTo>
                  <a:pt x="-3192" y="178594"/>
                  <a:pt x="580" y="460574"/>
                  <a:pt x="1572" y="566738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68AA221-B039-4A29-9640-4E0B501A790C}"/>
              </a:ext>
            </a:extLst>
          </p:cNvPr>
          <p:cNvSpPr/>
          <p:nvPr/>
        </p:nvSpPr>
        <p:spPr bwMode="auto">
          <a:xfrm rot="10800000" flipH="1" flipV="1">
            <a:off x="6954916" y="3771532"/>
            <a:ext cx="583475" cy="498856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82994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2031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11557 w 640207"/>
              <a:gd name="connsiteY5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57735 h 567323"/>
              <a:gd name="connsiteX4" fmla="*/ 8183 w 636833"/>
              <a:gd name="connsiteY4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86310 h 567323"/>
              <a:gd name="connsiteX4" fmla="*/ 8183 w 636833"/>
              <a:gd name="connsiteY4" fmla="*/ 567323 h 567323"/>
              <a:gd name="connsiteX0" fmla="*/ 639747 w 639747"/>
              <a:gd name="connsiteY0" fmla="*/ 585 h 567323"/>
              <a:gd name="connsiteX1" fmla="*/ 363520 w 639747"/>
              <a:gd name="connsiteY1" fmla="*/ 5348 h 567323"/>
              <a:gd name="connsiteX2" fmla="*/ 68246 w 639747"/>
              <a:gd name="connsiteY2" fmla="*/ 10110 h 567323"/>
              <a:gd name="connsiteX3" fmla="*/ 6333 w 639747"/>
              <a:gd name="connsiteY3" fmla="*/ 86310 h 567323"/>
              <a:gd name="connsiteX4" fmla="*/ 1572 w 639747"/>
              <a:gd name="connsiteY4" fmla="*/ 567323 h 567323"/>
              <a:gd name="connsiteX0" fmla="*/ 639747 w 639747"/>
              <a:gd name="connsiteY0" fmla="*/ 0 h 566738"/>
              <a:gd name="connsiteX1" fmla="*/ 68246 w 639747"/>
              <a:gd name="connsiteY1" fmla="*/ 9525 h 566738"/>
              <a:gd name="connsiteX2" fmla="*/ 6333 w 639747"/>
              <a:gd name="connsiteY2" fmla="*/ 85725 h 566738"/>
              <a:gd name="connsiteX3" fmla="*/ 1572 w 639747"/>
              <a:gd name="connsiteY3" fmla="*/ 566738 h 5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747" h="566738">
                <a:moveTo>
                  <a:pt x="639747" y="0"/>
                </a:moveTo>
                <a:lnTo>
                  <a:pt x="68246" y="9525"/>
                </a:lnTo>
                <a:cubicBezTo>
                  <a:pt x="8715" y="23019"/>
                  <a:pt x="15858" y="-7144"/>
                  <a:pt x="6333" y="85725"/>
                </a:cubicBezTo>
                <a:cubicBezTo>
                  <a:pt x="-3192" y="178594"/>
                  <a:pt x="580" y="460574"/>
                  <a:pt x="1572" y="566738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27E6B48-4F00-4134-9658-26DB77EBA523}"/>
              </a:ext>
            </a:extLst>
          </p:cNvPr>
          <p:cNvSpPr/>
          <p:nvPr/>
        </p:nvSpPr>
        <p:spPr bwMode="auto">
          <a:xfrm rot="10800000" flipV="1">
            <a:off x="4838377" y="3766302"/>
            <a:ext cx="557141" cy="498856"/>
          </a:xfrm>
          <a:custGeom>
            <a:avLst/>
            <a:gdLst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25440 w 654015"/>
              <a:gd name="connsiteY3" fmla="*/ 285702 h 290465"/>
              <a:gd name="connsiteX4" fmla="*/ 654015 w 654015"/>
              <a:gd name="connsiteY4" fmla="*/ 285702 h 290465"/>
              <a:gd name="connsiteX0" fmla="*/ 615915 w 654015"/>
              <a:gd name="connsiteY0" fmla="*/ 19002 h 290465"/>
              <a:gd name="connsiteX1" fmla="*/ 77752 w 654015"/>
              <a:gd name="connsiteY1" fmla="*/ 28527 h 290465"/>
              <a:gd name="connsiteX2" fmla="*/ 11077 w 654015"/>
              <a:gd name="connsiteY2" fmla="*/ 290465 h 290465"/>
              <a:gd name="connsiteX3" fmla="*/ 654015 w 654015"/>
              <a:gd name="connsiteY3" fmla="*/ 285702 h 290465"/>
              <a:gd name="connsiteX0" fmla="*/ 611430 w 649530"/>
              <a:gd name="connsiteY0" fmla="*/ 19002 h 290465"/>
              <a:gd name="connsiteX1" fmla="*/ 73267 w 649530"/>
              <a:gd name="connsiteY1" fmla="*/ 28527 h 290465"/>
              <a:gd name="connsiteX2" fmla="*/ 6592 w 649530"/>
              <a:gd name="connsiteY2" fmla="*/ 290465 h 290465"/>
              <a:gd name="connsiteX3" fmla="*/ 87555 w 649530"/>
              <a:gd name="connsiteY3" fmla="*/ 285702 h 290465"/>
              <a:gd name="connsiteX4" fmla="*/ 649530 w 649530"/>
              <a:gd name="connsiteY4" fmla="*/ 285702 h 290465"/>
              <a:gd name="connsiteX0" fmla="*/ 611430 w 649530"/>
              <a:gd name="connsiteY0" fmla="*/ 15926 h 282626"/>
              <a:gd name="connsiteX1" fmla="*/ 73267 w 649530"/>
              <a:gd name="connsiteY1" fmla="*/ 25451 h 282626"/>
              <a:gd name="connsiteX2" fmla="*/ 6592 w 649530"/>
              <a:gd name="connsiteY2" fmla="*/ 239764 h 282626"/>
              <a:gd name="connsiteX3" fmla="*/ 87555 w 649530"/>
              <a:gd name="connsiteY3" fmla="*/ 282626 h 282626"/>
              <a:gd name="connsiteX4" fmla="*/ 649530 w 649530"/>
              <a:gd name="connsiteY4" fmla="*/ 282626 h 282626"/>
              <a:gd name="connsiteX0" fmla="*/ 611852 w 649952"/>
              <a:gd name="connsiteY0" fmla="*/ 15926 h 282626"/>
              <a:gd name="connsiteX1" fmla="*/ 73689 w 649952"/>
              <a:gd name="connsiteY1" fmla="*/ 25451 h 282626"/>
              <a:gd name="connsiteX2" fmla="*/ 11776 w 649952"/>
              <a:gd name="connsiteY2" fmla="*/ 73076 h 282626"/>
              <a:gd name="connsiteX3" fmla="*/ 7014 w 649952"/>
              <a:gd name="connsiteY3" fmla="*/ 239764 h 282626"/>
              <a:gd name="connsiteX4" fmla="*/ 87977 w 649952"/>
              <a:gd name="connsiteY4" fmla="*/ 282626 h 282626"/>
              <a:gd name="connsiteX5" fmla="*/ 649952 w 649952"/>
              <a:gd name="connsiteY5" fmla="*/ 282626 h 282626"/>
              <a:gd name="connsiteX0" fmla="*/ 645190 w 649952"/>
              <a:gd name="connsiteY0" fmla="*/ 7625 h 274325"/>
              <a:gd name="connsiteX1" fmla="*/ 73689 w 649952"/>
              <a:gd name="connsiteY1" fmla="*/ 17150 h 274325"/>
              <a:gd name="connsiteX2" fmla="*/ 11776 w 649952"/>
              <a:gd name="connsiteY2" fmla="*/ 64775 h 274325"/>
              <a:gd name="connsiteX3" fmla="*/ 7014 w 649952"/>
              <a:gd name="connsiteY3" fmla="*/ 231463 h 274325"/>
              <a:gd name="connsiteX4" fmla="*/ 87977 w 649952"/>
              <a:gd name="connsiteY4" fmla="*/ 274325 h 274325"/>
              <a:gd name="connsiteX5" fmla="*/ 649952 w 649952"/>
              <a:gd name="connsiteY5" fmla="*/ 274325 h 274325"/>
              <a:gd name="connsiteX0" fmla="*/ 645190 w 649952"/>
              <a:gd name="connsiteY0" fmla="*/ 14416 h 281116"/>
              <a:gd name="connsiteX1" fmla="*/ 364201 w 649952"/>
              <a:gd name="connsiteY1" fmla="*/ 129 h 281116"/>
              <a:gd name="connsiteX2" fmla="*/ 73689 w 649952"/>
              <a:gd name="connsiteY2" fmla="*/ 23941 h 281116"/>
              <a:gd name="connsiteX3" fmla="*/ 11776 w 649952"/>
              <a:gd name="connsiteY3" fmla="*/ 71566 h 281116"/>
              <a:gd name="connsiteX4" fmla="*/ 7014 w 649952"/>
              <a:gd name="connsiteY4" fmla="*/ 238254 h 281116"/>
              <a:gd name="connsiteX5" fmla="*/ 87977 w 649952"/>
              <a:gd name="connsiteY5" fmla="*/ 281116 h 281116"/>
              <a:gd name="connsiteX6" fmla="*/ 649952 w 649952"/>
              <a:gd name="connsiteY6" fmla="*/ 281116 h 281116"/>
              <a:gd name="connsiteX0" fmla="*/ 645190 w 649952"/>
              <a:gd name="connsiteY0" fmla="*/ 585 h 267285"/>
              <a:gd name="connsiteX1" fmla="*/ 368963 w 649952"/>
              <a:gd name="connsiteY1" fmla="*/ 5348 h 267285"/>
              <a:gd name="connsiteX2" fmla="*/ 73689 w 649952"/>
              <a:gd name="connsiteY2" fmla="*/ 10110 h 267285"/>
              <a:gd name="connsiteX3" fmla="*/ 11776 w 649952"/>
              <a:gd name="connsiteY3" fmla="*/ 57735 h 267285"/>
              <a:gd name="connsiteX4" fmla="*/ 7014 w 649952"/>
              <a:gd name="connsiteY4" fmla="*/ 224423 h 267285"/>
              <a:gd name="connsiteX5" fmla="*/ 87977 w 649952"/>
              <a:gd name="connsiteY5" fmla="*/ 267285 h 267285"/>
              <a:gd name="connsiteX6" fmla="*/ 649952 w 649952"/>
              <a:gd name="connsiteY6" fmla="*/ 267285 h 267285"/>
              <a:gd name="connsiteX0" fmla="*/ 638706 w 643468"/>
              <a:gd name="connsiteY0" fmla="*/ 585 h 267285"/>
              <a:gd name="connsiteX1" fmla="*/ 362479 w 643468"/>
              <a:gd name="connsiteY1" fmla="*/ 5348 h 267285"/>
              <a:gd name="connsiteX2" fmla="*/ 67205 w 643468"/>
              <a:gd name="connsiteY2" fmla="*/ 10110 h 267285"/>
              <a:gd name="connsiteX3" fmla="*/ 5292 w 643468"/>
              <a:gd name="connsiteY3" fmla="*/ 57735 h 267285"/>
              <a:gd name="connsiteX4" fmla="*/ 14818 w 643468"/>
              <a:gd name="connsiteY4" fmla="*/ 229185 h 267285"/>
              <a:gd name="connsiteX5" fmla="*/ 81493 w 643468"/>
              <a:gd name="connsiteY5" fmla="*/ 267285 h 267285"/>
              <a:gd name="connsiteX6" fmla="*/ 643468 w 643468"/>
              <a:gd name="connsiteY6" fmla="*/ 267285 h 267285"/>
              <a:gd name="connsiteX0" fmla="*/ 640207 w 644969"/>
              <a:gd name="connsiteY0" fmla="*/ 585 h 267285"/>
              <a:gd name="connsiteX1" fmla="*/ 363980 w 644969"/>
              <a:gd name="connsiteY1" fmla="*/ 5348 h 267285"/>
              <a:gd name="connsiteX2" fmla="*/ 68706 w 644969"/>
              <a:gd name="connsiteY2" fmla="*/ 10110 h 267285"/>
              <a:gd name="connsiteX3" fmla="*/ 6793 w 644969"/>
              <a:gd name="connsiteY3" fmla="*/ 57735 h 267285"/>
              <a:gd name="connsiteX4" fmla="*/ 11556 w 644969"/>
              <a:gd name="connsiteY4" fmla="*/ 229185 h 267285"/>
              <a:gd name="connsiteX5" fmla="*/ 82994 w 644969"/>
              <a:gd name="connsiteY5" fmla="*/ 267285 h 267285"/>
              <a:gd name="connsiteX6" fmla="*/ 644969 w 644969"/>
              <a:gd name="connsiteY6" fmla="*/ 267285 h 267285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82994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2031 w 640207"/>
              <a:gd name="connsiteY5" fmla="*/ 267285 h 567323"/>
              <a:gd name="connsiteX6" fmla="*/ 11557 w 640207"/>
              <a:gd name="connsiteY6" fmla="*/ 567323 h 567323"/>
              <a:gd name="connsiteX0" fmla="*/ 640207 w 640207"/>
              <a:gd name="connsiteY0" fmla="*/ 585 h 567323"/>
              <a:gd name="connsiteX1" fmla="*/ 363980 w 640207"/>
              <a:gd name="connsiteY1" fmla="*/ 5348 h 567323"/>
              <a:gd name="connsiteX2" fmla="*/ 68706 w 640207"/>
              <a:gd name="connsiteY2" fmla="*/ 10110 h 567323"/>
              <a:gd name="connsiteX3" fmla="*/ 6793 w 640207"/>
              <a:gd name="connsiteY3" fmla="*/ 57735 h 567323"/>
              <a:gd name="connsiteX4" fmla="*/ 11556 w 640207"/>
              <a:gd name="connsiteY4" fmla="*/ 229185 h 567323"/>
              <a:gd name="connsiteX5" fmla="*/ 11557 w 640207"/>
              <a:gd name="connsiteY5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57735 h 567323"/>
              <a:gd name="connsiteX4" fmla="*/ 8183 w 636833"/>
              <a:gd name="connsiteY4" fmla="*/ 567323 h 567323"/>
              <a:gd name="connsiteX0" fmla="*/ 636833 w 636833"/>
              <a:gd name="connsiteY0" fmla="*/ 585 h 567323"/>
              <a:gd name="connsiteX1" fmla="*/ 360606 w 636833"/>
              <a:gd name="connsiteY1" fmla="*/ 5348 h 567323"/>
              <a:gd name="connsiteX2" fmla="*/ 65332 w 636833"/>
              <a:gd name="connsiteY2" fmla="*/ 10110 h 567323"/>
              <a:gd name="connsiteX3" fmla="*/ 3419 w 636833"/>
              <a:gd name="connsiteY3" fmla="*/ 86310 h 567323"/>
              <a:gd name="connsiteX4" fmla="*/ 8183 w 636833"/>
              <a:gd name="connsiteY4" fmla="*/ 567323 h 567323"/>
              <a:gd name="connsiteX0" fmla="*/ 639747 w 639747"/>
              <a:gd name="connsiteY0" fmla="*/ 585 h 567323"/>
              <a:gd name="connsiteX1" fmla="*/ 363520 w 639747"/>
              <a:gd name="connsiteY1" fmla="*/ 5348 h 567323"/>
              <a:gd name="connsiteX2" fmla="*/ 68246 w 639747"/>
              <a:gd name="connsiteY2" fmla="*/ 10110 h 567323"/>
              <a:gd name="connsiteX3" fmla="*/ 6333 w 639747"/>
              <a:gd name="connsiteY3" fmla="*/ 86310 h 567323"/>
              <a:gd name="connsiteX4" fmla="*/ 1572 w 639747"/>
              <a:gd name="connsiteY4" fmla="*/ 567323 h 567323"/>
              <a:gd name="connsiteX0" fmla="*/ 639747 w 639747"/>
              <a:gd name="connsiteY0" fmla="*/ 0 h 566738"/>
              <a:gd name="connsiteX1" fmla="*/ 68246 w 639747"/>
              <a:gd name="connsiteY1" fmla="*/ 9525 h 566738"/>
              <a:gd name="connsiteX2" fmla="*/ 6333 w 639747"/>
              <a:gd name="connsiteY2" fmla="*/ 85725 h 566738"/>
              <a:gd name="connsiteX3" fmla="*/ 1572 w 639747"/>
              <a:gd name="connsiteY3" fmla="*/ 566738 h 56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747" h="566738">
                <a:moveTo>
                  <a:pt x="639747" y="0"/>
                </a:moveTo>
                <a:lnTo>
                  <a:pt x="68246" y="9525"/>
                </a:lnTo>
                <a:cubicBezTo>
                  <a:pt x="8715" y="23019"/>
                  <a:pt x="15858" y="-7144"/>
                  <a:pt x="6333" y="85725"/>
                </a:cubicBezTo>
                <a:cubicBezTo>
                  <a:pt x="-3192" y="178594"/>
                  <a:pt x="580" y="460574"/>
                  <a:pt x="1572" y="566738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4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4" grpId="0" animBg="1"/>
      <p:bldP spid="5" grpId="0"/>
      <p:bldP spid="18" grpId="0"/>
      <p:bldP spid="23" grpId="0"/>
      <p:bldP spid="24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65" y="1981200"/>
            <a:ext cx="7677335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A8AD94-D50A-4820-9638-492E738CF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009" y="1974408"/>
            <a:ext cx="3371850" cy="2514600"/>
          </a:xfrm>
          <a:prstGeom prst="rect">
            <a:avLst/>
          </a:prstGeom>
        </p:spPr>
      </p:pic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#7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4125537" y="4514986"/>
            <a:ext cx="156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A &amp; D both show up only as 1s in the group (they stay), but B &amp; C show up in both 0 and 1, within group, so they drop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5721886" y="4437513"/>
            <a:ext cx="1473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B &amp; C &amp; D all show up only as 1s in the group so they stay, but A shows up as both 0 and 1 within group, so it drops out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857108-C183-4A91-BCF8-F14C8E350444}"/>
              </a:ext>
            </a:extLst>
          </p:cNvPr>
          <p:cNvSpPr txBox="1"/>
          <p:nvPr/>
        </p:nvSpPr>
        <p:spPr>
          <a:xfrm>
            <a:off x="7304149" y="4443499"/>
            <a:ext cx="1187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It is OK for groups to overlap in order to get larger groupings in powers of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580934" y="3395411"/>
            <a:ext cx="896066" cy="658812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4213847" y="4277035"/>
            <a:ext cx="3810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A●D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4749580" y="4279054"/>
            <a:ext cx="71696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B●C● 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4604556" y="4285081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BAE983A-0435-4B1D-A686-4FA8A80FE4AB}"/>
              </a:ext>
            </a:extLst>
          </p:cNvPr>
          <p:cNvSpPr/>
          <p:nvPr/>
        </p:nvSpPr>
        <p:spPr bwMode="auto">
          <a:xfrm>
            <a:off x="6192036" y="3011236"/>
            <a:ext cx="361164" cy="658812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59F28D-C0EB-43E5-B571-F3CF48A4D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431" y="1974408"/>
            <a:ext cx="3067050" cy="38481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92AF78C-45C7-465E-8DC3-7ADDCEC69D8F}"/>
              </a:ext>
            </a:extLst>
          </p:cNvPr>
          <p:cNvSpPr txBox="1"/>
          <p:nvPr/>
        </p:nvSpPr>
        <p:spPr>
          <a:xfrm>
            <a:off x="7370084" y="2094147"/>
            <a:ext cx="10881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The </a:t>
            </a:r>
            <a:r>
              <a:rPr lang="az-Cyrl-AZ" sz="1200" i="1" dirty="0">
                <a:solidFill>
                  <a:srgbClr val="C00000"/>
                </a:solidFill>
              </a:rPr>
              <a:t>Ф</a:t>
            </a:r>
            <a:r>
              <a:rPr lang="en-US" sz="1200" i="1" dirty="0">
                <a:solidFill>
                  <a:srgbClr val="C00000"/>
                </a:solidFill>
              </a:rPr>
              <a:t> is a symbol for “Don’t Care”. They can be included if it makes a group larger by a power of 2, </a:t>
            </a:r>
            <a:r>
              <a:rPr lang="en-US" sz="1200" i="1" u="sng" dirty="0">
                <a:solidFill>
                  <a:schemeClr val="bg1"/>
                </a:solidFill>
              </a:rPr>
              <a:t>but do not have to be covered</a:t>
            </a:r>
          </a:p>
        </p:txBody>
      </p:sp>
    </p:spTree>
    <p:extLst>
      <p:ext uri="{BB962C8B-B14F-4D97-AF65-F5344CB8AC3E}">
        <p14:creationId xmlns:p14="http://schemas.microsoft.com/office/powerpoint/2010/main" val="10026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7" grpId="0"/>
      <p:bldP spid="4" grpId="0" animBg="1"/>
      <p:bldP spid="5" grpId="0"/>
      <p:bldP spid="18" grpId="0"/>
      <p:bldP spid="23" grpId="0"/>
      <p:bldP spid="30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9E77B-A059-47A9-9B2D-9CA937BD27A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10D551-D8EF-4918-AD3D-96278CB21E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Karnaugh Maps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758950"/>
            <a:ext cx="81407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Summarized:  </a:t>
            </a:r>
            <a:r>
              <a:rPr lang="en-US" altLang="en-US" sz="2000" dirty="0"/>
              <a:t>Most efficiently cover all the map’s “1’s”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Enter the “1’s” (and “Don’t Cares”) into K-map for EACH 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Circle the largest group of adjacent “1’s”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Shade the “1’s” covered by the group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Continue until all the “1’s” in the map have been covered (circled &amp; shaded)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“Don’t Cares” (X’s or Ø’s) are covered and included ONLY if they make a grouping larger (simpler) by a power of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Be careful that what is specified as a “Don’t Care” REALLY doesn’t matter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Evaluate the groupings to determine which variable(s) aren’t needed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both the variable &amp; it’s compliment (opposite) appear in grouping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Express as the Sum Of Products from each grouping (</a:t>
            </a:r>
            <a:r>
              <a:rPr lang="en-US" altLang="en-US" sz="2000" dirty="0" err="1"/>
              <a:t>minterm</a:t>
            </a:r>
            <a:r>
              <a:rPr lang="en-US" alt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095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System Documentation Example: Penguin Migration &amp; Truck Garage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8950"/>
            <a:ext cx="7924800" cy="136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System Definition – Migration Ramp: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N.O. through-beam </a:t>
            </a:r>
            <a:r>
              <a:rPr lang="en-US" altLang="en-US" sz="1800" dirty="0" err="1"/>
              <a:t>photosensor</a:t>
            </a:r>
            <a:r>
              <a:rPr lang="en-US" altLang="en-US" sz="1800" dirty="0"/>
              <a:t> input (PNGN HR) detects penguins as they waddle up the ramp to a truck to be driven to a safe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Truck will hold 33 000 penguins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An output (CLS DR) closes the ramp door when the truck is full</a:t>
            </a:r>
          </a:p>
          <a:p>
            <a:pPr marL="57150" indent="0" eaLnBrk="1" hangingPunct="1">
              <a:lnSpc>
                <a:spcPct val="80000"/>
              </a:lnSpc>
              <a:buNone/>
            </a:pPr>
            <a:endParaRPr lang="en-US" altLang="en-US" sz="1600" dirty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en-US" altLang="en-US" sz="1600" dirty="0"/>
              <a:t>     </a:t>
            </a:r>
            <a:r>
              <a:rPr lang="en-US" altLang="en-US" sz="1800" dirty="0"/>
              <a:t>System Definition – Truck Garage: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N.O. through-beam photosensor input (TRCK HR) detects a truck driven into a garage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Truck driver needs 1 minute of garage light (GRG LGHT) to exit garage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An output (SHRK DR) opens the shark trap 10 s later to keep penguins on truck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89605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7F95AA-9CB4-488C-BEBE-8DB9C8563C8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80F756-E6A0-4BB2-AE22-5BAF42B6E94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Good Control System Design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 dirty="0"/>
              <a:t>Clearly define signals, assigning good mnemonics and complete descriptions</a:t>
            </a:r>
          </a:p>
          <a:p>
            <a:pPr lvl="3" eaLnBrk="1" hangingPunct="1"/>
            <a:endParaRPr lang="en-US" altLang="en-US" sz="1700" dirty="0"/>
          </a:p>
          <a:p>
            <a:pPr eaLnBrk="1" hangingPunct="1"/>
            <a:r>
              <a:rPr lang="en-US" altLang="en-US" sz="2300" dirty="0"/>
              <a:t>Set up truth table(s)</a:t>
            </a:r>
          </a:p>
          <a:p>
            <a:pPr lvl="3" eaLnBrk="1" hangingPunct="1"/>
            <a:endParaRPr lang="en-US" altLang="en-US" sz="1700" dirty="0"/>
          </a:p>
          <a:p>
            <a:pPr eaLnBrk="1" hangingPunct="1"/>
            <a:r>
              <a:rPr lang="en-US" altLang="en-US" sz="2300" dirty="0"/>
              <a:t>Intelligently minimize logic gates and signals required</a:t>
            </a:r>
          </a:p>
          <a:p>
            <a:pPr lvl="3" eaLnBrk="1" hangingPunct="1"/>
            <a:endParaRPr lang="en-US" altLang="en-US" sz="1700" dirty="0"/>
          </a:p>
          <a:p>
            <a:pPr eaLnBrk="1" hangingPunct="1"/>
            <a:r>
              <a:rPr lang="en-US" altLang="en-US" sz="2300" dirty="0"/>
              <a:t>Professionally diagram the control system(s)</a:t>
            </a:r>
          </a:p>
          <a:p>
            <a:pPr lvl="3" eaLnBrk="1" hangingPunct="1"/>
            <a:endParaRPr lang="en-US" altLang="en-US" sz="1700" dirty="0"/>
          </a:p>
          <a:p>
            <a:pPr eaLnBrk="1" hangingPunct="1"/>
            <a:r>
              <a:rPr lang="en-US" altLang="en-US" sz="2300" dirty="0"/>
              <a:t>Carefully complete the system documentation</a:t>
            </a:r>
          </a:p>
          <a:p>
            <a:pPr lvl="1" eaLnBrk="1" hangingPunct="1"/>
            <a:r>
              <a:rPr lang="en-US" altLang="en-US" sz="2000" dirty="0"/>
              <a:t>ID and cross-reference signals, sources, sinks </a:t>
            </a:r>
          </a:p>
        </p:txBody>
      </p:sp>
    </p:spTree>
    <p:extLst>
      <p:ext uri="{BB962C8B-B14F-4D97-AF65-F5344CB8AC3E}">
        <p14:creationId xmlns:p14="http://schemas.microsoft.com/office/powerpoint/2010/main" val="22845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System Documentation Example:  Penguin Wash Sequencer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8950"/>
            <a:ext cx="8458200" cy="136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System Definition: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N.O. N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OH</a:t>
            </a:r>
            <a:r>
              <a:rPr lang="en-US" altLang="en-US" sz="1600" baseline="-25000" dirty="0"/>
              <a:t>4</a:t>
            </a:r>
            <a:r>
              <a:rPr lang="en-US" altLang="en-US" sz="1600" dirty="0"/>
              <a:t> sensor input (PNGN SMLL) detects a smelly penguin in the washer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1 minute cold water spray with the drain opened, door closed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Drain closes and Penguin tank gets filled with water and soap (2.5 minutes)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4 minute soap &amp; warm water wash, drain closed and spinner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gets a 3 minute warm water rinse as wash water drains (no agitation)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Tank waits for 1 minute to fill w/ water &amp; Penguin Softener, spinner on, drain closed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Tank drains for 1.5 minutes with spin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Penguin is fluffed by hot air while spinning for 2 minutes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Door opens and beeper signals that the clean penguin is available (for 10 seconds)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Door stays open and system resets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Outputs: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A: Door Lock (1-closed, 0-open)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B: Water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C: Soap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D: Drain Valve (1-opened, 0-closed)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E: Spinner Motor (1-on, 0-off)		F: Penguin Softener Valve (1-on, 0-off)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/>
              <a:t>G: Hot Air Blower (1-on, 0-off)		H: Beeper (1-on, 0-off)</a:t>
            </a:r>
            <a:endParaRPr lang="en-US" altLang="en-US" sz="700" dirty="0"/>
          </a:p>
          <a:p>
            <a:pPr lvl="1" eaLnBrk="1" hangingPunct="1"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1525300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6230B-1D29-4852-9D77-4152583EE34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7571B7-3F49-4152-A6B5-7554DF31063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System Documentation Example: </a:t>
            </a:r>
            <a:br>
              <a:rPr lang="en-US" altLang="en-US" sz="2400" dirty="0"/>
            </a:br>
            <a:r>
              <a:rPr lang="en-US" altLang="en-US" sz="2400" dirty="0"/>
              <a:t>Penguin Wash Sequencer Output Table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124200" y="1828800"/>
            <a:ext cx="3352800" cy="37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Bit Address Outputs</a:t>
            </a:r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838200" y="1891284"/>
            <a:ext cx="8382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Step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2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3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4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5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1277" name="Text Box 6"/>
          <p:cNvSpPr txBox="1">
            <a:spLocks noChangeArrowheads="1"/>
          </p:cNvSpPr>
          <p:nvPr/>
        </p:nvSpPr>
        <p:spPr bwMode="auto">
          <a:xfrm>
            <a:off x="1828800" y="1891284"/>
            <a:ext cx="1066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Count/Dwell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1500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2400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1800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600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900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1200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100</a:t>
            </a:r>
            <a:endParaRPr lang="en-US" altLang="en-US" sz="2000" dirty="0">
              <a:solidFill>
                <a:srgbClr val="FFFF00"/>
              </a:solidFill>
            </a:endParaRP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29718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A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 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1279" name="Text Box 8"/>
          <p:cNvSpPr txBox="1">
            <a:spLocks noChangeArrowheads="1"/>
          </p:cNvSpPr>
          <p:nvPr/>
        </p:nvSpPr>
        <p:spPr bwMode="auto">
          <a:xfrm>
            <a:off x="35814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B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1280" name="Text Box 9"/>
          <p:cNvSpPr txBox="1">
            <a:spLocks noChangeArrowheads="1"/>
          </p:cNvSpPr>
          <p:nvPr/>
        </p:nvSpPr>
        <p:spPr bwMode="auto">
          <a:xfrm>
            <a:off x="4191000" y="1828800"/>
            <a:ext cx="838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1"/>
                </a:solidFill>
              </a:rPr>
              <a:t>C</a:t>
            </a:r>
            <a:endParaRPr lang="en-US" altLang="en-US" sz="2000" b="1" dirty="0">
              <a:solidFill>
                <a:srgbClr val="E4D490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chemeClr val="accent1"/>
              </a:solidFill>
            </a:endParaRPr>
          </a:p>
        </p:txBody>
      </p:sp>
      <p:sp>
        <p:nvSpPr>
          <p:cNvPr id="11281" name="Text Box 10"/>
          <p:cNvSpPr txBox="1">
            <a:spLocks noChangeArrowheads="1"/>
          </p:cNvSpPr>
          <p:nvPr/>
        </p:nvSpPr>
        <p:spPr bwMode="auto">
          <a:xfrm>
            <a:off x="60960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F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1282" name="Text Box 11"/>
          <p:cNvSpPr txBox="1">
            <a:spLocks noChangeArrowheads="1"/>
          </p:cNvSpPr>
          <p:nvPr/>
        </p:nvSpPr>
        <p:spPr bwMode="auto">
          <a:xfrm>
            <a:off x="54102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11283" name="Rectangle 12"/>
          <p:cNvSpPr>
            <a:spLocks noChangeArrowheads="1"/>
          </p:cNvSpPr>
          <p:nvPr/>
        </p:nvSpPr>
        <p:spPr bwMode="auto">
          <a:xfrm>
            <a:off x="838200" y="1828800"/>
            <a:ext cx="7315200" cy="449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4" name="Rectangle 13"/>
          <p:cNvSpPr>
            <a:spLocks noChangeArrowheads="1"/>
          </p:cNvSpPr>
          <p:nvPr/>
        </p:nvSpPr>
        <p:spPr bwMode="auto">
          <a:xfrm>
            <a:off x="1752600" y="1828800"/>
            <a:ext cx="1219200" cy="441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5" name="Rectangle 14"/>
          <p:cNvSpPr>
            <a:spLocks noChangeArrowheads="1"/>
          </p:cNvSpPr>
          <p:nvPr/>
        </p:nvSpPr>
        <p:spPr bwMode="auto">
          <a:xfrm>
            <a:off x="838200" y="1828800"/>
            <a:ext cx="7315200" cy="7498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6" name="Rectangle 15"/>
          <p:cNvSpPr>
            <a:spLocks noChangeArrowheads="1"/>
          </p:cNvSpPr>
          <p:nvPr/>
        </p:nvSpPr>
        <p:spPr bwMode="auto">
          <a:xfrm>
            <a:off x="2971800" y="1828800"/>
            <a:ext cx="5181600" cy="37490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7" name="Rectangle 16"/>
          <p:cNvSpPr>
            <a:spLocks noChangeArrowheads="1"/>
          </p:cNvSpPr>
          <p:nvPr/>
        </p:nvSpPr>
        <p:spPr bwMode="auto">
          <a:xfrm>
            <a:off x="838200" y="3015987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8" name="Rectangle 17"/>
          <p:cNvSpPr>
            <a:spLocks noChangeArrowheads="1"/>
          </p:cNvSpPr>
          <p:nvPr/>
        </p:nvSpPr>
        <p:spPr bwMode="auto">
          <a:xfrm>
            <a:off x="838200" y="3953240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89" name="Rectangle 18"/>
          <p:cNvSpPr>
            <a:spLocks noChangeArrowheads="1"/>
          </p:cNvSpPr>
          <p:nvPr/>
        </p:nvSpPr>
        <p:spPr bwMode="auto">
          <a:xfrm>
            <a:off x="838200" y="4828008"/>
            <a:ext cx="7315200" cy="43738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72" name="Line 19"/>
          <p:cNvSpPr>
            <a:spLocks noChangeShapeType="1"/>
          </p:cNvSpPr>
          <p:nvPr/>
        </p:nvSpPr>
        <p:spPr bwMode="auto">
          <a:xfrm>
            <a:off x="36576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>
            <a:off x="42672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4876800" y="2190973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>
            <a:off x="54864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7818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E4D490"/>
                </a:solidFill>
              </a:rPr>
              <a:t>G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E4D490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4676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H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24400" y="1828800"/>
            <a:ext cx="83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61722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68580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7543800" y="2190972"/>
            <a:ext cx="0" cy="4057427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838200" y="5791200"/>
            <a:ext cx="73152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144530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System Documentation Example: Circuit Diagram (PLC Rungs, Pt. 1)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C67CFB-19D1-413A-B701-60C168C33C2D}"/>
              </a:ext>
            </a:extLst>
          </p:cNvPr>
          <p:cNvGrpSpPr/>
          <p:nvPr/>
        </p:nvGrpSpPr>
        <p:grpSpPr>
          <a:xfrm>
            <a:off x="1524000" y="1981200"/>
            <a:ext cx="6096000" cy="3352800"/>
            <a:chOff x="1752600" y="2895600"/>
            <a:chExt cx="6096000" cy="3352800"/>
          </a:xfrm>
        </p:grpSpPr>
        <p:grpSp>
          <p:nvGrpSpPr>
            <p:cNvPr id="7179" name="Group 7178"/>
            <p:cNvGrpSpPr/>
            <p:nvPr/>
          </p:nvGrpSpPr>
          <p:grpSpPr>
            <a:xfrm>
              <a:off x="1752600" y="2971800"/>
              <a:ext cx="4648200" cy="457200"/>
              <a:chOff x="2362200" y="2971800"/>
              <a:chExt cx="4648200" cy="457200"/>
            </a:xfrm>
          </p:grpSpPr>
          <p:cxnSp>
            <p:nvCxnSpPr>
              <p:cNvPr id="72" name="Straight Connector 71"/>
              <p:cNvCxnSpPr/>
              <p:nvPr/>
            </p:nvCxnSpPr>
            <p:spPr bwMode="auto">
              <a:xfrm flipH="1">
                <a:off x="3048000" y="3352800"/>
                <a:ext cx="396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H="1">
                <a:off x="2362200" y="33528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flipV="1">
                <a:off x="2743200" y="3276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flipV="1">
                <a:off x="3048000" y="3276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2438400" y="29718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PNGN HR</a:t>
                </a:r>
              </a:p>
            </p:txBody>
          </p:sp>
        </p:grpSp>
        <p:grpSp>
          <p:nvGrpSpPr>
            <p:cNvPr id="7183" name="Group 7182"/>
            <p:cNvGrpSpPr/>
            <p:nvPr/>
          </p:nvGrpSpPr>
          <p:grpSpPr>
            <a:xfrm>
              <a:off x="5638800" y="2895600"/>
              <a:ext cx="2209800" cy="1320463"/>
              <a:chOff x="5638800" y="2895600"/>
              <a:chExt cx="2209800" cy="1320463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6553200" y="3200400"/>
                <a:ext cx="1219200" cy="1015663"/>
              </a:xfrm>
              <a:prstGeom prst="rect">
                <a:avLst/>
              </a:prstGeom>
              <a:noFill/>
              <a:ln w="19050">
                <a:solidFill>
                  <a:srgbClr val="E4D49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CU</a:t>
                </a:r>
              </a:p>
              <a:p>
                <a:endParaRPr lang="en-US" sz="600" dirty="0">
                  <a:solidFill>
                    <a:srgbClr val="E4D490"/>
                  </a:solidFill>
                </a:endParaRP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R</a:t>
                </a:r>
              </a:p>
              <a:p>
                <a:endParaRPr lang="en-US" sz="600" dirty="0">
                  <a:solidFill>
                    <a:srgbClr val="E4D490"/>
                  </a:solidFill>
                </a:endParaRP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PV	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086600" y="28956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C33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H="1">
                <a:off x="6400800" y="3733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6400800" y="3352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7010400" y="32004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CTU</a:t>
                </a: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638800" y="3886200"/>
                <a:ext cx="914400" cy="276999"/>
                <a:chOff x="2819400" y="4343400"/>
                <a:chExt cx="914400" cy="276999"/>
              </a:xfrm>
            </p:grpSpPr>
            <p:sp>
              <p:nvSpPr>
                <p:cNvPr id="70" name="TextBox 69"/>
                <p:cNvSpPr txBox="1"/>
                <p:nvPr/>
              </p:nvSpPr>
              <p:spPr>
                <a:xfrm>
                  <a:off x="2819400" y="4343400"/>
                  <a:ext cx="8382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200" dirty="0">
                      <a:solidFill>
                        <a:srgbClr val="E4D490"/>
                      </a:solidFill>
                    </a:rPr>
                    <a:t>+32 000</a:t>
                  </a:r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 bwMode="auto">
                <a:xfrm flipH="1">
                  <a:off x="3581400" y="44958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6" name="Group 5"/>
            <p:cNvGrpSpPr/>
            <p:nvPr/>
          </p:nvGrpSpPr>
          <p:grpSpPr>
            <a:xfrm>
              <a:off x="1752600" y="3429000"/>
              <a:ext cx="4648200" cy="381000"/>
              <a:chOff x="2362200" y="3505200"/>
              <a:chExt cx="4648200" cy="381000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4114800" y="3810000"/>
                <a:ext cx="2895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2362200" y="3810000"/>
                <a:ext cx="1447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3810000" y="3733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4114800" y="3733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TextBox 68"/>
              <p:cNvSpPr txBox="1"/>
              <p:nvPr/>
            </p:nvSpPr>
            <p:spPr>
              <a:xfrm>
                <a:off x="3581400" y="3505200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RSTRT</a:t>
                </a:r>
              </a:p>
            </p:txBody>
          </p:sp>
        </p:grpSp>
        <p:grpSp>
          <p:nvGrpSpPr>
            <p:cNvPr id="7184" name="Group 7183"/>
            <p:cNvGrpSpPr/>
            <p:nvPr/>
          </p:nvGrpSpPr>
          <p:grpSpPr>
            <a:xfrm>
              <a:off x="5638800" y="4267200"/>
              <a:ext cx="2133600" cy="1320463"/>
              <a:chOff x="5638800" y="4267200"/>
              <a:chExt cx="2133600" cy="1320463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6553200" y="4572000"/>
                <a:ext cx="1219200" cy="1015663"/>
              </a:xfrm>
              <a:prstGeom prst="rect">
                <a:avLst/>
              </a:prstGeom>
              <a:noFill/>
              <a:ln w="19050">
                <a:solidFill>
                  <a:srgbClr val="E4D49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CU</a:t>
                </a:r>
              </a:p>
              <a:p>
                <a:endParaRPr lang="en-US" sz="600" dirty="0">
                  <a:solidFill>
                    <a:srgbClr val="E4D490"/>
                  </a:solidFill>
                </a:endParaRP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R</a:t>
                </a:r>
              </a:p>
              <a:p>
                <a:endParaRPr lang="en-US" sz="600" dirty="0">
                  <a:solidFill>
                    <a:srgbClr val="E4D490"/>
                  </a:solidFill>
                </a:endParaRP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PV	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086600" y="42672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C34</a:t>
                </a:r>
              </a:p>
            </p:txBody>
          </p:sp>
          <p:cxnSp>
            <p:nvCxnSpPr>
              <p:cNvPr id="80" name="Straight Connector 79"/>
              <p:cNvCxnSpPr/>
              <p:nvPr/>
            </p:nvCxnSpPr>
            <p:spPr bwMode="auto">
              <a:xfrm flipH="1">
                <a:off x="6400800" y="51054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flipH="1">
                <a:off x="6400800" y="47244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7010400" y="45720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CTU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5638800" y="5257800"/>
                <a:ext cx="914400" cy="276999"/>
                <a:chOff x="2819400" y="4343400"/>
                <a:chExt cx="914400" cy="276999"/>
              </a:xfrm>
            </p:grpSpPr>
            <p:sp>
              <p:nvSpPr>
                <p:cNvPr id="91" name="TextBox 90"/>
                <p:cNvSpPr txBox="1"/>
                <p:nvPr/>
              </p:nvSpPr>
              <p:spPr>
                <a:xfrm>
                  <a:off x="2819400" y="4343400"/>
                  <a:ext cx="8382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200" dirty="0">
                      <a:solidFill>
                        <a:srgbClr val="E4D490"/>
                      </a:solidFill>
                    </a:rPr>
                    <a:t>+1 000</a:t>
                  </a: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 bwMode="auto">
                <a:xfrm flipH="1">
                  <a:off x="3581400" y="4495800"/>
                  <a:ext cx="152400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rgbClr val="E4D49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04" name="Group 103"/>
            <p:cNvGrpSpPr/>
            <p:nvPr/>
          </p:nvGrpSpPr>
          <p:grpSpPr>
            <a:xfrm>
              <a:off x="1752600" y="4419600"/>
              <a:ext cx="914400" cy="381000"/>
              <a:chOff x="1219200" y="2743200"/>
              <a:chExt cx="914400" cy="381000"/>
            </a:xfrm>
          </p:grpSpPr>
          <p:cxnSp>
            <p:nvCxnSpPr>
              <p:cNvPr id="114" name="Straight Connector 113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C33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1752600" y="5715000"/>
              <a:ext cx="4648200" cy="457200"/>
              <a:chOff x="1219200" y="2667000"/>
              <a:chExt cx="4648200" cy="457200"/>
            </a:xfrm>
          </p:grpSpPr>
          <p:cxnSp>
            <p:nvCxnSpPr>
              <p:cNvPr id="107" name="Straight Connector 106"/>
              <p:cNvCxnSpPr/>
              <p:nvPr/>
            </p:nvCxnSpPr>
            <p:spPr bwMode="auto">
              <a:xfrm flipH="1">
                <a:off x="1752600" y="3048000"/>
                <a:ext cx="4114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TextBox 110"/>
              <p:cNvSpPr txBox="1"/>
              <p:nvPr/>
            </p:nvSpPr>
            <p:spPr>
              <a:xfrm>
                <a:off x="1295400" y="2667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C34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2438400" y="4343400"/>
              <a:ext cx="3962400" cy="457200"/>
              <a:chOff x="2286000" y="3124200"/>
              <a:chExt cx="4572000" cy="457200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flipH="1">
                <a:off x="2895600" y="3505200"/>
                <a:ext cx="396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2362200" y="35052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flipV="1">
                <a:off x="2590800" y="34290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flipV="1">
                <a:off x="2895600" y="34290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2286000" y="3124200"/>
                <a:ext cx="1230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PNGN HR</a:t>
                </a:r>
              </a:p>
            </p:txBody>
          </p:sp>
        </p:grpSp>
        <p:grpSp>
          <p:nvGrpSpPr>
            <p:cNvPr id="7186" name="Group 7185"/>
            <p:cNvGrpSpPr/>
            <p:nvPr/>
          </p:nvGrpSpPr>
          <p:grpSpPr>
            <a:xfrm>
              <a:off x="6324600" y="5638800"/>
              <a:ext cx="990600" cy="609600"/>
              <a:chOff x="6324600" y="5638800"/>
              <a:chExt cx="990600" cy="609600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 flipH="1">
                <a:off x="6400800" y="6096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185" name="Group 7184"/>
              <p:cNvGrpSpPr/>
              <p:nvPr/>
            </p:nvGrpSpPr>
            <p:grpSpPr>
              <a:xfrm>
                <a:off x="6324600" y="5638800"/>
                <a:ext cx="990600" cy="609600"/>
                <a:chOff x="6324600" y="5638800"/>
                <a:chExt cx="990600" cy="609600"/>
              </a:xfrm>
            </p:grpSpPr>
            <p:sp>
              <p:nvSpPr>
                <p:cNvPr id="7176" name="Oval 7175"/>
                <p:cNvSpPr/>
                <p:nvPr/>
              </p:nvSpPr>
              <p:spPr bwMode="auto">
                <a:xfrm>
                  <a:off x="6553200" y="5867400"/>
                  <a:ext cx="381000" cy="381000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6324600" y="5638800"/>
                  <a:ext cx="9906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E4D490"/>
                      </a:solidFill>
                    </a:rPr>
                    <a:t>CLS DR</a:t>
                  </a:r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1752600" y="4800600"/>
              <a:ext cx="4724400" cy="381000"/>
              <a:chOff x="2286000" y="3505200"/>
              <a:chExt cx="4724400" cy="381000"/>
            </a:xfrm>
          </p:grpSpPr>
          <p:cxnSp>
            <p:nvCxnSpPr>
              <p:cNvPr id="137" name="Straight Connector 136"/>
              <p:cNvCxnSpPr/>
              <p:nvPr/>
            </p:nvCxnSpPr>
            <p:spPr bwMode="auto">
              <a:xfrm flipH="1">
                <a:off x="4114800" y="3810000"/>
                <a:ext cx="2895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 flipH="1">
                <a:off x="2286000" y="3810000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Straight Connector 138"/>
              <p:cNvCxnSpPr/>
              <p:nvPr/>
            </p:nvCxnSpPr>
            <p:spPr bwMode="auto">
              <a:xfrm flipV="1">
                <a:off x="3810000" y="3733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 flipV="1">
                <a:off x="4114800" y="3733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3581400" y="3505200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RSTRT</a:t>
                </a:r>
              </a:p>
            </p:txBody>
          </p:sp>
        </p:grpSp>
        <p:cxnSp>
          <p:nvCxnSpPr>
            <p:cNvPr id="144" name="Straight Connector 143"/>
            <p:cNvCxnSpPr/>
            <p:nvPr/>
          </p:nvCxnSpPr>
          <p:spPr bwMode="auto">
            <a:xfrm>
              <a:off x="1752600" y="3048000"/>
              <a:ext cx="0" cy="3200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11128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173C73-5293-443D-9BF6-131D7F4D3A8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58B5E-63B3-4C21-9A4A-FC8C7E2177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System Documentation Example: Circuit Diagram (PLC Rungs, Pt. 2)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F4A48E6-CC76-42FF-8A03-B1E354F81F49}"/>
              </a:ext>
            </a:extLst>
          </p:cNvPr>
          <p:cNvGrpSpPr/>
          <p:nvPr/>
        </p:nvGrpSpPr>
        <p:grpSpPr>
          <a:xfrm>
            <a:off x="1535097" y="1680776"/>
            <a:ext cx="6019800" cy="3352800"/>
            <a:chOff x="1752600" y="2895600"/>
            <a:chExt cx="6019800" cy="3352800"/>
          </a:xfrm>
        </p:grpSpPr>
        <p:grpSp>
          <p:nvGrpSpPr>
            <p:cNvPr id="7179" name="Group 7178"/>
            <p:cNvGrpSpPr/>
            <p:nvPr/>
          </p:nvGrpSpPr>
          <p:grpSpPr>
            <a:xfrm>
              <a:off x="1752600" y="2971800"/>
              <a:ext cx="4648200" cy="457200"/>
              <a:chOff x="2362200" y="2971800"/>
              <a:chExt cx="4648200" cy="457200"/>
            </a:xfrm>
          </p:grpSpPr>
          <p:cxnSp>
            <p:nvCxnSpPr>
              <p:cNvPr id="72" name="Straight Connector 71"/>
              <p:cNvCxnSpPr/>
              <p:nvPr/>
            </p:nvCxnSpPr>
            <p:spPr bwMode="auto">
              <a:xfrm flipH="1">
                <a:off x="3048000" y="3352800"/>
                <a:ext cx="396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H="1">
                <a:off x="2362200" y="33528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 flipV="1">
                <a:off x="2743200" y="3276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flipV="1">
                <a:off x="3048000" y="3276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2438400" y="29718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TRCK HR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1752600" y="4724400"/>
              <a:ext cx="914400" cy="381000"/>
              <a:chOff x="1219200" y="2743200"/>
              <a:chExt cx="914400" cy="381000"/>
            </a:xfrm>
          </p:grpSpPr>
          <p:cxnSp>
            <p:nvCxnSpPr>
              <p:cNvPr id="114" name="Straight Connector 113"/>
              <p:cNvCxnSpPr/>
              <p:nvPr/>
            </p:nvCxnSpPr>
            <p:spPr bwMode="auto">
              <a:xfrm flipH="1">
                <a:off x="17526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>
                <a:off x="1295400" y="27432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T36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1752600" y="5715000"/>
              <a:ext cx="4648200" cy="457200"/>
              <a:chOff x="1219200" y="2667000"/>
              <a:chExt cx="4648200" cy="457200"/>
            </a:xfrm>
          </p:grpSpPr>
          <p:cxnSp>
            <p:nvCxnSpPr>
              <p:cNvPr id="107" name="Straight Connector 106"/>
              <p:cNvCxnSpPr/>
              <p:nvPr/>
            </p:nvCxnSpPr>
            <p:spPr bwMode="auto">
              <a:xfrm flipH="1">
                <a:off x="1752600" y="3048000"/>
                <a:ext cx="4114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TextBox 110"/>
              <p:cNvSpPr txBox="1"/>
              <p:nvPr/>
            </p:nvSpPr>
            <p:spPr>
              <a:xfrm>
                <a:off x="1295400" y="2667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T37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2438400" y="4648200"/>
              <a:ext cx="3962400" cy="457200"/>
              <a:chOff x="2286000" y="3124200"/>
              <a:chExt cx="4572000" cy="457200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flipH="1">
                <a:off x="2895600" y="3505200"/>
                <a:ext cx="396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2362200" y="35052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flipV="1">
                <a:off x="2590800" y="34290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flipV="1">
                <a:off x="2895600" y="34290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2286000" y="3124200"/>
                <a:ext cx="12309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TRCK HR</a:t>
                </a:r>
              </a:p>
            </p:txBody>
          </p:sp>
        </p:grpSp>
        <p:grpSp>
          <p:nvGrpSpPr>
            <p:cNvPr id="7186" name="Group 7185"/>
            <p:cNvGrpSpPr/>
            <p:nvPr/>
          </p:nvGrpSpPr>
          <p:grpSpPr>
            <a:xfrm>
              <a:off x="6324600" y="5638800"/>
              <a:ext cx="990600" cy="609600"/>
              <a:chOff x="6324600" y="5638800"/>
              <a:chExt cx="990600" cy="609600"/>
            </a:xfrm>
          </p:grpSpPr>
          <p:cxnSp>
            <p:nvCxnSpPr>
              <p:cNvPr id="113" name="Straight Connector 112"/>
              <p:cNvCxnSpPr/>
              <p:nvPr/>
            </p:nvCxnSpPr>
            <p:spPr bwMode="auto">
              <a:xfrm flipH="1">
                <a:off x="6400800" y="6096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185" name="Group 7184"/>
              <p:cNvGrpSpPr/>
              <p:nvPr/>
            </p:nvGrpSpPr>
            <p:grpSpPr>
              <a:xfrm>
                <a:off x="6324600" y="5638800"/>
                <a:ext cx="990600" cy="609600"/>
                <a:chOff x="6324600" y="5638800"/>
                <a:chExt cx="990600" cy="609600"/>
              </a:xfrm>
            </p:grpSpPr>
            <p:sp>
              <p:nvSpPr>
                <p:cNvPr id="7176" name="Oval 7175"/>
                <p:cNvSpPr/>
                <p:nvPr/>
              </p:nvSpPr>
              <p:spPr bwMode="auto">
                <a:xfrm>
                  <a:off x="6553200" y="5867400"/>
                  <a:ext cx="381000" cy="381000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6324600" y="5638800"/>
                  <a:ext cx="9906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E4D490"/>
                      </a:solidFill>
                    </a:rPr>
                    <a:t>SHRK DR</a:t>
                  </a:r>
                </a:p>
              </p:txBody>
            </p:sp>
          </p:grpSp>
        </p:grpSp>
        <p:cxnSp>
          <p:nvCxnSpPr>
            <p:cNvPr id="144" name="Straight Connector 143"/>
            <p:cNvCxnSpPr/>
            <p:nvPr/>
          </p:nvCxnSpPr>
          <p:spPr bwMode="auto">
            <a:xfrm>
              <a:off x="1752600" y="3048000"/>
              <a:ext cx="0" cy="3200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" name="Group 1"/>
            <p:cNvGrpSpPr/>
            <p:nvPr/>
          </p:nvGrpSpPr>
          <p:grpSpPr>
            <a:xfrm>
              <a:off x="5486400" y="2895600"/>
              <a:ext cx="2286000" cy="1100554"/>
              <a:chOff x="5486400" y="2895600"/>
              <a:chExt cx="2286000" cy="1100554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6477000" y="3124200"/>
                <a:ext cx="1219200" cy="830997"/>
              </a:xfrm>
              <a:prstGeom prst="rect">
                <a:avLst/>
              </a:prstGeom>
              <a:noFill/>
              <a:ln w="19050">
                <a:solidFill>
                  <a:srgbClr val="E4D49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IN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	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PT	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7162800" y="28956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T36</a:t>
                </a:r>
              </a:p>
            </p:txBody>
          </p:sp>
          <p:cxnSp>
            <p:nvCxnSpPr>
              <p:cNvPr id="86" name="Straight Connector 85"/>
              <p:cNvCxnSpPr/>
              <p:nvPr/>
            </p:nvCxnSpPr>
            <p:spPr bwMode="auto">
              <a:xfrm flipH="1">
                <a:off x="6324600" y="3810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 flipH="1">
                <a:off x="6324600" y="3352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8" name="TextBox 87"/>
              <p:cNvSpPr txBox="1"/>
              <p:nvPr/>
            </p:nvSpPr>
            <p:spPr>
              <a:xfrm>
                <a:off x="5486400" y="365760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+ 600  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858000" y="3124200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TOF</a:t>
                </a:r>
              </a:p>
              <a:p>
                <a:pPr algn="r"/>
                <a:endParaRPr lang="en-US" sz="1600" dirty="0">
                  <a:solidFill>
                    <a:srgbClr val="E4D490"/>
                  </a:solidFill>
                </a:endParaRPr>
              </a:p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100ms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 flipH="1">
                <a:off x="6096000" y="3352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flipH="1">
                <a:off x="5562600" y="3352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7" name="Group 96"/>
            <p:cNvGrpSpPr/>
            <p:nvPr/>
          </p:nvGrpSpPr>
          <p:grpSpPr>
            <a:xfrm>
              <a:off x="5486400" y="4572000"/>
              <a:ext cx="2286000" cy="1100554"/>
              <a:chOff x="5486400" y="2895600"/>
              <a:chExt cx="2286000" cy="1100554"/>
            </a:xfrm>
          </p:grpSpPr>
          <p:sp>
            <p:nvSpPr>
              <p:cNvPr id="98" name="TextBox 97"/>
              <p:cNvSpPr txBox="1"/>
              <p:nvPr/>
            </p:nvSpPr>
            <p:spPr>
              <a:xfrm>
                <a:off x="6477000" y="3124200"/>
                <a:ext cx="1219200" cy="830997"/>
              </a:xfrm>
              <a:prstGeom prst="rect">
                <a:avLst/>
              </a:prstGeom>
              <a:noFill/>
              <a:ln w="19050">
                <a:solidFill>
                  <a:srgbClr val="E4D49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IN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	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PT	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162800" y="28956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T37</a:t>
                </a:r>
              </a:p>
            </p:txBody>
          </p:sp>
          <p:cxnSp>
            <p:nvCxnSpPr>
              <p:cNvPr id="100" name="Straight Connector 99"/>
              <p:cNvCxnSpPr/>
              <p:nvPr/>
            </p:nvCxnSpPr>
            <p:spPr bwMode="auto">
              <a:xfrm flipH="1">
                <a:off x="6324600" y="3810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 flipH="1">
                <a:off x="6324600" y="33528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2" name="TextBox 101"/>
              <p:cNvSpPr txBox="1"/>
              <p:nvPr/>
            </p:nvSpPr>
            <p:spPr>
              <a:xfrm>
                <a:off x="5486400" y="365760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+1 000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6858000" y="3124200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TON</a:t>
                </a:r>
              </a:p>
              <a:p>
                <a:pPr algn="r"/>
                <a:endParaRPr lang="en-US" sz="1600" dirty="0">
                  <a:solidFill>
                    <a:srgbClr val="E4D490"/>
                  </a:solidFill>
                </a:endParaRPr>
              </a:p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10ms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 bwMode="auto">
              <a:xfrm flipH="1">
                <a:off x="6096000" y="3352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flipH="1">
                <a:off x="5562600" y="33528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" name="Straight Connector 3"/>
            <p:cNvCxnSpPr/>
            <p:nvPr/>
          </p:nvCxnSpPr>
          <p:spPr bwMode="auto">
            <a:xfrm flipV="1">
              <a:off x="1905000" y="4953000"/>
              <a:ext cx="457200" cy="15240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>
              <a:off x="6324600" y="3962400"/>
              <a:ext cx="990600" cy="609600"/>
              <a:chOff x="6324600" y="5638800"/>
              <a:chExt cx="990600" cy="609600"/>
            </a:xfrm>
          </p:grpSpPr>
          <p:cxnSp>
            <p:nvCxnSpPr>
              <p:cNvPr id="61" name="Straight Connector 60"/>
              <p:cNvCxnSpPr/>
              <p:nvPr/>
            </p:nvCxnSpPr>
            <p:spPr bwMode="auto">
              <a:xfrm flipH="1">
                <a:off x="6400800" y="6096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62" name="Group 61"/>
              <p:cNvGrpSpPr/>
              <p:nvPr/>
            </p:nvGrpSpPr>
            <p:grpSpPr>
              <a:xfrm>
                <a:off x="6324600" y="5638800"/>
                <a:ext cx="990600" cy="609600"/>
                <a:chOff x="6324600" y="5638800"/>
                <a:chExt cx="990600" cy="609600"/>
              </a:xfrm>
            </p:grpSpPr>
            <p:sp>
              <p:nvSpPr>
                <p:cNvPr id="63" name="Oval 62"/>
                <p:cNvSpPr/>
                <p:nvPr/>
              </p:nvSpPr>
              <p:spPr bwMode="auto">
                <a:xfrm>
                  <a:off x="6553200" y="5867400"/>
                  <a:ext cx="381000" cy="381000"/>
                </a:xfrm>
                <a:prstGeom prst="ellips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6324600" y="5638800"/>
                  <a:ext cx="9906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E4D490"/>
                      </a:solidFill>
                    </a:rPr>
                    <a:t>GRG LGHT</a:t>
                  </a: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1752600" y="4038600"/>
              <a:ext cx="4648200" cy="457200"/>
              <a:chOff x="1219200" y="2667000"/>
              <a:chExt cx="4648200" cy="457200"/>
            </a:xfrm>
          </p:grpSpPr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1752600" y="3048000"/>
                <a:ext cx="4114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0" name="TextBox 69"/>
              <p:cNvSpPr txBox="1"/>
              <p:nvPr/>
            </p:nvSpPr>
            <p:spPr>
              <a:xfrm>
                <a:off x="1295400" y="2667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 T36</a:t>
                </a: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4B1234D-7150-4202-870A-F2FE612445B2}"/>
              </a:ext>
            </a:extLst>
          </p:cNvPr>
          <p:cNvGrpSpPr/>
          <p:nvPr/>
        </p:nvGrpSpPr>
        <p:grpSpPr>
          <a:xfrm>
            <a:off x="1535097" y="4971276"/>
            <a:ext cx="6019800" cy="1295400"/>
            <a:chOff x="1752600" y="2133600"/>
            <a:chExt cx="6019800" cy="129540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80C36C0-68B1-4869-80CC-03824DB09E0E}"/>
                </a:ext>
              </a:extLst>
            </p:cNvPr>
            <p:cNvGrpSpPr/>
            <p:nvPr/>
          </p:nvGrpSpPr>
          <p:grpSpPr>
            <a:xfrm>
              <a:off x="1752600" y="2209800"/>
              <a:ext cx="4648200" cy="457200"/>
              <a:chOff x="1752600" y="2209800"/>
              <a:chExt cx="4648200" cy="457200"/>
            </a:xfrm>
          </p:grpSpPr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46F4DAB7-B4C0-4DBC-A62F-55B4D4BE56C1}"/>
                  </a:ext>
                </a:extLst>
              </p:cNvPr>
              <p:cNvCxnSpPr/>
              <p:nvPr/>
            </p:nvCxnSpPr>
            <p:spPr bwMode="auto">
              <a:xfrm flipH="1">
                <a:off x="2438400" y="2590800"/>
                <a:ext cx="396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84AFF236-376D-4342-BBBA-AD89DCBF384A}"/>
                  </a:ext>
                </a:extLst>
              </p:cNvPr>
              <p:cNvCxnSpPr/>
              <p:nvPr/>
            </p:nvCxnSpPr>
            <p:spPr bwMode="auto">
              <a:xfrm flipH="1">
                <a:off x="1752600" y="25908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88B57447-2E86-4F75-A020-14D3B94E1C6B}"/>
                  </a:ext>
                </a:extLst>
              </p:cNvPr>
              <p:cNvCxnSpPr/>
              <p:nvPr/>
            </p:nvCxnSpPr>
            <p:spPr bwMode="auto">
              <a:xfrm flipV="1">
                <a:off x="2133600" y="2514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1C961D10-3499-4586-9756-BD11C7D05341}"/>
                  </a:ext>
                </a:extLst>
              </p:cNvPr>
              <p:cNvCxnSpPr/>
              <p:nvPr/>
            </p:nvCxnSpPr>
            <p:spPr bwMode="auto">
              <a:xfrm flipV="1">
                <a:off x="2438400" y="25146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4B0E5E38-14B7-4F29-8FE6-2E010096C664}"/>
                  </a:ext>
                </a:extLst>
              </p:cNvPr>
              <p:cNvSpPr txBox="1"/>
              <p:nvPr/>
            </p:nvSpPr>
            <p:spPr>
              <a:xfrm>
                <a:off x="1828800" y="2209800"/>
                <a:ext cx="1143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PNGN SMLL</a:t>
                </a:r>
              </a:p>
            </p:txBody>
          </p: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F15FDA2-747D-49D8-868C-0778526AC220}"/>
                </a:ext>
              </a:extLst>
            </p:cNvPr>
            <p:cNvCxnSpPr/>
            <p:nvPr/>
          </p:nvCxnSpPr>
          <p:spPr bwMode="auto">
            <a:xfrm>
              <a:off x="1752600" y="2133600"/>
              <a:ext cx="0" cy="1295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E4D49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11E3939-B543-47E5-93AA-503A919CC434}"/>
                </a:ext>
              </a:extLst>
            </p:cNvPr>
            <p:cNvGrpSpPr/>
            <p:nvPr/>
          </p:nvGrpSpPr>
          <p:grpSpPr>
            <a:xfrm>
              <a:off x="6324600" y="2133600"/>
              <a:ext cx="1447800" cy="1059597"/>
              <a:chOff x="7315200" y="2971800"/>
              <a:chExt cx="1447800" cy="1059597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E07AF44-9C85-485E-9C44-6A3C628B74FA}"/>
                  </a:ext>
                </a:extLst>
              </p:cNvPr>
              <p:cNvSpPr txBox="1"/>
              <p:nvPr/>
            </p:nvSpPr>
            <p:spPr>
              <a:xfrm>
                <a:off x="7467600" y="3200400"/>
                <a:ext cx="1219200" cy="830997"/>
              </a:xfrm>
              <a:prstGeom prst="rect">
                <a:avLst/>
              </a:prstGeom>
              <a:noFill/>
              <a:ln w="19050">
                <a:solidFill>
                  <a:srgbClr val="E4D49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r>
                  <a:rPr lang="en-US" sz="1600" dirty="0">
                    <a:solidFill>
                      <a:srgbClr val="E4D490"/>
                    </a:solidFill>
                  </a:rPr>
                  <a:t>SEQ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	</a:t>
                </a:r>
              </a:p>
              <a:p>
                <a:r>
                  <a:rPr lang="en-US" sz="1600" dirty="0">
                    <a:solidFill>
                      <a:srgbClr val="E4D490"/>
                    </a:solidFill>
                  </a:rPr>
                  <a:t>RST	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0A5CF91-13AA-4B6D-9FCA-EE951F42CFC0}"/>
                  </a:ext>
                </a:extLst>
              </p:cNvPr>
              <p:cNvSpPr txBox="1"/>
              <p:nvPr/>
            </p:nvSpPr>
            <p:spPr>
              <a:xfrm>
                <a:off x="8153400" y="29718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E4D490"/>
                    </a:solidFill>
                  </a:rPr>
                  <a:t>901</a:t>
                </a:r>
              </a:p>
            </p:txBody>
          </p: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FEE882E6-D0D3-4B77-8D30-BA846AF7EDA7}"/>
                  </a:ext>
                </a:extLst>
              </p:cNvPr>
              <p:cNvCxnSpPr/>
              <p:nvPr/>
            </p:nvCxnSpPr>
            <p:spPr bwMode="auto">
              <a:xfrm flipH="1">
                <a:off x="7315200" y="38862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39623EDD-51B2-4F37-B60E-72CD18AA2AF8}"/>
                  </a:ext>
                </a:extLst>
              </p:cNvPr>
              <p:cNvCxnSpPr/>
              <p:nvPr/>
            </p:nvCxnSpPr>
            <p:spPr bwMode="auto">
              <a:xfrm flipH="1">
                <a:off x="7315200" y="3429000"/>
                <a:ext cx="1524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CC0426-B053-401E-A27E-4E8928FB77C5}"/>
                  </a:ext>
                </a:extLst>
              </p:cNvPr>
              <p:cNvSpPr txBox="1"/>
              <p:nvPr/>
            </p:nvSpPr>
            <p:spPr>
              <a:xfrm>
                <a:off x="7848600" y="3200400"/>
                <a:ext cx="838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(AB)</a:t>
                </a:r>
              </a:p>
              <a:p>
                <a:pPr algn="r"/>
                <a:endParaRPr lang="en-US" sz="1600" dirty="0">
                  <a:solidFill>
                    <a:srgbClr val="E4D490"/>
                  </a:solidFill>
                </a:endParaRPr>
              </a:p>
              <a:p>
                <a:pPr algn="r"/>
                <a:r>
                  <a:rPr lang="en-US" sz="1600" dirty="0">
                    <a:solidFill>
                      <a:srgbClr val="E4D490"/>
                    </a:solidFill>
                  </a:rPr>
                  <a:t>100ms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5857BA8-39A7-4647-BC45-9CB94A40DED8}"/>
                </a:ext>
              </a:extLst>
            </p:cNvPr>
            <p:cNvGrpSpPr/>
            <p:nvPr/>
          </p:nvGrpSpPr>
          <p:grpSpPr>
            <a:xfrm>
              <a:off x="1752600" y="2667000"/>
              <a:ext cx="4648200" cy="457200"/>
              <a:chOff x="1219200" y="2667000"/>
              <a:chExt cx="4648200" cy="457200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4A6DD723-EECC-492D-8341-A4D6A250B084}"/>
                  </a:ext>
                </a:extLst>
              </p:cNvPr>
              <p:cNvCxnSpPr/>
              <p:nvPr/>
            </p:nvCxnSpPr>
            <p:spPr bwMode="auto">
              <a:xfrm flipH="1">
                <a:off x="1752600" y="3048000"/>
                <a:ext cx="41148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7A6D6447-589A-4A93-87B1-512333DAC943}"/>
                  </a:ext>
                </a:extLst>
              </p:cNvPr>
              <p:cNvCxnSpPr/>
              <p:nvPr/>
            </p:nvCxnSpPr>
            <p:spPr bwMode="auto">
              <a:xfrm flipH="1">
                <a:off x="1219200" y="3048000"/>
                <a:ext cx="2286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54E81820-A942-476F-BD2F-EBD0C6640732}"/>
                  </a:ext>
                </a:extLst>
              </p:cNvPr>
              <p:cNvCxnSpPr/>
              <p:nvPr/>
            </p:nvCxnSpPr>
            <p:spPr bwMode="auto">
              <a:xfrm flipV="1">
                <a:off x="14478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00EE4B79-753E-4C91-8B19-5CFBC59F799B}"/>
                  </a:ext>
                </a:extLst>
              </p:cNvPr>
              <p:cNvCxnSpPr/>
              <p:nvPr/>
            </p:nvCxnSpPr>
            <p:spPr bwMode="auto">
              <a:xfrm flipV="1">
                <a:off x="1752600" y="29718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E4D49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E53A3AA-D926-4685-89F8-F1F5FF72B3E0}"/>
                  </a:ext>
                </a:extLst>
              </p:cNvPr>
              <p:cNvSpPr txBox="1"/>
              <p:nvPr/>
            </p:nvSpPr>
            <p:spPr>
              <a:xfrm>
                <a:off x="1295400" y="2667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E4D490"/>
                    </a:solidFill>
                  </a:rPr>
                  <a:t> RESET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4591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AAA021-9DFE-45CB-8ABF-822DF9621A1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377ECD-7312-481B-80FC-F902BD40E6C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&amp; Issues</a:t>
            </a:r>
          </a:p>
        </p:txBody>
      </p:sp>
    </p:spTree>
    <p:extLst>
      <p:ext uri="{BB962C8B-B14F-4D97-AF65-F5344CB8AC3E}">
        <p14:creationId xmlns:p14="http://schemas.microsoft.com/office/powerpoint/2010/main" val="221585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C2B39A-1FDE-4571-B70B-0E2D9301FE6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D1AD35-8D40-4DC8-A9C1-C033376509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 Simplification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46250"/>
            <a:ext cx="7910513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Why simplify:</a:t>
            </a:r>
          </a:p>
          <a:p>
            <a:pPr lvl="1" eaLnBrk="1" hangingPunct="1"/>
            <a:r>
              <a:rPr lang="en-US" altLang="en-US" sz="2000" dirty="0"/>
              <a:t>Price of “real estate” (gates take space, cost of space)</a:t>
            </a:r>
          </a:p>
          <a:p>
            <a:pPr lvl="1" eaLnBrk="1" hangingPunct="1"/>
            <a:r>
              <a:rPr lang="en-US" altLang="en-US" sz="2000" dirty="0"/>
              <a:t>Less complex is easier to maintain (fewer gates)</a:t>
            </a:r>
          </a:p>
          <a:p>
            <a:pPr lvl="1" eaLnBrk="1" hangingPunct="1"/>
            <a:r>
              <a:rPr lang="en-US" altLang="en-US" sz="2000" dirty="0"/>
              <a:t>Avoid errors (in logic)</a:t>
            </a:r>
          </a:p>
          <a:p>
            <a:pPr lvl="3" eaLnBrk="1" hangingPunct="1"/>
            <a:endParaRPr lang="en-US" altLang="en-US" sz="1400" dirty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 sz="2700" dirty="0"/>
              <a:t>Why NOT to simplify:</a:t>
            </a:r>
          </a:p>
          <a:p>
            <a:pPr lvl="1" eaLnBrk="1" hangingPunct="1"/>
            <a:r>
              <a:rPr lang="en-US" altLang="en-US" sz="2000" dirty="0"/>
              <a:t>Price of “real estate” (FPGA / ROM chips take little space)</a:t>
            </a:r>
          </a:p>
          <a:p>
            <a:pPr lvl="1" eaLnBrk="1" hangingPunct="1"/>
            <a:r>
              <a:rPr lang="en-US" altLang="en-US" sz="2000" dirty="0"/>
              <a:t>Less complex is easier to maintain (obfuscated logic)</a:t>
            </a:r>
          </a:p>
          <a:p>
            <a:pPr lvl="1" eaLnBrk="1" hangingPunct="1"/>
            <a:r>
              <a:rPr lang="en-US" altLang="en-US" sz="2000" dirty="0"/>
              <a:t>Avoid errors (in minimizing logic)</a:t>
            </a:r>
          </a:p>
          <a:p>
            <a:pPr lvl="4" eaLnBrk="1" hangingPunct="1"/>
            <a:endParaRPr lang="en-US" altLang="en-US" sz="600" dirty="0"/>
          </a:p>
          <a:p>
            <a:pPr eaLnBrk="1" hangingPunct="1"/>
            <a:r>
              <a:rPr lang="en-US" altLang="en-US" sz="2700" dirty="0"/>
              <a:t>Might be best to design both ways, and carefully evaluate the trade-offs</a:t>
            </a:r>
          </a:p>
        </p:txBody>
      </p:sp>
    </p:spTree>
    <p:extLst>
      <p:ext uri="{BB962C8B-B14F-4D97-AF65-F5344CB8AC3E}">
        <p14:creationId xmlns:p14="http://schemas.microsoft.com/office/powerpoint/2010/main" val="4494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7B172F-06A1-4756-906C-D34AF44270F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9277C4-BAB2-4AA3-BB82-A7A2980F28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Simplification Methods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00225"/>
            <a:ext cx="7696200" cy="4143375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Boolean Logic</a:t>
            </a:r>
          </a:p>
          <a:p>
            <a:pPr lvl="1" eaLnBrk="1" hangingPunct="1"/>
            <a:r>
              <a:rPr lang="en-US" altLang="en-US" sz="2200" dirty="0"/>
              <a:t>See link on Materials page </a:t>
            </a:r>
            <a:r>
              <a:rPr lang="en-US" altLang="en-US" sz="1800" i="1" dirty="0">
                <a:solidFill>
                  <a:srgbClr val="FFFF00"/>
                </a:solidFill>
              </a:rPr>
              <a:t>(put in notebook)</a:t>
            </a:r>
            <a:endParaRPr lang="en-US" altLang="en-US" sz="800" dirty="0"/>
          </a:p>
          <a:p>
            <a:pPr eaLnBrk="1" hangingPunct="1"/>
            <a:r>
              <a:rPr lang="en-US" altLang="en-US" sz="2700" dirty="0" err="1"/>
              <a:t>Karnaugh</a:t>
            </a:r>
            <a:r>
              <a:rPr lang="en-US" altLang="en-US" sz="2700" dirty="0"/>
              <a:t> Maps</a:t>
            </a:r>
            <a:endParaRPr lang="en-US" altLang="en-US" dirty="0"/>
          </a:p>
          <a:p>
            <a:pPr lvl="1" eaLnBrk="1" hangingPunct="1"/>
            <a:r>
              <a:rPr lang="en-US" altLang="en-US" sz="2200" dirty="0"/>
              <a:t>Depends on “logical adjacency”</a:t>
            </a:r>
          </a:p>
          <a:p>
            <a:pPr lvl="2" eaLnBrk="1" hangingPunct="1"/>
            <a:r>
              <a:rPr lang="en-US" altLang="en-US" sz="2000" dirty="0"/>
              <a:t>Output = B • A + B • A </a:t>
            </a:r>
          </a:p>
          <a:p>
            <a:pPr lvl="2" eaLnBrk="1" hangingPunct="1"/>
            <a:r>
              <a:rPr lang="en-US" altLang="en-US" sz="2000" dirty="0"/>
              <a:t>Output = B • (A + A) </a:t>
            </a:r>
          </a:p>
          <a:p>
            <a:pPr lvl="2" eaLnBrk="1" hangingPunct="1"/>
            <a:r>
              <a:rPr lang="en-US" altLang="en-US" sz="2000" dirty="0"/>
              <a:t>Output = B • 1 </a:t>
            </a:r>
          </a:p>
          <a:p>
            <a:pPr lvl="2" eaLnBrk="1" hangingPunct="1"/>
            <a:r>
              <a:rPr lang="en-US" altLang="en-US" sz="2000" dirty="0"/>
              <a:t>Output = B</a:t>
            </a:r>
            <a:endParaRPr lang="en-US" altLang="en-US" dirty="0"/>
          </a:p>
          <a:p>
            <a:pPr lvl="1" eaLnBrk="1" hangingPunct="1"/>
            <a:r>
              <a:rPr lang="en-US" altLang="en-US" sz="2200" dirty="0"/>
              <a:t>Depends on pattern recognition ability</a:t>
            </a:r>
          </a:p>
          <a:p>
            <a:pPr lvl="1" eaLnBrk="1" hangingPunct="1"/>
            <a:r>
              <a:rPr lang="en-US" altLang="en-US" sz="2200" dirty="0"/>
              <a:t>Usually best when ≤ 4 variables (although 5 or 6 variables, and MEV methods could be employed)</a:t>
            </a:r>
          </a:p>
          <a:p>
            <a:pPr lvl="1" eaLnBrk="1" hangingPunct="1"/>
            <a:endParaRPr lang="en-US" altLang="en-US" sz="2200" dirty="0"/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4286250" y="3635375"/>
            <a:ext cx="171450" cy="0"/>
          </a:xfrm>
          <a:prstGeom prst="lin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3957638" y="3971925"/>
            <a:ext cx="171450" cy="0"/>
          </a:xfrm>
          <a:prstGeom prst="lin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67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3427DA-66F8-4C32-AC60-921C24AA128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EF5521-6667-41CB-A526-F3F1157EE92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Review: </a:t>
            </a:r>
            <a:br>
              <a:rPr lang="en-US" altLang="en-US" dirty="0"/>
            </a:br>
            <a:r>
              <a:rPr lang="en-US" altLang="en-US" dirty="0"/>
              <a:t>PLC Memory Map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 flipV="1">
            <a:off x="1012825" y="1858963"/>
            <a:ext cx="685800" cy="44196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Input Block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 flipV="1">
            <a:off x="7489825" y="1858963"/>
            <a:ext cx="685800" cy="441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Output Block</a:t>
            </a:r>
          </a:p>
        </p:txBody>
      </p:sp>
      <p:sp>
        <p:nvSpPr>
          <p:cNvPr id="4104" name="AutoShape 5"/>
          <p:cNvSpPr>
            <a:spLocks noChangeArrowheads="1"/>
          </p:cNvSpPr>
          <p:nvPr/>
        </p:nvSpPr>
        <p:spPr bwMode="auto">
          <a:xfrm>
            <a:off x="1698625" y="2925763"/>
            <a:ext cx="609600" cy="1600200"/>
          </a:xfrm>
          <a:prstGeom prst="rightArrow">
            <a:avLst>
              <a:gd name="adj1" fmla="val 50000"/>
              <a:gd name="adj2" fmla="val 55468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5" name="AutoShape 6"/>
          <p:cNvSpPr>
            <a:spLocks noChangeArrowheads="1"/>
          </p:cNvSpPr>
          <p:nvPr/>
        </p:nvSpPr>
        <p:spPr bwMode="auto">
          <a:xfrm>
            <a:off x="6880225" y="1782763"/>
            <a:ext cx="609600" cy="1600200"/>
          </a:xfrm>
          <a:prstGeom prst="rightArrow">
            <a:avLst>
              <a:gd name="adj1" fmla="val 50000"/>
              <a:gd name="adj2" fmla="val 55468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2308225" y="18589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Output Image Table</a:t>
            </a: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2308225" y="30781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FFFF"/>
                </a:solidFill>
              </a:rPr>
              <a:t>Input Image Table</a:t>
            </a: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2308225" y="5059363"/>
            <a:ext cx="4572000" cy="12192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C00000"/>
                </a:solidFill>
              </a:rPr>
              <a:t>User Program (Rungs)</a:t>
            </a:r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2308225" y="4297363"/>
            <a:ext cx="4572000" cy="762000"/>
          </a:xfrm>
          <a:prstGeom prst="rect">
            <a:avLst/>
          </a:prstGeom>
          <a:solidFill>
            <a:srgbClr val="B3A369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FF99"/>
                </a:solidFill>
              </a:rPr>
              <a:t>Internal Processor Work Area(s)</a:t>
            </a:r>
          </a:p>
        </p:txBody>
      </p:sp>
    </p:spTree>
    <p:extLst>
      <p:ext uri="{BB962C8B-B14F-4D97-AF65-F5344CB8AC3E}">
        <p14:creationId xmlns:p14="http://schemas.microsoft.com/office/powerpoint/2010/main" val="93863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8A207B-C65E-4B03-A581-4019209D4F2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6DEF8D-F2E1-42B1-A88B-B79A66DDFF0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Review:</a:t>
            </a:r>
            <a:br>
              <a:rPr lang="en-US" altLang="en-US" dirty="0"/>
            </a:br>
            <a:r>
              <a:rPr lang="en-US" altLang="en-US" dirty="0"/>
              <a:t>PLC Scan Time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7696200" cy="155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Time to complete one processing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Typically on the order of milliseconds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Depends on length of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Scan Time Diagrammed: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2057400" y="3665538"/>
            <a:ext cx="24384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Update Output   Image Table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hlink"/>
                </a:solidFill>
              </a:rPr>
              <a:t>Update Input Image Table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8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</a:rPr>
              <a:t>Logic (rung) Evaluation</a:t>
            </a:r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4724400" y="3581400"/>
            <a:ext cx="2362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I/O Scan</a:t>
            </a:r>
            <a:endParaRPr lang="en-US" altLang="en-US" sz="24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600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FF"/>
                </a:solidFill>
              </a:rPr>
              <a:t>Program Scan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7315200" y="4114800"/>
            <a:ext cx="1828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 u="sng">
                <a:solidFill>
                  <a:schemeClr val="accent1"/>
                </a:solidFill>
              </a:rPr>
              <a:t>Scan Time</a:t>
            </a:r>
            <a:endParaRPr lang="en-US" altLang="en-US" sz="240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308231" name="AutoShape 7"/>
          <p:cNvSpPr>
            <a:spLocks/>
          </p:cNvSpPr>
          <p:nvPr/>
        </p:nvSpPr>
        <p:spPr bwMode="auto">
          <a:xfrm>
            <a:off x="4343400" y="3505200"/>
            <a:ext cx="304800" cy="1752600"/>
          </a:xfrm>
          <a:prstGeom prst="rightBrace">
            <a:avLst>
              <a:gd name="adj1" fmla="val 47917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8232" name="AutoShape 8"/>
          <p:cNvSpPr>
            <a:spLocks/>
          </p:cNvSpPr>
          <p:nvPr/>
        </p:nvSpPr>
        <p:spPr bwMode="auto">
          <a:xfrm>
            <a:off x="4343400" y="5334000"/>
            <a:ext cx="381000" cy="762000"/>
          </a:xfrm>
          <a:prstGeom prst="rightBrace">
            <a:avLst>
              <a:gd name="adj1" fmla="val 16667"/>
              <a:gd name="adj2" fmla="val 50000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08233" name="AutoShape 9"/>
          <p:cNvSpPr>
            <a:spLocks/>
          </p:cNvSpPr>
          <p:nvPr/>
        </p:nvSpPr>
        <p:spPr bwMode="auto">
          <a:xfrm>
            <a:off x="6858000" y="3505200"/>
            <a:ext cx="457200" cy="2667000"/>
          </a:xfrm>
          <a:prstGeom prst="rightBrace">
            <a:avLst>
              <a:gd name="adj1" fmla="val 48611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3463925"/>
            <a:ext cx="1066800" cy="2832100"/>
            <a:chOff x="864" y="2182"/>
            <a:chExt cx="672" cy="1784"/>
          </a:xfrm>
        </p:grpSpPr>
        <p:sp>
          <p:nvSpPr>
            <p:cNvPr id="5134" name="Freeform 11"/>
            <p:cNvSpPr>
              <a:spLocks/>
            </p:cNvSpPr>
            <p:nvPr/>
          </p:nvSpPr>
          <p:spPr bwMode="auto">
            <a:xfrm>
              <a:off x="1016" y="2182"/>
              <a:ext cx="520" cy="1784"/>
            </a:xfrm>
            <a:custGeom>
              <a:avLst/>
              <a:gdLst>
                <a:gd name="T0" fmla="*/ 520 w 520"/>
                <a:gd name="T1" fmla="*/ 502 h 1968"/>
                <a:gd name="T2" fmla="*/ 280 w 520"/>
                <a:gd name="T3" fmla="*/ 543 h 1968"/>
                <a:gd name="T4" fmla="*/ 40 w 520"/>
                <a:gd name="T5" fmla="*/ 461 h 1968"/>
                <a:gd name="T6" fmla="*/ 40 w 520"/>
                <a:gd name="T7" fmla="*/ 87 h 1968"/>
                <a:gd name="T8" fmla="*/ 280 w 520"/>
                <a:gd name="T9" fmla="*/ 7 h 1968"/>
                <a:gd name="T10" fmla="*/ 520 w 520"/>
                <a:gd name="T11" fmla="*/ 46 h 1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0"/>
                <a:gd name="T19" fmla="*/ 0 h 1968"/>
                <a:gd name="T20" fmla="*/ 520 w 520"/>
                <a:gd name="T21" fmla="*/ 1968 h 19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0" h="1968">
                  <a:moveTo>
                    <a:pt x="520" y="1800"/>
                  </a:moveTo>
                  <a:cubicBezTo>
                    <a:pt x="440" y="1884"/>
                    <a:pt x="360" y="1968"/>
                    <a:pt x="280" y="1944"/>
                  </a:cubicBezTo>
                  <a:cubicBezTo>
                    <a:pt x="200" y="1920"/>
                    <a:pt x="80" y="1928"/>
                    <a:pt x="40" y="1656"/>
                  </a:cubicBezTo>
                  <a:cubicBezTo>
                    <a:pt x="0" y="1384"/>
                    <a:pt x="0" y="584"/>
                    <a:pt x="40" y="312"/>
                  </a:cubicBezTo>
                  <a:cubicBezTo>
                    <a:pt x="80" y="40"/>
                    <a:pt x="200" y="48"/>
                    <a:pt x="280" y="24"/>
                  </a:cubicBezTo>
                  <a:cubicBezTo>
                    <a:pt x="360" y="0"/>
                    <a:pt x="440" y="84"/>
                    <a:pt x="520" y="168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Text Box 12"/>
            <p:cNvSpPr txBox="1">
              <a:spLocks noChangeArrowheads="1"/>
            </p:cNvSpPr>
            <p:nvPr/>
          </p:nvSpPr>
          <p:spPr bwMode="auto">
            <a:xfrm flipV="1">
              <a:off x="864" y="2400"/>
              <a:ext cx="346" cy="1216"/>
            </a:xfrm>
            <a:prstGeom prst="rect">
              <a:avLst/>
            </a:prstGeom>
            <a:solidFill>
              <a:srgbClr val="071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chemeClr val="accent1"/>
                  </a:solidFill>
                </a:rPr>
                <a:t>Repeat Cycle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/>
      <p:bldP spid="308231" grpId="0" animBg="1"/>
      <p:bldP spid="308232" grpId="0" animBg="1"/>
      <p:bldP spid="3082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4/13/2020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#1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3657600" cy="1935162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Set up Truth Table to cover all possible state of I/O</a:t>
            </a:r>
          </a:p>
          <a:p>
            <a:pPr lvl="2" eaLnBrk="1" hangingPunct="1"/>
            <a:r>
              <a:rPr lang="en-US" altLang="en-US" sz="2000" dirty="0"/>
              <a:t>Left side is Inputs and Current Output states</a:t>
            </a:r>
          </a:p>
          <a:p>
            <a:pPr lvl="2" eaLnBrk="1" hangingPunct="1"/>
            <a:r>
              <a:rPr lang="en-US" altLang="en-US" sz="2000" dirty="0"/>
              <a:t>Right side is Next Output state</a:t>
            </a:r>
          </a:p>
          <a:p>
            <a:pPr lvl="3" eaLnBrk="1" hangingPunct="1"/>
            <a:r>
              <a:rPr lang="en-US" altLang="en-US" sz="1800" dirty="0"/>
              <a:t>Show a “1” only when you want to turn the Output “on”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1981200"/>
            <a:ext cx="3886201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03B1F0-3E1F-4997-BC54-5A46D30DB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04" y="2026022"/>
            <a:ext cx="2020176" cy="170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1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#1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3657600" cy="1935162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Convert the Truth Table to Karnaugh Map</a:t>
            </a:r>
          </a:p>
          <a:p>
            <a:pPr lvl="2" eaLnBrk="1" hangingPunct="1"/>
            <a:r>
              <a:rPr lang="en-US" altLang="en-US" sz="1800" dirty="0"/>
              <a:t>Labels are the pattern of Inputs/Current Output states (Grey Scale)</a:t>
            </a:r>
          </a:p>
          <a:p>
            <a:pPr lvl="2" eaLnBrk="1" hangingPunct="1"/>
            <a:r>
              <a:rPr lang="en-US" altLang="en-US" sz="1800" dirty="0"/>
              <a:t>Cell entries are the “1”s of the Next Output State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1981200"/>
            <a:ext cx="3886201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03B1F0-3E1F-4997-BC54-5A46D30DB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04" y="2026022"/>
            <a:ext cx="2020176" cy="170777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0508E3-B6AA-483C-B854-4FA051AA0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840" y="3905249"/>
            <a:ext cx="2314575" cy="19431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6A07F84-0BB3-4BF8-A5AD-6B7B02C516AF}"/>
              </a:ext>
            </a:extLst>
          </p:cNvPr>
          <p:cNvSpPr/>
          <p:nvPr/>
        </p:nvSpPr>
        <p:spPr bwMode="auto">
          <a:xfrm>
            <a:off x="6093411" y="2895600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821D01-C3A9-473C-8698-E2392D7F1A46}"/>
              </a:ext>
            </a:extLst>
          </p:cNvPr>
          <p:cNvSpPr/>
          <p:nvPr/>
        </p:nvSpPr>
        <p:spPr bwMode="auto">
          <a:xfrm>
            <a:off x="5911048" y="4572306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1B3D6D-00B9-43BA-80A1-3CD4EF88B9A1}"/>
              </a:ext>
            </a:extLst>
          </p:cNvPr>
          <p:cNvSpPr/>
          <p:nvPr/>
        </p:nvSpPr>
        <p:spPr bwMode="auto">
          <a:xfrm>
            <a:off x="6093411" y="3131412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828B521-711C-4D6A-B3BC-31772A2B5A28}"/>
              </a:ext>
            </a:extLst>
          </p:cNvPr>
          <p:cNvSpPr/>
          <p:nvPr/>
        </p:nvSpPr>
        <p:spPr bwMode="auto">
          <a:xfrm>
            <a:off x="6513872" y="4567375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AAACF5-B43F-4F0A-9ACC-43F00A3674A1}"/>
              </a:ext>
            </a:extLst>
          </p:cNvPr>
          <p:cNvSpPr/>
          <p:nvPr/>
        </p:nvSpPr>
        <p:spPr bwMode="auto">
          <a:xfrm>
            <a:off x="6093411" y="3343121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FF0DF2-9FC8-4E61-99A3-886BE634E8A6}"/>
              </a:ext>
            </a:extLst>
          </p:cNvPr>
          <p:cNvSpPr/>
          <p:nvPr/>
        </p:nvSpPr>
        <p:spPr bwMode="auto">
          <a:xfrm>
            <a:off x="5884415" y="4956482"/>
            <a:ext cx="228600" cy="228600"/>
          </a:xfrm>
          <a:prstGeom prst="ellipse">
            <a:avLst/>
          </a:pr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D3DB6C0-8ACB-4E8B-A2D0-D6B7D8ACD239}"/>
              </a:ext>
            </a:extLst>
          </p:cNvPr>
          <p:cNvSpPr/>
          <p:nvPr/>
        </p:nvSpPr>
        <p:spPr bwMode="auto">
          <a:xfrm>
            <a:off x="5618700" y="3047999"/>
            <a:ext cx="455108" cy="1541755"/>
          </a:xfrm>
          <a:custGeom>
            <a:avLst/>
            <a:gdLst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338217 w 462504"/>
              <a:gd name="connsiteY3" fmla="*/ 1589103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504" h="1589103">
                <a:moveTo>
                  <a:pt x="462504" y="0"/>
                </a:moveTo>
                <a:cubicBezTo>
                  <a:pt x="242041" y="289264"/>
                  <a:pt x="21579" y="578529"/>
                  <a:pt x="865" y="843379"/>
                </a:cubicBezTo>
                <a:cubicBezTo>
                  <a:pt x="-19849" y="1108229"/>
                  <a:pt x="338217" y="1589103"/>
                  <a:pt x="338217" y="1589103"/>
                </a:cubicBezTo>
                <a:lnTo>
                  <a:pt x="338217" y="1589103"/>
                </a:ln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BB54CC8-FE22-475C-8A6C-60D70CC03A4F}"/>
              </a:ext>
            </a:extLst>
          </p:cNvPr>
          <p:cNvSpPr/>
          <p:nvPr/>
        </p:nvSpPr>
        <p:spPr bwMode="auto">
          <a:xfrm>
            <a:off x="5630907" y="3481680"/>
            <a:ext cx="462504" cy="1492252"/>
          </a:xfrm>
          <a:custGeom>
            <a:avLst/>
            <a:gdLst>
              <a:gd name="connsiteX0" fmla="*/ 462504 w 462504"/>
              <a:gd name="connsiteY0" fmla="*/ 0 h 1589103"/>
              <a:gd name="connsiteX1" fmla="*/ 865 w 462504"/>
              <a:gd name="connsiteY1" fmla="*/ 843379 h 1589103"/>
              <a:gd name="connsiteX2" fmla="*/ 338217 w 462504"/>
              <a:gd name="connsiteY2" fmla="*/ 1589103 h 1589103"/>
              <a:gd name="connsiteX3" fmla="*/ 338217 w 462504"/>
              <a:gd name="connsiteY3" fmla="*/ 1589103 h 158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504" h="1589103">
                <a:moveTo>
                  <a:pt x="462504" y="0"/>
                </a:moveTo>
                <a:cubicBezTo>
                  <a:pt x="242041" y="289264"/>
                  <a:pt x="21579" y="578529"/>
                  <a:pt x="865" y="843379"/>
                </a:cubicBezTo>
                <a:cubicBezTo>
                  <a:pt x="-19849" y="1108229"/>
                  <a:pt x="338217" y="1589103"/>
                  <a:pt x="338217" y="1589103"/>
                </a:cubicBezTo>
                <a:lnTo>
                  <a:pt x="338217" y="1589103"/>
                </a:lnTo>
              </a:path>
            </a:pathLst>
          </a:custGeom>
          <a:noFill/>
          <a:ln w="19050" cap="flat" cmpd="sng" algn="ctr">
            <a:solidFill>
              <a:srgbClr val="00C9C4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90BF3D6-D772-46E2-ADC0-B40DFE23DC3C}"/>
              </a:ext>
            </a:extLst>
          </p:cNvPr>
          <p:cNvSpPr/>
          <p:nvPr/>
        </p:nvSpPr>
        <p:spPr bwMode="auto">
          <a:xfrm>
            <a:off x="6320901" y="3249227"/>
            <a:ext cx="744703" cy="1376039"/>
          </a:xfrm>
          <a:custGeom>
            <a:avLst/>
            <a:gdLst>
              <a:gd name="connsiteX0" fmla="*/ 0 w 744703"/>
              <a:gd name="connsiteY0" fmla="*/ 0 h 1376039"/>
              <a:gd name="connsiteX1" fmla="*/ 736847 w 744703"/>
              <a:gd name="connsiteY1" fmla="*/ 630315 h 1376039"/>
              <a:gd name="connsiteX2" fmla="*/ 408373 w 744703"/>
              <a:gd name="connsiteY2" fmla="*/ 1376039 h 1376039"/>
              <a:gd name="connsiteX3" fmla="*/ 408373 w 744703"/>
              <a:gd name="connsiteY3" fmla="*/ 1376039 h 137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703" h="1376039">
                <a:moveTo>
                  <a:pt x="0" y="0"/>
                </a:moveTo>
                <a:cubicBezTo>
                  <a:pt x="334392" y="200487"/>
                  <a:pt x="668785" y="400975"/>
                  <a:pt x="736847" y="630315"/>
                </a:cubicBezTo>
                <a:cubicBezTo>
                  <a:pt x="804909" y="859655"/>
                  <a:pt x="408373" y="1376039"/>
                  <a:pt x="408373" y="1376039"/>
                </a:cubicBezTo>
                <a:lnTo>
                  <a:pt x="408373" y="1376039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13" grpId="0" animBg="1"/>
      <p:bldP spid="2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07AA6-BDE0-4FD7-BF07-8B4E12DA62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4/14/2020</a:t>
            </a:fld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63732-5A6D-4723-B93C-D853F3F6AB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Karnaugh Map Example #1 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98638"/>
            <a:ext cx="3657600" cy="1935162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Steps:</a:t>
            </a:r>
          </a:p>
          <a:p>
            <a:pPr lvl="1" eaLnBrk="1" hangingPunct="1"/>
            <a:r>
              <a:rPr lang="en-US" altLang="en-US" sz="2200" dirty="0"/>
              <a:t>Interpret the Karnaugh Map</a:t>
            </a:r>
          </a:p>
          <a:p>
            <a:pPr lvl="2" eaLnBrk="1" hangingPunct="1"/>
            <a:r>
              <a:rPr lang="en-US" altLang="en-US" sz="1800" dirty="0"/>
              <a:t>Group the “1s” into the largest power of 2 adjacent members:  (1, 2, 4, 8, 16 …)</a:t>
            </a:r>
          </a:p>
          <a:p>
            <a:pPr lvl="2" eaLnBrk="1" hangingPunct="1"/>
            <a:r>
              <a:rPr lang="en-US" altLang="en-US" sz="1800" dirty="0"/>
              <a:t>Read the groups:</a:t>
            </a:r>
          </a:p>
          <a:p>
            <a:pPr lvl="3" eaLnBrk="1" hangingPunct="1"/>
            <a:r>
              <a:rPr lang="en-US" altLang="en-US" sz="1600" dirty="0"/>
              <a:t>Connection within group members is “AND” (●)</a:t>
            </a:r>
          </a:p>
          <a:p>
            <a:pPr lvl="3" eaLnBrk="1" hangingPunct="1"/>
            <a:r>
              <a:rPr lang="en-US" altLang="en-US" sz="1600" dirty="0"/>
              <a:t>Connection between groups is “OR”  (+)</a:t>
            </a:r>
          </a:p>
          <a:p>
            <a:pPr lvl="3" eaLnBrk="1" hangingPunct="1"/>
            <a:r>
              <a:rPr lang="en-US" altLang="en-US" sz="1600" dirty="0"/>
              <a:t>Equation is written as Sum of Products</a:t>
            </a:r>
          </a:p>
          <a:p>
            <a:pPr lvl="2" eaLnBrk="1" hangingPunct="1"/>
            <a:endParaRPr lang="en-US" altLang="en-US" sz="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35345A1-DA26-4F5B-903E-D77665CA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1981200"/>
            <a:ext cx="3886201" cy="4038599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eaLnBrk="1" hangingPunct="1"/>
            <a:endParaRPr lang="en-US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03B1F0-3E1F-4997-BC54-5A46D30DB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504" y="2026022"/>
            <a:ext cx="2020176" cy="170777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0508E3-B6AA-483C-B854-4FA051AA0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840" y="3905249"/>
            <a:ext cx="2314575" cy="19431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6B4AD9-D505-4542-9189-BB25EC5C332B}"/>
              </a:ext>
            </a:extLst>
          </p:cNvPr>
          <p:cNvSpPr/>
          <p:nvPr/>
        </p:nvSpPr>
        <p:spPr bwMode="auto">
          <a:xfrm>
            <a:off x="5867400" y="4572000"/>
            <a:ext cx="914400" cy="22860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C89F1A9-D649-4B14-A261-CC6666158DB3}"/>
              </a:ext>
            </a:extLst>
          </p:cNvPr>
          <p:cNvSpPr/>
          <p:nvPr/>
        </p:nvSpPr>
        <p:spPr bwMode="auto">
          <a:xfrm>
            <a:off x="5943600" y="4613276"/>
            <a:ext cx="152400" cy="612776"/>
          </a:xfrm>
          <a:prstGeom prst="roundRect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B30D8-FD56-4C90-840F-0ADA1A27E4E2}"/>
              </a:ext>
            </a:extLst>
          </p:cNvPr>
          <p:cNvSpPr txBox="1"/>
          <p:nvPr/>
        </p:nvSpPr>
        <p:spPr>
          <a:xfrm>
            <a:off x="5446658" y="5625469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61ABAD-94B3-4C4A-B5F0-9C7CA60A9E2C}"/>
              </a:ext>
            </a:extLst>
          </p:cNvPr>
          <p:cNvCxnSpPr>
            <a:cxnSpLocks/>
            <a:endCxn id="5" idx="0"/>
          </p:cNvCxnSpPr>
          <p:nvPr/>
        </p:nvCxnSpPr>
        <p:spPr bwMode="auto">
          <a:xfrm>
            <a:off x="5446658" y="5625469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2932366-CF63-4F29-BDE7-478D16C7C592}"/>
              </a:ext>
            </a:extLst>
          </p:cNvPr>
          <p:cNvSpPr txBox="1"/>
          <p:nvPr/>
        </p:nvSpPr>
        <p:spPr>
          <a:xfrm>
            <a:off x="5733495" y="5625469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B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F2CA536-5277-458A-A94E-5C065B496DA7}"/>
              </a:ext>
            </a:extLst>
          </p:cNvPr>
          <p:cNvCxnSpPr>
            <a:cxnSpLocks/>
          </p:cNvCxnSpPr>
          <p:nvPr/>
        </p:nvCxnSpPr>
        <p:spPr bwMode="auto">
          <a:xfrm>
            <a:off x="5715000" y="5625469"/>
            <a:ext cx="15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428769-CEAF-49F5-BCF8-594710B2355A}"/>
              </a:ext>
            </a:extLst>
          </p:cNvPr>
          <p:cNvSpPr txBox="1"/>
          <p:nvPr/>
        </p:nvSpPr>
        <p:spPr>
          <a:xfrm>
            <a:off x="5591175" y="563499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rgbClr val="071D49"/>
                </a:solidFill>
              </a:rPr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ACD39-51CB-4375-A70D-961E6D320714}"/>
              </a:ext>
            </a:extLst>
          </p:cNvPr>
          <p:cNvSpPr txBox="1"/>
          <p:nvPr/>
        </p:nvSpPr>
        <p:spPr>
          <a:xfrm>
            <a:off x="7077814" y="4042202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C00000"/>
                </a:solidFill>
              </a:rPr>
              <a:t>B shows up in both 0 and 1, within group, so it drops out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FB708-C481-4C17-BC93-0847F9070CA5}"/>
              </a:ext>
            </a:extLst>
          </p:cNvPr>
          <p:cNvSpPr txBox="1"/>
          <p:nvPr/>
        </p:nvSpPr>
        <p:spPr>
          <a:xfrm>
            <a:off x="7067735" y="4902194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00FF"/>
                </a:solidFill>
              </a:rPr>
              <a:t>A shows up in both 0 and 1, within group, so it drops out</a:t>
            </a:r>
          </a:p>
        </p:txBody>
      </p:sp>
    </p:spTree>
    <p:extLst>
      <p:ext uri="{BB962C8B-B14F-4D97-AF65-F5344CB8AC3E}">
        <p14:creationId xmlns:p14="http://schemas.microsoft.com/office/powerpoint/2010/main" val="65638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5" grpId="0"/>
      <p:bldP spid="18" grpId="0"/>
      <p:bldP spid="23" grpId="0"/>
      <p:bldP spid="14" grpId="0"/>
      <p:bldP spid="25" grpId="0"/>
    </p:bld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5146</TotalTime>
  <Words>2173</Words>
  <Application>Microsoft Office PowerPoint</Application>
  <PresentationFormat>On-screen Show (4:3)</PresentationFormat>
  <Paragraphs>420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Times New Roman</vt:lpstr>
      <vt:lpstr>Wingdings</vt:lpstr>
      <vt:lpstr>Studio</vt:lpstr>
      <vt:lpstr>IENG 475 - Lecture 16</vt:lpstr>
      <vt:lpstr>Good Control System Design</vt:lpstr>
      <vt:lpstr>Logic Simplification</vt:lpstr>
      <vt:lpstr>Simplification Methods</vt:lpstr>
      <vt:lpstr>Review:  PLC Memory Map</vt:lpstr>
      <vt:lpstr>Review: PLC Scan Time</vt:lpstr>
      <vt:lpstr>Karnaugh Map Example #1</vt:lpstr>
      <vt:lpstr>Karnaugh Map Example #1</vt:lpstr>
      <vt:lpstr>Karnaugh Map Example #1 </vt:lpstr>
      <vt:lpstr>Karnaugh Map Example #2</vt:lpstr>
      <vt:lpstr>Karnaugh Map Example #2</vt:lpstr>
      <vt:lpstr>Karnaugh Map Example #2</vt:lpstr>
      <vt:lpstr>Karnaugh Map Example #3 </vt:lpstr>
      <vt:lpstr>Karnaugh Map Example #4 </vt:lpstr>
      <vt:lpstr>Karnaugh Map Example #5 </vt:lpstr>
      <vt:lpstr>Karnaugh Map Example #6 </vt:lpstr>
      <vt:lpstr>Karnaugh Map Example #7 </vt:lpstr>
      <vt:lpstr>Karnaugh Maps</vt:lpstr>
      <vt:lpstr>System Documentation Example: Penguin Migration &amp; Truck Garage</vt:lpstr>
      <vt:lpstr>System Documentation Example:  Penguin Wash Sequencer</vt:lpstr>
      <vt:lpstr>System Documentation Example:  Penguin Wash Sequencer Output Table</vt:lpstr>
      <vt:lpstr>System Documentation Example: Circuit Diagram (PLC Rungs, Pt. 1)</vt:lpstr>
      <vt:lpstr>System Documentation Example: Circuit Diagram (PLC Rungs, Pt. 2)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Ladder Logic Programming</dc:title>
  <dc:creator>D.H. Jensen</dc:creator>
  <cp:lastModifiedBy>Jensen, Dean H.</cp:lastModifiedBy>
  <cp:revision>204</cp:revision>
  <cp:lastPrinted>2020-04-01T18:11:22Z</cp:lastPrinted>
  <dcterms:created xsi:type="dcterms:W3CDTF">2002-09-30T14:47:20Z</dcterms:created>
  <dcterms:modified xsi:type="dcterms:W3CDTF">2020-04-14T09:12:31Z</dcterms:modified>
</cp:coreProperties>
</file>