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9"/>
  </p:notesMasterIdLst>
  <p:handoutMasterIdLst>
    <p:handoutMasterId r:id="rId20"/>
  </p:handoutMasterIdLst>
  <p:sldIdLst>
    <p:sldId id="421" r:id="rId2"/>
    <p:sldId id="422" r:id="rId3"/>
    <p:sldId id="424" r:id="rId4"/>
    <p:sldId id="425" r:id="rId5"/>
    <p:sldId id="426" r:id="rId6"/>
    <p:sldId id="427" r:id="rId7"/>
    <p:sldId id="428" r:id="rId8"/>
    <p:sldId id="429" r:id="rId9"/>
    <p:sldId id="430" r:id="rId10"/>
    <p:sldId id="431" r:id="rId11"/>
    <p:sldId id="432" r:id="rId12"/>
    <p:sldId id="433" r:id="rId13"/>
    <p:sldId id="434" r:id="rId14"/>
    <p:sldId id="435" r:id="rId15"/>
    <p:sldId id="436" r:id="rId16"/>
    <p:sldId id="437" r:id="rId17"/>
    <p:sldId id="438" r:id="rId18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8FF"/>
    <a:srgbClr val="009999"/>
    <a:srgbClr val="FFFFFF"/>
    <a:srgbClr val="B3A369"/>
    <a:srgbClr val="E4D490"/>
    <a:srgbClr val="003366"/>
    <a:srgbClr val="0000FF"/>
    <a:srgbClr val="DAA510"/>
    <a:srgbClr val="071D4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6" autoAdjust="0"/>
    <p:restoredTop sz="94674" autoAdjust="0"/>
  </p:normalViewPr>
  <p:slideViewPr>
    <p:cSldViewPr>
      <p:cViewPr varScale="1">
        <p:scale>
          <a:sx n="108" d="100"/>
          <a:sy n="108" d="100"/>
        </p:scale>
        <p:origin x="171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1854" y="-102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1.xml"/><Relationship Id="rId3" Type="http://schemas.openxmlformats.org/officeDocument/2006/relationships/slide" Target="slides/slide3.xml"/><Relationship Id="rId7" Type="http://schemas.openxmlformats.org/officeDocument/2006/relationships/slide" Target="slides/slide10.xml"/><Relationship Id="rId12" Type="http://schemas.openxmlformats.org/officeDocument/2006/relationships/slide" Target="slides/slide15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9.xml"/><Relationship Id="rId11" Type="http://schemas.openxmlformats.org/officeDocument/2006/relationships/slide" Target="slides/slide14.xml"/><Relationship Id="rId5" Type="http://schemas.openxmlformats.org/officeDocument/2006/relationships/slide" Target="slides/slide8.xml"/><Relationship Id="rId10" Type="http://schemas.openxmlformats.org/officeDocument/2006/relationships/slide" Target="slides/slide13.xml"/><Relationship Id="rId4" Type="http://schemas.openxmlformats.org/officeDocument/2006/relationships/slide" Target="slides/slide4.xml"/><Relationship Id="rId9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096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9" tIns="47555" rIns="95109" bIns="47555" numCol="1" anchor="t" anchorCtr="0" compatLnSpc="1">
            <a:prstTxWarp prst="textNoShape">
              <a:avLst/>
            </a:prstTxWarp>
          </a:bodyPr>
          <a:lstStyle>
            <a:lvl1pPr defTabSz="951246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IENG 475:  Computer-Controlled Manufacturing Systems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6380" y="0"/>
            <a:ext cx="3076095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9" tIns="47555" rIns="95109" bIns="47555" numCol="1" anchor="t" anchorCtr="0" compatLnSpc="1">
            <a:prstTxWarp prst="textNoShape">
              <a:avLst/>
            </a:prstTxWarp>
          </a:bodyPr>
          <a:lstStyle>
            <a:lvl1pPr algn="r" defTabSz="951246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0334"/>
            <a:ext cx="3076096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9" tIns="47555" rIns="95109" bIns="47555" numCol="1" anchor="b" anchorCtr="0" compatLnSpc="1">
            <a:prstTxWarp prst="textNoShape">
              <a:avLst/>
            </a:prstTxWarp>
          </a:bodyPr>
          <a:lstStyle>
            <a:lvl1pPr defTabSz="951246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(c) 2006,  D.H. Jensen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6380" y="8920334"/>
            <a:ext cx="3076095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9" tIns="47555" rIns="95109" bIns="47555" numCol="1" anchor="b" anchorCtr="0" compatLnSpc="1">
            <a:prstTxWarp prst="textNoShape">
              <a:avLst/>
            </a:prstTxWarp>
          </a:bodyPr>
          <a:lstStyle>
            <a:lvl1pPr algn="r" defTabSz="951246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7CB0BA6-FC61-49BF-AB22-C3B3D7382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86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096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9" tIns="47555" rIns="95109" bIns="47555" numCol="1" anchor="t" anchorCtr="0" compatLnSpc="1">
            <a:prstTxWarp prst="textNoShape">
              <a:avLst/>
            </a:prstTxWarp>
          </a:bodyPr>
          <a:lstStyle>
            <a:lvl1pPr defTabSz="951246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IENG 475:  Computer-Controlled Manufacturing Systems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6380" y="0"/>
            <a:ext cx="3076095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9" tIns="47555" rIns="95109" bIns="47555" numCol="1" anchor="t" anchorCtr="0" compatLnSpc="1">
            <a:prstTxWarp prst="textNoShape">
              <a:avLst/>
            </a:prstTxWarp>
          </a:bodyPr>
          <a:lstStyle>
            <a:lvl1pPr algn="r" defTabSz="951246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3325" y="704850"/>
            <a:ext cx="4695825" cy="352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997" y="4460170"/>
            <a:ext cx="5208482" cy="422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9" tIns="47555" rIns="95109" bIns="475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0334"/>
            <a:ext cx="3076096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9" tIns="47555" rIns="95109" bIns="47555" numCol="1" anchor="b" anchorCtr="0" compatLnSpc="1">
            <a:prstTxWarp prst="textNoShape">
              <a:avLst/>
            </a:prstTxWarp>
          </a:bodyPr>
          <a:lstStyle>
            <a:lvl1pPr defTabSz="951246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(c) 2006,  D.H. Jensen</a:t>
            </a: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6380" y="8920334"/>
            <a:ext cx="3076095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9" tIns="47555" rIns="95109" bIns="47555" numCol="1" anchor="b" anchorCtr="0" compatLnSpc="1">
            <a:prstTxWarp prst="textNoShape">
              <a:avLst/>
            </a:prstTxWarp>
          </a:bodyPr>
          <a:lstStyle>
            <a:lvl1pPr algn="r" defTabSz="951246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32A3B95-6D26-41D5-9937-C9487233E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0558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625">
              <a:defRPr>
                <a:solidFill>
                  <a:schemeClr val="tx1"/>
                </a:solidFill>
                <a:latin typeface="Arial" charset="0"/>
              </a:defRPr>
            </a:lvl1pPr>
            <a:lvl2pPr marL="758403" indent="-291694" defTabSz="949625">
              <a:defRPr>
                <a:solidFill>
                  <a:schemeClr val="tx1"/>
                </a:solidFill>
                <a:latin typeface="Arial" charset="0"/>
              </a:defRPr>
            </a:lvl2pPr>
            <a:lvl3pPr marL="1166774" indent="-233355" defTabSz="949625">
              <a:defRPr>
                <a:solidFill>
                  <a:schemeClr val="tx1"/>
                </a:solidFill>
                <a:latin typeface="Arial" charset="0"/>
              </a:defRPr>
            </a:lvl3pPr>
            <a:lvl4pPr marL="1633484" indent="-233355" defTabSz="949625">
              <a:defRPr>
                <a:solidFill>
                  <a:schemeClr val="tx1"/>
                </a:solidFill>
                <a:latin typeface="Arial" charset="0"/>
              </a:defRPr>
            </a:lvl4pPr>
            <a:lvl5pPr marL="2100194" indent="-233355" defTabSz="949625">
              <a:defRPr>
                <a:solidFill>
                  <a:schemeClr val="tx1"/>
                </a:solidFill>
                <a:latin typeface="Arial" charset="0"/>
              </a:defRPr>
            </a:lvl5pPr>
            <a:lvl6pPr marL="2566904" indent="-233355" defTabSz="94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3613" indent="-233355" defTabSz="94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00323" indent="-233355" defTabSz="94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7033" indent="-233355" defTabSz="94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IENG 475:  Computer-Controlled Manufacturing Systems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625">
              <a:defRPr>
                <a:solidFill>
                  <a:schemeClr val="tx1"/>
                </a:solidFill>
                <a:latin typeface="Arial" charset="0"/>
              </a:defRPr>
            </a:lvl1pPr>
            <a:lvl2pPr marL="758403" indent="-291694" defTabSz="949625">
              <a:defRPr>
                <a:solidFill>
                  <a:schemeClr val="tx1"/>
                </a:solidFill>
                <a:latin typeface="Arial" charset="0"/>
              </a:defRPr>
            </a:lvl2pPr>
            <a:lvl3pPr marL="1166774" indent="-233355" defTabSz="949625">
              <a:defRPr>
                <a:solidFill>
                  <a:schemeClr val="tx1"/>
                </a:solidFill>
                <a:latin typeface="Arial" charset="0"/>
              </a:defRPr>
            </a:lvl3pPr>
            <a:lvl4pPr marL="1633484" indent="-233355" defTabSz="949625">
              <a:defRPr>
                <a:solidFill>
                  <a:schemeClr val="tx1"/>
                </a:solidFill>
                <a:latin typeface="Arial" charset="0"/>
              </a:defRPr>
            </a:lvl4pPr>
            <a:lvl5pPr marL="2100194" indent="-233355" defTabSz="949625">
              <a:defRPr>
                <a:solidFill>
                  <a:schemeClr val="tx1"/>
                </a:solidFill>
                <a:latin typeface="Arial" charset="0"/>
              </a:defRPr>
            </a:lvl5pPr>
            <a:lvl6pPr marL="2566904" indent="-233355" defTabSz="94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3613" indent="-233355" defTabSz="94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00323" indent="-233355" defTabSz="94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7033" indent="-233355" defTabSz="94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(c) 2006,  D.H. Jensen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625">
              <a:defRPr>
                <a:solidFill>
                  <a:schemeClr val="tx1"/>
                </a:solidFill>
                <a:latin typeface="Arial" charset="0"/>
              </a:defRPr>
            </a:lvl1pPr>
            <a:lvl2pPr marL="758403" indent="-291694" defTabSz="949625">
              <a:defRPr>
                <a:solidFill>
                  <a:schemeClr val="tx1"/>
                </a:solidFill>
                <a:latin typeface="Arial" charset="0"/>
              </a:defRPr>
            </a:lvl2pPr>
            <a:lvl3pPr marL="1166774" indent="-233355" defTabSz="949625">
              <a:defRPr>
                <a:solidFill>
                  <a:schemeClr val="tx1"/>
                </a:solidFill>
                <a:latin typeface="Arial" charset="0"/>
              </a:defRPr>
            </a:lvl3pPr>
            <a:lvl4pPr marL="1633484" indent="-233355" defTabSz="949625">
              <a:defRPr>
                <a:solidFill>
                  <a:schemeClr val="tx1"/>
                </a:solidFill>
                <a:latin typeface="Arial" charset="0"/>
              </a:defRPr>
            </a:lvl4pPr>
            <a:lvl5pPr marL="2100194" indent="-233355" defTabSz="949625">
              <a:defRPr>
                <a:solidFill>
                  <a:schemeClr val="tx1"/>
                </a:solidFill>
                <a:latin typeface="Arial" charset="0"/>
              </a:defRPr>
            </a:lvl5pPr>
            <a:lvl6pPr marL="2566904" indent="-233355" defTabSz="94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3613" indent="-233355" defTabSz="94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00323" indent="-233355" defTabSz="94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7033" indent="-233355" defTabSz="94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D393AFA-B150-4744-8E0E-A7220FD2FB93}" type="slidenum">
              <a:rPr lang="en-US" altLang="en-US" smtClean="0">
                <a:latin typeface="Times New Roman" pitchFamily="18" charset="0"/>
              </a:rPr>
              <a:pPr/>
              <a:t>1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rgbClr val="B3A369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rgbClr val="071D49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>
                <a:solidFill>
                  <a:srgbClr val="E4D490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E2557-0AF9-41C1-81DE-CF84B8197669}" type="datetime1">
              <a:rPr lang="en-US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91275"/>
            <a:ext cx="3276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IENG 475: Computer-Controlled Manufacturing Systems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12095-F970-44BA-9019-5577AF3C4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914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8BFD4-9DFE-49A0-8EFE-C38A3DD99CA0}" type="datetime1">
              <a:rPr lang="en-US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889AA-DFE2-4838-856D-CE3E12EAC9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5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93550-DB14-4D43-8D19-1B126689FB63}" type="datetime1">
              <a:rPr lang="en-US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70B87-6AF1-4846-BD4B-09C22333E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56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i="0" baseline="0"/>
            </a:lvl1pPr>
            <a:lvl2pPr>
              <a:defRPr baseline="0">
                <a:solidFill>
                  <a:srgbClr val="FFFFFF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B34C8-0BDF-478F-8619-D30D984BC7E5}" type="datetime1">
              <a:rPr lang="en-US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87BAD-20C6-4C38-8929-0AC3FB082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5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F1C39-8DDE-4E23-B1BC-5D5DE3D0E97D}" type="datetime1">
              <a:rPr lang="en-US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E98D0-036C-410D-A98E-6E084D37A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95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E82B0-090C-40F7-B7B9-32B4E09A13CF}" type="datetime1">
              <a:rPr lang="en-US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D101E-AFD7-4A85-A41C-230EC8B98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90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C2892-8C4B-458B-B191-40D3B2E68819}" type="datetime1">
              <a:rPr lang="en-US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0C68-9CAC-4392-BAC3-41EAD79E3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64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1CD1E-CBA5-46C7-834F-A6754015639D}" type="datetime1">
              <a:rPr lang="en-US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32361-8AFE-4E69-8D2E-BF2469A1F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9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9BBA2-80A4-4A71-BEF7-DEEF8C3D7207}" type="datetime1">
              <a:rPr lang="en-US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4AA6F-4099-4E87-BC1F-09428BF109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036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ADD29-71B1-4689-B7AA-96B301332185}" type="datetime1">
              <a:rPr lang="en-US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7E15A-5CB8-4905-814F-BE493D867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65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1AF37-6495-40FA-8E12-34B73768CCB3}" type="datetime1">
              <a:rPr lang="en-US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222C3-C81D-463A-BD69-7C408EEC7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3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1D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solidFill>
            <a:srgbClr val="B3A369"/>
          </a:solidFill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fld id="{DC6E414F-8048-44C7-B8CA-6B06D8F659B1}" type="datetime1">
              <a:rPr lang="en-US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403975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fld id="{B555E543-5E2C-499B-83EC-98EBDF6D7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rgbClr val="E4D4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1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rgbClr val="E4D49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 baseline="0">
          <a:solidFill>
            <a:srgbClr val="E4D49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FF"/>
        </a:buClr>
        <a:buSzPct val="150000"/>
        <a:buChar char="•"/>
        <a:defRPr sz="22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B3A369"/>
        </a:buClr>
        <a:buSzPct val="150000"/>
        <a:buChar char="•"/>
        <a:defRPr sz="20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5"/>
        </a:buClr>
        <a:buSzPct val="150000"/>
        <a:buChar char="•"/>
        <a:defRPr sz="20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5451A3-B97A-4CC1-A073-D79CFDD53A66}" type="datetime1">
              <a:rPr lang="en-US" altLang="en-US" smtClean="0"/>
              <a:pPr/>
              <a:t>4/13/2020</a:t>
            </a:fld>
            <a:endParaRPr lang="en-US" altLang="en-US"/>
          </a:p>
        </p:txBody>
      </p:sp>
      <p:sp>
        <p:nvSpPr>
          <p:cNvPr id="3075" name="Rectangle 8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IENG 475: Computer-Controlled Manufacturing Systems</a:t>
            </a:r>
          </a:p>
        </p:txBody>
      </p:sp>
      <p:sp>
        <p:nvSpPr>
          <p:cNvPr id="3076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6656522-43B7-438A-88B5-9421BC52CC39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IENG 475 - Lecture 15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Robot Programming in ACL</a:t>
            </a:r>
          </a:p>
        </p:txBody>
      </p:sp>
    </p:spTree>
    <p:extLst>
      <p:ext uri="{BB962C8B-B14F-4D97-AF65-F5344CB8AC3E}">
        <p14:creationId xmlns:p14="http://schemas.microsoft.com/office/powerpoint/2010/main" val="286903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1443121-42AF-4476-8289-D10F91A8B8DA}" type="datetime1">
              <a:rPr lang="en-US" altLang="en-US" smtClean="0"/>
              <a:pPr/>
              <a:t>4/13/2020</a:t>
            </a:fld>
            <a:endParaRPr lang="en-US" altLang="en-US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IENG 475: Computer-Controlled Manufacturing Systems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ABC241B-C596-40F9-9692-4FF6501726AF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900"/>
              <a:t>Motion Commands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3750" y="1752600"/>
            <a:ext cx="7985125" cy="48085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Home	sends the robot to known position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>
                <a:solidFill>
                  <a:srgbClr val="FFFF00"/>
                </a:solidFill>
              </a:rPr>
              <a:t>Use this as the start and end of every program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Open	opens the gripper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Close	closes the gripper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Speed	sets the speed for the axes of motion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i="1" dirty="0"/>
              <a:t>SPEED</a:t>
            </a:r>
            <a:r>
              <a:rPr lang="en-US" altLang="en-US" sz="1600" dirty="0"/>
              <a:t> </a:t>
            </a:r>
            <a:r>
              <a:rPr lang="en-US" altLang="en-US" sz="1600" dirty="0">
                <a:solidFill>
                  <a:srgbClr val="DDDDDD"/>
                </a:solidFill>
              </a:rPr>
              <a:t>value(1..100)</a:t>
            </a:r>
            <a:endParaRPr lang="en-US" altLang="en-US" sz="1400" dirty="0"/>
          </a:p>
          <a:p>
            <a:pPr lvl="1" eaLnBrk="1" hangingPunct="1">
              <a:lnSpc>
                <a:spcPct val="80000"/>
              </a:lnSpc>
            </a:pPr>
            <a:endParaRPr lang="en-US" altLang="en-US" sz="7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Move	moves robot in point to point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i="1" dirty="0"/>
              <a:t>MOVE</a:t>
            </a:r>
            <a:r>
              <a:rPr lang="en-US" altLang="en-US" sz="1600" dirty="0"/>
              <a:t> </a:t>
            </a:r>
            <a:r>
              <a:rPr lang="en-US" altLang="en-US" sz="1600" dirty="0">
                <a:solidFill>
                  <a:srgbClr val="DDDDDD"/>
                </a:solidFill>
              </a:rPr>
              <a:t>position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 err="1"/>
              <a:t>MoveL</a:t>
            </a:r>
            <a:r>
              <a:rPr lang="en-US" altLang="en-US" sz="2000" dirty="0"/>
              <a:t>	moves robot in linear motion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i="1" dirty="0"/>
              <a:t>MOVEL</a:t>
            </a:r>
            <a:r>
              <a:rPr lang="en-US" altLang="en-US" sz="1600" dirty="0"/>
              <a:t> </a:t>
            </a:r>
            <a:r>
              <a:rPr lang="en-US" altLang="en-US" sz="1600" dirty="0">
                <a:solidFill>
                  <a:srgbClr val="DDDDDD"/>
                </a:solidFill>
              </a:rPr>
              <a:t>position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 err="1"/>
              <a:t>MoveC</a:t>
            </a:r>
            <a:r>
              <a:rPr lang="en-US" altLang="en-US" sz="2000" dirty="0"/>
              <a:t>	moves robot in circular motion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i="1" dirty="0"/>
              <a:t>MOVEC</a:t>
            </a:r>
            <a:r>
              <a:rPr lang="en-US" altLang="en-US" sz="1600" dirty="0"/>
              <a:t> </a:t>
            </a:r>
            <a:r>
              <a:rPr lang="en-US" altLang="en-US" sz="1600" dirty="0">
                <a:solidFill>
                  <a:srgbClr val="DDDDDD"/>
                </a:solidFill>
              </a:rPr>
              <a:t>position1 position2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>
                <a:solidFill>
                  <a:srgbClr val="FFFF00"/>
                </a:solidFill>
              </a:rPr>
              <a:t>NOTE:  adding a </a:t>
            </a:r>
            <a:r>
              <a:rPr lang="en-US" altLang="en-US" sz="1800" dirty="0"/>
              <a:t>D</a:t>
            </a:r>
            <a:r>
              <a:rPr lang="en-US" altLang="en-US" sz="1800" dirty="0">
                <a:solidFill>
                  <a:srgbClr val="FFFF00"/>
                </a:solidFill>
              </a:rPr>
              <a:t> at the end of a move command allows the robot to delay the next axis motion until all movement is complete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>
                <a:solidFill>
                  <a:srgbClr val="DDDDDD"/>
                </a:solidFill>
              </a:rPr>
              <a:t>Ex.  </a:t>
            </a:r>
            <a:r>
              <a:rPr lang="en-US" altLang="en-US" sz="1600" b="1" i="1" dirty="0" err="1"/>
              <a:t>MoveD</a:t>
            </a:r>
            <a:r>
              <a:rPr lang="en-US" altLang="en-US" sz="1600" dirty="0">
                <a:solidFill>
                  <a:srgbClr val="DDDDDD"/>
                </a:solidFill>
              </a:rPr>
              <a:t> position, </a:t>
            </a:r>
            <a:r>
              <a:rPr lang="en-US" altLang="en-US" sz="1600" b="1" i="1" dirty="0" err="1"/>
              <a:t>MoveLD</a:t>
            </a:r>
            <a:r>
              <a:rPr lang="en-US" altLang="en-US" sz="1600" dirty="0">
                <a:solidFill>
                  <a:srgbClr val="DDDDDD"/>
                </a:solidFill>
              </a:rPr>
              <a:t> position, </a:t>
            </a:r>
            <a:r>
              <a:rPr lang="en-US" altLang="en-US" sz="1600" b="1" i="1" dirty="0" err="1"/>
              <a:t>MoveCD</a:t>
            </a:r>
            <a:r>
              <a:rPr lang="en-US" altLang="en-US" sz="1600" dirty="0">
                <a:solidFill>
                  <a:srgbClr val="DDDDDD"/>
                </a:solidFill>
              </a:rPr>
              <a:t> position</a:t>
            </a:r>
          </a:p>
        </p:txBody>
      </p:sp>
    </p:spTree>
    <p:extLst>
      <p:ext uri="{BB962C8B-B14F-4D97-AF65-F5344CB8AC3E}">
        <p14:creationId xmlns:p14="http://schemas.microsoft.com/office/powerpoint/2010/main" val="318871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4B9335A-77AD-4FFD-8091-D63B8AD10499}" type="datetime1">
              <a:rPr lang="en-US" altLang="en-US" smtClean="0"/>
              <a:pPr/>
              <a:t>4/13/2020</a:t>
            </a:fld>
            <a:endParaRPr lang="en-US" altLang="en-US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IENG 475: Computer-Controlled Manufacturing Systems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BDBA718-1870-48AE-956A-C523D7B94A82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900"/>
              <a:t>Location Commands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6106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100" dirty="0"/>
              <a:t>Here	Stores the position as </a:t>
            </a:r>
            <a:r>
              <a:rPr lang="en-US" altLang="en-US" sz="2100" i="1" dirty="0">
                <a:solidFill>
                  <a:srgbClr val="FFFF00"/>
                </a:solidFill>
              </a:rPr>
              <a:t>joint coordinates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900" i="1" dirty="0"/>
              <a:t>HERE</a:t>
            </a:r>
            <a:r>
              <a:rPr lang="en-US" altLang="en-US" sz="1900" dirty="0"/>
              <a:t> </a:t>
            </a:r>
            <a:r>
              <a:rPr lang="en-US" altLang="en-US" sz="1900" dirty="0">
                <a:solidFill>
                  <a:srgbClr val="DDDDDD"/>
                </a:solidFill>
              </a:rPr>
              <a:t>position1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100" dirty="0" err="1"/>
              <a:t>HereR</a:t>
            </a:r>
            <a:r>
              <a:rPr lang="en-US" altLang="en-US" sz="2100" dirty="0"/>
              <a:t>	Stores the position as </a:t>
            </a:r>
            <a:r>
              <a:rPr lang="en-US" altLang="en-US" sz="2100" dirty="0">
                <a:solidFill>
                  <a:srgbClr val="FFFF00"/>
                </a:solidFill>
              </a:rPr>
              <a:t>relative</a:t>
            </a:r>
            <a:r>
              <a:rPr lang="en-US" altLang="en-US" sz="2100" dirty="0"/>
              <a:t> to last in </a:t>
            </a:r>
            <a:r>
              <a:rPr lang="en-US" altLang="en-US" sz="2100" i="1" dirty="0">
                <a:solidFill>
                  <a:srgbClr val="FFFF00"/>
                </a:solidFill>
              </a:rPr>
              <a:t>joint </a:t>
            </a:r>
            <a:r>
              <a:rPr lang="en-US" altLang="en-US" sz="2100" i="1" dirty="0" err="1">
                <a:solidFill>
                  <a:srgbClr val="FFFF00"/>
                </a:solidFill>
              </a:rPr>
              <a:t>coords</a:t>
            </a:r>
            <a:endParaRPr lang="en-US" altLang="en-US" sz="2100" i="1" dirty="0">
              <a:solidFill>
                <a:srgbClr val="FFFF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1900" i="1" dirty="0"/>
              <a:t>HERER</a:t>
            </a:r>
            <a:r>
              <a:rPr lang="en-US" altLang="en-US" sz="1900" dirty="0"/>
              <a:t> </a:t>
            </a:r>
            <a:r>
              <a:rPr lang="en-US" altLang="en-US" sz="1900" dirty="0">
                <a:solidFill>
                  <a:srgbClr val="DDDDDD"/>
                </a:solidFill>
              </a:rPr>
              <a:t>position2 position1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100" dirty="0"/>
              <a:t>Teach	Stores the position as </a:t>
            </a:r>
            <a:r>
              <a:rPr lang="en-US" altLang="en-US" sz="2100" dirty="0" err="1">
                <a:solidFill>
                  <a:srgbClr val="00CCFF"/>
                </a:solidFill>
              </a:rPr>
              <a:t>cartesian</a:t>
            </a:r>
            <a:r>
              <a:rPr lang="en-US" altLang="en-US" sz="2100" dirty="0"/>
              <a:t> </a:t>
            </a:r>
            <a:r>
              <a:rPr lang="en-US" altLang="en-US" sz="2100" dirty="0">
                <a:solidFill>
                  <a:srgbClr val="00CCFF"/>
                </a:solidFill>
              </a:rPr>
              <a:t>coordinates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900" i="1" dirty="0"/>
              <a:t>TEACH</a:t>
            </a:r>
            <a:r>
              <a:rPr lang="en-US" altLang="en-US" sz="1900" dirty="0"/>
              <a:t> </a:t>
            </a:r>
            <a:r>
              <a:rPr lang="en-US" altLang="en-US" sz="1900" dirty="0">
                <a:solidFill>
                  <a:srgbClr val="DDDDDD"/>
                </a:solidFill>
              </a:rPr>
              <a:t>position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100" dirty="0" err="1"/>
              <a:t>TeachR</a:t>
            </a:r>
            <a:r>
              <a:rPr lang="en-US" altLang="en-US" sz="2100" dirty="0"/>
              <a:t>	Stores the position as </a:t>
            </a:r>
            <a:r>
              <a:rPr lang="en-US" altLang="en-US" sz="2100" dirty="0">
                <a:solidFill>
                  <a:srgbClr val="00CCFF"/>
                </a:solidFill>
              </a:rPr>
              <a:t>relative</a:t>
            </a:r>
            <a:r>
              <a:rPr lang="en-US" altLang="en-US" sz="2100" dirty="0"/>
              <a:t> to last in </a:t>
            </a:r>
            <a:r>
              <a:rPr lang="en-US" altLang="en-US" sz="2100" dirty="0" err="1">
                <a:solidFill>
                  <a:srgbClr val="00CCFF"/>
                </a:solidFill>
              </a:rPr>
              <a:t>cartesian</a:t>
            </a:r>
            <a:endParaRPr lang="en-US" altLang="en-US" sz="2100" dirty="0">
              <a:solidFill>
                <a:srgbClr val="00CCFF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i="1" dirty="0"/>
              <a:t>TEACHR</a:t>
            </a:r>
            <a:r>
              <a:rPr lang="en-US" altLang="en-US" sz="2000" dirty="0"/>
              <a:t> </a:t>
            </a:r>
            <a:r>
              <a:rPr lang="en-US" altLang="en-US" sz="2000" dirty="0">
                <a:solidFill>
                  <a:srgbClr val="DDDDDD"/>
                </a:solidFill>
              </a:rPr>
              <a:t>position2 position1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100" dirty="0" err="1"/>
              <a:t>SetP</a:t>
            </a:r>
            <a:r>
              <a:rPr lang="en-US" altLang="en-US" sz="2100" dirty="0"/>
              <a:t>	Transfers positions as variables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900" i="1" dirty="0"/>
              <a:t>SET P</a:t>
            </a:r>
            <a:r>
              <a:rPr lang="en-US" altLang="en-US" sz="1900" dirty="0"/>
              <a:t> </a:t>
            </a:r>
            <a:r>
              <a:rPr lang="en-US" altLang="en-US" sz="1900" dirty="0">
                <a:solidFill>
                  <a:srgbClr val="DDDDDD"/>
                </a:solidFill>
              </a:rPr>
              <a:t>position1 = position2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100" dirty="0" err="1"/>
              <a:t>SetPV</a:t>
            </a:r>
            <a:r>
              <a:rPr lang="en-US" altLang="en-US" sz="2100" dirty="0"/>
              <a:t>	Changes a joint coordinate value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i="1" dirty="0"/>
              <a:t>SETPV</a:t>
            </a:r>
            <a:r>
              <a:rPr lang="en-US" altLang="en-US" sz="2000" dirty="0"/>
              <a:t> </a:t>
            </a:r>
            <a:r>
              <a:rPr lang="en-US" altLang="en-US" sz="2000" dirty="0">
                <a:solidFill>
                  <a:srgbClr val="DDDDDD"/>
                </a:solidFill>
              </a:rPr>
              <a:t>position axis value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100" dirty="0" err="1"/>
              <a:t>SetPVC</a:t>
            </a:r>
            <a:r>
              <a:rPr lang="en-US" altLang="en-US" sz="2100" dirty="0"/>
              <a:t>	 Changes a </a:t>
            </a:r>
            <a:r>
              <a:rPr lang="en-US" altLang="en-US" sz="2100" dirty="0" err="1"/>
              <a:t>cartesian</a:t>
            </a:r>
            <a:r>
              <a:rPr lang="en-US" altLang="en-US" sz="2100" dirty="0"/>
              <a:t> coordinate value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i="1" dirty="0"/>
              <a:t>SETPVC</a:t>
            </a:r>
            <a:r>
              <a:rPr lang="en-US" altLang="en-US" sz="2000" dirty="0"/>
              <a:t> </a:t>
            </a:r>
            <a:r>
              <a:rPr lang="en-US" altLang="en-US" sz="2000" dirty="0">
                <a:solidFill>
                  <a:srgbClr val="DDDDDD"/>
                </a:solidFill>
              </a:rPr>
              <a:t>position </a:t>
            </a:r>
            <a:r>
              <a:rPr lang="en-US" altLang="en-US" sz="2000" dirty="0" err="1">
                <a:solidFill>
                  <a:srgbClr val="DDDDDD"/>
                </a:solidFill>
              </a:rPr>
              <a:t>coord</a:t>
            </a:r>
            <a:r>
              <a:rPr lang="en-US" altLang="en-US" sz="2000" dirty="0">
                <a:solidFill>
                  <a:srgbClr val="DDDDDD"/>
                </a:solidFill>
              </a:rPr>
              <a:t> value</a:t>
            </a:r>
          </a:p>
          <a:p>
            <a:pPr eaLnBrk="1" hangingPunct="1">
              <a:lnSpc>
                <a:spcPct val="80000"/>
              </a:lnSpc>
            </a:pPr>
            <a:endParaRPr lang="en-US" altLang="en-US" sz="2100" dirty="0"/>
          </a:p>
        </p:txBody>
      </p:sp>
    </p:spTree>
    <p:extLst>
      <p:ext uri="{BB962C8B-B14F-4D97-AF65-F5344CB8AC3E}">
        <p14:creationId xmlns:p14="http://schemas.microsoft.com/office/powerpoint/2010/main" val="142507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2F3832A-9681-433E-A7F9-674823780911}" type="datetime1">
              <a:rPr lang="en-US" altLang="en-US" smtClean="0"/>
              <a:pPr/>
              <a:t>4/13/2020</a:t>
            </a:fld>
            <a:endParaRPr lang="en-US" altLang="en-US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IENG 475: Computer-Controlled Manufacturing Systems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EB447F1-C281-4078-BA0B-0DC4E8DA2A18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900"/>
              <a:t>Program Control Loop Commands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3750" y="1752600"/>
            <a:ext cx="8023225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/>
              <a:t>If			checks condition of two variables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900" i="1"/>
              <a:t>IF</a:t>
            </a:r>
            <a:r>
              <a:rPr lang="en-US" altLang="en-US" sz="1900"/>
              <a:t> </a:t>
            </a:r>
            <a:r>
              <a:rPr lang="en-US" altLang="en-US" sz="1900">
                <a:solidFill>
                  <a:srgbClr val="DDDDDD"/>
                </a:solidFill>
              </a:rPr>
              <a:t>variable1 condition variable2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AndIf		combines If conditions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900" i="1"/>
              <a:t>ANDIF</a:t>
            </a:r>
            <a:r>
              <a:rPr lang="en-US" altLang="en-US" sz="1900"/>
              <a:t> </a:t>
            </a:r>
            <a:r>
              <a:rPr lang="en-US" altLang="en-US" sz="1900">
                <a:solidFill>
                  <a:srgbClr val="DDDDDD"/>
                </a:solidFill>
              </a:rPr>
              <a:t>variable1 condition variable2</a:t>
            </a:r>
            <a:endParaRPr lang="en-US" altLang="en-US" sz="2000"/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OrIf			combines If conditions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900" i="1"/>
              <a:t>ORIF</a:t>
            </a:r>
            <a:r>
              <a:rPr lang="en-US" altLang="en-US" sz="1900"/>
              <a:t> </a:t>
            </a:r>
            <a:r>
              <a:rPr lang="en-US" altLang="en-US" sz="1900">
                <a:solidFill>
                  <a:srgbClr val="DDDDDD"/>
                </a:solidFill>
              </a:rPr>
              <a:t>variable1 condition variable2</a:t>
            </a:r>
            <a:endParaRPr lang="en-US" altLang="en-US" sz="2000"/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Else		subroutine for false If condition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i="1"/>
              <a:t>ELSE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EndIf		ends an If routine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i="1"/>
              <a:t>ENDIF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For			looping command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i="1"/>
              <a:t>FOR</a:t>
            </a:r>
            <a:r>
              <a:rPr lang="en-US" altLang="en-US" sz="2000"/>
              <a:t> </a:t>
            </a:r>
            <a:r>
              <a:rPr lang="en-US" altLang="en-US" sz="2000">
                <a:solidFill>
                  <a:srgbClr val="DDDDDD"/>
                </a:solidFill>
              </a:rPr>
              <a:t>variable1 = variable 2</a:t>
            </a:r>
            <a:r>
              <a:rPr lang="en-US" altLang="en-US" sz="2000"/>
              <a:t> </a:t>
            </a:r>
            <a:r>
              <a:rPr lang="en-US" altLang="en-US" sz="2000" i="1"/>
              <a:t>TO</a:t>
            </a:r>
            <a:r>
              <a:rPr lang="en-US" altLang="en-US" sz="2000"/>
              <a:t> </a:t>
            </a:r>
            <a:r>
              <a:rPr lang="en-US" altLang="en-US" sz="2000">
                <a:solidFill>
                  <a:srgbClr val="DDDDDD"/>
                </a:solidFill>
              </a:rPr>
              <a:t>variable3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EndFor		end of looping command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i="1"/>
              <a:t>ENDFOR</a:t>
            </a:r>
          </a:p>
        </p:txBody>
      </p:sp>
    </p:spTree>
    <p:extLst>
      <p:ext uri="{BB962C8B-B14F-4D97-AF65-F5344CB8AC3E}">
        <p14:creationId xmlns:p14="http://schemas.microsoft.com/office/powerpoint/2010/main" val="3091349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8A2CB2F-07F2-4B62-8664-2FF6B956E199}" type="datetime1">
              <a:rPr lang="en-US" altLang="en-US" smtClean="0"/>
              <a:pPr/>
              <a:t>4/13/2020</a:t>
            </a:fld>
            <a:endParaRPr lang="en-US" altLang="en-US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IENG 475: Computer-Controlled Manufacturing Systems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08ACD0E-A1F0-4252-AC76-8717C2DAC4A8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900"/>
              <a:t>Program / Branching Commands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3750" y="1752600"/>
            <a:ext cx="7772400" cy="4144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Label	sets a label for branching to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300" i="1"/>
              <a:t>LABEL</a:t>
            </a:r>
            <a:r>
              <a:rPr lang="en-US" altLang="en-US" sz="2300"/>
              <a:t> </a:t>
            </a:r>
            <a:r>
              <a:rPr lang="en-US" altLang="en-US" sz="2300">
                <a:solidFill>
                  <a:srgbClr val="DDDDDD"/>
                </a:solidFill>
              </a:rPr>
              <a:t>number(0..9999)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300">
              <a:solidFill>
                <a:srgbClr val="DDDDDD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Goto	sends program to a branch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300" i="1"/>
              <a:t>GOTO</a:t>
            </a:r>
            <a:r>
              <a:rPr lang="en-US" altLang="en-US" sz="2300"/>
              <a:t> </a:t>
            </a:r>
            <a:r>
              <a:rPr lang="en-US" altLang="en-US" sz="2300">
                <a:solidFill>
                  <a:srgbClr val="DDDDDD"/>
                </a:solidFill>
              </a:rPr>
              <a:t>label_n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300">
              <a:solidFill>
                <a:srgbClr val="DDDDDD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Gosub	transfers control to another 			program, suspending current 			until subprogram is completed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300" i="1"/>
              <a:t>GOSUB</a:t>
            </a:r>
            <a:r>
              <a:rPr lang="en-US" altLang="en-US" sz="2300" b="1">
                <a:solidFill>
                  <a:srgbClr val="FFFF00"/>
                </a:solidFill>
              </a:rPr>
              <a:t> </a:t>
            </a:r>
            <a:r>
              <a:rPr lang="en-US" altLang="en-US" sz="2300" b="1">
                <a:solidFill>
                  <a:srgbClr val="DDDDDD"/>
                </a:solidFill>
              </a:rPr>
              <a:t>program2</a:t>
            </a:r>
          </a:p>
        </p:txBody>
      </p:sp>
    </p:spTree>
    <p:extLst>
      <p:ext uri="{BB962C8B-B14F-4D97-AF65-F5344CB8AC3E}">
        <p14:creationId xmlns:p14="http://schemas.microsoft.com/office/powerpoint/2010/main" val="312611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1107163-3CBD-432C-BF71-18EB3C8F75DE}" type="datetime1">
              <a:rPr lang="en-US" altLang="en-US" smtClean="0"/>
              <a:pPr/>
              <a:t>4/13/2020</a:t>
            </a:fld>
            <a:endParaRPr lang="en-US" altLang="en-US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IENG 475: Computer-Controlled Manufacturing Systems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F4CDEB5-E48C-4704-B276-FD80D0309D84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900"/>
              <a:t>Programming Variables Commands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8392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Global	creates global variables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dirty="0"/>
              <a:t>			(all programs can use any global variables)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i="1" dirty="0"/>
              <a:t>GLOBAL</a:t>
            </a:r>
            <a:r>
              <a:rPr lang="en-US" altLang="en-US" sz="2000" dirty="0"/>
              <a:t> </a:t>
            </a:r>
            <a:r>
              <a:rPr lang="en-US" altLang="en-US" sz="2000" dirty="0">
                <a:solidFill>
                  <a:srgbClr val="DDDDDD"/>
                </a:solidFill>
              </a:rPr>
              <a:t>variable1 … variable2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Define	creates local variables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dirty="0"/>
              <a:t>			(only current program can use local variables)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i="1" dirty="0"/>
              <a:t>DEFINE </a:t>
            </a:r>
            <a:r>
              <a:rPr lang="en-US" altLang="en-US" sz="2000" dirty="0">
                <a:solidFill>
                  <a:srgbClr val="DDDDDD"/>
                </a:solidFill>
              </a:rPr>
              <a:t>variable1 … variable2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err="1"/>
              <a:t>DimG</a:t>
            </a:r>
            <a:r>
              <a:rPr lang="en-US" altLang="en-US" sz="2400" dirty="0"/>
              <a:t>	dimensions an array of size n global variables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100" i="1" dirty="0"/>
              <a:t>DIMG</a:t>
            </a:r>
            <a:r>
              <a:rPr lang="en-US" altLang="en-US" sz="2100" dirty="0"/>
              <a:t> </a:t>
            </a:r>
            <a:r>
              <a:rPr lang="en-US" altLang="en-US" sz="2100" dirty="0">
                <a:solidFill>
                  <a:srgbClr val="DDDDDD"/>
                </a:solidFill>
              </a:rPr>
              <a:t>variable[n]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Dim	dimensions an array of size n local </a:t>
            </a:r>
            <a:r>
              <a:rPr lang="en-US" altLang="en-US" sz="2400" dirty="0" err="1"/>
              <a:t>vars</a:t>
            </a:r>
            <a:endParaRPr lang="en-US" altLang="en-US" sz="2400" dirty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100" i="1" dirty="0"/>
              <a:t>DIMG</a:t>
            </a:r>
            <a:r>
              <a:rPr lang="en-US" altLang="en-US" sz="2100" dirty="0"/>
              <a:t> </a:t>
            </a:r>
            <a:r>
              <a:rPr lang="en-US" altLang="en-US" sz="2100" dirty="0">
                <a:solidFill>
                  <a:srgbClr val="DDDDDD"/>
                </a:solidFill>
              </a:rPr>
              <a:t>variable[n]</a:t>
            </a: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Set 		assigns value to variable1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i="1" dirty="0"/>
              <a:t>SET</a:t>
            </a:r>
            <a:r>
              <a:rPr lang="en-US" altLang="en-US" sz="2000" dirty="0"/>
              <a:t> </a:t>
            </a:r>
            <a:r>
              <a:rPr lang="en-US" altLang="en-US" sz="2000" dirty="0">
                <a:solidFill>
                  <a:srgbClr val="DDDDDD"/>
                </a:solidFill>
              </a:rPr>
              <a:t>variable1</a:t>
            </a:r>
            <a:r>
              <a:rPr lang="en-US" altLang="en-US" sz="2000" dirty="0"/>
              <a:t>= </a:t>
            </a:r>
            <a:r>
              <a:rPr lang="en-US" altLang="en-US" sz="2000" dirty="0">
                <a:solidFill>
                  <a:srgbClr val="DDDDDD"/>
                </a:solidFill>
              </a:rPr>
              <a:t>variable2 operation variable3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Operations can be + - * / SIN COS TAN ATAN EXP LOG MOD OR AND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31085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731771C-DB35-48B5-AA41-7D6CA3D3EB9E}" type="datetime1">
              <a:rPr lang="en-US" altLang="en-US" smtClean="0"/>
              <a:pPr/>
              <a:t>4/13/2020</a:t>
            </a:fld>
            <a:endParaRPr lang="en-US" altLang="en-US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IENG 475: Computer-Controlled Manufacturing Systems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922BAF5-08F7-4212-B9EC-0DFDAE1CA400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900"/>
              <a:t>Programming Variables Commands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3750" y="1752600"/>
            <a:ext cx="8091488" cy="45958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/>
              <a:t>Print	Displays text on screen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i="1"/>
              <a:t>PRINT</a:t>
            </a:r>
            <a:r>
              <a:rPr lang="en-US" altLang="en-US" sz="2000"/>
              <a:t> “</a:t>
            </a:r>
            <a:r>
              <a:rPr lang="en-US" altLang="en-US" sz="2000">
                <a:solidFill>
                  <a:srgbClr val="DDDDDD"/>
                </a:solidFill>
              </a:rPr>
              <a:t>string</a:t>
            </a:r>
            <a:r>
              <a:rPr lang="en-US" altLang="en-US" sz="2000"/>
              <a:t>”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r>
              <a:rPr lang="en-US" altLang="en-US" sz="2500"/>
              <a:t>PrintLn	Starts a new line &amp; displays text on screen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i="1"/>
              <a:t>PRINTLN</a:t>
            </a:r>
            <a:r>
              <a:rPr lang="en-US" altLang="en-US" sz="2000"/>
              <a:t> “</a:t>
            </a:r>
            <a:r>
              <a:rPr lang="en-US" altLang="en-US" sz="2000">
                <a:solidFill>
                  <a:srgbClr val="DDDDDD"/>
                </a:solidFill>
              </a:rPr>
              <a:t>string</a:t>
            </a:r>
            <a:r>
              <a:rPr lang="en-US" altLang="en-US" sz="2000"/>
              <a:t>”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r>
              <a:rPr lang="en-US" altLang="en-US" sz="2500"/>
              <a:t>Read	Displays a prompt string &amp; gets input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i="1"/>
              <a:t>READ</a:t>
            </a:r>
            <a:r>
              <a:rPr lang="en-US" altLang="en-US" sz="2000"/>
              <a:t> “</a:t>
            </a:r>
            <a:r>
              <a:rPr lang="en-US" altLang="en-US" sz="2000">
                <a:solidFill>
                  <a:srgbClr val="DDDDDD"/>
                </a:solidFill>
              </a:rPr>
              <a:t>prompt</a:t>
            </a:r>
            <a:r>
              <a:rPr lang="en-US" altLang="en-US" sz="2000"/>
              <a:t>” </a:t>
            </a:r>
            <a:r>
              <a:rPr lang="en-US" altLang="en-US" sz="2000">
                <a:solidFill>
                  <a:srgbClr val="DDDDDD"/>
                </a:solidFill>
              </a:rPr>
              <a:t>variable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000">
              <a:solidFill>
                <a:srgbClr val="DDDDDD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500"/>
              <a:t>Get		Waits for one keyboard character press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i="1"/>
              <a:t>GET</a:t>
            </a:r>
            <a:r>
              <a:rPr lang="en-US" altLang="en-US" sz="2000"/>
              <a:t> </a:t>
            </a:r>
            <a:r>
              <a:rPr lang="en-US" altLang="en-US" sz="2000">
                <a:solidFill>
                  <a:srgbClr val="DDDDDD"/>
                </a:solidFill>
              </a:rPr>
              <a:t>variable</a:t>
            </a:r>
          </a:p>
        </p:txBody>
      </p:sp>
    </p:spTree>
    <p:extLst>
      <p:ext uri="{BB962C8B-B14F-4D97-AF65-F5344CB8AC3E}">
        <p14:creationId xmlns:p14="http://schemas.microsoft.com/office/powerpoint/2010/main" val="185267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0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0B94C0F-B764-46D6-AC5A-9D62824B009E}" type="datetime1">
              <a:rPr lang="en-US" altLang="en-US" smtClean="0"/>
              <a:pPr/>
              <a:t>4/13/2020</a:t>
            </a:fld>
            <a:endParaRPr lang="en-US" altLang="en-US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IENG 475: Computer-Controlled Manufacturing Systems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DBF5168-A8B1-4298-ACD9-FEBF7B45B030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19461" name="Rectangle 2"/>
          <p:cNvSpPr>
            <a:spLocks noChangeArrowheads="1"/>
          </p:cNvSpPr>
          <p:nvPr/>
        </p:nvSpPr>
        <p:spPr bwMode="auto">
          <a:xfrm>
            <a:off x="6354763" y="1828800"/>
            <a:ext cx="2446337" cy="3268663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9462" name="Rectangle 3"/>
          <p:cNvSpPr>
            <a:spLocks noChangeArrowheads="1"/>
          </p:cNvSpPr>
          <p:nvPr/>
        </p:nvSpPr>
        <p:spPr bwMode="auto">
          <a:xfrm>
            <a:off x="1997075" y="4297363"/>
            <a:ext cx="2803525" cy="1738312"/>
          </a:xfrm>
          <a:prstGeom prst="rect">
            <a:avLst/>
          </a:prstGeom>
          <a:solidFill>
            <a:srgbClr val="3398FF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9463" name="Rectangle 4"/>
          <p:cNvSpPr>
            <a:spLocks noChangeArrowheads="1"/>
          </p:cNvSpPr>
          <p:nvPr/>
        </p:nvSpPr>
        <p:spPr bwMode="auto">
          <a:xfrm>
            <a:off x="6556375" y="3611563"/>
            <a:ext cx="549275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9464" name="Rectangle 5"/>
          <p:cNvSpPr>
            <a:spLocks noChangeArrowheads="1"/>
          </p:cNvSpPr>
          <p:nvPr/>
        </p:nvSpPr>
        <p:spPr bwMode="auto">
          <a:xfrm>
            <a:off x="6629400" y="3679825"/>
            <a:ext cx="403225" cy="503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9465" name="Rectangle 6"/>
          <p:cNvSpPr>
            <a:spLocks noChangeArrowheads="1"/>
          </p:cNvSpPr>
          <p:nvPr/>
        </p:nvSpPr>
        <p:spPr bwMode="auto">
          <a:xfrm>
            <a:off x="6556375" y="2881313"/>
            <a:ext cx="549275" cy="685800"/>
          </a:xfrm>
          <a:prstGeom prst="rect">
            <a:avLst/>
          </a:prstGeom>
          <a:solidFill>
            <a:srgbClr val="0000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946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Robotics Lab</a:t>
            </a:r>
          </a:p>
        </p:txBody>
      </p:sp>
      <p:sp>
        <p:nvSpPr>
          <p:cNvPr id="19467" name="Rectangle 8"/>
          <p:cNvSpPr>
            <a:spLocks noChangeArrowheads="1"/>
          </p:cNvSpPr>
          <p:nvPr/>
        </p:nvSpPr>
        <p:spPr bwMode="auto">
          <a:xfrm>
            <a:off x="593725" y="5761038"/>
            <a:ext cx="2789238" cy="2746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9468" name="Rectangle 9"/>
          <p:cNvSpPr>
            <a:spLocks noChangeArrowheads="1"/>
          </p:cNvSpPr>
          <p:nvPr/>
        </p:nvSpPr>
        <p:spPr bwMode="auto">
          <a:xfrm>
            <a:off x="3565525" y="5761038"/>
            <a:ext cx="2789238" cy="2746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9469" name="AutoShape 10"/>
          <p:cNvSpPr>
            <a:spLocks noChangeArrowheads="1"/>
          </p:cNvSpPr>
          <p:nvPr/>
        </p:nvSpPr>
        <p:spPr bwMode="auto">
          <a:xfrm>
            <a:off x="3565525" y="5532438"/>
            <a:ext cx="168275" cy="228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9470" name="AutoShape 11"/>
          <p:cNvSpPr>
            <a:spLocks noChangeArrowheads="1"/>
          </p:cNvSpPr>
          <p:nvPr/>
        </p:nvSpPr>
        <p:spPr bwMode="auto">
          <a:xfrm>
            <a:off x="6186488" y="5532438"/>
            <a:ext cx="168275" cy="228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9471" name="Rectangle 12"/>
          <p:cNvSpPr>
            <a:spLocks noChangeArrowheads="1"/>
          </p:cNvSpPr>
          <p:nvPr/>
        </p:nvSpPr>
        <p:spPr bwMode="auto">
          <a:xfrm>
            <a:off x="593725" y="5532438"/>
            <a:ext cx="2789238" cy="228600"/>
          </a:xfrm>
          <a:prstGeom prst="rect">
            <a:avLst/>
          </a:prstGeom>
          <a:solidFill>
            <a:srgbClr val="0000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9472" name="Line 13"/>
          <p:cNvSpPr>
            <a:spLocks noChangeShapeType="1"/>
          </p:cNvSpPr>
          <p:nvPr/>
        </p:nvSpPr>
        <p:spPr bwMode="auto">
          <a:xfrm>
            <a:off x="593725" y="5532438"/>
            <a:ext cx="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473" name="Line 14"/>
          <p:cNvSpPr>
            <a:spLocks noChangeShapeType="1"/>
          </p:cNvSpPr>
          <p:nvPr/>
        </p:nvSpPr>
        <p:spPr bwMode="auto">
          <a:xfrm>
            <a:off x="3390900" y="5532438"/>
            <a:ext cx="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474" name="Line 15"/>
          <p:cNvSpPr>
            <a:spLocks noChangeShapeType="1"/>
          </p:cNvSpPr>
          <p:nvPr/>
        </p:nvSpPr>
        <p:spPr bwMode="auto">
          <a:xfrm rot="5400000">
            <a:off x="1988344" y="4348956"/>
            <a:ext cx="0" cy="27892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475" name="Oval 16"/>
          <p:cNvSpPr>
            <a:spLocks noChangeArrowheads="1"/>
          </p:cNvSpPr>
          <p:nvPr/>
        </p:nvSpPr>
        <p:spPr bwMode="auto">
          <a:xfrm>
            <a:off x="8115300" y="3246438"/>
            <a:ext cx="685800" cy="685800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9476" name="Rectangle 17"/>
          <p:cNvSpPr>
            <a:spLocks noChangeArrowheads="1"/>
          </p:cNvSpPr>
          <p:nvPr/>
        </p:nvSpPr>
        <p:spPr bwMode="auto">
          <a:xfrm>
            <a:off x="7407275" y="3429000"/>
            <a:ext cx="1050925" cy="3206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9477" name="Rectangle 18"/>
          <p:cNvSpPr>
            <a:spLocks noChangeArrowheads="1"/>
          </p:cNvSpPr>
          <p:nvPr/>
        </p:nvSpPr>
        <p:spPr bwMode="auto">
          <a:xfrm>
            <a:off x="7178675" y="3429000"/>
            <a:ext cx="411163" cy="3206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9478" name="Rectangle 19"/>
          <p:cNvSpPr>
            <a:spLocks noChangeArrowheads="1"/>
          </p:cNvSpPr>
          <p:nvPr/>
        </p:nvSpPr>
        <p:spPr bwMode="auto">
          <a:xfrm>
            <a:off x="6894513" y="3429000"/>
            <a:ext cx="274637" cy="138113"/>
          </a:xfrm>
          <a:prstGeom prst="rect">
            <a:avLst/>
          </a:prstGeom>
          <a:solidFill>
            <a:srgbClr val="0088A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9479" name="Rectangle 20"/>
          <p:cNvSpPr>
            <a:spLocks noChangeArrowheads="1"/>
          </p:cNvSpPr>
          <p:nvPr/>
        </p:nvSpPr>
        <p:spPr bwMode="auto">
          <a:xfrm>
            <a:off x="6904038" y="3611563"/>
            <a:ext cx="274637" cy="138112"/>
          </a:xfrm>
          <a:prstGeom prst="rect">
            <a:avLst/>
          </a:prstGeom>
          <a:solidFill>
            <a:srgbClr val="0088A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9480" name="Rectangle 21"/>
          <p:cNvSpPr>
            <a:spLocks noChangeArrowheads="1"/>
          </p:cNvSpPr>
          <p:nvPr/>
        </p:nvSpPr>
        <p:spPr bwMode="auto">
          <a:xfrm>
            <a:off x="3733800" y="5303838"/>
            <a:ext cx="1752600" cy="43973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9481" name="Line 22"/>
          <p:cNvSpPr>
            <a:spLocks noChangeShapeType="1"/>
          </p:cNvSpPr>
          <p:nvPr/>
        </p:nvSpPr>
        <p:spPr bwMode="auto">
          <a:xfrm>
            <a:off x="762000" y="5532438"/>
            <a:ext cx="2452688" cy="0"/>
          </a:xfrm>
          <a:prstGeom prst="line">
            <a:avLst/>
          </a:prstGeom>
          <a:noFill/>
          <a:ln w="76200">
            <a:solidFill>
              <a:srgbClr val="DDDDD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482" name="Line 23"/>
          <p:cNvSpPr>
            <a:spLocks noChangeShapeType="1"/>
          </p:cNvSpPr>
          <p:nvPr/>
        </p:nvSpPr>
        <p:spPr bwMode="auto">
          <a:xfrm>
            <a:off x="1119188" y="5527675"/>
            <a:ext cx="2730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483" name="Line 24"/>
          <p:cNvSpPr>
            <a:spLocks noChangeShapeType="1"/>
          </p:cNvSpPr>
          <p:nvPr/>
        </p:nvSpPr>
        <p:spPr bwMode="auto">
          <a:xfrm>
            <a:off x="1724025" y="5526088"/>
            <a:ext cx="2730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484" name="Line 25"/>
          <p:cNvSpPr>
            <a:spLocks noChangeShapeType="1"/>
          </p:cNvSpPr>
          <p:nvPr/>
        </p:nvSpPr>
        <p:spPr bwMode="auto">
          <a:xfrm>
            <a:off x="2286000" y="5532438"/>
            <a:ext cx="2730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485" name="Line 26"/>
          <p:cNvSpPr>
            <a:spLocks noChangeShapeType="1"/>
          </p:cNvSpPr>
          <p:nvPr/>
        </p:nvSpPr>
        <p:spPr bwMode="auto">
          <a:xfrm>
            <a:off x="2941638" y="5526088"/>
            <a:ext cx="2730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486" name="Rectangle 27"/>
          <p:cNvSpPr>
            <a:spLocks noChangeArrowheads="1"/>
          </p:cNvSpPr>
          <p:nvPr/>
        </p:nvSpPr>
        <p:spPr bwMode="auto">
          <a:xfrm>
            <a:off x="1997075" y="3429000"/>
            <a:ext cx="106363" cy="868363"/>
          </a:xfrm>
          <a:prstGeom prst="rect">
            <a:avLst/>
          </a:prstGeom>
          <a:solidFill>
            <a:srgbClr val="3398FF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9487" name="Rectangle 28"/>
          <p:cNvSpPr>
            <a:spLocks noChangeArrowheads="1"/>
          </p:cNvSpPr>
          <p:nvPr/>
        </p:nvSpPr>
        <p:spPr bwMode="auto">
          <a:xfrm>
            <a:off x="4694238" y="3429000"/>
            <a:ext cx="106362" cy="868363"/>
          </a:xfrm>
          <a:prstGeom prst="rect">
            <a:avLst/>
          </a:prstGeom>
          <a:solidFill>
            <a:srgbClr val="3398FF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9488" name="Rectangle 29"/>
          <p:cNvSpPr>
            <a:spLocks noChangeArrowheads="1"/>
          </p:cNvSpPr>
          <p:nvPr/>
        </p:nvSpPr>
        <p:spPr bwMode="auto">
          <a:xfrm>
            <a:off x="2103438" y="2011363"/>
            <a:ext cx="2590800" cy="1920875"/>
          </a:xfrm>
          <a:prstGeom prst="rect">
            <a:avLst/>
          </a:prstGeom>
          <a:solidFill>
            <a:srgbClr val="3398FF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9489" name="Rectangle 30"/>
          <p:cNvSpPr>
            <a:spLocks noChangeArrowheads="1"/>
          </p:cNvSpPr>
          <p:nvPr/>
        </p:nvSpPr>
        <p:spPr bwMode="auto">
          <a:xfrm>
            <a:off x="2286000" y="2011363"/>
            <a:ext cx="2193925" cy="869950"/>
          </a:xfrm>
          <a:prstGeom prst="rect">
            <a:avLst/>
          </a:prstGeom>
          <a:solidFill>
            <a:srgbClr val="3398FF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9490" name="Rectangle 31"/>
          <p:cNvSpPr>
            <a:spLocks noChangeArrowheads="1"/>
          </p:cNvSpPr>
          <p:nvPr/>
        </p:nvSpPr>
        <p:spPr bwMode="auto">
          <a:xfrm>
            <a:off x="2941638" y="2881313"/>
            <a:ext cx="792162" cy="365125"/>
          </a:xfrm>
          <a:prstGeom prst="rect">
            <a:avLst/>
          </a:prstGeom>
          <a:solidFill>
            <a:srgbClr val="0088A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9491" name="Rectangle 32"/>
          <p:cNvSpPr>
            <a:spLocks noChangeArrowheads="1"/>
          </p:cNvSpPr>
          <p:nvPr/>
        </p:nvSpPr>
        <p:spPr bwMode="auto">
          <a:xfrm>
            <a:off x="2559050" y="3246438"/>
            <a:ext cx="1555750" cy="182562"/>
          </a:xfrm>
          <a:prstGeom prst="rect">
            <a:avLst/>
          </a:prstGeom>
          <a:solidFill>
            <a:srgbClr val="0088A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9492" name="Rectangle 33"/>
          <p:cNvSpPr>
            <a:spLocks noChangeArrowheads="1"/>
          </p:cNvSpPr>
          <p:nvPr/>
        </p:nvSpPr>
        <p:spPr bwMode="auto">
          <a:xfrm>
            <a:off x="2743200" y="3429000"/>
            <a:ext cx="184150" cy="754063"/>
          </a:xfrm>
          <a:prstGeom prst="rect">
            <a:avLst/>
          </a:prstGeom>
          <a:solidFill>
            <a:srgbClr val="0088A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9493" name="Rectangle 34"/>
          <p:cNvSpPr>
            <a:spLocks noChangeArrowheads="1"/>
          </p:cNvSpPr>
          <p:nvPr/>
        </p:nvSpPr>
        <p:spPr bwMode="auto">
          <a:xfrm>
            <a:off x="3733800" y="3429000"/>
            <a:ext cx="184150" cy="754063"/>
          </a:xfrm>
          <a:prstGeom prst="rect">
            <a:avLst/>
          </a:prstGeom>
          <a:solidFill>
            <a:srgbClr val="0088A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9494" name="AutoShape 35"/>
          <p:cNvSpPr>
            <a:spLocks/>
          </p:cNvSpPr>
          <p:nvPr/>
        </p:nvSpPr>
        <p:spPr bwMode="auto">
          <a:xfrm>
            <a:off x="128588" y="4183063"/>
            <a:ext cx="914400" cy="609600"/>
          </a:xfrm>
          <a:prstGeom prst="callout2">
            <a:avLst>
              <a:gd name="adj1" fmla="val 18750"/>
              <a:gd name="adj2" fmla="val 108333"/>
              <a:gd name="adj3" fmla="val 18750"/>
              <a:gd name="adj4" fmla="val 140801"/>
              <a:gd name="adj5" fmla="val 220315"/>
              <a:gd name="adj6" fmla="val 174481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altLang="en-US"/>
              <a:t>Inking Mask on Pad</a:t>
            </a:r>
          </a:p>
        </p:txBody>
      </p:sp>
      <p:sp>
        <p:nvSpPr>
          <p:cNvPr id="19495" name="AutoShape 36"/>
          <p:cNvSpPr>
            <a:spLocks/>
          </p:cNvSpPr>
          <p:nvPr/>
        </p:nvSpPr>
        <p:spPr bwMode="auto">
          <a:xfrm>
            <a:off x="7543800" y="2011363"/>
            <a:ext cx="914400" cy="609600"/>
          </a:xfrm>
          <a:prstGeom prst="callout2">
            <a:avLst>
              <a:gd name="adj1" fmla="val 18750"/>
              <a:gd name="adj2" fmla="val -8333"/>
              <a:gd name="adj3" fmla="val 18750"/>
              <a:gd name="adj4" fmla="val -44273"/>
              <a:gd name="adj5" fmla="val 180468"/>
              <a:gd name="adj6" fmla="val -81597"/>
            </a:avLst>
          </a:prstGeom>
          <a:noFill/>
          <a:ln w="28575">
            <a:solidFill>
              <a:schemeClr val="accent2"/>
            </a:solidFill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olidFill>
                  <a:srgbClr val="FFFFFF"/>
                </a:solidFill>
              </a:rPr>
              <a:t>Inking Mask &amp; Pad</a:t>
            </a:r>
          </a:p>
        </p:txBody>
      </p:sp>
      <p:sp>
        <p:nvSpPr>
          <p:cNvPr id="19496" name="AutoShape 37"/>
          <p:cNvSpPr>
            <a:spLocks/>
          </p:cNvSpPr>
          <p:nvPr/>
        </p:nvSpPr>
        <p:spPr bwMode="auto">
          <a:xfrm>
            <a:off x="7543800" y="4487863"/>
            <a:ext cx="1257300" cy="609600"/>
          </a:xfrm>
          <a:prstGeom prst="callout2">
            <a:avLst>
              <a:gd name="adj1" fmla="val 18750"/>
              <a:gd name="adj2" fmla="val -6060"/>
              <a:gd name="adj3" fmla="val 18750"/>
              <a:gd name="adj4" fmla="val -30301"/>
              <a:gd name="adj5" fmla="val -65366"/>
              <a:gd name="adj6" fmla="val -55431"/>
            </a:avLst>
          </a:prstGeom>
          <a:noFill/>
          <a:ln w="28575">
            <a:solidFill>
              <a:schemeClr val="accent2"/>
            </a:solidFill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olidFill>
                  <a:srgbClr val="FFFFFF"/>
                </a:solidFill>
              </a:rPr>
              <a:t>Base &amp; Pallets</a:t>
            </a:r>
          </a:p>
        </p:txBody>
      </p:sp>
      <p:sp>
        <p:nvSpPr>
          <p:cNvPr id="19497" name="AutoShape 38"/>
          <p:cNvSpPr>
            <a:spLocks noChangeArrowheads="1"/>
          </p:cNvSpPr>
          <p:nvPr/>
        </p:nvSpPr>
        <p:spPr bwMode="auto">
          <a:xfrm>
            <a:off x="5500688" y="5514975"/>
            <a:ext cx="168275" cy="228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9498" name="Rectangle 39"/>
          <p:cNvSpPr>
            <a:spLocks noChangeArrowheads="1"/>
          </p:cNvSpPr>
          <p:nvPr/>
        </p:nvSpPr>
        <p:spPr bwMode="auto">
          <a:xfrm rot="5400000">
            <a:off x="5090319" y="4647406"/>
            <a:ext cx="1752600" cy="439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9499" name="Line 40"/>
          <p:cNvSpPr>
            <a:spLocks noChangeShapeType="1"/>
          </p:cNvSpPr>
          <p:nvPr/>
        </p:nvSpPr>
        <p:spPr bwMode="auto">
          <a:xfrm>
            <a:off x="6186488" y="3990975"/>
            <a:ext cx="0" cy="1752600"/>
          </a:xfrm>
          <a:prstGeom prst="line">
            <a:avLst/>
          </a:prstGeom>
          <a:noFill/>
          <a:ln w="76200">
            <a:solidFill>
              <a:srgbClr val="0000B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00" name="AutoShape 41"/>
          <p:cNvSpPr>
            <a:spLocks/>
          </p:cNvSpPr>
          <p:nvPr/>
        </p:nvSpPr>
        <p:spPr bwMode="auto">
          <a:xfrm>
            <a:off x="5440363" y="2011363"/>
            <a:ext cx="914400" cy="609600"/>
          </a:xfrm>
          <a:prstGeom prst="callout2">
            <a:avLst>
              <a:gd name="adj1" fmla="val 18750"/>
              <a:gd name="adj2" fmla="val -8333"/>
              <a:gd name="adj3" fmla="val 18750"/>
              <a:gd name="adj4" fmla="val -30903"/>
              <a:gd name="adj5" fmla="val 532551"/>
              <a:gd name="adj6" fmla="val -54514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Initial Position</a:t>
            </a:r>
          </a:p>
        </p:txBody>
      </p:sp>
      <p:sp>
        <p:nvSpPr>
          <p:cNvPr id="19501" name="AutoShape 42"/>
          <p:cNvSpPr>
            <a:spLocks/>
          </p:cNvSpPr>
          <p:nvPr/>
        </p:nvSpPr>
        <p:spPr bwMode="auto">
          <a:xfrm>
            <a:off x="7200900" y="5303838"/>
            <a:ext cx="1600200" cy="228600"/>
          </a:xfrm>
          <a:prstGeom prst="callout2">
            <a:avLst>
              <a:gd name="adj1" fmla="val 50000"/>
              <a:gd name="adj2" fmla="val -4764"/>
              <a:gd name="adj3" fmla="val 50000"/>
              <a:gd name="adj4" fmla="val -30755"/>
              <a:gd name="adj5" fmla="val -39583"/>
              <a:gd name="adj6" fmla="val -57736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Final Position</a:t>
            </a:r>
          </a:p>
        </p:txBody>
      </p:sp>
      <p:sp>
        <p:nvSpPr>
          <p:cNvPr id="19502" name="Line 43"/>
          <p:cNvSpPr>
            <a:spLocks noChangeShapeType="1"/>
          </p:cNvSpPr>
          <p:nvPr/>
        </p:nvSpPr>
        <p:spPr bwMode="auto">
          <a:xfrm>
            <a:off x="6354763" y="1828800"/>
            <a:ext cx="0" cy="3268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03" name="Line 44"/>
          <p:cNvSpPr>
            <a:spLocks noChangeShapeType="1"/>
          </p:cNvSpPr>
          <p:nvPr/>
        </p:nvSpPr>
        <p:spPr bwMode="auto">
          <a:xfrm>
            <a:off x="6354763" y="5097463"/>
            <a:ext cx="2446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04" name="AutoShape 45"/>
          <p:cNvSpPr>
            <a:spLocks/>
          </p:cNvSpPr>
          <p:nvPr/>
        </p:nvSpPr>
        <p:spPr bwMode="auto">
          <a:xfrm>
            <a:off x="7383463" y="5737225"/>
            <a:ext cx="1417637" cy="350838"/>
          </a:xfrm>
          <a:prstGeom prst="callout2">
            <a:avLst>
              <a:gd name="adj1" fmla="val 32579"/>
              <a:gd name="adj2" fmla="val -5375"/>
              <a:gd name="adj3" fmla="val 32579"/>
              <a:gd name="adj4" fmla="val -37403"/>
              <a:gd name="adj5" fmla="val -25338"/>
              <a:gd name="adj6" fmla="val -70662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Fixture Pins</a:t>
            </a:r>
          </a:p>
        </p:txBody>
      </p:sp>
    </p:spTree>
    <p:extLst>
      <p:ext uri="{BB962C8B-B14F-4D97-AF65-F5344CB8AC3E}">
        <p14:creationId xmlns:p14="http://schemas.microsoft.com/office/powerpoint/2010/main" val="397121190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17A8CD5-65AB-4E44-891E-EDFDE5777983}" type="datetime1">
              <a:rPr lang="en-US" altLang="en-US" smtClean="0"/>
              <a:pPr/>
              <a:t>4/13/2020</a:t>
            </a:fld>
            <a:endParaRPr lang="en-US" altLang="en-US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IENG 475: Computer-Controlled Manufacturing Systems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BFCAF13-9ABB-4D8B-A50F-E8AA26D26059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Questions &amp; Issues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6200" cy="4403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Finish producing your lid corners &amp; monikers this week.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Finish your chess piece program verifications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Verify on CNC Lathe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 dirty="0"/>
              <a:t>Watch for tool interference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 dirty="0"/>
              <a:t>Watch for chuck interference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 dirty="0"/>
              <a:t>Detail handling of workpiece origin &amp; running program(s)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rgbClr val="FFFF00"/>
                </a:solidFill>
              </a:rPr>
              <a:t>Finalize design &amp; select production methods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Consolidate programs in Team Folders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Organization for production – personnel, tools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Schedule time for last week’s demo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		</a:t>
            </a:r>
            <a:r>
              <a:rPr lang="en-US" altLang="en-US" sz="2000" b="1" i="1" dirty="0"/>
              <a:t>– by the end of this week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6E1E6"/>
                </a:solidFill>
              </a:rPr>
              <a:t>No lab next week – Monday will be last exam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rgbClr val="FFFF00"/>
                </a:solidFill>
              </a:rPr>
              <a:t>In-class review &amp; class assessment this Wednesday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78627480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51A23BB-8095-4D34-B294-423A5DEB7632}" type="datetime1">
              <a:rPr lang="en-US" altLang="en-US" smtClean="0"/>
              <a:pPr/>
              <a:t>4/13/2020</a:t>
            </a:fld>
            <a:endParaRPr lang="en-US" altLang="en-US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IENG 475: Computer-Controlled Manufacturing Systems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702A6EA-3A1F-40EE-9BAA-B94E950A48AE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Assignment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83500" cy="43513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200">
                <a:solidFill>
                  <a:srgbClr val="FFFF00"/>
                </a:solidFill>
              </a:rPr>
              <a:t>Last Lab (this period)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500"/>
              <a:t>Write program to do the 12” Pick and Place Cycle in ACL commands for a total of 5 cycles.  (Assume a new payload magically appears each time)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500">
                <a:solidFill>
                  <a:srgbClr val="FFFF00"/>
                </a:solidFill>
              </a:rPr>
              <a:t>Remaining Laboratory Periods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/>
              <a:t>Teach positions and run Robot Program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Complete NC Programming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Estimate times, plan for production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10162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2F012EA-4478-4100-870A-2C5DBCA670FF}" type="datetime1">
              <a:rPr lang="en-US" altLang="en-US" smtClean="0"/>
              <a:pPr/>
              <a:t>4/13/2020</a:t>
            </a:fld>
            <a:endParaRPr lang="en-US" altLang="en-US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IENG 475: Computer-Controlled Manufacturing Systems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F678AFF-66F5-4256-AA80-A16B04E07CE0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Programming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3113" y="1754188"/>
            <a:ext cx="7696200" cy="4038600"/>
          </a:xfrm>
        </p:spPr>
        <p:txBody>
          <a:bodyPr/>
          <a:lstStyle/>
          <a:p>
            <a:pPr eaLnBrk="1" hangingPunct="1"/>
            <a:r>
              <a:rPr lang="en-US" altLang="en-US" sz="2300"/>
              <a:t>Teach Pendant </a:t>
            </a:r>
          </a:p>
          <a:p>
            <a:pPr eaLnBrk="1" hangingPunct="1"/>
            <a:r>
              <a:rPr lang="en-US" altLang="en-US" sz="2300"/>
              <a:t>Lead-through / Walk-through / Dummy Robot</a:t>
            </a:r>
          </a:p>
          <a:p>
            <a:pPr eaLnBrk="1" hangingPunct="1"/>
            <a:r>
              <a:rPr lang="en-US" altLang="en-US" sz="2300"/>
              <a:t>Languages:</a:t>
            </a:r>
          </a:p>
          <a:p>
            <a:pPr lvl="1" eaLnBrk="1" hangingPunct="1"/>
            <a:r>
              <a:rPr lang="en-US" altLang="en-US" sz="2000"/>
              <a:t>AML, AML/2</a:t>
            </a:r>
          </a:p>
          <a:p>
            <a:pPr lvl="1" eaLnBrk="1" hangingPunct="1"/>
            <a:r>
              <a:rPr lang="en-US" altLang="en-US" sz="2000"/>
              <a:t>ARMBASIC</a:t>
            </a:r>
          </a:p>
          <a:p>
            <a:pPr lvl="1" eaLnBrk="1" hangingPunct="1"/>
            <a:r>
              <a:rPr lang="en-US" altLang="en-US" sz="2000"/>
              <a:t>Karel</a:t>
            </a:r>
          </a:p>
          <a:p>
            <a:pPr lvl="1" eaLnBrk="1" hangingPunct="1"/>
            <a:r>
              <a:rPr lang="en-US" altLang="en-US" sz="2000"/>
              <a:t>RAIL</a:t>
            </a:r>
          </a:p>
          <a:p>
            <a:pPr lvl="1" eaLnBrk="1" hangingPunct="1"/>
            <a:r>
              <a:rPr lang="en-US" altLang="en-US" sz="2000"/>
              <a:t>RAPL </a:t>
            </a:r>
          </a:p>
          <a:p>
            <a:pPr lvl="1" eaLnBrk="1" hangingPunct="1"/>
            <a:r>
              <a:rPr lang="en-US" altLang="en-US" sz="2000"/>
              <a:t>SCORBASE</a:t>
            </a:r>
          </a:p>
          <a:p>
            <a:pPr lvl="1" eaLnBrk="1" hangingPunct="1"/>
            <a:r>
              <a:rPr lang="en-US" altLang="en-US" sz="2000"/>
              <a:t>VAL, VAL II </a:t>
            </a:r>
          </a:p>
          <a:p>
            <a:pPr lvl="1" eaLnBrk="1" hangingPunct="1"/>
            <a:r>
              <a:rPr lang="en-US" altLang="en-US" sz="2000"/>
              <a:t>Wave ...</a:t>
            </a:r>
          </a:p>
        </p:txBody>
      </p:sp>
    </p:spTree>
    <p:extLst>
      <p:ext uri="{BB962C8B-B14F-4D97-AF65-F5344CB8AC3E}">
        <p14:creationId xmlns:p14="http://schemas.microsoft.com/office/powerpoint/2010/main" val="361825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DD47E7D-92FA-4457-A4D4-CE15A1A36A7C}" type="datetime1">
              <a:rPr lang="en-US" altLang="en-US" smtClean="0"/>
              <a:pPr/>
              <a:t>4/13/2020</a:t>
            </a:fld>
            <a:endParaRPr lang="en-US" altLang="en-US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IENG 475: Computer-Controlled Manufacturing Systems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67BA9E7-E470-4EF4-9CF7-E370B5890E11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Programming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1743075"/>
            <a:ext cx="76962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300"/>
              <a:t>Documentation: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Position Diagram(s)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Position Table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I/O Signal Table(s)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Program Listing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/>
              <a:t>Well Commented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Operating Instructions / Safety Procedures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Program Metrics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/>
              <a:t>Cycle Times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/>
              <a:t>Program Size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Bill of Materials (Parts List)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Wiring Diagram(s)</a:t>
            </a:r>
          </a:p>
        </p:txBody>
      </p:sp>
    </p:spTree>
    <p:extLst>
      <p:ext uri="{BB962C8B-B14F-4D97-AF65-F5344CB8AC3E}">
        <p14:creationId xmlns:p14="http://schemas.microsoft.com/office/powerpoint/2010/main" val="535930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348BDD1-B29C-4724-A9CE-388AD1AA5E87}" type="datetime1">
              <a:rPr lang="en-US" altLang="en-US" smtClean="0"/>
              <a:pPr/>
              <a:t>4/13/2020</a:t>
            </a:fld>
            <a:endParaRPr lang="en-US" altLang="en-US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IENG 475: Computer-Controlled Manufacturing Systems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D0D56E4-6810-49D7-9E5E-79E9F53901FE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Robot Programming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700"/>
              <a:t>Good Programming Practices:</a:t>
            </a:r>
          </a:p>
          <a:p>
            <a:pPr lvl="1" eaLnBrk="1" hangingPunct="1"/>
            <a:r>
              <a:rPr lang="en-US" altLang="en-US" sz="2200"/>
              <a:t>Always start a program with motion(s) from the </a:t>
            </a:r>
            <a:r>
              <a:rPr lang="en-US" altLang="en-US" sz="2200">
                <a:solidFill>
                  <a:srgbClr val="FFFF00"/>
                </a:solidFill>
              </a:rPr>
              <a:t>HOME</a:t>
            </a:r>
            <a:r>
              <a:rPr lang="en-US" altLang="en-US" sz="2200"/>
              <a:t> position</a:t>
            </a:r>
          </a:p>
          <a:p>
            <a:pPr lvl="1" eaLnBrk="1" hangingPunct="1"/>
            <a:r>
              <a:rPr lang="en-US" altLang="en-US" sz="2200"/>
              <a:t>Always signal the start of automated operations by triggering a </a:t>
            </a:r>
            <a:r>
              <a:rPr lang="en-US" altLang="en-US" sz="2200">
                <a:solidFill>
                  <a:srgbClr val="FFFF00"/>
                </a:solidFill>
              </a:rPr>
              <a:t>warning</a:t>
            </a:r>
            <a:r>
              <a:rPr lang="en-US" altLang="en-US" sz="2200"/>
              <a:t> output</a:t>
            </a:r>
          </a:p>
          <a:p>
            <a:pPr lvl="1" eaLnBrk="1" hangingPunct="1"/>
            <a:r>
              <a:rPr lang="en-US" altLang="en-US" sz="2200"/>
              <a:t>Always have an </a:t>
            </a:r>
            <a:r>
              <a:rPr lang="en-US" altLang="en-US" sz="2200">
                <a:solidFill>
                  <a:srgbClr val="FFFF00"/>
                </a:solidFill>
              </a:rPr>
              <a:t>interrupt</a:t>
            </a:r>
            <a:r>
              <a:rPr lang="en-US" altLang="en-US" sz="2200"/>
              <a:t> signal for critical error conditions</a:t>
            </a:r>
          </a:p>
          <a:p>
            <a:pPr lvl="1" eaLnBrk="1" hangingPunct="1"/>
            <a:r>
              <a:rPr lang="en-US" altLang="en-US" sz="2200"/>
              <a:t>Always design programs to be “</a:t>
            </a:r>
            <a:r>
              <a:rPr lang="en-US" altLang="en-US" sz="2200">
                <a:solidFill>
                  <a:srgbClr val="FFFF00"/>
                </a:solidFill>
              </a:rPr>
              <a:t>fail-safe</a:t>
            </a:r>
            <a:r>
              <a:rPr lang="en-US" altLang="en-US" sz="2200"/>
              <a:t>” - to fail in a safe condition</a:t>
            </a:r>
          </a:p>
          <a:p>
            <a:pPr lvl="1" eaLnBrk="1" hangingPunct="1"/>
            <a:r>
              <a:rPr lang="en-US" altLang="en-US" sz="2200"/>
              <a:t>Generously </a:t>
            </a:r>
            <a:r>
              <a:rPr lang="en-US" altLang="en-US" sz="2200">
                <a:solidFill>
                  <a:srgbClr val="FFFF00"/>
                </a:solidFill>
              </a:rPr>
              <a:t>comment</a:t>
            </a:r>
            <a:r>
              <a:rPr lang="en-US" altLang="en-US" sz="2200"/>
              <a:t> your programs</a:t>
            </a:r>
          </a:p>
        </p:txBody>
      </p:sp>
    </p:spTree>
    <p:extLst>
      <p:ext uri="{BB962C8B-B14F-4D97-AF65-F5344CB8AC3E}">
        <p14:creationId xmlns:p14="http://schemas.microsoft.com/office/powerpoint/2010/main" val="298003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0AAA399-4CBD-4EC8-98C3-7DFFE095922F}" type="datetime1">
              <a:rPr lang="en-US" altLang="en-US" smtClean="0"/>
              <a:pPr/>
              <a:t>4/13/2020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IENG 475: Computer-Controlled Manufacturing Systems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D3A97A5-2865-477C-962A-1B0CDC3A8BB8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900"/>
              <a:t>Anthropomorphic Spec Sheet</a:t>
            </a:r>
          </a:p>
        </p:txBody>
      </p:sp>
      <p:pic>
        <p:nvPicPr>
          <p:cNvPr id="9222" name="Picture 3" descr="Scorbot ER5 p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09663" y="1770063"/>
            <a:ext cx="3479800" cy="4530725"/>
          </a:xfrm>
        </p:spPr>
      </p:pic>
      <p:pic>
        <p:nvPicPr>
          <p:cNvPr id="9223" name="Picture 4" descr="Scorbot ER5 p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925" y="1762125"/>
            <a:ext cx="3484563" cy="453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8637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CABC487-F63D-4590-84F5-C6570B68C404}" type="datetime1">
              <a:rPr lang="en-US" altLang="en-US" smtClean="0"/>
              <a:pPr/>
              <a:t>4/13/2020</a:t>
            </a:fld>
            <a:endParaRPr lang="en-US" altLang="en-US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IENG 475: Computer-Controlled Manufacturing Systems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05ED237-D409-4C1D-BF8B-06E73FBFA346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ACL Programming – ER V+ Robot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200"/>
              <a:t>Advanced Command Language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Similar to BASIC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Programmed at keyboard in EDIT mode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Positions can be taught with teach pendant, or with keyboard in DIRECT mode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/>
              <a:t>Programming Sequence: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Teach positions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Sketch positions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Program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/>
              <a:t>Motions &amp; Logic &amp; I/O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Verify (slow speed) &amp; Edit as necessary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Save program</a:t>
            </a:r>
          </a:p>
        </p:txBody>
      </p:sp>
    </p:spTree>
    <p:extLst>
      <p:ext uri="{BB962C8B-B14F-4D97-AF65-F5344CB8AC3E}">
        <p14:creationId xmlns:p14="http://schemas.microsoft.com/office/powerpoint/2010/main" val="4265878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85EE45C-2D83-481B-AF21-968EC945A4D9}" type="datetime1">
              <a:rPr lang="en-US" altLang="en-US" smtClean="0"/>
              <a:pPr/>
              <a:t>4/13/2020</a:t>
            </a:fld>
            <a:endParaRPr lang="en-US" altLang="en-US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IENG 475: Computer-Controlled Manufacturing Systems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6BFA584-A27F-4594-893A-EED5CB7A016E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900"/>
              <a:t>Program Editing Commands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3750" y="1752600"/>
            <a:ext cx="7772400" cy="4873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200"/>
              <a:t>Edit		starts a new program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900" i="1"/>
              <a:t>EDIT</a:t>
            </a:r>
            <a:r>
              <a:rPr lang="en-US" altLang="en-US" sz="1900"/>
              <a:t> </a:t>
            </a:r>
            <a:r>
              <a:rPr lang="en-US" altLang="en-US" sz="1900">
                <a:solidFill>
                  <a:srgbClr val="DDDDDD"/>
                </a:solidFill>
              </a:rPr>
              <a:t>program_name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/>
              <a:t>S		goes to the start of the program / line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900" i="1"/>
              <a:t>S</a:t>
            </a:r>
            <a:r>
              <a:rPr lang="en-US" altLang="en-US" sz="1900"/>
              <a:t> </a:t>
            </a:r>
            <a:r>
              <a:rPr lang="en-US" altLang="en-US" sz="1900">
                <a:solidFill>
                  <a:srgbClr val="DDDDDD"/>
                </a:solidFill>
              </a:rPr>
              <a:t>line_n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/>
              <a:t>L		lists the lines of a program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900" i="1"/>
              <a:t>L</a:t>
            </a:r>
            <a:r>
              <a:rPr lang="en-US" altLang="en-US" sz="1900"/>
              <a:t> </a:t>
            </a:r>
            <a:r>
              <a:rPr lang="en-US" altLang="en-US" sz="1900">
                <a:solidFill>
                  <a:srgbClr val="DDDDDD"/>
                </a:solidFill>
              </a:rPr>
              <a:t>n1 n2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/>
              <a:t>Del		erases the current line of a program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/>
              <a:t>*		precedes a comment line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/>
              <a:t>Exit		quits the editor and validates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/>
              <a:t>Copy	copies a program to program2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900" i="1"/>
              <a:t>COPY</a:t>
            </a:r>
            <a:r>
              <a:rPr lang="en-US" altLang="en-US" sz="1900"/>
              <a:t> </a:t>
            </a:r>
            <a:r>
              <a:rPr lang="en-US" altLang="en-US" sz="1900">
                <a:solidFill>
                  <a:srgbClr val="DDDDDD"/>
                </a:solidFill>
              </a:rPr>
              <a:t>program1 program2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/>
              <a:t>Rename	changes the name to program2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900" i="1"/>
              <a:t>RENAME</a:t>
            </a:r>
            <a:r>
              <a:rPr lang="en-US" altLang="en-US" sz="1900"/>
              <a:t> </a:t>
            </a:r>
            <a:r>
              <a:rPr lang="en-US" altLang="en-US" sz="1900">
                <a:solidFill>
                  <a:srgbClr val="DDDDDD"/>
                </a:solidFill>
              </a:rPr>
              <a:t>program1 program2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/>
              <a:t>Remove	deletes a program from RAM</a:t>
            </a:r>
          </a:p>
        </p:txBody>
      </p:sp>
    </p:spTree>
    <p:extLst>
      <p:ext uri="{BB962C8B-B14F-4D97-AF65-F5344CB8AC3E}">
        <p14:creationId xmlns:p14="http://schemas.microsoft.com/office/powerpoint/2010/main" val="28548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A54834E-4C26-4659-B589-82D60FCCD7CC}" type="datetime1">
              <a:rPr lang="en-US" altLang="en-US" smtClean="0"/>
              <a:pPr/>
              <a:t>4/13/2020</a:t>
            </a:fld>
            <a:endParaRPr lang="en-US" altLang="en-US"/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IENG 475: Computer-Controlled Manufacturing Systems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BDDD482-D932-4FA6-A59F-9D9C2CDD72E5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900"/>
              <a:t>Operation Commands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3750" y="1752600"/>
            <a:ext cx="7772400" cy="45164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/>
              <a:t>Run	executes a saved program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300" i="1"/>
              <a:t>Run</a:t>
            </a:r>
            <a:r>
              <a:rPr lang="en-US" altLang="en-US" sz="2300"/>
              <a:t> </a:t>
            </a:r>
            <a:r>
              <a:rPr lang="en-US" altLang="en-US" sz="2300">
                <a:solidFill>
                  <a:srgbClr val="DDDDDD"/>
                </a:solidFill>
              </a:rPr>
              <a:t>program1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A		aborts program &amp; motions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A  </a:t>
            </a:r>
            <a:r>
              <a:rPr lang="en-US" altLang="en-US" sz="2400" i="1">
                <a:solidFill>
                  <a:srgbClr val="FFFF00"/>
                </a:solidFill>
              </a:rPr>
              <a:t>- or -</a:t>
            </a:r>
            <a:r>
              <a:rPr lang="en-US" altLang="en-US" sz="2400"/>
              <a:t>  Ctrl+A 	</a:t>
            </a:r>
            <a:r>
              <a:rPr lang="en-US" altLang="en-US" sz="2400" i="1">
                <a:solidFill>
                  <a:srgbClr val="FFFF00"/>
                </a:solidFill>
              </a:rPr>
              <a:t>from keyboard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Stop	aborts running program(s)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300" i="1"/>
              <a:t>STOP</a:t>
            </a:r>
            <a:r>
              <a:rPr lang="en-US" altLang="en-US" sz="2300"/>
              <a:t> </a:t>
            </a:r>
            <a:r>
              <a:rPr lang="en-US" altLang="en-US" sz="2300">
                <a:solidFill>
                  <a:srgbClr val="DDDDDD"/>
                </a:solidFill>
              </a:rPr>
              <a:t>program1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300" i="1"/>
              <a:t>STOP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Suspend	halts program execution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300" i="1"/>
              <a:t>SUSPEND</a:t>
            </a:r>
            <a:r>
              <a:rPr lang="en-US" altLang="en-US" sz="2300"/>
              <a:t> </a:t>
            </a:r>
            <a:r>
              <a:rPr lang="en-US" altLang="en-US" sz="2300">
                <a:solidFill>
                  <a:srgbClr val="DDDDDD"/>
                </a:solidFill>
              </a:rPr>
              <a:t>program1</a:t>
            </a:r>
            <a:r>
              <a:rPr lang="en-US" altLang="en-US" sz="2300"/>
              <a:t>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Continue	continues program execution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i="1"/>
              <a:t>CONTINUE</a:t>
            </a:r>
            <a:r>
              <a:rPr lang="en-US" altLang="en-US" sz="2400"/>
              <a:t> </a:t>
            </a:r>
            <a:r>
              <a:rPr lang="en-US" altLang="en-US" sz="2400">
                <a:solidFill>
                  <a:srgbClr val="DDDDDD"/>
                </a:solidFill>
              </a:rPr>
              <a:t>program1</a:t>
            </a:r>
          </a:p>
        </p:txBody>
      </p:sp>
    </p:spTree>
    <p:extLst>
      <p:ext uri="{BB962C8B-B14F-4D97-AF65-F5344CB8AC3E}">
        <p14:creationId xmlns:p14="http://schemas.microsoft.com/office/powerpoint/2010/main" val="694875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67" grpId="0" build="allAtOnce" autoUpdateAnimBg="0"/>
    </p:bldLst>
  </p:timing>
</p:sld>
</file>

<file path=ppt/theme/theme1.xml><?xml version="1.0" encoding="utf-8"?>
<a:theme xmlns:a="http://schemas.openxmlformats.org/drawingml/2006/main" name="Studio">
  <a:themeElements>
    <a:clrScheme name="Mines RGB">
      <a:dk1>
        <a:srgbClr val="071D49"/>
      </a:dk1>
      <a:lt1>
        <a:srgbClr val="B3A369"/>
      </a:lt1>
      <a:dk2>
        <a:srgbClr val="000000"/>
      </a:dk2>
      <a:lt2>
        <a:srgbClr val="E4D490"/>
      </a:lt2>
      <a:accent1>
        <a:srgbClr val="E4D490"/>
      </a:accent1>
      <a:accent2>
        <a:srgbClr val="FFFFFF"/>
      </a:accent2>
      <a:accent3>
        <a:srgbClr val="B3A369"/>
      </a:accent3>
      <a:accent4>
        <a:srgbClr val="071D49"/>
      </a:accent4>
      <a:accent5>
        <a:srgbClr val="FFFF00"/>
      </a:accent5>
      <a:accent6>
        <a:srgbClr val="C00000"/>
      </a:accent6>
      <a:hlink>
        <a:srgbClr val="00B0F0"/>
      </a:hlink>
      <a:folHlink>
        <a:srgbClr val="3398FF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4302</TotalTime>
  <Words>1151</Words>
  <Application>Microsoft Office PowerPoint</Application>
  <PresentationFormat>On-screen Show (4:3)</PresentationFormat>
  <Paragraphs>239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 Black</vt:lpstr>
      <vt:lpstr>Times New Roman</vt:lpstr>
      <vt:lpstr>Wingdings</vt:lpstr>
      <vt:lpstr>Studio</vt:lpstr>
      <vt:lpstr>IENG 475 - Lecture 15</vt:lpstr>
      <vt:lpstr>Assignment</vt:lpstr>
      <vt:lpstr>Programming</vt:lpstr>
      <vt:lpstr>Programming</vt:lpstr>
      <vt:lpstr>Robot Programming</vt:lpstr>
      <vt:lpstr>Anthropomorphic Spec Sheet</vt:lpstr>
      <vt:lpstr>ACL Programming – ER V+ Robot</vt:lpstr>
      <vt:lpstr>Program Editing Commands</vt:lpstr>
      <vt:lpstr>Operation Commands</vt:lpstr>
      <vt:lpstr>Motion Commands</vt:lpstr>
      <vt:lpstr>Location Commands</vt:lpstr>
      <vt:lpstr>Program Control Loop Commands</vt:lpstr>
      <vt:lpstr>Program / Branching Commands</vt:lpstr>
      <vt:lpstr>Programming Variables Commands</vt:lpstr>
      <vt:lpstr>Programming Variables Commands</vt:lpstr>
      <vt:lpstr>Robotics Lab</vt:lpstr>
      <vt:lpstr>Questions &amp; Issues</vt:lpstr>
    </vt:vector>
  </TitlesOfParts>
  <Company>SDSMT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Robot Programming in ACL</dc:title>
  <dc:creator>D.H. Jensen</dc:creator>
  <cp:lastModifiedBy>Jensen, Dean H.</cp:lastModifiedBy>
  <cp:revision>134</cp:revision>
  <cp:lastPrinted>2020-04-13T19:17:35Z</cp:lastPrinted>
  <dcterms:created xsi:type="dcterms:W3CDTF">2002-09-30T14:47:20Z</dcterms:created>
  <dcterms:modified xsi:type="dcterms:W3CDTF">2020-04-14T09:24:16Z</dcterms:modified>
</cp:coreProperties>
</file>