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21" r:id="rId2"/>
    <p:sldId id="444" r:id="rId3"/>
    <p:sldId id="436" r:id="rId4"/>
    <p:sldId id="439" r:id="rId5"/>
    <p:sldId id="445" r:id="rId6"/>
    <p:sldId id="441" r:id="rId7"/>
    <p:sldId id="435" r:id="rId8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E4D490"/>
    <a:srgbClr val="003366"/>
    <a:srgbClr val="0000FF"/>
    <a:srgbClr val="DAA510"/>
    <a:srgbClr val="B3A369"/>
    <a:srgbClr val="071D49"/>
    <a:srgbClr val="00C9C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8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60171"/>
            <a:ext cx="5208482" cy="42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 dirty="0"/>
              <a:t>IENG 475: 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 dirty="0"/>
              <a:t>(c) 2006,  D.H.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7B358-E079-488B-B8E7-007602FD365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/>
          <a:lstStyle/>
          <a:p>
            <a:fld id="{64E63504-02D6-40AB-8DD7-9261C69E2B32}" type="datetime1">
              <a:rPr lang="en-US" altLang="en-US"/>
              <a:pPr/>
              <a:t>4/15/2020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200400" y="6391275"/>
            <a:ext cx="32766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391275"/>
            <a:ext cx="1600200" cy="457200"/>
          </a:xfrm>
          <a:prstGeom prst="rect">
            <a:avLst/>
          </a:prstGeom>
        </p:spPr>
        <p:txBody>
          <a:bodyPr/>
          <a:lstStyle/>
          <a:p>
            <a:fld id="{1FC59D29-5767-4018-A01B-0B35765EC08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IENG 475 - Lecture 14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Automation Ethics</a:t>
            </a:r>
          </a:p>
        </p:txBody>
      </p:sp>
    </p:spTree>
    <p:extLst>
      <p:ext uri="{BB962C8B-B14F-4D97-AF65-F5344CB8AC3E}">
        <p14:creationId xmlns:p14="http://schemas.microsoft.com/office/powerpoint/2010/main" val="231744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7D876-8E77-41A2-B6FF-0E1F3CDACFC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4/15/2020</a:t>
            </a:fld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D17A9C-158D-43CE-B937-F2E40CDB0D2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Automation Ethics:</a:t>
            </a:r>
            <a:br>
              <a:rPr lang="en-US" altLang="en-US" dirty="0"/>
            </a:br>
            <a:r>
              <a:rPr lang="en-US" altLang="en-US" dirty="0"/>
              <a:t>Three Laws and Four D’s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19263"/>
            <a:ext cx="7696200" cy="4038600"/>
          </a:xfrm>
        </p:spPr>
        <p:txBody>
          <a:bodyPr/>
          <a:lstStyle/>
          <a:p>
            <a:pPr marL="590550" indent="-590550" eaLnBrk="1" hangingPunct="1">
              <a:lnSpc>
                <a:spcPct val="90000"/>
              </a:lnSpc>
            </a:pPr>
            <a:r>
              <a:rPr lang="en-US" altLang="en-US" sz="2700" dirty="0"/>
              <a:t>Asimov’s Three Laws </a:t>
            </a:r>
            <a:r>
              <a:rPr lang="en-US" altLang="en-US" sz="2700" i="1" dirty="0">
                <a:solidFill>
                  <a:schemeClr val="accent2"/>
                </a:solidFill>
              </a:rPr>
              <a:t>(automated)</a:t>
            </a:r>
            <a:r>
              <a:rPr lang="en-US" altLang="en-US" sz="2700" dirty="0"/>
              <a:t>:</a:t>
            </a:r>
          </a:p>
          <a:p>
            <a:pPr marL="952500" lvl="1" indent="-495300" eaLnBrk="1" hangingPunct="1">
              <a:lnSpc>
                <a:spcPct val="90000"/>
              </a:lnSpc>
              <a:buSzPct val="95000"/>
              <a:buFont typeface="Monotype Sorts" pitchFamily="2" charset="2"/>
              <a:buAutoNum type="arabicPeriod"/>
            </a:pPr>
            <a:r>
              <a:rPr lang="en-US" altLang="en-US" sz="2200" b="1" i="1" dirty="0">
                <a:solidFill>
                  <a:srgbClr val="E4D490"/>
                </a:solidFill>
              </a:rPr>
              <a:t>Automation</a:t>
            </a:r>
            <a:r>
              <a:rPr lang="en-US" altLang="en-US" sz="2200" b="1" dirty="0"/>
              <a:t> must not harm a human being, nor through inaction allow one to come to harm.</a:t>
            </a:r>
          </a:p>
          <a:p>
            <a:pPr marL="952500" lvl="1" indent="-495300" eaLnBrk="1" hangingPunct="1">
              <a:lnSpc>
                <a:spcPct val="90000"/>
              </a:lnSpc>
              <a:buSzPct val="95000"/>
              <a:buFont typeface="Monotype Sorts" pitchFamily="2" charset="2"/>
              <a:buAutoNum type="arabicPeriod"/>
            </a:pPr>
            <a:r>
              <a:rPr lang="en-US" altLang="en-US" sz="2200" b="1" i="1" dirty="0">
                <a:solidFill>
                  <a:srgbClr val="E4D490"/>
                </a:solidFill>
              </a:rPr>
              <a:t>Automation</a:t>
            </a:r>
            <a:r>
              <a:rPr lang="en-US" altLang="en-US" sz="2200" b="1" dirty="0"/>
              <a:t> must always obey human beings, unless that is in conflict with the first law.</a:t>
            </a:r>
          </a:p>
          <a:p>
            <a:pPr marL="952500" lvl="1" indent="-495300" eaLnBrk="1" hangingPunct="1">
              <a:lnSpc>
                <a:spcPct val="90000"/>
              </a:lnSpc>
              <a:buSzPct val="95000"/>
              <a:buFont typeface="Monotype Sorts" pitchFamily="2" charset="2"/>
              <a:buAutoNum type="arabicPeriod"/>
            </a:pPr>
            <a:r>
              <a:rPr lang="en-US" altLang="en-US" sz="2200" b="1" i="1" dirty="0">
                <a:solidFill>
                  <a:srgbClr val="E4D490"/>
                </a:solidFill>
              </a:rPr>
              <a:t>Automation</a:t>
            </a:r>
            <a:r>
              <a:rPr lang="en-US" altLang="en-US" sz="2200" b="1" dirty="0"/>
              <a:t> must protect itself from harm, unless that is in conflict with the first two laws.</a:t>
            </a:r>
          </a:p>
          <a:p>
            <a:pPr marL="952500" lvl="1" indent="-495300" eaLnBrk="1" hangingPunct="1">
              <a:lnSpc>
                <a:spcPct val="90000"/>
              </a:lnSpc>
            </a:pPr>
            <a:endParaRPr lang="en-US" altLang="en-US" sz="1000" b="1" dirty="0"/>
          </a:p>
          <a:p>
            <a:pPr marL="590550" indent="-590550" eaLnBrk="1" hangingPunct="1">
              <a:lnSpc>
                <a:spcPct val="90000"/>
              </a:lnSpc>
            </a:pPr>
            <a:r>
              <a:rPr lang="en-US" altLang="en-US" sz="2700" dirty="0"/>
              <a:t>Applications (Four D’s of </a:t>
            </a:r>
            <a:r>
              <a:rPr lang="en-US" altLang="en-US" sz="2700" i="1" dirty="0">
                <a:solidFill>
                  <a:schemeClr val="accent2"/>
                </a:solidFill>
              </a:rPr>
              <a:t>Automation</a:t>
            </a:r>
            <a:r>
              <a:rPr lang="en-US" altLang="en-US" sz="2700" dirty="0"/>
              <a:t>):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en-US" altLang="en-US" sz="2200" dirty="0"/>
              <a:t>Dirty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en-US" altLang="en-US" sz="2200" dirty="0"/>
              <a:t>Dull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en-US" altLang="en-US" sz="2200" dirty="0"/>
              <a:t>Difficult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en-US" altLang="en-US" sz="2200" dirty="0"/>
              <a:t>Dangerous 		</a:t>
            </a:r>
            <a:r>
              <a:rPr lang="en-US" altLang="en-US" sz="2200" i="1" dirty="0">
                <a:solidFill>
                  <a:srgbClr val="E4D490"/>
                </a:solidFill>
              </a:rPr>
              <a:t>(in which order – priority?)</a:t>
            </a:r>
          </a:p>
        </p:txBody>
      </p:sp>
    </p:spTree>
    <p:extLst>
      <p:ext uri="{BB962C8B-B14F-4D97-AF65-F5344CB8AC3E}">
        <p14:creationId xmlns:p14="http://schemas.microsoft.com/office/powerpoint/2010/main" val="311809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536E-CA42-4B70-A7BB-3BAE6766140E}" type="datetime1">
              <a:rPr lang="en-US" altLang="en-US"/>
              <a:pPr/>
              <a:t>4/15/2020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888-97DC-451C-A151-B49B02479AC4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Automation Ethics:  Stakeholders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153400" cy="4038600"/>
          </a:xfrm>
        </p:spPr>
        <p:txBody>
          <a:bodyPr/>
          <a:lstStyle/>
          <a:p>
            <a:r>
              <a:rPr lang="en-US" altLang="en-US" sz="2700" dirty="0">
                <a:solidFill>
                  <a:srgbClr val="FFFF00"/>
                </a:solidFill>
              </a:rPr>
              <a:t>Who has a stake in automation?</a:t>
            </a:r>
          </a:p>
          <a:p>
            <a:pPr lvl="1"/>
            <a:r>
              <a:rPr lang="en-US" altLang="en-US" sz="2200" dirty="0"/>
              <a:t>Manufacturing Firms</a:t>
            </a:r>
          </a:p>
          <a:p>
            <a:pPr lvl="1"/>
            <a:r>
              <a:rPr lang="en-US" altLang="en-US" sz="2200" dirty="0"/>
              <a:t>End Customers</a:t>
            </a:r>
          </a:p>
          <a:p>
            <a:pPr lvl="1"/>
            <a:r>
              <a:rPr lang="en-US" altLang="en-US" sz="2200" dirty="0"/>
              <a:t>Engineers and Managers</a:t>
            </a:r>
          </a:p>
          <a:p>
            <a:pPr lvl="1"/>
            <a:r>
              <a:rPr lang="en-US" altLang="en-US" sz="2200" dirty="0"/>
              <a:t>Production Employees</a:t>
            </a:r>
          </a:p>
          <a:p>
            <a:pPr lvl="2"/>
            <a:r>
              <a:rPr lang="en-US" altLang="en-US" sz="2000" dirty="0"/>
              <a:t>Direct Labor</a:t>
            </a:r>
          </a:p>
          <a:p>
            <a:pPr lvl="2"/>
            <a:r>
              <a:rPr lang="en-US" altLang="en-US" sz="2000" dirty="0"/>
              <a:t>Indirect Labor</a:t>
            </a:r>
          </a:p>
          <a:p>
            <a:pPr lvl="1"/>
            <a:r>
              <a:rPr lang="en-US" altLang="en-US" sz="2200" dirty="0"/>
              <a:t>Society:</a:t>
            </a:r>
            <a:endParaRPr lang="en-US" altLang="en-US" sz="2200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2000" dirty="0"/>
              <a:t>Local, Regional, National, Global</a:t>
            </a:r>
          </a:p>
          <a:p>
            <a:pPr lvl="1"/>
            <a:endParaRPr lang="en-US" altLang="en-US" sz="2200" dirty="0"/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254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536E-CA42-4B70-A7BB-3BAE6766140E}" type="datetime1">
              <a:rPr lang="en-US" altLang="en-US"/>
              <a:pPr/>
              <a:t>4/15/2020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888-97DC-451C-A151-B49B02479AC4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Automation Ethics:  Justification of Automation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038600"/>
          </a:xfrm>
        </p:spPr>
        <p:txBody>
          <a:bodyPr/>
          <a:lstStyle/>
          <a:p>
            <a:r>
              <a:rPr lang="en-US" altLang="en-US" sz="2700" dirty="0">
                <a:solidFill>
                  <a:srgbClr val="FFFF00"/>
                </a:solidFill>
              </a:rPr>
              <a:t>How is automated manufacturing </a:t>
            </a:r>
            <a:r>
              <a:rPr lang="en-US" altLang="en-US" sz="2700" dirty="0">
                <a:solidFill>
                  <a:srgbClr val="FFFFFF"/>
                </a:solidFill>
              </a:rPr>
              <a:t>justified</a:t>
            </a:r>
            <a:r>
              <a:rPr lang="en-US" altLang="en-US" sz="2700" dirty="0">
                <a:solidFill>
                  <a:srgbClr val="FFFF00"/>
                </a:solidFill>
              </a:rPr>
              <a:t> from the perspective of:</a:t>
            </a:r>
          </a:p>
          <a:p>
            <a:pPr lvl="1"/>
            <a:r>
              <a:rPr lang="en-US" altLang="en-US" sz="2200" dirty="0"/>
              <a:t>Manufacturing Firms</a:t>
            </a:r>
          </a:p>
          <a:p>
            <a:pPr lvl="1"/>
            <a:r>
              <a:rPr lang="en-US" altLang="en-US" sz="2200" dirty="0"/>
              <a:t>End Customers</a:t>
            </a:r>
          </a:p>
          <a:p>
            <a:pPr lvl="1"/>
            <a:r>
              <a:rPr lang="en-US" altLang="en-US" sz="2200" dirty="0"/>
              <a:t>Engineers and Managers</a:t>
            </a:r>
          </a:p>
          <a:p>
            <a:pPr lvl="1"/>
            <a:r>
              <a:rPr lang="en-US" altLang="en-US" sz="2200" dirty="0"/>
              <a:t>Production Employees</a:t>
            </a:r>
          </a:p>
          <a:p>
            <a:pPr lvl="2"/>
            <a:r>
              <a:rPr lang="en-US" altLang="en-US" sz="2000" dirty="0"/>
              <a:t>Direct Labor</a:t>
            </a:r>
          </a:p>
          <a:p>
            <a:pPr lvl="2"/>
            <a:r>
              <a:rPr lang="en-US" altLang="en-US" sz="2000" dirty="0"/>
              <a:t>Indirect Labor</a:t>
            </a:r>
          </a:p>
          <a:p>
            <a:pPr lvl="1"/>
            <a:r>
              <a:rPr lang="en-US" altLang="en-US" sz="2200" dirty="0"/>
              <a:t>Society:</a:t>
            </a:r>
            <a:endParaRPr lang="en-US" altLang="en-US" sz="2200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2000" dirty="0"/>
              <a:t>Local, Regional, National, Global</a:t>
            </a:r>
          </a:p>
          <a:p>
            <a:pPr lvl="1"/>
            <a:endParaRPr lang="en-US" altLang="en-US" sz="2200" dirty="0"/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1070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5EDC-C01B-42BA-B748-A2EBC80A2B00}" type="datetime1">
              <a:rPr lang="en-US" altLang="en-US"/>
              <a:pPr/>
              <a:t>4/15/2020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0624-1D1A-4D60-A6BA-36ECF8AE07CB}" type="slidenum">
              <a:rPr lang="en-US" altLang="en-US"/>
              <a:pPr/>
              <a:t>5</a:t>
            </a:fld>
            <a:endParaRPr lang="en-US" altLang="en-US" dirty="0"/>
          </a:p>
        </p:txBody>
      </p:sp>
      <p:pic>
        <p:nvPicPr>
          <p:cNvPr id="8" name="Picture 1" descr="tab16_02.jpg">
            <a:extLst>
              <a:ext uri="{FF2B5EF4-FFF2-40B4-BE49-F238E27FC236}">
                <a16:creationId xmlns:a16="http://schemas.microsoft.com/office/drawing/2014/main" id="{5722EDC3-6C86-4F9E-9EE5-97D75E827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68" y="435180"/>
            <a:ext cx="7061198" cy="5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71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536E-CA42-4B70-A7BB-3BAE6766140E}" type="datetime1">
              <a:rPr lang="en-US" altLang="en-US"/>
              <a:pPr/>
              <a:t>4/15/2020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888-97DC-451C-A151-B49B02479AC4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Automation Ethics:   Responsibilities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038600"/>
          </a:xfrm>
        </p:spPr>
        <p:txBody>
          <a:bodyPr/>
          <a:lstStyle/>
          <a:p>
            <a:r>
              <a:rPr lang="en-US" altLang="en-US" sz="2700" dirty="0">
                <a:solidFill>
                  <a:srgbClr val="FFFF00"/>
                </a:solidFill>
              </a:rPr>
              <a:t>What responsibilities does </a:t>
            </a:r>
            <a:r>
              <a:rPr lang="en-US" altLang="en-US" sz="2700" dirty="0">
                <a:solidFill>
                  <a:srgbClr val="FFFFFF"/>
                </a:solidFill>
              </a:rPr>
              <a:t>ethical</a:t>
            </a:r>
            <a:r>
              <a:rPr lang="en-US" altLang="en-US" sz="2700" dirty="0">
                <a:solidFill>
                  <a:srgbClr val="FFFF00"/>
                </a:solidFill>
              </a:rPr>
              <a:t> automated manufacturing demand from:</a:t>
            </a:r>
          </a:p>
          <a:p>
            <a:pPr lvl="1"/>
            <a:r>
              <a:rPr lang="en-US" altLang="en-US" sz="2200" dirty="0"/>
              <a:t>Manufacturing Firms</a:t>
            </a:r>
          </a:p>
          <a:p>
            <a:pPr lvl="1"/>
            <a:r>
              <a:rPr lang="en-US" altLang="en-US" sz="2200" dirty="0"/>
              <a:t>End Customers</a:t>
            </a:r>
          </a:p>
          <a:p>
            <a:pPr lvl="1"/>
            <a:r>
              <a:rPr lang="en-US" altLang="en-US" sz="2200" dirty="0"/>
              <a:t>Engineers and Managers</a:t>
            </a:r>
          </a:p>
          <a:p>
            <a:pPr lvl="1"/>
            <a:r>
              <a:rPr lang="en-US" altLang="en-US" sz="2200" dirty="0"/>
              <a:t>Production Employees</a:t>
            </a:r>
          </a:p>
          <a:p>
            <a:pPr lvl="2"/>
            <a:r>
              <a:rPr lang="en-US" altLang="en-US" sz="2000" dirty="0"/>
              <a:t>Direct Labor</a:t>
            </a:r>
          </a:p>
          <a:p>
            <a:pPr lvl="2"/>
            <a:r>
              <a:rPr lang="en-US" altLang="en-US" sz="2000" dirty="0"/>
              <a:t>Indirect Labor</a:t>
            </a:r>
          </a:p>
          <a:p>
            <a:pPr lvl="1"/>
            <a:r>
              <a:rPr lang="en-US" altLang="en-US" sz="2200" dirty="0"/>
              <a:t>Society:</a:t>
            </a:r>
            <a:endParaRPr lang="en-US" altLang="en-US" sz="2200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2000" dirty="0"/>
              <a:t>Local, Regional, National</a:t>
            </a:r>
          </a:p>
          <a:p>
            <a:pPr lvl="2"/>
            <a:r>
              <a:rPr lang="en-US" altLang="en-US" sz="2000" dirty="0"/>
              <a:t>Global</a:t>
            </a:r>
          </a:p>
          <a:p>
            <a:pPr lvl="1"/>
            <a:endParaRPr lang="en-US" altLang="en-US" sz="2200" dirty="0"/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04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3142-3657-491A-9120-39AC88F9022C}" type="datetime1">
              <a:rPr lang="en-US" altLang="en-US"/>
              <a:pPr/>
              <a:t>4/15/2020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D369-A583-4804-9F5D-83AA183D18D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&amp; Issues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03725"/>
          </a:xfrm>
        </p:spPr>
        <p:txBody>
          <a:bodyPr/>
          <a:lstStyle/>
          <a:p>
            <a:r>
              <a:rPr lang="en-US" altLang="en-US" sz="2400" i="1" dirty="0">
                <a:solidFill>
                  <a:srgbClr val="00B0F0"/>
                </a:solidFill>
              </a:rPr>
              <a:t>Lecture(s) on Tuesday – Review &amp; HW Solutions</a:t>
            </a:r>
          </a:p>
          <a:p>
            <a:r>
              <a:rPr lang="en-US" altLang="en-US" sz="2400" i="1" dirty="0">
                <a:solidFill>
                  <a:srgbClr val="FFFFFF"/>
                </a:solidFill>
              </a:rPr>
              <a:t>Exam Materials:</a:t>
            </a:r>
          </a:p>
          <a:p>
            <a:pPr lvl="1"/>
            <a:r>
              <a:rPr lang="en-US" altLang="en-US" sz="1900" i="1" dirty="0"/>
              <a:t>Engineering Notebook &amp; Scientific Calculator</a:t>
            </a:r>
          </a:p>
          <a:p>
            <a:pPr lvl="1"/>
            <a:r>
              <a:rPr lang="en-US" altLang="en-US" sz="1900" i="1" dirty="0"/>
              <a:t>Course Materials – Website, including slides, </a:t>
            </a:r>
            <a:r>
              <a:rPr lang="en-US" altLang="en-US" sz="1900" i="1" dirty="0" err="1"/>
              <a:t>solns</a:t>
            </a:r>
            <a:r>
              <a:rPr lang="en-US" altLang="en-US" sz="1900" i="1" dirty="0"/>
              <a:t> &amp; lectures</a:t>
            </a:r>
          </a:p>
          <a:p>
            <a:r>
              <a:rPr lang="en-US" altLang="en-US" sz="2400" i="1" dirty="0">
                <a:solidFill>
                  <a:srgbClr val="FFFF00"/>
                </a:solidFill>
              </a:rPr>
              <a:t>Midterm Exam II:</a:t>
            </a:r>
          </a:p>
          <a:p>
            <a:pPr lvl="1"/>
            <a:r>
              <a:rPr lang="en-US" altLang="en-US" sz="1900" i="1" dirty="0">
                <a:solidFill>
                  <a:srgbClr val="FFFF00"/>
                </a:solidFill>
              </a:rPr>
              <a:t>Available by 11:00 AM on 23 APR</a:t>
            </a:r>
          </a:p>
          <a:p>
            <a:pPr lvl="1"/>
            <a:r>
              <a:rPr lang="en-US" altLang="en-US" sz="1900" i="1" dirty="0">
                <a:solidFill>
                  <a:srgbClr val="FFFF00"/>
                </a:solidFill>
              </a:rPr>
              <a:t>Suggest STARTING no later than 8:00 AM on  28 APR</a:t>
            </a:r>
          </a:p>
          <a:p>
            <a:pPr lvl="1"/>
            <a:r>
              <a:rPr lang="en-US" altLang="en-US" sz="1900" i="1" dirty="0">
                <a:solidFill>
                  <a:srgbClr val="FFFF00"/>
                </a:solidFill>
              </a:rPr>
              <a:t>Due by 5:00 PM MDT on 30 APR</a:t>
            </a:r>
          </a:p>
          <a:p>
            <a:r>
              <a:rPr lang="en-US" altLang="en-US" sz="2400" i="1" dirty="0">
                <a:solidFill>
                  <a:srgbClr val="00FFFF"/>
                </a:solidFill>
              </a:rPr>
              <a:t>Optional Final Exam:</a:t>
            </a:r>
          </a:p>
          <a:p>
            <a:pPr lvl="1"/>
            <a:r>
              <a:rPr lang="en-US" altLang="en-US" sz="1900" i="1" dirty="0">
                <a:solidFill>
                  <a:srgbClr val="00FFFF"/>
                </a:solidFill>
              </a:rPr>
              <a:t>Available by 8:00 AM on 02 MAY</a:t>
            </a:r>
          </a:p>
          <a:p>
            <a:pPr lvl="1"/>
            <a:r>
              <a:rPr lang="en-US" altLang="en-US" sz="1900" i="1" dirty="0">
                <a:solidFill>
                  <a:srgbClr val="00FFFF"/>
                </a:solidFill>
              </a:rPr>
              <a:t>Due by 12:00 PM (noon) on 08 MAY – along with anything else</a:t>
            </a:r>
            <a:endParaRPr lang="en-US" altLang="en-US" sz="13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4017</TotalTime>
  <Words>361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Monotype Sorts</vt:lpstr>
      <vt:lpstr>Times New Roman</vt:lpstr>
      <vt:lpstr>Wingdings</vt:lpstr>
      <vt:lpstr>Studio</vt:lpstr>
      <vt:lpstr>IENG 475 - Lecture 14</vt:lpstr>
      <vt:lpstr>Automation Ethics: Three Laws and Four D’s</vt:lpstr>
      <vt:lpstr>Automation Ethics:  Stakeholders</vt:lpstr>
      <vt:lpstr>Automation Ethics:  Justification of Automation</vt:lpstr>
      <vt:lpstr>PowerPoint Presentation</vt:lpstr>
      <vt:lpstr>Automation Ethics:   Responsibilities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Ethics, Principles &amp; Strategies</dc:title>
  <dc:creator>D.H. Jensen</dc:creator>
  <cp:lastModifiedBy>Jensen, Dean H.</cp:lastModifiedBy>
  <cp:revision>164</cp:revision>
  <cp:lastPrinted>2020-04-16T01:34:40Z</cp:lastPrinted>
  <dcterms:created xsi:type="dcterms:W3CDTF">2002-09-30T14:47:20Z</dcterms:created>
  <dcterms:modified xsi:type="dcterms:W3CDTF">2020-04-16T01:34:48Z</dcterms:modified>
</cp:coreProperties>
</file>