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421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FFFFFF"/>
    <a:srgbClr val="003366"/>
    <a:srgbClr val="0000FF"/>
    <a:srgbClr val="DAA510"/>
    <a:srgbClr val="B3A369"/>
    <a:srgbClr val="071D49"/>
    <a:srgbClr val="00FFFF"/>
    <a:srgbClr val="00C9C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2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CB0BA6-FC61-49BF-AB22-C3B3D73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30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2A3B95-6D26-41D5-9937-C9487233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55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25">
              <a:defRPr>
                <a:solidFill>
                  <a:schemeClr val="tx1"/>
                </a:solidFill>
                <a:latin typeface="Arial" charset="0"/>
              </a:defRPr>
            </a:lvl1pPr>
            <a:lvl2pPr marL="631953" indent="-243059" defTabSz="929025">
              <a:defRPr>
                <a:solidFill>
                  <a:schemeClr val="tx1"/>
                </a:solidFill>
                <a:latin typeface="Arial" charset="0"/>
              </a:defRPr>
            </a:lvl2pPr>
            <a:lvl3pPr marL="972236" indent="-194447" defTabSz="929025">
              <a:defRPr>
                <a:solidFill>
                  <a:schemeClr val="tx1"/>
                </a:solidFill>
                <a:latin typeface="Arial" charset="0"/>
              </a:defRPr>
            </a:lvl3pPr>
            <a:lvl4pPr marL="1361130" indent="-194447" defTabSz="929025">
              <a:defRPr>
                <a:solidFill>
                  <a:schemeClr val="tx1"/>
                </a:solidFill>
                <a:latin typeface="Arial" charset="0"/>
              </a:defRPr>
            </a:lvl4pPr>
            <a:lvl5pPr marL="1750024" indent="-194447" defTabSz="929025">
              <a:defRPr>
                <a:solidFill>
                  <a:schemeClr val="tx1"/>
                </a:solidFill>
                <a:latin typeface="Arial" charset="0"/>
              </a:defRPr>
            </a:lvl5pPr>
            <a:lvl6pPr marL="2138919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27813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16707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05602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25">
              <a:defRPr>
                <a:solidFill>
                  <a:schemeClr val="tx1"/>
                </a:solidFill>
                <a:latin typeface="Arial" charset="0"/>
              </a:defRPr>
            </a:lvl1pPr>
            <a:lvl2pPr marL="631953" indent="-243059" defTabSz="929025">
              <a:defRPr>
                <a:solidFill>
                  <a:schemeClr val="tx1"/>
                </a:solidFill>
                <a:latin typeface="Arial" charset="0"/>
              </a:defRPr>
            </a:lvl2pPr>
            <a:lvl3pPr marL="972236" indent="-194447" defTabSz="929025">
              <a:defRPr>
                <a:solidFill>
                  <a:schemeClr val="tx1"/>
                </a:solidFill>
                <a:latin typeface="Arial" charset="0"/>
              </a:defRPr>
            </a:lvl3pPr>
            <a:lvl4pPr marL="1361130" indent="-194447" defTabSz="929025">
              <a:defRPr>
                <a:solidFill>
                  <a:schemeClr val="tx1"/>
                </a:solidFill>
                <a:latin typeface="Arial" charset="0"/>
              </a:defRPr>
            </a:lvl4pPr>
            <a:lvl5pPr marL="1750024" indent="-194447" defTabSz="929025">
              <a:defRPr>
                <a:solidFill>
                  <a:schemeClr val="tx1"/>
                </a:solidFill>
                <a:latin typeface="Arial" charset="0"/>
              </a:defRPr>
            </a:lvl5pPr>
            <a:lvl6pPr marL="2138919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27813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16707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05602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C37C0A-27E6-4FEB-8812-A50C39F5192B}" type="datetime1">
              <a:rPr lang="en-US" altLang="en-US" smtClean="0">
                <a:latin typeface="Times New Roman" pitchFamily="18" charset="0"/>
              </a:rPr>
              <a:pPr/>
              <a:t>4/6/2020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25">
              <a:defRPr>
                <a:solidFill>
                  <a:schemeClr val="tx1"/>
                </a:solidFill>
                <a:latin typeface="Arial" charset="0"/>
              </a:defRPr>
            </a:lvl1pPr>
            <a:lvl2pPr marL="631953" indent="-243059" defTabSz="929025">
              <a:defRPr>
                <a:solidFill>
                  <a:schemeClr val="tx1"/>
                </a:solidFill>
                <a:latin typeface="Arial" charset="0"/>
              </a:defRPr>
            </a:lvl2pPr>
            <a:lvl3pPr marL="972236" indent="-194447" defTabSz="929025">
              <a:defRPr>
                <a:solidFill>
                  <a:schemeClr val="tx1"/>
                </a:solidFill>
                <a:latin typeface="Arial" charset="0"/>
              </a:defRPr>
            </a:lvl3pPr>
            <a:lvl4pPr marL="1361130" indent="-194447" defTabSz="929025">
              <a:defRPr>
                <a:solidFill>
                  <a:schemeClr val="tx1"/>
                </a:solidFill>
                <a:latin typeface="Arial" charset="0"/>
              </a:defRPr>
            </a:lvl4pPr>
            <a:lvl5pPr marL="1750024" indent="-194447" defTabSz="929025">
              <a:defRPr>
                <a:solidFill>
                  <a:schemeClr val="tx1"/>
                </a:solidFill>
                <a:latin typeface="Arial" charset="0"/>
              </a:defRPr>
            </a:lvl5pPr>
            <a:lvl6pPr marL="2138919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27813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16707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05602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2006,  D.H. Jensen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25">
              <a:defRPr>
                <a:solidFill>
                  <a:schemeClr val="tx1"/>
                </a:solidFill>
                <a:latin typeface="Arial" charset="0"/>
              </a:defRPr>
            </a:lvl1pPr>
            <a:lvl2pPr marL="631953" indent="-243059" defTabSz="929025">
              <a:defRPr>
                <a:solidFill>
                  <a:schemeClr val="tx1"/>
                </a:solidFill>
                <a:latin typeface="Arial" charset="0"/>
              </a:defRPr>
            </a:lvl2pPr>
            <a:lvl3pPr marL="972236" indent="-194447" defTabSz="929025">
              <a:defRPr>
                <a:solidFill>
                  <a:schemeClr val="tx1"/>
                </a:solidFill>
                <a:latin typeface="Arial" charset="0"/>
              </a:defRPr>
            </a:lvl3pPr>
            <a:lvl4pPr marL="1361130" indent="-194447" defTabSz="929025">
              <a:defRPr>
                <a:solidFill>
                  <a:schemeClr val="tx1"/>
                </a:solidFill>
                <a:latin typeface="Arial" charset="0"/>
              </a:defRPr>
            </a:lvl4pPr>
            <a:lvl5pPr marL="1750024" indent="-194447" defTabSz="929025">
              <a:defRPr>
                <a:solidFill>
                  <a:schemeClr val="tx1"/>
                </a:solidFill>
                <a:latin typeface="Arial" charset="0"/>
              </a:defRPr>
            </a:lvl5pPr>
            <a:lvl6pPr marL="2138919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27813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16707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05602" indent="-194447" defTabSz="929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9840B-5B50-4D6F-97FA-E1F1DBAD8EB8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B3A36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071D4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rgbClr val="E4D49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2557-0AF9-41C1-81DE-CF84B8197669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1275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IENG 475: Computer-Controlled Manufacturing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2095-F970-44BA-9019-5577AF3C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BFD4-9DFE-49A0-8EFE-C38A3DD99CA0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89AA-DFE2-4838-856D-CE3E12EA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3550-DB14-4D43-8D19-1B126689FB63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0B87-6AF1-4846-BD4B-09C22333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C8-0BDF-478F-8619-D30D984BC7E5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7BAD-20C6-4C38-8929-0AC3FB0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1C39-8DDE-4E23-B1BC-5D5DE3D0E97D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98D0-036C-410D-A98E-6E084D37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2B0-090C-40F7-B7B9-32B4E09A13CF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101E-AFD7-4A85-A41C-230EC8B9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892-8C4B-458B-B191-40D3B2E68819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0C68-9CAC-4392-BAC3-41EAD79E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E-CBA5-46C7-834F-A6754015639D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2361-8AFE-4E69-8D2E-BF2469A1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BBA2-80A4-4A71-BEF7-DEEF8C3D7207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A6F-4099-4E87-BC1F-09428BF1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DD29-71B1-4689-B7AA-96B301332185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E15A-5CB8-4905-814F-BE493D86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F37-6495-40FA-8E12-34B73768CCB3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22C3-C81D-463A-BD69-7C408EEC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C6E414F-8048-44C7-B8CA-6B06D8F659B1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39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555E543-5E2C-499B-83EC-98EBDF6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rgbClr val="E4D4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rgbClr val="E4D4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baseline="0">
          <a:solidFill>
            <a:srgbClr val="E4D4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50000"/>
        <a:buChar char="•"/>
        <a:defRPr sz="22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3A369"/>
        </a:buClr>
        <a:buSzPct val="150000"/>
        <a:buChar char="•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150000"/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5D06A0-164A-4419-AA97-97DD0F8FD4F7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FD4A7-435F-4BF8-BDE9-91F46D46E3E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IENG 475 - Lecture 13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Robotics</a:t>
            </a:r>
          </a:p>
        </p:txBody>
      </p:sp>
    </p:spTree>
    <p:extLst>
      <p:ext uri="{BB962C8B-B14F-4D97-AF65-F5344CB8AC3E}">
        <p14:creationId xmlns:p14="http://schemas.microsoft.com/office/powerpoint/2010/main" val="6704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E2CC25-61BE-4AC1-9F12-212348A53CA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228C15-580A-4D14-87B6-A6759EB7F68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Envelope - Cartesian</a:t>
            </a:r>
          </a:p>
        </p:txBody>
      </p:sp>
      <p:pic>
        <p:nvPicPr>
          <p:cNvPr id="13318" name="Picture 3" descr="Cartes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781175"/>
            <a:ext cx="7924800" cy="4327525"/>
          </a:xfrm>
        </p:spPr>
      </p:pic>
    </p:spTree>
    <p:extLst>
      <p:ext uri="{BB962C8B-B14F-4D97-AF65-F5344CB8AC3E}">
        <p14:creationId xmlns:p14="http://schemas.microsoft.com/office/powerpoint/2010/main" val="408653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A81C8-F7C3-4672-8E8F-8C94ABF0859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F52BD4-3676-4208-8D04-2E9BB6353C3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Cartesian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Three linear axes (x, y, z)</a:t>
            </a:r>
          </a:p>
          <a:p>
            <a:pPr lvl="1" eaLnBrk="1" hangingPunct="1"/>
            <a:r>
              <a:rPr lang="en-US" altLang="en-US" sz="2000"/>
              <a:t>Base travel, Reach, Height</a:t>
            </a:r>
          </a:p>
          <a:p>
            <a:pPr eaLnBrk="1" hangingPunct="1"/>
            <a:r>
              <a:rPr lang="en-US" altLang="en-US" sz="2300"/>
              <a:t>Advantages:</a:t>
            </a:r>
          </a:p>
          <a:p>
            <a:pPr lvl="1" eaLnBrk="1" hangingPunct="1"/>
            <a:r>
              <a:rPr lang="en-US" altLang="en-US" sz="2000"/>
              <a:t>Easy to visualize</a:t>
            </a:r>
          </a:p>
          <a:p>
            <a:pPr lvl="1" eaLnBrk="1" hangingPunct="1"/>
            <a:r>
              <a:rPr lang="en-US" altLang="en-US" sz="2000"/>
              <a:t>Rigid structure</a:t>
            </a:r>
          </a:p>
          <a:p>
            <a:pPr lvl="1" eaLnBrk="1" hangingPunct="1"/>
            <a:r>
              <a:rPr lang="en-US" altLang="en-US" sz="2000"/>
              <a:t>Easy to program off-line</a:t>
            </a:r>
          </a:p>
          <a:p>
            <a:pPr eaLnBrk="1" hangingPunct="1"/>
            <a:r>
              <a:rPr lang="en-US" altLang="en-US" sz="2300"/>
              <a:t>Disadvantages:</a:t>
            </a:r>
          </a:p>
          <a:p>
            <a:pPr lvl="1" eaLnBrk="1" hangingPunct="1"/>
            <a:r>
              <a:rPr lang="en-US" altLang="en-US" sz="2000"/>
              <a:t>Can only reach in front of itself</a:t>
            </a:r>
          </a:p>
          <a:p>
            <a:pPr lvl="1" eaLnBrk="1" hangingPunct="1"/>
            <a:r>
              <a:rPr lang="en-US" altLang="en-US" sz="2000"/>
              <a:t>Requires large floor space for envelope size</a:t>
            </a:r>
          </a:p>
          <a:p>
            <a:pPr lvl="1" eaLnBrk="1" hangingPunct="1"/>
            <a:r>
              <a:rPr lang="en-US" altLang="en-US" sz="2000"/>
              <a:t>Axes are hard to seal against debris</a:t>
            </a:r>
          </a:p>
        </p:txBody>
      </p:sp>
    </p:spTree>
    <p:extLst>
      <p:ext uri="{BB962C8B-B14F-4D97-AF65-F5344CB8AC3E}">
        <p14:creationId xmlns:p14="http://schemas.microsoft.com/office/powerpoint/2010/main" val="1139021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EA05A6-D4C0-405B-9994-DC5A3D3A1DCB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33F419-EF27-4C3F-B84D-310E3D81839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Envelope - Cylindrical</a:t>
            </a:r>
          </a:p>
        </p:txBody>
      </p:sp>
      <p:pic>
        <p:nvPicPr>
          <p:cNvPr id="15366" name="Picture 3" descr="Cylindr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1927225"/>
            <a:ext cx="8077200" cy="3781425"/>
          </a:xfrm>
        </p:spPr>
      </p:pic>
    </p:spTree>
    <p:extLst>
      <p:ext uri="{BB962C8B-B14F-4D97-AF65-F5344CB8AC3E}">
        <p14:creationId xmlns:p14="http://schemas.microsoft.com/office/powerpoint/2010/main" val="364081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5F7213-E2A1-48E7-A197-0C3B6DFF58E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8F9609-92AF-4524-A90F-22F1D15B8A6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Cylindrical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754188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One rotational, two linear axes (</a:t>
            </a:r>
            <a:r>
              <a:rPr lang="en-US" altLang="en-US" sz="2300">
                <a:sym typeface="Symbol" pitchFamily="18" charset="2"/>
              </a:rPr>
              <a:t></a:t>
            </a:r>
            <a:r>
              <a:rPr lang="en-US" altLang="en-US" sz="2300"/>
              <a:t>, r, z)</a:t>
            </a:r>
          </a:p>
          <a:p>
            <a:pPr lvl="1" eaLnBrk="1" hangingPunct="1"/>
            <a:r>
              <a:rPr lang="en-US" altLang="en-US" sz="2000"/>
              <a:t>Base rotation, Reach, Height</a:t>
            </a:r>
          </a:p>
          <a:p>
            <a:pPr eaLnBrk="1" hangingPunct="1"/>
            <a:r>
              <a:rPr lang="en-US" altLang="en-US" sz="2300"/>
              <a:t>Advantages:</a:t>
            </a:r>
          </a:p>
          <a:p>
            <a:pPr lvl="1" eaLnBrk="1" hangingPunct="1"/>
            <a:r>
              <a:rPr lang="en-US" altLang="en-US" sz="2000"/>
              <a:t>Can reach all around itself</a:t>
            </a:r>
          </a:p>
          <a:p>
            <a:pPr lvl="1" eaLnBrk="1" hangingPunct="1"/>
            <a:r>
              <a:rPr lang="en-US" altLang="en-US" sz="2000"/>
              <a:t>Reach and height axes rigid</a:t>
            </a:r>
          </a:p>
          <a:p>
            <a:pPr lvl="1" eaLnBrk="1" hangingPunct="1"/>
            <a:r>
              <a:rPr lang="en-US" altLang="en-US" sz="2000"/>
              <a:t>Rotational axis easy to seal against debris</a:t>
            </a:r>
          </a:p>
          <a:p>
            <a:pPr eaLnBrk="1" hangingPunct="1"/>
            <a:r>
              <a:rPr lang="en-US" altLang="en-US" sz="2300"/>
              <a:t>Disadvantages:</a:t>
            </a:r>
          </a:p>
          <a:p>
            <a:pPr lvl="1" eaLnBrk="1" hangingPunct="1"/>
            <a:r>
              <a:rPr lang="en-US" altLang="en-US" sz="2000"/>
              <a:t>Cannot reach above itself</a:t>
            </a:r>
          </a:p>
          <a:p>
            <a:pPr lvl="1" eaLnBrk="1" hangingPunct="1"/>
            <a:r>
              <a:rPr lang="en-US" altLang="en-US" sz="2000"/>
              <a:t>Rotation axis is less rigid, linear axes hard to seal</a:t>
            </a:r>
          </a:p>
          <a:p>
            <a:pPr lvl="1" eaLnBrk="1" hangingPunct="1"/>
            <a:r>
              <a:rPr lang="en-US" altLang="en-US" sz="2000"/>
              <a:t>Can’t reach around obstacles</a:t>
            </a:r>
          </a:p>
          <a:p>
            <a:pPr lvl="1" eaLnBrk="1" hangingPunct="1"/>
            <a:r>
              <a:rPr lang="en-US" altLang="en-US" sz="2000"/>
              <a:t>Horizontal motion is circular</a:t>
            </a:r>
          </a:p>
        </p:txBody>
      </p:sp>
    </p:spTree>
    <p:extLst>
      <p:ext uri="{BB962C8B-B14F-4D97-AF65-F5344CB8AC3E}">
        <p14:creationId xmlns:p14="http://schemas.microsoft.com/office/powerpoint/2010/main" val="723938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FA1CD7-F68E-4464-9A1E-B68729BD2BAB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9498DB-855A-4DFA-8122-44484738360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Spherical (Polar)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54188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One linear, two rotational axes (</a:t>
            </a:r>
            <a:r>
              <a:rPr lang="en-US" altLang="en-US" sz="2300">
                <a:sym typeface="Symbol" pitchFamily="18" charset="2"/>
              </a:rPr>
              <a:t>, r, )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Base rotation, Reach, Elevation angle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Advantages: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Long horizontal reach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Can usually reach above itself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Disadvantages:</a:t>
            </a:r>
          </a:p>
          <a:p>
            <a:pPr lvl="1" eaLnBrk="1" hangingPunct="1"/>
            <a:r>
              <a:rPr lang="en-US" altLang="en-US" sz="2000"/>
              <a:t>Can’t reach around obstacles</a:t>
            </a:r>
          </a:p>
          <a:p>
            <a:pPr lvl="1" eaLnBrk="1" hangingPunct="1"/>
            <a:r>
              <a:rPr lang="en-US" altLang="en-US" sz="2000"/>
              <a:t>Generally has short vertical reach</a:t>
            </a:r>
          </a:p>
          <a:p>
            <a:pPr lvl="1" eaLnBrk="1" hangingPunct="1"/>
            <a:r>
              <a:rPr lang="en-US" altLang="en-US" sz="2000"/>
              <a:t>Horizontal and vertical motion is circular</a:t>
            </a:r>
          </a:p>
        </p:txBody>
      </p:sp>
    </p:spTree>
    <p:extLst>
      <p:ext uri="{BB962C8B-B14F-4D97-AF65-F5344CB8AC3E}">
        <p14:creationId xmlns:p14="http://schemas.microsoft.com/office/powerpoint/2010/main" val="555764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5744CE-9D5B-4E65-A539-67691951136C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80878B-1661-4995-88CB-5E41A607CE9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10525" cy="1143000"/>
          </a:xfrm>
        </p:spPr>
        <p:txBody>
          <a:bodyPr/>
          <a:lstStyle/>
          <a:p>
            <a:r>
              <a:rPr lang="en-US" altLang="en-US" sz="2900"/>
              <a:t>Anthropomorphic/Articulated Envelope</a:t>
            </a:r>
          </a:p>
        </p:txBody>
      </p:sp>
      <p:pic>
        <p:nvPicPr>
          <p:cNvPr id="18438" name="Picture 3" descr="Scorbot ER5 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770063"/>
            <a:ext cx="3479800" cy="4530725"/>
          </a:xfrm>
        </p:spPr>
      </p:pic>
      <p:pic>
        <p:nvPicPr>
          <p:cNvPr id="18439" name="Picture 4" descr="Scorbot ER5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62125"/>
            <a:ext cx="34845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9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1896B2-7DF7-40BB-BAA3-2357BB1660C4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94527E-54BB-4544-A92D-81DA021C09B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Anthropomorphic / Articulated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Three (or more) rotational axes (</a:t>
            </a:r>
            <a:r>
              <a:rPr lang="en-US" altLang="en-US" sz="2300">
                <a:sym typeface="Symbol" pitchFamily="18" charset="2"/>
              </a:rPr>
              <a:t>, , )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Base rotation, Elevation angle, Reach angle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Advantages: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Can reach above or below obstacles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Largest envelope for least floor space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Disadvantages:</a:t>
            </a:r>
          </a:p>
          <a:p>
            <a:pPr lvl="1" eaLnBrk="1" hangingPunct="1"/>
            <a:r>
              <a:rPr lang="en-US" altLang="en-US" sz="2000"/>
              <a:t>Difficult to program off-line</a:t>
            </a:r>
          </a:p>
          <a:p>
            <a:pPr lvl="1" eaLnBrk="1" hangingPunct="1"/>
            <a:r>
              <a:rPr lang="en-US" altLang="en-US" sz="2000"/>
              <a:t>Two or more ways to reach a point</a:t>
            </a:r>
          </a:p>
          <a:p>
            <a:pPr lvl="1" eaLnBrk="1" hangingPunct="1"/>
            <a:r>
              <a:rPr lang="en-US" altLang="en-US" sz="2000"/>
              <a:t>Most complex configuration (construction)</a:t>
            </a:r>
          </a:p>
          <a:p>
            <a:pPr lvl="1" eaLnBrk="1" hangingPunct="1"/>
            <a:r>
              <a:rPr lang="en-US" altLang="en-US" sz="2000"/>
              <a:t>Horizontal motion is circular</a:t>
            </a:r>
          </a:p>
        </p:txBody>
      </p:sp>
    </p:spTree>
    <p:extLst>
      <p:ext uri="{BB962C8B-B14F-4D97-AF65-F5344CB8AC3E}">
        <p14:creationId xmlns:p14="http://schemas.microsoft.com/office/powerpoint/2010/main" val="2897433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82EB2F-308E-4E1F-9A5F-86D23E9B020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0BDC42-DF05-4B9F-A107-B52C37EA976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Envelope - SCARA</a:t>
            </a:r>
          </a:p>
        </p:txBody>
      </p:sp>
      <p:pic>
        <p:nvPicPr>
          <p:cNvPr id="20486" name="Picture 3" descr="SCA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13" y="1814513"/>
            <a:ext cx="7924800" cy="4327525"/>
          </a:xfrm>
        </p:spPr>
      </p:pic>
    </p:spTree>
    <p:extLst>
      <p:ext uri="{BB962C8B-B14F-4D97-AF65-F5344CB8AC3E}">
        <p14:creationId xmlns:p14="http://schemas.microsoft.com/office/powerpoint/2010/main" val="180167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5E1732-03B7-41FA-9577-FA3B588A9F80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7E42ED-973A-488E-B505-AABE7A0605C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SCARA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19263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Two rotational, one linear axes (</a:t>
            </a:r>
            <a:r>
              <a:rPr lang="en-US" altLang="en-US" sz="2300">
                <a:sym typeface="Symbol" pitchFamily="18" charset="2"/>
              </a:rPr>
              <a:t>, , z)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Base rotation, Reach angle, Height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Advantages: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Height axis is rigid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Large envelope for floor space</a:t>
            </a:r>
          </a:p>
          <a:p>
            <a:pPr lvl="1" eaLnBrk="1" hangingPunct="1"/>
            <a:r>
              <a:rPr lang="en-US" altLang="en-US" sz="2000">
                <a:sym typeface="Symbol" pitchFamily="18" charset="2"/>
              </a:rPr>
              <a:t>Can reach around horizontal obstacles</a:t>
            </a:r>
          </a:p>
          <a:p>
            <a:pPr eaLnBrk="1" hangingPunct="1"/>
            <a:r>
              <a:rPr lang="en-US" altLang="en-US" sz="2300">
                <a:sym typeface="Symbol" pitchFamily="18" charset="2"/>
              </a:rPr>
              <a:t>Disadvantages:</a:t>
            </a:r>
          </a:p>
          <a:p>
            <a:pPr lvl="1" eaLnBrk="1" hangingPunct="1"/>
            <a:r>
              <a:rPr lang="en-US" altLang="en-US" sz="2000"/>
              <a:t>Two ways to reach a position</a:t>
            </a:r>
          </a:p>
          <a:p>
            <a:pPr lvl="1" eaLnBrk="1" hangingPunct="1"/>
            <a:r>
              <a:rPr lang="en-US" altLang="en-US" sz="2000"/>
              <a:t>Difficult to program off-line</a:t>
            </a:r>
          </a:p>
          <a:p>
            <a:pPr lvl="1" eaLnBrk="1" hangingPunct="1"/>
            <a:r>
              <a:rPr lang="en-US" altLang="en-US" sz="2000"/>
              <a:t>Highly complex arm</a:t>
            </a:r>
          </a:p>
          <a:p>
            <a:pPr lvl="1" eaLnBrk="1" hangingPunct="1"/>
            <a:r>
              <a:rPr lang="en-US" altLang="en-US" sz="2000"/>
              <a:t>Horizontal motion is circular</a:t>
            </a:r>
          </a:p>
        </p:txBody>
      </p:sp>
    </p:spTree>
    <p:extLst>
      <p:ext uri="{BB962C8B-B14F-4D97-AF65-F5344CB8AC3E}">
        <p14:creationId xmlns:p14="http://schemas.microsoft.com/office/powerpoint/2010/main" val="3886759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AA0C7-9105-4554-9B12-9B6FE8AAE52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0AA1E4-C377-41FF-B117-A6DF6CD004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Robot Components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Robot Arm</a:t>
            </a:r>
          </a:p>
          <a:p>
            <a:pPr eaLnBrk="1" hangingPunct="1"/>
            <a:r>
              <a:rPr lang="en-US" altLang="en-US" sz="2300"/>
              <a:t>End-effector</a:t>
            </a:r>
          </a:p>
          <a:p>
            <a:pPr eaLnBrk="1" hangingPunct="1"/>
            <a:r>
              <a:rPr lang="en-US" altLang="en-US" sz="2300"/>
              <a:t>Controller</a:t>
            </a:r>
          </a:p>
          <a:p>
            <a:pPr eaLnBrk="1" hangingPunct="1"/>
            <a:r>
              <a:rPr lang="en-US" altLang="en-US" sz="2300"/>
              <a:t>Power Supply</a:t>
            </a:r>
          </a:p>
          <a:p>
            <a:pPr eaLnBrk="1" hangingPunct="1"/>
            <a:r>
              <a:rPr lang="en-US" altLang="en-US" sz="2300"/>
              <a:t>Programming Device</a:t>
            </a:r>
          </a:p>
          <a:p>
            <a:pPr lvl="1" eaLnBrk="1" hangingPunct="1"/>
            <a:r>
              <a:rPr lang="en-US" altLang="en-US" sz="2000"/>
              <a:t>On-line Devices:</a:t>
            </a:r>
          </a:p>
          <a:p>
            <a:pPr lvl="2" eaLnBrk="1" hangingPunct="1"/>
            <a:r>
              <a:rPr lang="en-US" altLang="en-US" sz="1800"/>
              <a:t>Teach Pendant</a:t>
            </a:r>
          </a:p>
          <a:p>
            <a:pPr lvl="2" eaLnBrk="1" hangingPunct="1"/>
            <a:r>
              <a:rPr lang="en-US" altLang="en-US" sz="1800"/>
              <a:t>Lead-through / Walk-through </a:t>
            </a:r>
          </a:p>
          <a:p>
            <a:pPr lvl="2" eaLnBrk="1" hangingPunct="1"/>
            <a:r>
              <a:rPr lang="en-US" altLang="en-US" sz="1800"/>
              <a:t>Dumb Terminal </a:t>
            </a:r>
          </a:p>
          <a:p>
            <a:pPr lvl="1" eaLnBrk="1" hangingPunct="1"/>
            <a:r>
              <a:rPr lang="en-US" altLang="en-US" sz="2000"/>
              <a:t>Off-line Devices:</a:t>
            </a:r>
          </a:p>
          <a:p>
            <a:pPr lvl="2" eaLnBrk="1" hangingPunct="1"/>
            <a:r>
              <a:rPr lang="en-US" altLang="en-US" sz="1800"/>
              <a:t>Computer (PC)</a:t>
            </a:r>
          </a:p>
        </p:txBody>
      </p:sp>
    </p:spTree>
    <p:extLst>
      <p:ext uri="{BB962C8B-B14F-4D97-AF65-F5344CB8AC3E}">
        <p14:creationId xmlns:p14="http://schemas.microsoft.com/office/powerpoint/2010/main" val="36073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07D876-8E77-41A2-B6FF-0E1F3CDACFC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D17A9C-158D-43CE-B937-F2E40CDB0D2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Three Laws for Robots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9263"/>
            <a:ext cx="7696200" cy="4038600"/>
          </a:xfrm>
        </p:spPr>
        <p:txBody>
          <a:bodyPr/>
          <a:lstStyle/>
          <a:p>
            <a:pPr marL="590550" indent="-590550" eaLnBrk="1" hangingPunct="1">
              <a:lnSpc>
                <a:spcPct val="90000"/>
              </a:lnSpc>
            </a:pPr>
            <a:r>
              <a:rPr lang="en-US" altLang="en-US" sz="2700" dirty="0"/>
              <a:t>Asimov’s Three Laws:</a:t>
            </a:r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Monotype Sorts" pitchFamily="2" charset="2"/>
              <a:buAutoNum type="arabicPeriod"/>
            </a:pPr>
            <a:r>
              <a:rPr lang="en-US" altLang="en-US" sz="2200" b="1" dirty="0"/>
              <a:t>A robot must not harm a human being, nor through inaction allow one to come to harm.</a:t>
            </a:r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Monotype Sorts" pitchFamily="2" charset="2"/>
              <a:buAutoNum type="arabicPeriod"/>
            </a:pPr>
            <a:r>
              <a:rPr lang="en-US" altLang="en-US" sz="2200" b="1" dirty="0"/>
              <a:t>A robot must always obey human beings, unless that is in conflict with the first law.</a:t>
            </a:r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Monotype Sorts" pitchFamily="2" charset="2"/>
              <a:buAutoNum type="arabicPeriod"/>
            </a:pPr>
            <a:r>
              <a:rPr lang="en-US" altLang="en-US" sz="2200" b="1" dirty="0"/>
              <a:t>A robot must protect itself from harm, unless that is in conflict with the first two laws.</a:t>
            </a:r>
          </a:p>
          <a:p>
            <a:pPr marL="952500" lvl="1" indent="-495300" eaLnBrk="1" hangingPunct="1">
              <a:lnSpc>
                <a:spcPct val="90000"/>
              </a:lnSpc>
            </a:pPr>
            <a:endParaRPr lang="en-US" altLang="en-US" sz="1000" b="1" dirty="0"/>
          </a:p>
          <a:p>
            <a:pPr marL="590550" indent="-590550" eaLnBrk="1" hangingPunct="1">
              <a:lnSpc>
                <a:spcPct val="90000"/>
              </a:lnSpc>
            </a:pPr>
            <a:r>
              <a:rPr lang="en-US" altLang="en-US" sz="2700" dirty="0"/>
              <a:t>Applications (Four D’s of Robotics):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200" dirty="0"/>
              <a:t>Dirty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200" dirty="0"/>
              <a:t>Dull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200" dirty="0"/>
              <a:t>Difficult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200" dirty="0"/>
              <a:t>Dangerous </a:t>
            </a:r>
          </a:p>
        </p:txBody>
      </p:sp>
    </p:spTree>
    <p:extLst>
      <p:ext uri="{BB962C8B-B14F-4D97-AF65-F5344CB8AC3E}">
        <p14:creationId xmlns:p14="http://schemas.microsoft.com/office/powerpoint/2010/main" val="2330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4E0AC-6323-452A-9AE3-2802E7A6715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79E16E-A697-4240-87BD-227F4844761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/>
              <a:t>Ex. Anthropomorphic Spec Sheet</a:t>
            </a:r>
          </a:p>
        </p:txBody>
      </p:sp>
      <p:pic>
        <p:nvPicPr>
          <p:cNvPr id="23558" name="Picture 3" descr="Scorbot ER5 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770063"/>
            <a:ext cx="3479800" cy="4530725"/>
          </a:xfrm>
        </p:spPr>
      </p:pic>
      <p:pic>
        <p:nvPicPr>
          <p:cNvPr id="23559" name="Picture 4" descr="Scorbot ER5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62125"/>
            <a:ext cx="34845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6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D9E95D-4ABD-4D04-B75F-3C2000461C8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A4A6A0-CE1D-46B4-9D56-4CD9FE86669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Specifications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66888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Payload</a:t>
            </a:r>
          </a:p>
          <a:p>
            <a:pPr lvl="1" eaLnBrk="1" hangingPunct="1"/>
            <a:r>
              <a:rPr lang="en-US" altLang="en-US" sz="2200">
                <a:solidFill>
                  <a:srgbClr val="FFFF00"/>
                </a:solidFill>
              </a:rPr>
              <a:t>Maximum Payload</a:t>
            </a:r>
            <a:r>
              <a:rPr lang="en-US" altLang="en-US" sz="2200"/>
              <a:t> is the maximum mass that the arm can move at reduced speed at the rated precision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>
                <a:solidFill>
                  <a:srgbClr val="FFFF00"/>
                </a:solidFill>
              </a:rPr>
              <a:t>Nominal Payload</a:t>
            </a:r>
            <a:r>
              <a:rPr lang="en-US" altLang="en-US" sz="2200"/>
              <a:t> is the maximum mass that the arm can move at maximum speed at the rated precision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>
                <a:solidFill>
                  <a:srgbClr val="FFFF00"/>
                </a:solidFill>
              </a:rPr>
              <a:t>Effective Payload</a:t>
            </a:r>
            <a:r>
              <a:rPr lang="en-US" altLang="en-US" sz="2200"/>
              <a:t> is the mass that may be moved after the mass of the end-effector has been subtracted</a:t>
            </a:r>
          </a:p>
          <a:p>
            <a:pPr lvl="2" eaLnBrk="1" hangingPunct="1"/>
            <a:r>
              <a:rPr lang="en-US" altLang="en-US" sz="2000"/>
              <a:t>Ratings are highly dependant on the size and shape of the payload</a:t>
            </a:r>
          </a:p>
        </p:txBody>
      </p:sp>
    </p:spTree>
    <p:extLst>
      <p:ext uri="{BB962C8B-B14F-4D97-AF65-F5344CB8AC3E}">
        <p14:creationId xmlns:p14="http://schemas.microsoft.com/office/powerpoint/2010/main" val="36768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38DCB9-1A13-4012-A5CA-2C26B77E9A80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5CF78-D3CB-4E74-ACF4-94085BEA673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Specifications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Speed</a:t>
            </a:r>
          </a:p>
          <a:p>
            <a:pPr lvl="1" eaLnBrk="1" hangingPunct="1"/>
            <a:r>
              <a:rPr lang="en-US" altLang="en-US" sz="2000"/>
              <a:t>Maximum speed is that of the tip of the arm at full extension with all joints moving simultaneously</a:t>
            </a:r>
          </a:p>
          <a:p>
            <a:pPr lvl="1" eaLnBrk="1" hangingPunct="1"/>
            <a:r>
              <a:rPr lang="en-US" altLang="en-US" sz="2000"/>
              <a:t>The maximum speed must NOT be used to estimate cycle times</a:t>
            </a:r>
          </a:p>
          <a:p>
            <a:pPr lvl="2" eaLnBrk="1" hangingPunct="1"/>
            <a:r>
              <a:rPr lang="en-US" altLang="en-US" sz="1800"/>
              <a:t>Use the “standard” 12 in. pick and place cycle time for rough estimates</a:t>
            </a:r>
          </a:p>
          <a:p>
            <a:pPr lvl="2" eaLnBrk="1" hangingPunct="1"/>
            <a:r>
              <a:rPr lang="en-US" altLang="en-US" sz="1800"/>
              <a:t>Use a physical simulation for critical estimates </a:t>
            </a:r>
          </a:p>
          <a:p>
            <a:pPr lvl="2" eaLnBrk="1" hangingPunct="1"/>
            <a:r>
              <a:rPr lang="en-US" altLang="en-US" sz="1800"/>
              <a:t>May require motion to a lower inertia posture</a:t>
            </a:r>
          </a:p>
          <a:p>
            <a:pPr eaLnBrk="1" hangingPunct="1"/>
            <a:r>
              <a:rPr lang="en-US" altLang="en-US" sz="2300"/>
              <a:t>Repeatability</a:t>
            </a:r>
          </a:p>
          <a:p>
            <a:pPr eaLnBrk="1" hangingPunct="1"/>
            <a:r>
              <a:rPr lang="en-US" altLang="en-US" sz="2300"/>
              <a:t>Resolution</a:t>
            </a:r>
          </a:p>
          <a:p>
            <a:pPr eaLnBrk="1" hangingPunct="1"/>
            <a:r>
              <a:rPr lang="en-US" altLang="en-US" sz="230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209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4B79DB-7C69-474C-AB53-EFB5BC446BD7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2FD975-4DA9-429F-86B9-8240DE6B557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Specifications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31963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“Standard” 12 in. Pick and Place Cycle</a:t>
            </a:r>
          </a:p>
          <a:p>
            <a:pPr lvl="1" eaLnBrk="1" hangingPunct="1"/>
            <a:r>
              <a:rPr lang="en-US" altLang="en-US" sz="2200"/>
              <a:t>The time to execute the following motion sequence (seconds):</a:t>
            </a:r>
          </a:p>
          <a:p>
            <a:pPr lvl="2" eaLnBrk="1" hangingPunct="1"/>
            <a:r>
              <a:rPr lang="en-US" altLang="en-US" sz="2000"/>
              <a:t>Move down one inch</a:t>
            </a:r>
          </a:p>
          <a:p>
            <a:pPr lvl="2" eaLnBrk="1" hangingPunct="1"/>
            <a:r>
              <a:rPr lang="en-US" altLang="en-US" sz="2000"/>
              <a:t>Grasp rated payload</a:t>
            </a:r>
          </a:p>
          <a:p>
            <a:pPr lvl="2" eaLnBrk="1" hangingPunct="1"/>
            <a:r>
              <a:rPr lang="en-US" altLang="en-US" sz="2000"/>
              <a:t>Move up one inch</a:t>
            </a:r>
          </a:p>
          <a:p>
            <a:pPr lvl="2" eaLnBrk="1" hangingPunct="1"/>
            <a:r>
              <a:rPr lang="en-US" altLang="en-US" sz="2000"/>
              <a:t>Move across twelve inches</a:t>
            </a:r>
          </a:p>
          <a:p>
            <a:pPr lvl="2" eaLnBrk="1" hangingPunct="1"/>
            <a:r>
              <a:rPr lang="en-US" altLang="en-US" sz="2000"/>
              <a:t>Move down one inch</a:t>
            </a:r>
          </a:p>
          <a:p>
            <a:pPr lvl="2" eaLnBrk="1" hangingPunct="1"/>
            <a:r>
              <a:rPr lang="en-US" altLang="en-US" sz="2000"/>
              <a:t>Release the payload</a:t>
            </a:r>
          </a:p>
          <a:p>
            <a:pPr lvl="2" eaLnBrk="1" hangingPunct="1"/>
            <a:r>
              <a:rPr lang="en-US" altLang="en-US" sz="2000"/>
              <a:t>Move up one inch</a:t>
            </a:r>
          </a:p>
          <a:p>
            <a:pPr lvl="2" eaLnBrk="1" hangingPunct="1"/>
            <a:r>
              <a:rPr lang="en-US" altLang="en-US" sz="2000"/>
              <a:t>Return to starting location</a:t>
            </a:r>
          </a:p>
        </p:txBody>
      </p:sp>
    </p:spTree>
    <p:extLst>
      <p:ext uri="{BB962C8B-B14F-4D97-AF65-F5344CB8AC3E}">
        <p14:creationId xmlns:p14="http://schemas.microsoft.com/office/powerpoint/2010/main" val="23089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2C5820-7DFA-4D94-BBD0-D2CF4606822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8BE515-8C33-4F03-9DB2-3750A8ADAE2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Positioning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Envelope Coordinates</a:t>
            </a:r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World Frame</a:t>
            </a:r>
          </a:p>
          <a:p>
            <a:pPr lvl="2" eaLnBrk="1" hangingPunct="1"/>
            <a:r>
              <a:rPr lang="en-US" altLang="en-US" sz="1800"/>
              <a:t>Usually expressed in terms of workcell’s coordinate axes</a:t>
            </a:r>
          </a:p>
          <a:p>
            <a:pPr lvl="2" eaLnBrk="1" hangingPunct="1"/>
            <a:r>
              <a:rPr lang="en-US" altLang="en-US" sz="1800"/>
              <a:t>Often include cartesian coordinates</a:t>
            </a:r>
          </a:p>
          <a:p>
            <a:pPr eaLnBrk="1" hangingPunct="1"/>
            <a:r>
              <a:rPr lang="en-US" altLang="en-US" sz="2300"/>
              <a:t>Tool Center Coordinates</a:t>
            </a:r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Tool Frame</a:t>
            </a:r>
          </a:p>
          <a:p>
            <a:pPr lvl="2" eaLnBrk="1" hangingPunct="1"/>
            <a:r>
              <a:rPr lang="en-US" altLang="en-US" sz="1800"/>
              <a:t>Usually expressed in terms of tool’s coordinate axes</a:t>
            </a:r>
          </a:p>
          <a:p>
            <a:pPr lvl="2" eaLnBrk="1" hangingPunct="1"/>
            <a:r>
              <a:rPr lang="en-US" altLang="en-US" sz="1800"/>
              <a:t>May include world cartesian coordinates</a:t>
            </a:r>
          </a:p>
          <a:p>
            <a:pPr eaLnBrk="1" hangingPunct="1"/>
            <a:r>
              <a:rPr lang="en-US" altLang="en-US" sz="2300"/>
              <a:t>Joint Coordinates</a:t>
            </a:r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Robot Frame</a:t>
            </a:r>
          </a:p>
          <a:p>
            <a:pPr lvl="2" eaLnBrk="1" hangingPunct="1"/>
            <a:r>
              <a:rPr lang="en-US" altLang="en-US" sz="1800"/>
              <a:t>(Encoder) values of the joint positions at each programmed point</a:t>
            </a:r>
          </a:p>
        </p:txBody>
      </p:sp>
    </p:spTree>
    <p:extLst>
      <p:ext uri="{BB962C8B-B14F-4D97-AF65-F5344CB8AC3E}">
        <p14:creationId xmlns:p14="http://schemas.microsoft.com/office/powerpoint/2010/main" val="37154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E29315-7E2E-49AE-B05D-A074C79EFA6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0EB817-8857-442A-B021-A63CF583B85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Spec Sheet</a:t>
            </a:r>
          </a:p>
        </p:txBody>
      </p:sp>
      <p:pic>
        <p:nvPicPr>
          <p:cNvPr id="28678" name="Picture 3" descr="Puma 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1755775"/>
            <a:ext cx="3540125" cy="4619625"/>
          </a:xfrm>
        </p:spPr>
      </p:pic>
      <p:pic>
        <p:nvPicPr>
          <p:cNvPr id="28679" name="Picture 4" descr="Puma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741488"/>
            <a:ext cx="35258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3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9899C-2729-4A5D-ADA3-3B2FA0ADF20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6028-2752-4DF3-88D6-6454CC9D69E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/>
              <a:t>Example Articulated Spec Sheet</a:t>
            </a:r>
          </a:p>
        </p:txBody>
      </p:sp>
      <p:pic>
        <p:nvPicPr>
          <p:cNvPr id="29702" name="Picture 3" descr="Scorbot ER7 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43075"/>
            <a:ext cx="3476625" cy="4545013"/>
          </a:xfrm>
        </p:spPr>
      </p:pic>
      <p:pic>
        <p:nvPicPr>
          <p:cNvPr id="29703" name="Picture 4" descr="Scorbot ER7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14500"/>
            <a:ext cx="35575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4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A0746E-425F-4CF4-B667-4BEC0AAF513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F902C6-483C-4602-8806-1BC7BC470F1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SCARA Spec Sheet</a:t>
            </a:r>
          </a:p>
        </p:txBody>
      </p:sp>
      <p:pic>
        <p:nvPicPr>
          <p:cNvPr id="30726" name="Picture 3" descr="SCARA 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78000"/>
            <a:ext cx="4192588" cy="4511675"/>
          </a:xfrm>
        </p:spPr>
      </p:pic>
      <p:pic>
        <p:nvPicPr>
          <p:cNvPr id="30727" name="Picture 4" descr="SCARA 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779588"/>
            <a:ext cx="346710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3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DEFD9D-D8CB-44CA-A645-9342CA764415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4276BB-971D-4B26-AAED-F7F750404DE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/>
              <a:t>Robotics Technology I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752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z="2700"/>
              <a:t>Definition of a Robot (RIA):</a:t>
            </a:r>
          </a:p>
          <a:p>
            <a:pPr lvl="1" eaLnBrk="1" hangingPunct="1"/>
            <a:r>
              <a:rPr lang="en-US" altLang="en-US" sz="2200"/>
              <a:t>A robot is a reprogrammable, multi-functional manipulator designed to move material, parts, tools, or specialized devices through programmed motions for the performance of a variety of tasks.</a:t>
            </a:r>
          </a:p>
          <a:p>
            <a:pPr lvl="1" eaLnBrk="1" hangingPunct="1"/>
            <a:endParaRPr lang="en-US" altLang="en-US" sz="2200"/>
          </a:p>
          <a:p>
            <a:pPr eaLnBrk="1" hangingPunct="1"/>
            <a:r>
              <a:rPr lang="en-US" altLang="en-US" sz="2700"/>
              <a:t>Key Aspects:</a:t>
            </a:r>
          </a:p>
          <a:p>
            <a:pPr lvl="1" eaLnBrk="1" hangingPunct="1"/>
            <a:r>
              <a:rPr lang="en-US" altLang="en-US" sz="2200"/>
              <a:t>Reprogrammability</a:t>
            </a:r>
          </a:p>
          <a:p>
            <a:pPr lvl="1" eaLnBrk="1" hangingPunct="1"/>
            <a:r>
              <a:rPr lang="en-US" altLang="en-US" sz="2200"/>
              <a:t>Multiple functions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 b="1">
                <a:solidFill>
                  <a:srgbClr val="FFFF00"/>
                </a:solidFill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4562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7FD113-17C3-4F43-8FF3-7E9895A7DCA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3DFCEF-32D8-40F1-85F0-847F8AD061C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Degrees of Freedom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743075"/>
            <a:ext cx="7951787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A </a:t>
            </a:r>
            <a:r>
              <a:rPr lang="en-US" altLang="en-US" sz="2700">
                <a:solidFill>
                  <a:srgbClr val="FFFF00"/>
                </a:solidFill>
              </a:rPr>
              <a:t>Degree Of Freedom</a:t>
            </a:r>
            <a:r>
              <a:rPr lang="en-US" altLang="en-US" sz="2700"/>
              <a:t> (DOF) is another means to affect a workpiece - one more way to accomplish a task.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2700"/>
              <a:t>Each joint on a robot is a DOF:</a:t>
            </a:r>
          </a:p>
          <a:p>
            <a:pPr lvl="1" eaLnBrk="1" hangingPunct="1"/>
            <a:r>
              <a:rPr lang="en-US" altLang="en-US" sz="2200"/>
              <a:t>Rotational joints</a:t>
            </a:r>
          </a:p>
          <a:p>
            <a:pPr lvl="1" eaLnBrk="1" hangingPunct="1"/>
            <a:r>
              <a:rPr lang="en-US" altLang="en-US" sz="2200"/>
              <a:t>Prismatic (linear) joints</a:t>
            </a:r>
          </a:p>
          <a:p>
            <a:pPr lvl="1" eaLnBrk="1" hangingPunct="1"/>
            <a:endParaRPr lang="en-US" altLang="en-US" sz="800"/>
          </a:p>
          <a:p>
            <a:pPr eaLnBrk="1" hangingPunct="1"/>
            <a:r>
              <a:rPr lang="en-US" altLang="en-US" sz="2700"/>
              <a:t>Robot DOF:</a:t>
            </a:r>
          </a:p>
          <a:p>
            <a:pPr lvl="1" eaLnBrk="1" hangingPunct="1"/>
            <a:r>
              <a:rPr lang="en-US" altLang="en-US" sz="2200"/>
              <a:t>Number of different joints from base through wrist</a:t>
            </a:r>
          </a:p>
          <a:p>
            <a:pPr lvl="2" eaLnBrk="1" hangingPunct="1"/>
            <a:r>
              <a:rPr lang="en-US" altLang="en-US" sz="2000"/>
              <a:t>Does NOT include the end-effector (gripper, tool)</a:t>
            </a:r>
          </a:p>
          <a:p>
            <a:pPr lvl="2" eaLnBrk="1" hangingPunct="1"/>
            <a:r>
              <a:rPr lang="en-US" altLang="en-US" sz="2000"/>
              <a:t>Purchase price of a robot does not include an end-effector</a:t>
            </a:r>
          </a:p>
        </p:txBody>
      </p:sp>
    </p:spTree>
    <p:extLst>
      <p:ext uri="{BB962C8B-B14F-4D97-AF65-F5344CB8AC3E}">
        <p14:creationId xmlns:p14="http://schemas.microsoft.com/office/powerpoint/2010/main" val="38491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D929AC-B354-448C-95E5-67846D488835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E24158-CA7F-4DDF-B309-FD9D40EA798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Degrees of Freedom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5" y="1766888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Wrist DOF (similar to an airplane):</a:t>
            </a:r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Roll</a:t>
            </a:r>
            <a:r>
              <a:rPr lang="en-US" altLang="en-US" sz="2000"/>
              <a:t>:  axial rotational motion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Pitch</a:t>
            </a:r>
            <a:r>
              <a:rPr lang="en-US" altLang="en-US" sz="2000"/>
              <a:t>:  radial rotational motion (up/down)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Yaw</a:t>
            </a:r>
            <a:r>
              <a:rPr lang="en-US" altLang="en-US" sz="2000"/>
              <a:t>:  radial rotational motion (left/right)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endParaRPr lang="en-US" altLang="en-US" sz="900"/>
          </a:p>
          <a:p>
            <a:pPr lvl="1" eaLnBrk="1" hangingPunct="1"/>
            <a:endParaRPr lang="en-US" altLang="en-US" sz="900"/>
          </a:p>
          <a:p>
            <a:pPr lvl="2" eaLnBrk="1" hangingPunct="1"/>
            <a:r>
              <a:rPr lang="en-US" altLang="en-US" sz="1800"/>
              <a:t>Many robots do not have yaw - it can be faked if the joints align properly with the workpiece!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3638" y="3281363"/>
            <a:ext cx="2209800" cy="762000"/>
            <a:chOff x="2496" y="2160"/>
            <a:chExt cx="1392" cy="480"/>
          </a:xfrm>
        </p:grpSpPr>
        <p:sp>
          <p:nvSpPr>
            <p:cNvPr id="8221" name="Freeform 5"/>
            <p:cNvSpPr>
              <a:spLocks/>
            </p:cNvSpPr>
            <p:nvPr/>
          </p:nvSpPr>
          <p:spPr bwMode="auto">
            <a:xfrm>
              <a:off x="2544" y="2160"/>
              <a:ext cx="864" cy="432"/>
            </a:xfrm>
            <a:custGeom>
              <a:avLst/>
              <a:gdLst>
                <a:gd name="T0" fmla="*/ 0 w 864"/>
                <a:gd name="T1" fmla="*/ 288 h 432"/>
                <a:gd name="T2" fmla="*/ 384 w 864"/>
                <a:gd name="T3" fmla="*/ 0 h 432"/>
                <a:gd name="T4" fmla="*/ 864 w 864"/>
                <a:gd name="T5" fmla="*/ 96 h 432"/>
                <a:gd name="T6" fmla="*/ 816 w 864"/>
                <a:gd name="T7" fmla="*/ 240 h 432"/>
                <a:gd name="T8" fmla="*/ 384 w 864"/>
                <a:gd name="T9" fmla="*/ 192 h 432"/>
                <a:gd name="T10" fmla="*/ 144 w 864"/>
                <a:gd name="T11" fmla="*/ 432 h 432"/>
                <a:gd name="T12" fmla="*/ 0 w 864"/>
                <a:gd name="T13" fmla="*/ 288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432"/>
                <a:gd name="T23" fmla="*/ 864 w 864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432">
                  <a:moveTo>
                    <a:pt x="0" y="288"/>
                  </a:moveTo>
                  <a:lnTo>
                    <a:pt x="384" y="0"/>
                  </a:lnTo>
                  <a:lnTo>
                    <a:pt x="864" y="96"/>
                  </a:lnTo>
                  <a:lnTo>
                    <a:pt x="816" y="240"/>
                  </a:lnTo>
                  <a:lnTo>
                    <a:pt x="384" y="192"/>
                  </a:lnTo>
                  <a:lnTo>
                    <a:pt x="144" y="432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6"/>
            <p:cNvSpPr>
              <a:spLocks noChangeArrowheads="1"/>
            </p:cNvSpPr>
            <p:nvPr/>
          </p:nvSpPr>
          <p:spPr bwMode="auto">
            <a:xfrm>
              <a:off x="3408" y="2304"/>
              <a:ext cx="336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223" name="Group 7"/>
            <p:cNvGrpSpPr>
              <a:grpSpLocks/>
            </p:cNvGrpSpPr>
            <p:nvPr/>
          </p:nvGrpSpPr>
          <p:grpSpPr bwMode="auto">
            <a:xfrm>
              <a:off x="3840" y="2160"/>
              <a:ext cx="48" cy="336"/>
              <a:chOff x="3840" y="2160"/>
              <a:chExt cx="48" cy="336"/>
            </a:xfrm>
          </p:grpSpPr>
          <p:sp>
            <p:nvSpPr>
              <p:cNvPr id="8228" name="Arc 8"/>
              <p:cNvSpPr>
                <a:spLocks/>
              </p:cNvSpPr>
              <p:nvPr/>
            </p:nvSpPr>
            <p:spPr bwMode="auto">
              <a:xfrm flipV="1">
                <a:off x="3840" y="2304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Arc 9"/>
              <p:cNvSpPr>
                <a:spLocks/>
              </p:cNvSpPr>
              <p:nvPr/>
            </p:nvSpPr>
            <p:spPr bwMode="auto">
              <a:xfrm>
                <a:off x="3840" y="2160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24" name="Freeform 10"/>
            <p:cNvSpPr>
              <a:spLocks/>
            </p:cNvSpPr>
            <p:nvPr/>
          </p:nvSpPr>
          <p:spPr bwMode="auto">
            <a:xfrm>
              <a:off x="2496" y="2448"/>
              <a:ext cx="384" cy="192"/>
            </a:xfrm>
            <a:custGeom>
              <a:avLst/>
              <a:gdLst>
                <a:gd name="T0" fmla="*/ 0 w 384"/>
                <a:gd name="T1" fmla="*/ 192 h 192"/>
                <a:gd name="T2" fmla="*/ 48 w 384"/>
                <a:gd name="T3" fmla="*/ 0 h 192"/>
                <a:gd name="T4" fmla="*/ 336 w 384"/>
                <a:gd name="T5" fmla="*/ 0 h 192"/>
                <a:gd name="T6" fmla="*/ 384 w 384"/>
                <a:gd name="T7" fmla="*/ 192 h 192"/>
                <a:gd name="T8" fmla="*/ 0 w 384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lnTo>
                    <a:pt x="48" y="0"/>
                  </a:lnTo>
                  <a:lnTo>
                    <a:pt x="336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Oval 11"/>
            <p:cNvSpPr>
              <a:spLocks noChangeArrowheads="1"/>
            </p:cNvSpPr>
            <p:nvPr/>
          </p:nvSpPr>
          <p:spPr bwMode="auto">
            <a:xfrm>
              <a:off x="2688" y="2496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6" name="Oval 12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7" name="Line 13"/>
            <p:cNvSpPr>
              <a:spLocks noChangeShapeType="1"/>
            </p:cNvSpPr>
            <p:nvPr/>
          </p:nvSpPr>
          <p:spPr bwMode="auto">
            <a:xfrm>
              <a:off x="2928" y="2160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243638" y="4576763"/>
            <a:ext cx="2286000" cy="762000"/>
            <a:chOff x="2496" y="2976"/>
            <a:chExt cx="1440" cy="480"/>
          </a:xfrm>
        </p:grpSpPr>
        <p:sp>
          <p:nvSpPr>
            <p:cNvPr id="8212" name="Freeform 15"/>
            <p:cNvSpPr>
              <a:spLocks/>
            </p:cNvSpPr>
            <p:nvPr/>
          </p:nvSpPr>
          <p:spPr bwMode="auto">
            <a:xfrm>
              <a:off x="2544" y="2976"/>
              <a:ext cx="864" cy="432"/>
            </a:xfrm>
            <a:custGeom>
              <a:avLst/>
              <a:gdLst>
                <a:gd name="T0" fmla="*/ 0 w 864"/>
                <a:gd name="T1" fmla="*/ 288 h 432"/>
                <a:gd name="T2" fmla="*/ 384 w 864"/>
                <a:gd name="T3" fmla="*/ 0 h 432"/>
                <a:gd name="T4" fmla="*/ 864 w 864"/>
                <a:gd name="T5" fmla="*/ 96 h 432"/>
                <a:gd name="T6" fmla="*/ 816 w 864"/>
                <a:gd name="T7" fmla="*/ 240 h 432"/>
                <a:gd name="T8" fmla="*/ 384 w 864"/>
                <a:gd name="T9" fmla="*/ 192 h 432"/>
                <a:gd name="T10" fmla="*/ 144 w 864"/>
                <a:gd name="T11" fmla="*/ 432 h 432"/>
                <a:gd name="T12" fmla="*/ 0 w 864"/>
                <a:gd name="T13" fmla="*/ 288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432"/>
                <a:gd name="T23" fmla="*/ 864 w 864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432">
                  <a:moveTo>
                    <a:pt x="0" y="288"/>
                  </a:moveTo>
                  <a:lnTo>
                    <a:pt x="384" y="0"/>
                  </a:lnTo>
                  <a:lnTo>
                    <a:pt x="864" y="96"/>
                  </a:lnTo>
                  <a:lnTo>
                    <a:pt x="816" y="240"/>
                  </a:lnTo>
                  <a:lnTo>
                    <a:pt x="384" y="192"/>
                  </a:lnTo>
                  <a:lnTo>
                    <a:pt x="144" y="432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16"/>
            <p:cNvSpPr>
              <a:spLocks noChangeArrowheads="1"/>
            </p:cNvSpPr>
            <p:nvPr/>
          </p:nvSpPr>
          <p:spPr bwMode="auto">
            <a:xfrm>
              <a:off x="3408" y="3120"/>
              <a:ext cx="336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214" name="Group 17"/>
            <p:cNvGrpSpPr>
              <a:grpSpLocks/>
            </p:cNvGrpSpPr>
            <p:nvPr/>
          </p:nvGrpSpPr>
          <p:grpSpPr bwMode="auto">
            <a:xfrm>
              <a:off x="3792" y="3072"/>
              <a:ext cx="144" cy="96"/>
              <a:chOff x="3935" y="3071"/>
              <a:chExt cx="192" cy="96"/>
            </a:xfrm>
          </p:grpSpPr>
          <p:sp>
            <p:nvSpPr>
              <p:cNvPr id="8219" name="Arc 18"/>
              <p:cNvSpPr>
                <a:spLocks/>
              </p:cNvSpPr>
              <p:nvPr/>
            </p:nvSpPr>
            <p:spPr bwMode="auto">
              <a:xfrm rot="5400000" flipH="1">
                <a:off x="4007" y="2999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Arc 19"/>
              <p:cNvSpPr>
                <a:spLocks/>
              </p:cNvSpPr>
              <p:nvPr/>
            </p:nvSpPr>
            <p:spPr bwMode="auto">
              <a:xfrm rot="5400000">
                <a:off x="4007" y="3047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5" name="Freeform 20"/>
            <p:cNvSpPr>
              <a:spLocks/>
            </p:cNvSpPr>
            <p:nvPr/>
          </p:nvSpPr>
          <p:spPr bwMode="auto">
            <a:xfrm>
              <a:off x="2496" y="3264"/>
              <a:ext cx="384" cy="192"/>
            </a:xfrm>
            <a:custGeom>
              <a:avLst/>
              <a:gdLst>
                <a:gd name="T0" fmla="*/ 0 w 384"/>
                <a:gd name="T1" fmla="*/ 192 h 192"/>
                <a:gd name="T2" fmla="*/ 48 w 384"/>
                <a:gd name="T3" fmla="*/ 0 h 192"/>
                <a:gd name="T4" fmla="*/ 336 w 384"/>
                <a:gd name="T5" fmla="*/ 0 h 192"/>
                <a:gd name="T6" fmla="*/ 384 w 384"/>
                <a:gd name="T7" fmla="*/ 192 h 192"/>
                <a:gd name="T8" fmla="*/ 0 w 384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lnTo>
                    <a:pt x="48" y="0"/>
                  </a:lnTo>
                  <a:lnTo>
                    <a:pt x="336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21"/>
            <p:cNvSpPr>
              <a:spLocks noChangeArrowheads="1"/>
            </p:cNvSpPr>
            <p:nvPr/>
          </p:nvSpPr>
          <p:spPr bwMode="auto">
            <a:xfrm>
              <a:off x="2688" y="3312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17" name="Oval 22"/>
            <p:cNvSpPr>
              <a:spLocks noChangeArrowheads="1"/>
            </p:cNvSpPr>
            <p:nvPr/>
          </p:nvSpPr>
          <p:spPr bwMode="auto">
            <a:xfrm>
              <a:off x="2976" y="3072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1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243638" y="1985963"/>
            <a:ext cx="2057400" cy="762000"/>
            <a:chOff x="2496" y="1392"/>
            <a:chExt cx="1296" cy="480"/>
          </a:xfrm>
        </p:grpSpPr>
        <p:sp>
          <p:nvSpPr>
            <p:cNvPr id="8202" name="Freeform 25"/>
            <p:cNvSpPr>
              <a:spLocks/>
            </p:cNvSpPr>
            <p:nvPr/>
          </p:nvSpPr>
          <p:spPr bwMode="auto">
            <a:xfrm>
              <a:off x="2544" y="1392"/>
              <a:ext cx="864" cy="432"/>
            </a:xfrm>
            <a:custGeom>
              <a:avLst/>
              <a:gdLst>
                <a:gd name="T0" fmla="*/ 0 w 864"/>
                <a:gd name="T1" fmla="*/ 288 h 432"/>
                <a:gd name="T2" fmla="*/ 384 w 864"/>
                <a:gd name="T3" fmla="*/ 0 h 432"/>
                <a:gd name="T4" fmla="*/ 864 w 864"/>
                <a:gd name="T5" fmla="*/ 96 h 432"/>
                <a:gd name="T6" fmla="*/ 816 w 864"/>
                <a:gd name="T7" fmla="*/ 240 h 432"/>
                <a:gd name="T8" fmla="*/ 384 w 864"/>
                <a:gd name="T9" fmla="*/ 192 h 432"/>
                <a:gd name="T10" fmla="*/ 144 w 864"/>
                <a:gd name="T11" fmla="*/ 432 h 432"/>
                <a:gd name="T12" fmla="*/ 0 w 864"/>
                <a:gd name="T13" fmla="*/ 288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432"/>
                <a:gd name="T23" fmla="*/ 864 w 864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432">
                  <a:moveTo>
                    <a:pt x="0" y="288"/>
                  </a:moveTo>
                  <a:lnTo>
                    <a:pt x="384" y="0"/>
                  </a:lnTo>
                  <a:lnTo>
                    <a:pt x="864" y="96"/>
                  </a:lnTo>
                  <a:lnTo>
                    <a:pt x="816" y="240"/>
                  </a:lnTo>
                  <a:lnTo>
                    <a:pt x="384" y="192"/>
                  </a:lnTo>
                  <a:lnTo>
                    <a:pt x="144" y="432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3" name="Group 26"/>
            <p:cNvGrpSpPr>
              <a:grpSpLocks/>
            </p:cNvGrpSpPr>
            <p:nvPr/>
          </p:nvGrpSpPr>
          <p:grpSpPr bwMode="auto">
            <a:xfrm>
              <a:off x="3696" y="1392"/>
              <a:ext cx="96" cy="288"/>
              <a:chOff x="3552" y="1392"/>
              <a:chExt cx="96" cy="288"/>
            </a:xfrm>
          </p:grpSpPr>
          <p:sp>
            <p:nvSpPr>
              <p:cNvPr id="8209" name="Arc 27"/>
              <p:cNvSpPr>
                <a:spLocks/>
              </p:cNvSpPr>
              <p:nvPr/>
            </p:nvSpPr>
            <p:spPr bwMode="auto">
              <a:xfrm flipH="1">
                <a:off x="3552" y="1392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Arc 28"/>
              <p:cNvSpPr>
                <a:spLocks/>
              </p:cNvSpPr>
              <p:nvPr/>
            </p:nvSpPr>
            <p:spPr bwMode="auto">
              <a:xfrm flipV="1">
                <a:off x="3600" y="1488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Arc 29"/>
              <p:cNvSpPr>
                <a:spLocks/>
              </p:cNvSpPr>
              <p:nvPr/>
            </p:nvSpPr>
            <p:spPr bwMode="auto">
              <a:xfrm>
                <a:off x="3600" y="1392"/>
                <a:ext cx="4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4" name="Freeform 30"/>
            <p:cNvSpPr>
              <a:spLocks/>
            </p:cNvSpPr>
            <p:nvPr/>
          </p:nvSpPr>
          <p:spPr bwMode="auto">
            <a:xfrm>
              <a:off x="2496" y="1680"/>
              <a:ext cx="384" cy="192"/>
            </a:xfrm>
            <a:custGeom>
              <a:avLst/>
              <a:gdLst>
                <a:gd name="T0" fmla="*/ 0 w 384"/>
                <a:gd name="T1" fmla="*/ 192 h 192"/>
                <a:gd name="T2" fmla="*/ 48 w 384"/>
                <a:gd name="T3" fmla="*/ 0 h 192"/>
                <a:gd name="T4" fmla="*/ 336 w 384"/>
                <a:gd name="T5" fmla="*/ 0 h 192"/>
                <a:gd name="T6" fmla="*/ 384 w 384"/>
                <a:gd name="T7" fmla="*/ 192 h 192"/>
                <a:gd name="T8" fmla="*/ 0 w 384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lnTo>
                    <a:pt x="48" y="0"/>
                  </a:lnTo>
                  <a:lnTo>
                    <a:pt x="336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Oval 31"/>
            <p:cNvSpPr>
              <a:spLocks noChangeArrowheads="1"/>
            </p:cNvSpPr>
            <p:nvPr/>
          </p:nvSpPr>
          <p:spPr bwMode="auto">
            <a:xfrm>
              <a:off x="2688" y="1728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06" name="Oval 32"/>
            <p:cNvSpPr>
              <a:spLocks noChangeArrowheads="1"/>
            </p:cNvSpPr>
            <p:nvPr/>
          </p:nvSpPr>
          <p:spPr bwMode="auto">
            <a:xfrm>
              <a:off x="2976" y="1488"/>
              <a:ext cx="48" cy="48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07" name="Line 33"/>
            <p:cNvSpPr>
              <a:spLocks noChangeShapeType="1"/>
            </p:cNvSpPr>
            <p:nvPr/>
          </p:nvSpPr>
          <p:spPr bwMode="auto">
            <a:xfrm>
              <a:off x="2928" y="139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34"/>
            <p:cNvSpPr>
              <a:spLocks noChangeArrowheads="1"/>
            </p:cNvSpPr>
            <p:nvPr/>
          </p:nvSpPr>
          <p:spPr bwMode="auto">
            <a:xfrm>
              <a:off x="3408" y="1536"/>
              <a:ext cx="336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241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8881EB-4476-4B1E-BE51-70728D752AD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0EE1A4-AA11-4E81-BAC2-B18964E86A1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End-Effectors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1754188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Two kinds of end of arm manipulators:</a:t>
            </a:r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Grippers</a:t>
            </a:r>
            <a:r>
              <a:rPr lang="en-US" altLang="en-US" sz="2000"/>
              <a:t> (hold an object) </a:t>
            </a:r>
          </a:p>
          <a:p>
            <a:pPr lvl="2" eaLnBrk="1" hangingPunct="1"/>
            <a:r>
              <a:rPr lang="en-US" altLang="en-US" sz="1800"/>
              <a:t>Vacuum cups</a:t>
            </a:r>
          </a:p>
          <a:p>
            <a:pPr lvl="2" eaLnBrk="1" hangingPunct="1"/>
            <a:r>
              <a:rPr lang="en-US" altLang="en-US" sz="1800"/>
              <a:t>Hooks, forks</a:t>
            </a:r>
          </a:p>
          <a:p>
            <a:pPr lvl="2" eaLnBrk="1" hangingPunct="1"/>
            <a:r>
              <a:rPr lang="en-US" altLang="en-US" sz="1800"/>
              <a:t>Inflatable</a:t>
            </a:r>
          </a:p>
          <a:p>
            <a:pPr lvl="2" eaLnBrk="1" hangingPunct="1"/>
            <a:r>
              <a:rPr lang="en-US" altLang="en-US" sz="1800"/>
              <a:t>RCC</a:t>
            </a:r>
          </a:p>
          <a:p>
            <a:pPr lvl="3" eaLnBrk="1" hangingPunct="1"/>
            <a:r>
              <a:rPr lang="en-US" altLang="en-US" sz="1600"/>
              <a:t>Remote Center Compliance</a:t>
            </a:r>
          </a:p>
          <a:p>
            <a:pPr lvl="3" eaLnBrk="1" hangingPunct="1"/>
            <a:endParaRPr lang="en-US" altLang="en-US" sz="1600"/>
          </a:p>
          <a:p>
            <a:pPr lvl="1" eaLnBrk="1" hangingPunct="1"/>
            <a:r>
              <a:rPr lang="en-US" altLang="en-US" sz="2000">
                <a:solidFill>
                  <a:srgbClr val="FFFF00"/>
                </a:solidFill>
              </a:rPr>
              <a:t>Tools</a:t>
            </a:r>
            <a:r>
              <a:rPr lang="en-US" altLang="en-US" sz="2000"/>
              <a:t> (perform work on an object)</a:t>
            </a:r>
          </a:p>
          <a:p>
            <a:pPr lvl="2" eaLnBrk="1" hangingPunct="1"/>
            <a:r>
              <a:rPr lang="en-US" altLang="en-US" sz="1800"/>
              <a:t>Spray applicators</a:t>
            </a:r>
          </a:p>
          <a:p>
            <a:pPr lvl="2" eaLnBrk="1" hangingPunct="1"/>
            <a:r>
              <a:rPr lang="en-US" altLang="en-US" sz="1800"/>
              <a:t>Welding tools</a:t>
            </a:r>
          </a:p>
          <a:p>
            <a:pPr lvl="2" eaLnBrk="1" hangingPunct="1"/>
            <a:r>
              <a:rPr lang="en-US" altLang="en-US" sz="1800"/>
              <a:t>Lasers, water jets</a:t>
            </a:r>
          </a:p>
          <a:p>
            <a:pPr lvl="2" eaLnBrk="1" hangingPunct="1"/>
            <a:r>
              <a:rPr lang="en-US" altLang="en-US" sz="1800"/>
              <a:t>Extruders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5867400" y="2286000"/>
            <a:ext cx="2895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Electromagnetic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Adhesive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Scoops, ladles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Fingered grippers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5867400" y="4876800"/>
            <a:ext cx="2971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Drills, routers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Grinders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Screw drivers, riveters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Pct val="55000"/>
            </a:pPr>
            <a:r>
              <a:rPr lang="en-US" altLang="en-US" sz="2000">
                <a:solidFill>
                  <a:schemeClr val="accent2"/>
                </a:solidFill>
              </a:rPr>
              <a:t> Test equipment</a:t>
            </a:r>
          </a:p>
        </p:txBody>
      </p:sp>
    </p:spTree>
    <p:extLst>
      <p:ext uri="{BB962C8B-B14F-4D97-AF65-F5344CB8AC3E}">
        <p14:creationId xmlns:p14="http://schemas.microsoft.com/office/powerpoint/2010/main" val="27008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  <p:bldP spid="3266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6492D3-9E90-432D-BDF1-C633E575FEA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6E1E07-B9DE-48A8-BF95-36B6C580ACB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Drives and Motion Controls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Typical Drives (sound familiar?)</a:t>
            </a:r>
          </a:p>
          <a:p>
            <a:pPr lvl="1" eaLnBrk="1" hangingPunct="1"/>
            <a:r>
              <a:rPr lang="en-US" altLang="en-US" sz="2200"/>
              <a:t>Hydraulic</a:t>
            </a:r>
          </a:p>
          <a:p>
            <a:pPr lvl="1" eaLnBrk="1" hangingPunct="1"/>
            <a:r>
              <a:rPr lang="en-US" altLang="en-US" sz="2200"/>
              <a:t>Pneumatic</a:t>
            </a:r>
          </a:p>
          <a:p>
            <a:pPr lvl="1" eaLnBrk="1" hangingPunct="1"/>
            <a:r>
              <a:rPr lang="en-US" altLang="en-US" sz="2200"/>
              <a:t>Electric</a:t>
            </a:r>
          </a:p>
          <a:p>
            <a:pPr eaLnBrk="1" hangingPunct="1"/>
            <a:r>
              <a:rPr lang="en-US" altLang="en-US" sz="2700"/>
              <a:t>Typical Motion Control (sound familiar?)</a:t>
            </a:r>
          </a:p>
          <a:p>
            <a:pPr lvl="1" eaLnBrk="1" hangingPunct="1"/>
            <a:r>
              <a:rPr lang="en-US" altLang="en-US" sz="2200"/>
              <a:t>Hard Automation (mechanical cams) </a:t>
            </a:r>
          </a:p>
          <a:p>
            <a:pPr lvl="1" eaLnBrk="1" hangingPunct="1"/>
            <a:r>
              <a:rPr lang="en-US" altLang="en-US" sz="2200"/>
              <a:t>Axis Limit (bang-bang / mechanical stops)</a:t>
            </a:r>
          </a:p>
          <a:p>
            <a:pPr lvl="1" eaLnBrk="1" hangingPunct="1"/>
            <a:r>
              <a:rPr lang="en-US" altLang="en-US" sz="2200"/>
              <a:t>Point-to-Point (Pick and Place)</a:t>
            </a:r>
          </a:p>
          <a:p>
            <a:pPr lvl="1" eaLnBrk="1" hangingPunct="1"/>
            <a:r>
              <a:rPr lang="en-US" altLang="en-US" sz="2200"/>
              <a:t>Contouring (Continuous Path)</a:t>
            </a:r>
          </a:p>
          <a:p>
            <a:pPr lvl="2" eaLnBrk="1" hangingPunct="1"/>
            <a:r>
              <a:rPr lang="en-US" altLang="en-US" sz="2000"/>
              <a:t>Linear Interpolation</a:t>
            </a:r>
          </a:p>
          <a:p>
            <a:pPr lvl="2" eaLnBrk="1" hangingPunct="1"/>
            <a:r>
              <a:rPr lang="en-US" altLang="en-US" sz="2000"/>
              <a:t>Circular Interpolation</a:t>
            </a:r>
          </a:p>
        </p:txBody>
      </p:sp>
    </p:spTree>
    <p:extLst>
      <p:ext uri="{BB962C8B-B14F-4D97-AF65-F5344CB8AC3E}">
        <p14:creationId xmlns:p14="http://schemas.microsoft.com/office/powerpoint/2010/main" val="25749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D919AA-2953-4090-9901-61D5B54A7EA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E858FC-E6A0-4386-8DD4-D3F2547A442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Envelope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430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300"/>
              <a:t>The work</a:t>
            </a:r>
            <a:r>
              <a:rPr lang="en-US" altLang="en-US" sz="2300">
                <a:solidFill>
                  <a:schemeClr val="accent2"/>
                </a:solidFill>
              </a:rPr>
              <a:t> </a:t>
            </a:r>
            <a:r>
              <a:rPr lang="en-US" altLang="en-US" sz="2300">
                <a:solidFill>
                  <a:srgbClr val="FFFF00"/>
                </a:solidFill>
              </a:rPr>
              <a:t>envelope</a:t>
            </a:r>
            <a:r>
              <a:rPr lang="en-US" altLang="en-US" sz="2300"/>
              <a:t> is the set of all points that the end-effector can reach.</a:t>
            </a:r>
          </a:p>
          <a:p>
            <a:pPr eaLnBrk="1" hangingPunct="1"/>
            <a:r>
              <a:rPr lang="en-US" altLang="en-US" sz="2300"/>
              <a:t>The selection of a robot depends on many things, but </a:t>
            </a:r>
            <a:r>
              <a:rPr lang="en-US" altLang="en-US" sz="2300">
                <a:solidFill>
                  <a:srgbClr val="FFFF00"/>
                </a:solidFill>
              </a:rPr>
              <a:t>configuration</a:t>
            </a:r>
            <a:r>
              <a:rPr lang="en-US" altLang="en-US" sz="2300"/>
              <a:t> and </a:t>
            </a:r>
            <a:r>
              <a:rPr lang="en-US" altLang="en-US" sz="2300">
                <a:solidFill>
                  <a:srgbClr val="FFFF00"/>
                </a:solidFill>
              </a:rPr>
              <a:t>envelope</a:t>
            </a:r>
            <a:r>
              <a:rPr lang="en-US" altLang="en-US" sz="2300"/>
              <a:t> are important first cut criteria:</a:t>
            </a:r>
          </a:p>
          <a:p>
            <a:pPr lvl="1" eaLnBrk="1" hangingPunct="1"/>
            <a:r>
              <a:rPr lang="en-US" altLang="en-US" sz="2000"/>
              <a:t>Positions that must be reached must fall within the work envelope</a:t>
            </a:r>
          </a:p>
          <a:p>
            <a:pPr lvl="1" eaLnBrk="1" hangingPunct="1"/>
            <a:r>
              <a:rPr lang="en-US" altLang="en-US" sz="2000"/>
              <a:t>Obstacles that must be avoided are addressed by the configuration</a:t>
            </a:r>
          </a:p>
          <a:p>
            <a:pPr lvl="2" eaLnBrk="1" hangingPunct="1"/>
            <a:r>
              <a:rPr lang="en-US" altLang="en-US" sz="1800"/>
              <a:t>ex:  cylindrical robots cannot reach around an obstacle, but they are best suited for tending many casting / molding / milling machines</a:t>
            </a:r>
          </a:p>
        </p:txBody>
      </p:sp>
    </p:spTree>
    <p:extLst>
      <p:ext uri="{BB962C8B-B14F-4D97-AF65-F5344CB8AC3E}">
        <p14:creationId xmlns:p14="http://schemas.microsoft.com/office/powerpoint/2010/main" val="15044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66E19-5023-46F5-8BEF-0E1BB6D913B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4/6/2020</a:t>
            </a:fld>
            <a:endParaRPr lang="en-US" altLang="en-US" sz="140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3D688B-FB8E-4351-AB11-2947C37CF75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853363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 Five Industrial Robot Configurations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1755775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Cartesian</a:t>
            </a:r>
          </a:p>
          <a:p>
            <a:pPr lvl="1" eaLnBrk="1" hangingPunct="1"/>
            <a:r>
              <a:rPr lang="en-US" altLang="en-US" sz="2200"/>
              <a:t>Gantry crane is an inverted Cartesian configuration</a:t>
            </a:r>
          </a:p>
          <a:p>
            <a:pPr eaLnBrk="1" hangingPunct="1"/>
            <a:r>
              <a:rPr lang="en-US" altLang="en-US" sz="2700"/>
              <a:t>Cylindrical</a:t>
            </a:r>
          </a:p>
          <a:p>
            <a:pPr eaLnBrk="1" hangingPunct="1"/>
            <a:r>
              <a:rPr lang="en-US" altLang="en-US" sz="2700"/>
              <a:t>Polar</a:t>
            </a:r>
          </a:p>
          <a:p>
            <a:pPr eaLnBrk="1" hangingPunct="1"/>
            <a:r>
              <a:rPr lang="en-US" altLang="en-US" sz="2700"/>
              <a:t>Articulated / Anthropomorphic / Revolute</a:t>
            </a:r>
          </a:p>
          <a:p>
            <a:pPr eaLnBrk="1" hangingPunct="1"/>
            <a:r>
              <a:rPr lang="en-US" altLang="en-US" sz="2700"/>
              <a:t>SCARA</a:t>
            </a:r>
          </a:p>
          <a:p>
            <a:pPr lvl="1" eaLnBrk="1" hangingPunct="1"/>
            <a:r>
              <a:rPr lang="en-US" altLang="en-US" sz="2200"/>
              <a:t>Selective Compliance Assembly Robot Arm</a:t>
            </a:r>
          </a:p>
          <a:p>
            <a:pPr lvl="1" eaLnBrk="1" hangingPunct="1"/>
            <a:r>
              <a:rPr lang="en-US" altLang="en-US" sz="2200"/>
              <a:t>Primary rotary joints have vertical axes</a:t>
            </a:r>
          </a:p>
          <a:p>
            <a:pPr lvl="1" eaLnBrk="1" hangingPunct="1"/>
            <a:r>
              <a:rPr lang="en-US" altLang="en-US" sz="2200"/>
              <a:t>Important for Pick and Place (ie: electronic assembly applications)</a:t>
            </a:r>
          </a:p>
        </p:txBody>
      </p:sp>
    </p:spTree>
    <p:extLst>
      <p:ext uri="{BB962C8B-B14F-4D97-AF65-F5344CB8AC3E}">
        <p14:creationId xmlns:p14="http://schemas.microsoft.com/office/powerpoint/2010/main" val="12651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Mines RGB">
      <a:dk1>
        <a:srgbClr val="071D49"/>
      </a:dk1>
      <a:lt1>
        <a:srgbClr val="B3A369"/>
      </a:lt1>
      <a:dk2>
        <a:srgbClr val="000000"/>
      </a:dk2>
      <a:lt2>
        <a:srgbClr val="E4D490"/>
      </a:lt2>
      <a:accent1>
        <a:srgbClr val="E4D490"/>
      </a:accent1>
      <a:accent2>
        <a:srgbClr val="FFFFFF"/>
      </a:accent2>
      <a:accent3>
        <a:srgbClr val="B3A369"/>
      </a:accent3>
      <a:accent4>
        <a:srgbClr val="071D49"/>
      </a:accent4>
      <a:accent5>
        <a:srgbClr val="FFFF00"/>
      </a:accent5>
      <a:accent6>
        <a:srgbClr val="C00000"/>
      </a:accent6>
      <a:hlink>
        <a:srgbClr val="00B0F0"/>
      </a:hlink>
      <a:folHlink>
        <a:srgbClr val="3398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6382</TotalTime>
  <Words>1320</Words>
  <Application>Microsoft Office PowerPoint</Application>
  <PresentationFormat>On-screen Show (4:3)</PresentationFormat>
  <Paragraphs>298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Monotype Sorts</vt:lpstr>
      <vt:lpstr>Times New Roman</vt:lpstr>
      <vt:lpstr>Wingdings</vt:lpstr>
      <vt:lpstr>Studio</vt:lpstr>
      <vt:lpstr>IENG 475 - Lecture 13</vt:lpstr>
      <vt:lpstr>Three Laws for Robots</vt:lpstr>
      <vt:lpstr>Robotics Technology I</vt:lpstr>
      <vt:lpstr>Degrees of Freedom</vt:lpstr>
      <vt:lpstr>Degrees of Freedom</vt:lpstr>
      <vt:lpstr>End-Effectors</vt:lpstr>
      <vt:lpstr>Drives and Motion Controls</vt:lpstr>
      <vt:lpstr>Work Envelope</vt:lpstr>
      <vt:lpstr> Five Industrial Robot Configurations</vt:lpstr>
      <vt:lpstr>Work Envelope - Cartesian</vt:lpstr>
      <vt:lpstr>Cartesian</vt:lpstr>
      <vt:lpstr>Work Envelope - Cylindrical</vt:lpstr>
      <vt:lpstr>Cylindrical</vt:lpstr>
      <vt:lpstr>Spherical (Polar)</vt:lpstr>
      <vt:lpstr>Anthropomorphic/Articulated Envelope</vt:lpstr>
      <vt:lpstr>Anthropomorphic / Articulated</vt:lpstr>
      <vt:lpstr>Work Envelope - SCARA</vt:lpstr>
      <vt:lpstr>SCARA</vt:lpstr>
      <vt:lpstr>Robot Components</vt:lpstr>
      <vt:lpstr>Ex. Anthropomorphic Spec Sheet</vt:lpstr>
      <vt:lpstr>Performance Specifications</vt:lpstr>
      <vt:lpstr>Performance Specifications</vt:lpstr>
      <vt:lpstr>Performance Specifications</vt:lpstr>
      <vt:lpstr>Positioning</vt:lpstr>
      <vt:lpstr>Example Spec Sheet</vt:lpstr>
      <vt:lpstr>Example Articulated Spec Sheet</vt:lpstr>
      <vt:lpstr>Example SCARA Spec Sheet</vt:lpstr>
    </vt:vector>
  </TitlesOfParts>
  <Company>SDSMT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Robotics</dc:title>
  <dc:creator>D.H. Jensen</dc:creator>
  <cp:lastModifiedBy>Jensen, Dean H.</cp:lastModifiedBy>
  <cp:revision>135</cp:revision>
  <cp:lastPrinted>2018-04-02T19:42:11Z</cp:lastPrinted>
  <dcterms:created xsi:type="dcterms:W3CDTF">2002-09-30T14:47:20Z</dcterms:created>
  <dcterms:modified xsi:type="dcterms:W3CDTF">2020-04-07T01:57:04Z</dcterms:modified>
</cp:coreProperties>
</file>