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421" r:id="rId2"/>
    <p:sldId id="442" r:id="rId3"/>
    <p:sldId id="422" r:id="rId4"/>
    <p:sldId id="423" r:id="rId5"/>
    <p:sldId id="424" r:id="rId6"/>
    <p:sldId id="425" r:id="rId7"/>
    <p:sldId id="436" r:id="rId8"/>
    <p:sldId id="426" r:id="rId9"/>
    <p:sldId id="427" r:id="rId10"/>
    <p:sldId id="437" r:id="rId11"/>
    <p:sldId id="428" r:id="rId12"/>
    <p:sldId id="439" r:id="rId13"/>
    <p:sldId id="440" r:id="rId14"/>
    <p:sldId id="441" r:id="rId15"/>
    <p:sldId id="438" r:id="rId16"/>
    <p:sldId id="430" r:id="rId17"/>
    <p:sldId id="432" r:id="rId18"/>
    <p:sldId id="433" r:id="rId19"/>
    <p:sldId id="434" r:id="rId20"/>
    <p:sldId id="435" r:id="rId21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00FFFF"/>
    <a:srgbClr val="E4D490"/>
    <a:srgbClr val="FFFFFF"/>
    <a:srgbClr val="071D49"/>
    <a:srgbClr val="003366"/>
    <a:srgbClr val="0000FF"/>
    <a:srgbClr val="B3A369"/>
    <a:srgbClr val="DAA510"/>
    <a:srgbClr val="00C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56" autoAdjust="0"/>
    <p:restoredTop sz="94674" autoAdjust="0"/>
  </p:normalViewPr>
  <p:slideViewPr>
    <p:cSldViewPr>
      <p:cViewPr varScale="1">
        <p:scale>
          <a:sx n="108" d="100"/>
          <a:sy n="108" d="100"/>
        </p:scale>
        <p:origin x="13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5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7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12" Type="http://schemas.openxmlformats.org/officeDocument/2006/relationships/slide" Target="slides/slide16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5.xml"/><Relationship Id="rId5" Type="http://schemas.openxmlformats.org/officeDocument/2006/relationships/slide" Target="slides/slide7.xml"/><Relationship Id="rId15" Type="http://schemas.openxmlformats.org/officeDocument/2006/relationships/slide" Target="slides/slide19.xml"/><Relationship Id="rId10" Type="http://schemas.openxmlformats.org/officeDocument/2006/relationships/slide" Target="slides/slide13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6381" y="0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0334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6381" y="8920334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381" y="0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60172"/>
            <a:ext cx="5208482" cy="42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0334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381" y="8920334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charset="0"/>
              </a:defRPr>
            </a:lvl1pPr>
            <a:lvl2pPr marL="751271" indent="-288950" defTabSz="940694">
              <a:defRPr>
                <a:solidFill>
                  <a:schemeClr val="tx1"/>
                </a:solidFill>
                <a:latin typeface="Arial" charset="0"/>
              </a:defRPr>
            </a:lvl2pPr>
            <a:lvl3pPr marL="1155802" indent="-231160" defTabSz="940694">
              <a:defRPr>
                <a:solidFill>
                  <a:schemeClr val="tx1"/>
                </a:solidFill>
                <a:latin typeface="Arial" charset="0"/>
              </a:defRPr>
            </a:lvl3pPr>
            <a:lvl4pPr marL="1618122" indent="-231160" defTabSz="940694">
              <a:defRPr>
                <a:solidFill>
                  <a:schemeClr val="tx1"/>
                </a:solidFill>
                <a:latin typeface="Arial" charset="0"/>
              </a:defRPr>
            </a:lvl4pPr>
            <a:lvl5pPr marL="2080443" indent="-231160" defTabSz="940694">
              <a:defRPr>
                <a:solidFill>
                  <a:schemeClr val="tx1"/>
                </a:solidFill>
                <a:latin typeface="Arial" charset="0"/>
              </a:defRPr>
            </a:lvl5pPr>
            <a:lvl6pPr marL="254276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08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740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972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charset="0"/>
              </a:defRPr>
            </a:lvl1pPr>
            <a:lvl2pPr marL="751271" indent="-288950" defTabSz="940694">
              <a:defRPr>
                <a:solidFill>
                  <a:schemeClr val="tx1"/>
                </a:solidFill>
                <a:latin typeface="Arial" charset="0"/>
              </a:defRPr>
            </a:lvl2pPr>
            <a:lvl3pPr marL="1155802" indent="-231160" defTabSz="940694">
              <a:defRPr>
                <a:solidFill>
                  <a:schemeClr val="tx1"/>
                </a:solidFill>
                <a:latin typeface="Arial" charset="0"/>
              </a:defRPr>
            </a:lvl3pPr>
            <a:lvl4pPr marL="1618122" indent="-231160" defTabSz="940694">
              <a:defRPr>
                <a:solidFill>
                  <a:schemeClr val="tx1"/>
                </a:solidFill>
                <a:latin typeface="Arial" charset="0"/>
              </a:defRPr>
            </a:lvl4pPr>
            <a:lvl5pPr marL="2080443" indent="-231160" defTabSz="940694">
              <a:defRPr>
                <a:solidFill>
                  <a:schemeClr val="tx1"/>
                </a:solidFill>
                <a:latin typeface="Arial" charset="0"/>
              </a:defRPr>
            </a:lvl5pPr>
            <a:lvl6pPr marL="254276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08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740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972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375F642-8875-4AC1-96BC-B1F73B1FC245}" type="datetime1">
              <a:rPr lang="en-US" altLang="en-US" smtClean="0">
                <a:latin typeface="Times New Roman" pitchFamily="18" charset="0"/>
              </a:rPr>
              <a:pPr/>
              <a:t>4/1/2020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charset="0"/>
              </a:defRPr>
            </a:lvl1pPr>
            <a:lvl2pPr marL="751271" indent="-288950" defTabSz="940694">
              <a:defRPr>
                <a:solidFill>
                  <a:schemeClr val="tx1"/>
                </a:solidFill>
                <a:latin typeface="Arial" charset="0"/>
              </a:defRPr>
            </a:lvl2pPr>
            <a:lvl3pPr marL="1155802" indent="-231160" defTabSz="940694">
              <a:defRPr>
                <a:solidFill>
                  <a:schemeClr val="tx1"/>
                </a:solidFill>
                <a:latin typeface="Arial" charset="0"/>
              </a:defRPr>
            </a:lvl3pPr>
            <a:lvl4pPr marL="1618122" indent="-231160" defTabSz="940694">
              <a:defRPr>
                <a:solidFill>
                  <a:schemeClr val="tx1"/>
                </a:solidFill>
                <a:latin typeface="Arial" charset="0"/>
              </a:defRPr>
            </a:lvl4pPr>
            <a:lvl5pPr marL="2080443" indent="-231160" defTabSz="940694">
              <a:defRPr>
                <a:solidFill>
                  <a:schemeClr val="tx1"/>
                </a:solidFill>
                <a:latin typeface="Arial" charset="0"/>
              </a:defRPr>
            </a:lvl5pPr>
            <a:lvl6pPr marL="254276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08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740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972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charset="0"/>
              </a:defRPr>
            </a:lvl1pPr>
            <a:lvl2pPr marL="751271" indent="-288950" defTabSz="940694">
              <a:defRPr>
                <a:solidFill>
                  <a:schemeClr val="tx1"/>
                </a:solidFill>
                <a:latin typeface="Arial" charset="0"/>
              </a:defRPr>
            </a:lvl2pPr>
            <a:lvl3pPr marL="1155802" indent="-231160" defTabSz="940694">
              <a:defRPr>
                <a:solidFill>
                  <a:schemeClr val="tx1"/>
                </a:solidFill>
                <a:latin typeface="Arial" charset="0"/>
              </a:defRPr>
            </a:lvl3pPr>
            <a:lvl4pPr marL="1618122" indent="-231160" defTabSz="940694">
              <a:defRPr>
                <a:solidFill>
                  <a:schemeClr val="tx1"/>
                </a:solidFill>
                <a:latin typeface="Arial" charset="0"/>
              </a:defRPr>
            </a:lvl4pPr>
            <a:lvl5pPr marL="2080443" indent="-231160" defTabSz="940694">
              <a:defRPr>
                <a:solidFill>
                  <a:schemeClr val="tx1"/>
                </a:solidFill>
                <a:latin typeface="Arial" charset="0"/>
              </a:defRPr>
            </a:lvl5pPr>
            <a:lvl6pPr marL="254276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08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740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972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A266D2-C8BD-4FE7-AE21-F3C04394474D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169A7F-33F6-4209-8F98-2498CF847F9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2D141C-A018-4890-A7F4-9EFF4D2E8CA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IENG 475 - Lecture 12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Ladder Logic </a:t>
            </a:r>
          </a:p>
          <a:p>
            <a:pPr eaLnBrk="1" hangingPunct="1"/>
            <a:r>
              <a:rPr lang="en-US" altLang="en-US" dirty="0"/>
              <a:t>Programming of  PLCs</a:t>
            </a:r>
          </a:p>
        </p:txBody>
      </p:sp>
    </p:spTree>
    <p:extLst>
      <p:ext uri="{BB962C8B-B14F-4D97-AF65-F5344CB8AC3E}">
        <p14:creationId xmlns:p14="http://schemas.microsoft.com/office/powerpoint/2010/main" val="104633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173C73-5293-443D-9BF6-131D7F4D3A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58B5E-63B3-4C21-9A4A-FC8C7E2177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Using Timers: Penguin Truck Garage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8950"/>
            <a:ext cx="8229600" cy="1365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System Definition: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N.O. through-beam </a:t>
            </a:r>
            <a:r>
              <a:rPr lang="en-US" altLang="en-US" sz="1600" dirty="0" err="1"/>
              <a:t>photosensor</a:t>
            </a:r>
            <a:r>
              <a:rPr lang="en-US" altLang="en-US" sz="1600" dirty="0"/>
              <a:t> input (TRCK HR) detects a truck driven into a garage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Truck driver needs 1 minute of garage light (GRG LGHT) to exit garage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An output (SHRK DR) opens the shark trap 10 s later to keep penguins on truck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</p:txBody>
      </p:sp>
      <p:grpSp>
        <p:nvGrpSpPr>
          <p:cNvPr id="7179" name="Group 7178"/>
          <p:cNvGrpSpPr/>
          <p:nvPr/>
        </p:nvGrpSpPr>
        <p:grpSpPr>
          <a:xfrm>
            <a:off x="1752600" y="2971800"/>
            <a:ext cx="4648200" cy="457200"/>
            <a:chOff x="2362200" y="2971800"/>
            <a:chExt cx="4648200" cy="457200"/>
          </a:xfrm>
        </p:grpSpPr>
        <p:cxnSp>
          <p:nvCxnSpPr>
            <p:cNvPr id="72" name="Straight Connector 71"/>
            <p:cNvCxnSpPr/>
            <p:nvPr/>
          </p:nvCxnSpPr>
          <p:spPr bwMode="auto">
            <a:xfrm flipH="1">
              <a:off x="3048000" y="3352800"/>
              <a:ext cx="396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H="1">
              <a:off x="2362200" y="335280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flipV="1">
              <a:off x="2743200" y="32766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V="1">
              <a:off x="3048000" y="32766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2438400" y="29718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TRCK HR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752600" y="4724400"/>
            <a:ext cx="914400" cy="381000"/>
            <a:chOff x="1219200" y="2743200"/>
            <a:chExt cx="914400" cy="381000"/>
          </a:xfrm>
        </p:grpSpPr>
        <p:cxnSp>
          <p:nvCxnSpPr>
            <p:cNvPr id="114" name="Straight Connector 113"/>
            <p:cNvCxnSpPr/>
            <p:nvPr/>
          </p:nvCxnSpPr>
          <p:spPr bwMode="auto">
            <a:xfrm flipH="1">
              <a:off x="17526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flipH="1">
              <a:off x="12192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flipV="1">
              <a:off x="14478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flipV="1">
              <a:off x="17526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295400" y="27432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T36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752600" y="5715000"/>
            <a:ext cx="4648200" cy="457200"/>
            <a:chOff x="1219200" y="2667000"/>
            <a:chExt cx="4648200" cy="457200"/>
          </a:xfrm>
        </p:grpSpPr>
        <p:cxnSp>
          <p:nvCxnSpPr>
            <p:cNvPr id="107" name="Straight Connector 106"/>
            <p:cNvCxnSpPr/>
            <p:nvPr/>
          </p:nvCxnSpPr>
          <p:spPr bwMode="auto">
            <a:xfrm flipH="1">
              <a:off x="1752600" y="3048000"/>
              <a:ext cx="41148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flipH="1">
              <a:off x="12192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V="1">
              <a:off x="14478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flipV="1">
              <a:off x="17526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>
              <a:off x="1295400" y="26670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 T37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438400" y="4648200"/>
            <a:ext cx="3962400" cy="457200"/>
            <a:chOff x="2286000" y="3124200"/>
            <a:chExt cx="4572000" cy="457200"/>
          </a:xfrm>
        </p:grpSpPr>
        <p:cxnSp>
          <p:nvCxnSpPr>
            <p:cNvPr id="124" name="Straight Connector 123"/>
            <p:cNvCxnSpPr/>
            <p:nvPr/>
          </p:nvCxnSpPr>
          <p:spPr bwMode="auto">
            <a:xfrm flipH="1">
              <a:off x="2895600" y="3505200"/>
              <a:ext cx="396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flipH="1">
              <a:off x="2362200" y="35052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flipV="1">
              <a:off x="2590800" y="34290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 flipV="1">
              <a:off x="2895600" y="34290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2286000" y="3124200"/>
              <a:ext cx="12309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TRCK HR</a:t>
              </a:r>
            </a:p>
          </p:txBody>
        </p:sp>
      </p:grpSp>
      <p:grpSp>
        <p:nvGrpSpPr>
          <p:cNvPr id="7186" name="Group 7185"/>
          <p:cNvGrpSpPr/>
          <p:nvPr/>
        </p:nvGrpSpPr>
        <p:grpSpPr>
          <a:xfrm>
            <a:off x="6324600" y="5638800"/>
            <a:ext cx="990600" cy="609600"/>
            <a:chOff x="6324600" y="5638800"/>
            <a:chExt cx="990600" cy="609600"/>
          </a:xfrm>
        </p:grpSpPr>
        <p:cxnSp>
          <p:nvCxnSpPr>
            <p:cNvPr id="113" name="Straight Connector 112"/>
            <p:cNvCxnSpPr/>
            <p:nvPr/>
          </p:nvCxnSpPr>
          <p:spPr bwMode="auto">
            <a:xfrm flipH="1">
              <a:off x="6400800" y="6096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185" name="Group 7184"/>
            <p:cNvGrpSpPr/>
            <p:nvPr/>
          </p:nvGrpSpPr>
          <p:grpSpPr>
            <a:xfrm>
              <a:off x="6324600" y="5638800"/>
              <a:ext cx="990600" cy="609600"/>
              <a:chOff x="6324600" y="5638800"/>
              <a:chExt cx="990600" cy="609600"/>
            </a:xfrm>
          </p:grpSpPr>
          <p:sp>
            <p:nvSpPr>
              <p:cNvPr id="7176" name="Oval 7175"/>
              <p:cNvSpPr/>
              <p:nvPr/>
            </p:nvSpPr>
            <p:spPr bwMode="auto">
              <a:xfrm>
                <a:off x="6553200" y="5867400"/>
                <a:ext cx="381000" cy="3810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4600" y="56388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SHRK DR</a:t>
                </a:r>
              </a:p>
            </p:txBody>
          </p:sp>
        </p:grpSp>
      </p:grpSp>
      <p:cxnSp>
        <p:nvCxnSpPr>
          <p:cNvPr id="144" name="Straight Connector 143"/>
          <p:cNvCxnSpPr/>
          <p:nvPr/>
        </p:nvCxnSpPr>
        <p:spPr bwMode="auto">
          <a:xfrm>
            <a:off x="1752600" y="3048000"/>
            <a:ext cx="0" cy="3200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E4D4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5486400" y="2895600"/>
            <a:ext cx="2286000" cy="1100554"/>
            <a:chOff x="5486400" y="2895600"/>
            <a:chExt cx="2286000" cy="1100554"/>
          </a:xfrm>
        </p:grpSpPr>
        <p:sp>
          <p:nvSpPr>
            <p:cNvPr id="83" name="TextBox 82"/>
            <p:cNvSpPr txBox="1"/>
            <p:nvPr/>
          </p:nvSpPr>
          <p:spPr>
            <a:xfrm>
              <a:off x="6477000" y="3124200"/>
              <a:ext cx="1219200" cy="830997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IN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	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PT	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162800" y="2895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4D490"/>
                  </a:solidFill>
                </a:rPr>
                <a:t>T36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flipH="1">
              <a:off x="6324600" y="3810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H="1">
              <a:off x="6324600" y="33528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5486400" y="3657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+ 600  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858000" y="3124200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TOF</a:t>
              </a:r>
            </a:p>
            <a:p>
              <a:pPr algn="r"/>
              <a:endParaRPr lang="en-US" sz="1600" dirty="0">
                <a:solidFill>
                  <a:srgbClr val="E4D49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100ms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 flipH="1">
              <a:off x="6096000" y="33528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flipH="1">
              <a:off x="5562600" y="33528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7" name="Group 96"/>
          <p:cNvGrpSpPr/>
          <p:nvPr/>
        </p:nvGrpSpPr>
        <p:grpSpPr>
          <a:xfrm>
            <a:off x="5486400" y="4572000"/>
            <a:ext cx="2286000" cy="1100554"/>
            <a:chOff x="5486400" y="2895600"/>
            <a:chExt cx="2286000" cy="1100554"/>
          </a:xfrm>
        </p:grpSpPr>
        <p:sp>
          <p:nvSpPr>
            <p:cNvPr id="98" name="TextBox 97"/>
            <p:cNvSpPr txBox="1"/>
            <p:nvPr/>
          </p:nvSpPr>
          <p:spPr>
            <a:xfrm>
              <a:off x="6477000" y="3124200"/>
              <a:ext cx="1219200" cy="830997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IN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	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PT	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162800" y="2895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4D490"/>
                  </a:solidFill>
                </a:rPr>
                <a:t>T37</a:t>
              </a:r>
            </a:p>
          </p:txBody>
        </p:sp>
        <p:cxnSp>
          <p:nvCxnSpPr>
            <p:cNvPr id="100" name="Straight Connector 99"/>
            <p:cNvCxnSpPr/>
            <p:nvPr/>
          </p:nvCxnSpPr>
          <p:spPr bwMode="auto">
            <a:xfrm flipH="1">
              <a:off x="6324600" y="3810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 flipH="1">
              <a:off x="6324600" y="33528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5486400" y="3657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+1 000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858000" y="3124200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TON</a:t>
              </a:r>
            </a:p>
            <a:p>
              <a:pPr algn="r"/>
              <a:endParaRPr lang="en-US" sz="1600" dirty="0">
                <a:solidFill>
                  <a:srgbClr val="E4D49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10ms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 bwMode="auto">
            <a:xfrm flipH="1">
              <a:off x="6096000" y="33528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H="1">
              <a:off x="5562600" y="33528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" name="Straight Connector 3"/>
          <p:cNvCxnSpPr/>
          <p:nvPr/>
        </p:nvCxnSpPr>
        <p:spPr bwMode="auto">
          <a:xfrm flipV="1">
            <a:off x="1905000" y="4953000"/>
            <a:ext cx="457200" cy="15240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E4D4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6324600" y="3962400"/>
            <a:ext cx="990600" cy="609600"/>
            <a:chOff x="6324600" y="5638800"/>
            <a:chExt cx="990600" cy="609600"/>
          </a:xfrm>
        </p:grpSpPr>
        <p:cxnSp>
          <p:nvCxnSpPr>
            <p:cNvPr id="61" name="Straight Connector 60"/>
            <p:cNvCxnSpPr/>
            <p:nvPr/>
          </p:nvCxnSpPr>
          <p:spPr bwMode="auto">
            <a:xfrm flipH="1">
              <a:off x="6400800" y="6096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2" name="Group 61"/>
            <p:cNvGrpSpPr/>
            <p:nvPr/>
          </p:nvGrpSpPr>
          <p:grpSpPr>
            <a:xfrm>
              <a:off x="6324600" y="5638800"/>
              <a:ext cx="990600" cy="609600"/>
              <a:chOff x="6324600" y="5638800"/>
              <a:chExt cx="990600" cy="609600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6553200" y="5867400"/>
                <a:ext cx="381000" cy="3810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324600" y="56388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GRG LGHT</a:t>
                </a:r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1752600" y="4038600"/>
            <a:ext cx="4648200" cy="457200"/>
            <a:chOff x="1219200" y="2667000"/>
            <a:chExt cx="4648200" cy="457200"/>
          </a:xfrm>
        </p:grpSpPr>
        <p:cxnSp>
          <p:nvCxnSpPr>
            <p:cNvPr id="66" name="Straight Connector 65"/>
            <p:cNvCxnSpPr/>
            <p:nvPr/>
          </p:nvCxnSpPr>
          <p:spPr bwMode="auto">
            <a:xfrm flipH="1">
              <a:off x="1752600" y="3048000"/>
              <a:ext cx="41148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flipH="1">
              <a:off x="12192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14478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V="1">
              <a:off x="17526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1295400" y="26670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 T36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459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AE8F5E-1A70-49E1-A966-1D81B604300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E7959F-320E-4998-B7D2-6593FC0AD77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Sequencers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1773238"/>
            <a:ext cx="76962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300" dirty="0"/>
              <a:t>Allen-Bradley:  SQO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Sequencer addresses are 901 - 932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Width of a step is 8 bits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Limited to 100 steps at a maximum 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Sequence can be </a:t>
            </a:r>
            <a:r>
              <a:rPr lang="en-US" altLang="en-US" sz="2000" dirty="0">
                <a:solidFill>
                  <a:schemeClr val="accent2"/>
                </a:solidFill>
              </a:rPr>
              <a:t>event driven</a:t>
            </a:r>
            <a:r>
              <a:rPr lang="en-US" altLang="en-US" sz="2000" dirty="0"/>
              <a:t> (similar to counter) or </a:t>
            </a:r>
            <a:r>
              <a:rPr lang="en-US" altLang="en-US" sz="2000" dirty="0">
                <a:solidFill>
                  <a:schemeClr val="accent2"/>
                </a:solidFill>
              </a:rPr>
              <a:t>time driven</a:t>
            </a:r>
            <a:r>
              <a:rPr lang="en-US" altLang="en-US" sz="2000" dirty="0"/>
              <a:t> (similar to timer)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When AC = PR, advance to next step and set AC to 0000 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PR is the event count / dwell time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Event Driven: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 dirty="0"/>
              <a:t>Step AC is incremented at the </a:t>
            </a:r>
            <a:r>
              <a:rPr lang="en-US" altLang="en-US" sz="1600" u="sng" dirty="0"/>
              <a:t>false</a:t>
            </a:r>
            <a:r>
              <a:rPr lang="en-US" altLang="en-US" sz="1600" dirty="0"/>
              <a:t> to </a:t>
            </a:r>
            <a:r>
              <a:rPr lang="en-US" altLang="en-US" sz="1600" u="sng" dirty="0"/>
              <a:t>true</a:t>
            </a:r>
            <a:r>
              <a:rPr lang="en-US" altLang="en-US" sz="1600" dirty="0"/>
              <a:t> transition of rung input condition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Timer Driven</a:t>
            </a:r>
            <a:r>
              <a:rPr lang="en-US" altLang="en-US" sz="1800" b="1" dirty="0">
                <a:solidFill>
                  <a:srgbClr val="FFFF00"/>
                </a:solidFill>
              </a:rPr>
              <a:t>*</a:t>
            </a:r>
            <a:r>
              <a:rPr lang="en-US" altLang="en-US" sz="1800" dirty="0"/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 dirty="0"/>
              <a:t>Step AC is incremented at 0.1 s intervals only when rung input condition is </a:t>
            </a:r>
            <a:r>
              <a:rPr lang="en-US" altLang="en-US" sz="1600" u="sng" dirty="0"/>
              <a:t>true</a:t>
            </a:r>
          </a:p>
          <a:p>
            <a:pPr lvl="3" eaLnBrk="1" hangingPunct="1">
              <a:lnSpc>
                <a:spcPct val="80000"/>
              </a:lnSpc>
            </a:pPr>
            <a:endParaRPr lang="en-US" altLang="en-US" sz="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RST rung resets the sequencer to step 0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086600" y="1828800"/>
            <a:ext cx="1447800" cy="1059597"/>
            <a:chOff x="7315200" y="2971800"/>
            <a:chExt cx="1447800" cy="1059597"/>
          </a:xfrm>
        </p:grpSpPr>
        <p:sp>
          <p:nvSpPr>
            <p:cNvPr id="8" name="TextBox 7"/>
            <p:cNvSpPr txBox="1"/>
            <p:nvPr/>
          </p:nvSpPr>
          <p:spPr>
            <a:xfrm>
              <a:off x="7467600" y="3200400"/>
              <a:ext cx="1219200" cy="830997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SEQ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	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RST	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53400" y="2971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4D490"/>
                  </a:solidFill>
                </a:rPr>
                <a:t>901</a:t>
              </a: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H="1">
              <a:off x="7315200" y="38862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7315200" y="3429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7848600" y="3200400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(AB)</a:t>
              </a:r>
            </a:p>
            <a:p>
              <a:pPr algn="r"/>
              <a:endParaRPr lang="en-US" sz="1600" dirty="0">
                <a:solidFill>
                  <a:srgbClr val="E4D49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100ms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" y="5029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*</a:t>
            </a:r>
            <a:r>
              <a:rPr lang="en-US" i="1" dirty="0"/>
              <a:t> Our Focus: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00991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F6230B-1D29-4852-9D77-4152583EE34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7571B7-3F49-4152-A6B5-7554DF31063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Sequence (Drum) Matrix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38200" y="1828800"/>
            <a:ext cx="7467600" cy="4328702"/>
            <a:chOff x="838200" y="1828800"/>
            <a:chExt cx="7467600" cy="4328702"/>
          </a:xfrm>
        </p:grpSpPr>
        <p:sp>
          <p:nvSpPr>
            <p:cNvPr id="11270" name="Text Box 3"/>
            <p:cNvSpPr txBox="1">
              <a:spLocks noChangeArrowheads="1"/>
            </p:cNvSpPr>
            <p:nvPr/>
          </p:nvSpPr>
          <p:spPr bwMode="auto">
            <a:xfrm>
              <a:off x="3124200" y="1828800"/>
              <a:ext cx="3352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Bit Address Outputs</a:t>
              </a:r>
            </a:p>
          </p:txBody>
        </p:sp>
        <p:sp>
          <p:nvSpPr>
            <p:cNvPr id="11276" name="Text Box 5"/>
            <p:cNvSpPr txBox="1">
              <a:spLocks noChangeArrowheads="1"/>
            </p:cNvSpPr>
            <p:nvPr/>
          </p:nvSpPr>
          <p:spPr bwMode="auto">
            <a:xfrm>
              <a:off x="838200" y="1894532"/>
              <a:ext cx="838200" cy="4262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Step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dirty="0">
                <a:solidFill>
                  <a:srgbClr val="FFFF00"/>
                </a:solidFill>
              </a:endParaRP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2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3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4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5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...</a:t>
              </a:r>
              <a:r>
                <a:rPr lang="en-US" altLang="en-US" sz="2000" dirty="0">
                  <a:solidFill>
                    <a:srgbClr val="FFFF00"/>
                  </a:solidFill>
                </a:rPr>
                <a:t>	</a:t>
              </a:r>
            </a:p>
          </p:txBody>
        </p:sp>
        <p:sp>
          <p:nvSpPr>
            <p:cNvPr id="11277" name="Text Box 6"/>
            <p:cNvSpPr txBox="1">
              <a:spLocks noChangeArrowheads="1"/>
            </p:cNvSpPr>
            <p:nvPr/>
          </p:nvSpPr>
          <p:spPr bwMode="auto">
            <a:xfrm>
              <a:off x="1828800" y="1894532"/>
              <a:ext cx="1066800" cy="4206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Count/Dwell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1.0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5.1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2.0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30.0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0.1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5.0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FFFF00"/>
                  </a:solidFill>
                </a:rPr>
                <a:t>...</a:t>
              </a:r>
              <a:r>
                <a:rPr lang="en-US" altLang="en-US" sz="2000" dirty="0">
                  <a:solidFill>
                    <a:srgbClr val="FFFF00"/>
                  </a:solidFill>
                </a:rPr>
                <a:t>	</a:t>
              </a:r>
            </a:p>
          </p:txBody>
        </p:sp>
        <p:sp>
          <p:nvSpPr>
            <p:cNvPr id="11278" name="Text Box 7"/>
            <p:cNvSpPr txBox="1">
              <a:spLocks noChangeArrowheads="1"/>
            </p:cNvSpPr>
            <p:nvPr/>
          </p:nvSpPr>
          <p:spPr bwMode="auto">
            <a:xfrm>
              <a:off x="2971800" y="1828800"/>
              <a:ext cx="838200" cy="4268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dirty="0">
                <a:solidFill>
                  <a:schemeClr val="accent1"/>
                </a:solidFill>
              </a:endParaRP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E4D490"/>
                  </a:solidFill>
                </a:rPr>
                <a:t>A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1"/>
                  </a:solidFill>
                </a:rPr>
                <a:t>...	</a:t>
              </a:r>
            </a:p>
          </p:txBody>
        </p:sp>
        <p:sp>
          <p:nvSpPr>
            <p:cNvPr id="11279" name="Text Box 8"/>
            <p:cNvSpPr txBox="1">
              <a:spLocks noChangeArrowheads="1"/>
            </p:cNvSpPr>
            <p:nvPr/>
          </p:nvSpPr>
          <p:spPr bwMode="auto">
            <a:xfrm>
              <a:off x="3581400" y="1828800"/>
              <a:ext cx="838200" cy="4268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dirty="0">
                <a:solidFill>
                  <a:schemeClr val="accent2"/>
                </a:solidFill>
              </a:endParaRP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chemeClr val="accent2"/>
                  </a:solidFill>
                </a:rPr>
                <a:t>B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...	</a:t>
              </a:r>
            </a:p>
          </p:txBody>
        </p:sp>
        <p:sp>
          <p:nvSpPr>
            <p:cNvPr id="11280" name="Text Box 9"/>
            <p:cNvSpPr txBox="1">
              <a:spLocks noChangeArrowheads="1"/>
            </p:cNvSpPr>
            <p:nvPr/>
          </p:nvSpPr>
          <p:spPr bwMode="auto">
            <a:xfrm>
              <a:off x="4191000" y="1828800"/>
              <a:ext cx="838200" cy="4268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dirty="0">
                <a:solidFill>
                  <a:schemeClr val="accent1"/>
                </a:solidFill>
              </a:endParaRP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chemeClr val="accent1"/>
                  </a:solidFill>
                </a:rPr>
                <a:t>C</a:t>
              </a:r>
              <a:endParaRPr lang="en-US" altLang="en-US" sz="2000" b="1" dirty="0">
                <a:solidFill>
                  <a:srgbClr val="E4D490"/>
                </a:solidFill>
              </a:endParaRP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1"/>
                  </a:solidFill>
                </a:rPr>
                <a:t>...	</a:t>
              </a:r>
            </a:p>
          </p:txBody>
        </p:sp>
        <p:sp>
          <p:nvSpPr>
            <p:cNvPr id="11281" name="Text Box 10"/>
            <p:cNvSpPr txBox="1">
              <a:spLocks noChangeArrowheads="1"/>
            </p:cNvSpPr>
            <p:nvPr/>
          </p:nvSpPr>
          <p:spPr bwMode="auto">
            <a:xfrm>
              <a:off x="6096000" y="1828800"/>
              <a:ext cx="838200" cy="4268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dirty="0">
                <a:solidFill>
                  <a:schemeClr val="accent2"/>
                </a:solidFill>
              </a:endParaRP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chemeClr val="accent2"/>
                  </a:solidFill>
                </a:rPr>
                <a:t>F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...	</a:t>
              </a:r>
            </a:p>
          </p:txBody>
        </p:sp>
        <p:sp>
          <p:nvSpPr>
            <p:cNvPr id="11282" name="Text Box 11"/>
            <p:cNvSpPr txBox="1">
              <a:spLocks noChangeArrowheads="1"/>
            </p:cNvSpPr>
            <p:nvPr/>
          </p:nvSpPr>
          <p:spPr bwMode="auto">
            <a:xfrm>
              <a:off x="5410200" y="1828800"/>
              <a:ext cx="838200" cy="4268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dirty="0">
                <a:solidFill>
                  <a:schemeClr val="accent1"/>
                </a:solidFill>
              </a:endParaRP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E4D490"/>
                  </a:solidFill>
                </a:rPr>
                <a:t>E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1"/>
                  </a:solidFill>
                </a:rPr>
                <a:t>...	</a:t>
              </a:r>
            </a:p>
          </p:txBody>
        </p:sp>
        <p:sp>
          <p:nvSpPr>
            <p:cNvPr id="11283" name="Rectangle 12"/>
            <p:cNvSpPr>
              <a:spLocks noChangeArrowheads="1"/>
            </p:cNvSpPr>
            <p:nvPr/>
          </p:nvSpPr>
          <p:spPr bwMode="auto">
            <a:xfrm>
              <a:off x="838200" y="1828800"/>
              <a:ext cx="7315200" cy="414109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84" name="Rectangle 13"/>
            <p:cNvSpPr>
              <a:spLocks noChangeArrowheads="1"/>
            </p:cNvSpPr>
            <p:nvPr/>
          </p:nvSpPr>
          <p:spPr bwMode="auto">
            <a:xfrm>
              <a:off x="1752600" y="1828800"/>
              <a:ext cx="1219200" cy="414109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85" name="Rectangle 14"/>
            <p:cNvSpPr>
              <a:spLocks noChangeArrowheads="1"/>
            </p:cNvSpPr>
            <p:nvPr/>
          </p:nvSpPr>
          <p:spPr bwMode="auto">
            <a:xfrm>
              <a:off x="838200" y="1828800"/>
              <a:ext cx="7315200" cy="7887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86" name="Rectangle 15"/>
            <p:cNvSpPr>
              <a:spLocks noChangeArrowheads="1"/>
            </p:cNvSpPr>
            <p:nvPr/>
          </p:nvSpPr>
          <p:spPr bwMode="auto">
            <a:xfrm>
              <a:off x="2971800" y="1828800"/>
              <a:ext cx="5181600" cy="39439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87" name="Rectangle 16"/>
            <p:cNvSpPr>
              <a:spLocks noChangeArrowheads="1"/>
            </p:cNvSpPr>
            <p:nvPr/>
          </p:nvSpPr>
          <p:spPr bwMode="auto">
            <a:xfrm>
              <a:off x="838200" y="3077701"/>
              <a:ext cx="7315200" cy="46012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88" name="Rectangle 17"/>
            <p:cNvSpPr>
              <a:spLocks noChangeArrowheads="1"/>
            </p:cNvSpPr>
            <p:nvPr/>
          </p:nvSpPr>
          <p:spPr bwMode="auto">
            <a:xfrm>
              <a:off x="838200" y="4063676"/>
              <a:ext cx="7315200" cy="46012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89" name="Rectangle 18"/>
            <p:cNvSpPr>
              <a:spLocks noChangeArrowheads="1"/>
            </p:cNvSpPr>
            <p:nvPr/>
          </p:nvSpPr>
          <p:spPr bwMode="auto">
            <a:xfrm>
              <a:off x="838200" y="4983918"/>
              <a:ext cx="7315200" cy="46012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72" name="Line 19"/>
            <p:cNvSpPr>
              <a:spLocks noChangeShapeType="1"/>
            </p:cNvSpPr>
            <p:nvPr/>
          </p:nvSpPr>
          <p:spPr bwMode="auto">
            <a:xfrm>
              <a:off x="3657600" y="2209800"/>
              <a:ext cx="0" cy="37338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Line 20"/>
            <p:cNvSpPr>
              <a:spLocks noChangeShapeType="1"/>
            </p:cNvSpPr>
            <p:nvPr/>
          </p:nvSpPr>
          <p:spPr bwMode="auto">
            <a:xfrm>
              <a:off x="4267200" y="2209800"/>
              <a:ext cx="0" cy="37338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Line 21"/>
            <p:cNvSpPr>
              <a:spLocks noChangeShapeType="1"/>
            </p:cNvSpPr>
            <p:nvPr/>
          </p:nvSpPr>
          <p:spPr bwMode="auto">
            <a:xfrm>
              <a:off x="4876800" y="2209800"/>
              <a:ext cx="0" cy="37338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22"/>
            <p:cNvSpPr>
              <a:spLocks noChangeShapeType="1"/>
            </p:cNvSpPr>
            <p:nvPr/>
          </p:nvSpPr>
          <p:spPr bwMode="auto">
            <a:xfrm>
              <a:off x="5486400" y="2209800"/>
              <a:ext cx="0" cy="376237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6781800" y="1828800"/>
              <a:ext cx="838200" cy="4268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dirty="0">
                <a:solidFill>
                  <a:schemeClr val="accent1"/>
                </a:solidFill>
              </a:endParaRP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rgbClr val="E4D490"/>
                  </a:solidFill>
                </a:rPr>
                <a:t>G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E4D490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1"/>
                  </a:solidFill>
                </a:rPr>
                <a:t>...	</a:t>
              </a:r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7467600" y="1828800"/>
              <a:ext cx="838200" cy="4268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dirty="0">
                <a:solidFill>
                  <a:schemeClr val="accent2"/>
                </a:solidFill>
              </a:endParaRP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chemeClr val="accent2"/>
                  </a:solidFill>
                </a:rPr>
                <a:t>H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...	</a:t>
              </a:r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4800600" y="1828800"/>
              <a:ext cx="838200" cy="4268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dirty="0">
                <a:solidFill>
                  <a:schemeClr val="accent2"/>
                </a:solidFill>
              </a:endParaRP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b="1" dirty="0">
                  <a:solidFill>
                    <a:schemeClr val="accent2"/>
                  </a:solidFill>
                </a:rPr>
                <a:t>D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1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chemeClr val="accent2"/>
                  </a:solidFill>
                </a:rPr>
                <a:t>...	</a:t>
              </a:r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6172200" y="2209800"/>
              <a:ext cx="0" cy="376237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>
              <a:off x="6858000" y="2209800"/>
              <a:ext cx="0" cy="376237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7543800" y="2209800"/>
              <a:ext cx="0" cy="376237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186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173C73-5293-443D-9BF6-131D7F4D3A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58B5E-63B3-4C21-9A4A-FC8C7E2177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Using Sequencers: Penguin Wash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8950"/>
            <a:ext cx="8458200" cy="1365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System Definition: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N.O. N</a:t>
            </a:r>
            <a:r>
              <a:rPr lang="en-US" altLang="en-US" sz="1600" baseline="-25000" dirty="0"/>
              <a:t>2</a:t>
            </a:r>
            <a:r>
              <a:rPr lang="en-US" altLang="en-US" sz="1600" dirty="0"/>
              <a:t>OH</a:t>
            </a:r>
            <a:r>
              <a:rPr lang="en-US" altLang="en-US" sz="1600" baseline="-25000" dirty="0"/>
              <a:t>4</a:t>
            </a:r>
            <a:r>
              <a:rPr lang="en-US" altLang="en-US" sz="1600" dirty="0"/>
              <a:t> sensor input (PNGN SMLL) detects a smelly penguin in the washer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Penguin gets a 1 minute cold water spray with the drain opened, door closed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Drain closes and Penguin tank gets filled with water and soap (2.5 minutes)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Penguin gets a 4 minute soap &amp; warm water wash, drain closed and spinner 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Penguin gets a 3 minute warm water rinse as wash water drains (no agitation)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Tank waits for 1 minute to fill w/ water &amp; Penguin Softener, spinner on, drain closed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Tank drains for 1.5 minutes with spin 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Penguin is fluffed by hot air while spinning for 2 minutes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Door opens and beeper signals that the clean penguin is available (for 10 seconds)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Door stays open and system resets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Outputs: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A: Door Lock (1-closed, 0-open)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B: Water Valve (1-opened, 0-closed)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C: Soap Valve (1-opened, 0-closed)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D: Drain Valve (1-opened, 0-closed)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E: Spinner Motor (1-on, 0-off)		F: Penguin Softener Valve (1-on, 0-off)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G: Hot Air Blower (1-on, 0-off)		H: Beeper (1-on, 0-off)</a:t>
            </a: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</p:txBody>
      </p:sp>
    </p:spTree>
    <p:extLst>
      <p:ext uri="{BB962C8B-B14F-4D97-AF65-F5344CB8AC3E}">
        <p14:creationId xmlns:p14="http://schemas.microsoft.com/office/powerpoint/2010/main" val="152530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F6230B-1D29-4852-9D77-4152583EE34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7571B7-3F49-4152-A6B5-7554DF31063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Using Sequencers: Penguin Wash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124200" y="1828800"/>
            <a:ext cx="3352800" cy="37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Bit Address Outputs</a:t>
            </a:r>
          </a:p>
        </p:txBody>
      </p:sp>
      <p:sp>
        <p:nvSpPr>
          <p:cNvPr id="11276" name="Text Box 5"/>
          <p:cNvSpPr txBox="1">
            <a:spLocks noChangeArrowheads="1"/>
          </p:cNvSpPr>
          <p:nvPr/>
        </p:nvSpPr>
        <p:spPr bwMode="auto">
          <a:xfrm>
            <a:off x="838200" y="1891284"/>
            <a:ext cx="838200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Step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2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3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4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5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6</a:t>
            </a:r>
            <a:endParaRPr lang="en-US" altLang="en-US" sz="20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1277" name="Text Box 6"/>
          <p:cNvSpPr txBox="1">
            <a:spLocks noChangeArrowheads="1"/>
          </p:cNvSpPr>
          <p:nvPr/>
        </p:nvSpPr>
        <p:spPr bwMode="auto">
          <a:xfrm>
            <a:off x="1828800" y="1891284"/>
            <a:ext cx="1066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Count/Dwell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600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1500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2400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1800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600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900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1200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100</a:t>
            </a:r>
            <a:endParaRPr lang="en-US" altLang="en-US" sz="2000" dirty="0">
              <a:solidFill>
                <a:srgbClr val="FFFF00"/>
              </a:solidFill>
            </a:endParaRP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>
            <a:off x="29718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E4D490"/>
                </a:solidFill>
              </a:rPr>
              <a:t>A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1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1279" name="Text Box 8"/>
          <p:cNvSpPr txBox="1">
            <a:spLocks noChangeArrowheads="1"/>
          </p:cNvSpPr>
          <p:nvPr/>
        </p:nvSpPr>
        <p:spPr bwMode="auto">
          <a:xfrm>
            <a:off x="35814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B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1280" name="Text Box 9"/>
          <p:cNvSpPr txBox="1">
            <a:spLocks noChangeArrowheads="1"/>
          </p:cNvSpPr>
          <p:nvPr/>
        </p:nvSpPr>
        <p:spPr bwMode="auto">
          <a:xfrm>
            <a:off x="4191000" y="1828800"/>
            <a:ext cx="8382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1"/>
                </a:solidFill>
              </a:rPr>
              <a:t>C</a:t>
            </a:r>
            <a:endParaRPr lang="en-US" altLang="en-US" sz="2000" b="1" dirty="0">
              <a:solidFill>
                <a:srgbClr val="E4D490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chemeClr val="accent1"/>
              </a:solidFill>
            </a:endParaRPr>
          </a:p>
        </p:txBody>
      </p:sp>
      <p:sp>
        <p:nvSpPr>
          <p:cNvPr id="11281" name="Text Box 10"/>
          <p:cNvSpPr txBox="1">
            <a:spLocks noChangeArrowheads="1"/>
          </p:cNvSpPr>
          <p:nvPr/>
        </p:nvSpPr>
        <p:spPr bwMode="auto">
          <a:xfrm>
            <a:off x="60960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F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1282" name="Text Box 11"/>
          <p:cNvSpPr txBox="1">
            <a:spLocks noChangeArrowheads="1"/>
          </p:cNvSpPr>
          <p:nvPr/>
        </p:nvSpPr>
        <p:spPr bwMode="auto">
          <a:xfrm>
            <a:off x="54102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E4D490"/>
                </a:solidFill>
              </a:rPr>
              <a:t>E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1283" name="Rectangle 12"/>
          <p:cNvSpPr>
            <a:spLocks noChangeArrowheads="1"/>
          </p:cNvSpPr>
          <p:nvPr/>
        </p:nvSpPr>
        <p:spPr bwMode="auto">
          <a:xfrm>
            <a:off x="838200" y="1828800"/>
            <a:ext cx="73152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4" name="Rectangle 13"/>
          <p:cNvSpPr>
            <a:spLocks noChangeArrowheads="1"/>
          </p:cNvSpPr>
          <p:nvPr/>
        </p:nvSpPr>
        <p:spPr bwMode="auto">
          <a:xfrm>
            <a:off x="1752600" y="1828800"/>
            <a:ext cx="1219200" cy="441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5" name="Rectangle 14"/>
          <p:cNvSpPr>
            <a:spLocks noChangeArrowheads="1"/>
          </p:cNvSpPr>
          <p:nvPr/>
        </p:nvSpPr>
        <p:spPr bwMode="auto">
          <a:xfrm>
            <a:off x="838200" y="1828800"/>
            <a:ext cx="7315200" cy="7498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6" name="Rectangle 15"/>
          <p:cNvSpPr>
            <a:spLocks noChangeArrowheads="1"/>
          </p:cNvSpPr>
          <p:nvPr/>
        </p:nvSpPr>
        <p:spPr bwMode="auto">
          <a:xfrm>
            <a:off x="2971800" y="1828800"/>
            <a:ext cx="5181600" cy="37490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7" name="Rectangle 16"/>
          <p:cNvSpPr>
            <a:spLocks noChangeArrowheads="1"/>
          </p:cNvSpPr>
          <p:nvPr/>
        </p:nvSpPr>
        <p:spPr bwMode="auto">
          <a:xfrm>
            <a:off x="838200" y="3015987"/>
            <a:ext cx="7315200" cy="4373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8" name="Rectangle 17"/>
          <p:cNvSpPr>
            <a:spLocks noChangeArrowheads="1"/>
          </p:cNvSpPr>
          <p:nvPr/>
        </p:nvSpPr>
        <p:spPr bwMode="auto">
          <a:xfrm>
            <a:off x="838200" y="3953240"/>
            <a:ext cx="7315200" cy="4373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9" name="Rectangle 18"/>
          <p:cNvSpPr>
            <a:spLocks noChangeArrowheads="1"/>
          </p:cNvSpPr>
          <p:nvPr/>
        </p:nvSpPr>
        <p:spPr bwMode="auto">
          <a:xfrm>
            <a:off x="838200" y="4828008"/>
            <a:ext cx="7315200" cy="4373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2" name="Line 19"/>
          <p:cNvSpPr>
            <a:spLocks noChangeShapeType="1"/>
          </p:cNvSpPr>
          <p:nvPr/>
        </p:nvSpPr>
        <p:spPr bwMode="auto">
          <a:xfrm>
            <a:off x="3657600" y="2190973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20"/>
          <p:cNvSpPr>
            <a:spLocks noChangeShapeType="1"/>
          </p:cNvSpPr>
          <p:nvPr/>
        </p:nvSpPr>
        <p:spPr bwMode="auto">
          <a:xfrm>
            <a:off x="4267200" y="2190973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21"/>
          <p:cNvSpPr>
            <a:spLocks noChangeShapeType="1"/>
          </p:cNvSpPr>
          <p:nvPr/>
        </p:nvSpPr>
        <p:spPr bwMode="auto">
          <a:xfrm>
            <a:off x="4876800" y="2190973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22"/>
          <p:cNvSpPr>
            <a:spLocks noChangeShapeType="1"/>
          </p:cNvSpPr>
          <p:nvPr/>
        </p:nvSpPr>
        <p:spPr bwMode="auto">
          <a:xfrm>
            <a:off x="5486400" y="2190972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7818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E4D490"/>
                </a:solidFill>
              </a:rPr>
              <a:t>G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4676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H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7244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D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6172200" y="2190972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6858000" y="2190972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>
            <a:off x="7543800" y="2190972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838200" y="5791200"/>
            <a:ext cx="73152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144530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173C73-5293-443D-9BF6-131D7F4D3A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58B5E-63B3-4C21-9A4A-FC8C7E2177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Using Sequencers: Penguin Wash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8950"/>
            <a:ext cx="8229600" cy="298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Ladder Logic Network: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</p:txBody>
      </p:sp>
      <p:grpSp>
        <p:nvGrpSpPr>
          <p:cNvPr id="5" name="Group 4"/>
          <p:cNvGrpSpPr/>
          <p:nvPr/>
        </p:nvGrpSpPr>
        <p:grpSpPr>
          <a:xfrm>
            <a:off x="1752600" y="2209800"/>
            <a:ext cx="4648200" cy="457200"/>
            <a:chOff x="1752600" y="2209800"/>
            <a:chExt cx="4648200" cy="457200"/>
          </a:xfrm>
        </p:grpSpPr>
        <p:cxnSp>
          <p:nvCxnSpPr>
            <p:cNvPr id="72" name="Straight Connector 71"/>
            <p:cNvCxnSpPr/>
            <p:nvPr/>
          </p:nvCxnSpPr>
          <p:spPr bwMode="auto">
            <a:xfrm flipH="1">
              <a:off x="2438400" y="2590800"/>
              <a:ext cx="396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H="1">
              <a:off x="1752600" y="259080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flipV="1">
              <a:off x="2133600" y="25146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V="1">
              <a:off x="2438400" y="25146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1828800" y="220980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PNGN SMLL</a:t>
              </a:r>
            </a:p>
          </p:txBody>
        </p:sp>
      </p:grpSp>
      <p:cxnSp>
        <p:nvCxnSpPr>
          <p:cNvPr id="144" name="Straight Connector 143"/>
          <p:cNvCxnSpPr/>
          <p:nvPr/>
        </p:nvCxnSpPr>
        <p:spPr bwMode="auto">
          <a:xfrm>
            <a:off x="1752600" y="2133600"/>
            <a:ext cx="0" cy="1295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E4D4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6324600" y="2133600"/>
            <a:ext cx="1447800" cy="1059597"/>
            <a:chOff x="7315200" y="2971800"/>
            <a:chExt cx="1447800" cy="1059597"/>
          </a:xfrm>
        </p:grpSpPr>
        <p:sp>
          <p:nvSpPr>
            <p:cNvPr id="83" name="TextBox 82"/>
            <p:cNvSpPr txBox="1"/>
            <p:nvPr/>
          </p:nvSpPr>
          <p:spPr>
            <a:xfrm>
              <a:off x="7467600" y="3200400"/>
              <a:ext cx="1219200" cy="830997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SEQ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	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RST	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153400" y="2971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4D490"/>
                  </a:solidFill>
                </a:rPr>
                <a:t>901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flipH="1">
              <a:off x="7315200" y="38862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H="1">
              <a:off x="7315200" y="3429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>
              <a:off x="7848600" y="3200400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(AB)</a:t>
              </a:r>
            </a:p>
            <a:p>
              <a:pPr algn="r"/>
              <a:endParaRPr lang="en-US" sz="1600" dirty="0">
                <a:solidFill>
                  <a:srgbClr val="E4D49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100ms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752600" y="2667000"/>
            <a:ext cx="4648200" cy="457200"/>
            <a:chOff x="1219200" y="2667000"/>
            <a:chExt cx="4648200" cy="457200"/>
          </a:xfrm>
        </p:grpSpPr>
        <p:cxnSp>
          <p:nvCxnSpPr>
            <p:cNvPr id="66" name="Straight Connector 65"/>
            <p:cNvCxnSpPr/>
            <p:nvPr/>
          </p:nvCxnSpPr>
          <p:spPr bwMode="auto">
            <a:xfrm flipH="1">
              <a:off x="1752600" y="3048000"/>
              <a:ext cx="41148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flipH="1">
              <a:off x="12192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14478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V="1">
              <a:off x="17526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1295400" y="26670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RESET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867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7F95AA-9CB4-488C-BEBE-8DB9C8563C8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80F756-E6A0-4BB2-AE22-5BAF42B6E94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Good Control System Design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300"/>
              <a:t>Clearly define signals, assigning good mnemonics and complete descriptions</a:t>
            </a:r>
          </a:p>
          <a:p>
            <a:pPr lvl="3" eaLnBrk="1" hangingPunct="1"/>
            <a:endParaRPr lang="en-US" altLang="en-US" sz="1700"/>
          </a:p>
          <a:p>
            <a:pPr eaLnBrk="1" hangingPunct="1"/>
            <a:r>
              <a:rPr lang="en-US" altLang="en-US" sz="2300"/>
              <a:t>Set up truth table(s)</a:t>
            </a:r>
          </a:p>
          <a:p>
            <a:pPr lvl="3" eaLnBrk="1" hangingPunct="1"/>
            <a:endParaRPr lang="en-US" altLang="en-US" sz="1700"/>
          </a:p>
          <a:p>
            <a:pPr eaLnBrk="1" hangingPunct="1"/>
            <a:r>
              <a:rPr lang="en-US" altLang="en-US" sz="2300"/>
              <a:t>Intelligently minimize logic gates and signals required</a:t>
            </a:r>
          </a:p>
          <a:p>
            <a:pPr lvl="3" eaLnBrk="1" hangingPunct="1"/>
            <a:endParaRPr lang="en-US" altLang="en-US" sz="1700"/>
          </a:p>
          <a:p>
            <a:pPr eaLnBrk="1" hangingPunct="1"/>
            <a:r>
              <a:rPr lang="en-US" altLang="en-US" sz="2300"/>
              <a:t>Professionally diagram the control system(s)</a:t>
            </a:r>
          </a:p>
          <a:p>
            <a:pPr lvl="3" eaLnBrk="1" hangingPunct="1"/>
            <a:endParaRPr lang="en-US" altLang="en-US" sz="1700"/>
          </a:p>
          <a:p>
            <a:pPr eaLnBrk="1" hangingPunct="1"/>
            <a:r>
              <a:rPr lang="en-US" altLang="en-US" sz="2300"/>
              <a:t>Carefully complete the system documentation</a:t>
            </a:r>
          </a:p>
          <a:p>
            <a:pPr lvl="1" eaLnBrk="1" hangingPunct="1"/>
            <a:r>
              <a:rPr lang="en-US" altLang="en-US" sz="2000"/>
              <a:t>ID and cross-reference signals, sources, sinks </a:t>
            </a:r>
          </a:p>
        </p:txBody>
      </p:sp>
    </p:spTree>
    <p:extLst>
      <p:ext uri="{BB962C8B-B14F-4D97-AF65-F5344CB8AC3E}">
        <p14:creationId xmlns:p14="http://schemas.microsoft.com/office/powerpoint/2010/main" val="22845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C2B39A-1FDE-4571-B70B-0E2D9301FE6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D1AD35-8D40-4DC8-A9C1-C033376509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 Simplification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46250"/>
            <a:ext cx="7910513" cy="40386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Why simplify:</a:t>
            </a:r>
          </a:p>
          <a:p>
            <a:pPr lvl="1" eaLnBrk="1" hangingPunct="1"/>
            <a:r>
              <a:rPr lang="en-US" altLang="en-US" sz="2000" dirty="0"/>
              <a:t>Price of “real estate” (gates take space, cost of space)</a:t>
            </a:r>
          </a:p>
          <a:p>
            <a:pPr lvl="1" eaLnBrk="1" hangingPunct="1"/>
            <a:r>
              <a:rPr lang="en-US" altLang="en-US" sz="2000" dirty="0"/>
              <a:t>Less complex is easier to maintain (fewer gates)</a:t>
            </a:r>
          </a:p>
          <a:p>
            <a:pPr lvl="1" eaLnBrk="1" hangingPunct="1"/>
            <a:r>
              <a:rPr lang="en-US" altLang="en-US" sz="2000" dirty="0"/>
              <a:t>Avoid errors (in logic)</a:t>
            </a:r>
          </a:p>
          <a:p>
            <a:pPr lvl="3" eaLnBrk="1" hangingPunct="1"/>
            <a:endParaRPr lang="en-US" altLang="en-US" sz="1400" dirty="0">
              <a:solidFill>
                <a:schemeClr val="accent1"/>
              </a:solidFill>
            </a:endParaRPr>
          </a:p>
          <a:p>
            <a:pPr eaLnBrk="1" hangingPunct="1"/>
            <a:r>
              <a:rPr lang="en-US" altLang="en-US" sz="2700" dirty="0"/>
              <a:t>Why NOT to simplify:</a:t>
            </a:r>
          </a:p>
          <a:p>
            <a:pPr lvl="1" eaLnBrk="1" hangingPunct="1"/>
            <a:r>
              <a:rPr lang="en-US" altLang="en-US" sz="2000" dirty="0"/>
              <a:t>Price of “real estate” (FPGA / ROM chips take little space)</a:t>
            </a:r>
          </a:p>
          <a:p>
            <a:pPr lvl="1" eaLnBrk="1" hangingPunct="1"/>
            <a:r>
              <a:rPr lang="en-US" altLang="en-US" sz="2000" dirty="0"/>
              <a:t>Less complex is easier to maintain (obfuscated logic)</a:t>
            </a:r>
          </a:p>
          <a:p>
            <a:pPr lvl="1" eaLnBrk="1" hangingPunct="1"/>
            <a:r>
              <a:rPr lang="en-US" altLang="en-US" sz="2000" dirty="0"/>
              <a:t>Avoid errors (in minimizing logic)</a:t>
            </a:r>
          </a:p>
          <a:p>
            <a:pPr lvl="4" eaLnBrk="1" hangingPunct="1"/>
            <a:endParaRPr lang="en-US" altLang="en-US" sz="600" dirty="0"/>
          </a:p>
          <a:p>
            <a:pPr eaLnBrk="1" hangingPunct="1"/>
            <a:r>
              <a:rPr lang="en-US" altLang="en-US" sz="2700" dirty="0"/>
              <a:t>Might be best to design both ways, and carefully evaluate the trade-offs</a:t>
            </a:r>
          </a:p>
        </p:txBody>
      </p:sp>
    </p:spTree>
    <p:extLst>
      <p:ext uri="{BB962C8B-B14F-4D97-AF65-F5344CB8AC3E}">
        <p14:creationId xmlns:p14="http://schemas.microsoft.com/office/powerpoint/2010/main" val="44940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7B172F-06A1-4756-906C-D34AF44270F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9277C4-BAB2-4AA3-BB82-A7A2980F281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Simplification Methods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00225"/>
            <a:ext cx="7696200" cy="4143375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Boolean Logic</a:t>
            </a:r>
          </a:p>
          <a:p>
            <a:pPr lvl="1" eaLnBrk="1" hangingPunct="1"/>
            <a:r>
              <a:rPr lang="en-US" altLang="en-US" sz="2200" dirty="0"/>
              <a:t>See link on Materials page </a:t>
            </a:r>
            <a:r>
              <a:rPr lang="en-US" altLang="en-US" sz="1800" i="1" dirty="0">
                <a:solidFill>
                  <a:srgbClr val="FFFF00"/>
                </a:solidFill>
              </a:rPr>
              <a:t>(put in notebook)</a:t>
            </a:r>
            <a:endParaRPr lang="en-US" altLang="en-US" sz="800" dirty="0"/>
          </a:p>
          <a:p>
            <a:pPr eaLnBrk="1" hangingPunct="1"/>
            <a:r>
              <a:rPr lang="en-US" altLang="en-US" sz="2700" dirty="0" err="1"/>
              <a:t>Karnaugh</a:t>
            </a:r>
            <a:r>
              <a:rPr lang="en-US" altLang="en-US" sz="2700" dirty="0"/>
              <a:t> Maps</a:t>
            </a:r>
            <a:endParaRPr lang="en-US" altLang="en-US" dirty="0"/>
          </a:p>
          <a:p>
            <a:pPr lvl="1" eaLnBrk="1" hangingPunct="1"/>
            <a:r>
              <a:rPr lang="en-US" altLang="en-US" sz="2200" dirty="0"/>
              <a:t>Depends on “logical adjacency”</a:t>
            </a:r>
          </a:p>
          <a:p>
            <a:pPr lvl="2" eaLnBrk="1" hangingPunct="1"/>
            <a:r>
              <a:rPr lang="en-US" altLang="en-US" sz="2000" dirty="0"/>
              <a:t>Output = B • A + B • A </a:t>
            </a:r>
          </a:p>
          <a:p>
            <a:pPr lvl="2" eaLnBrk="1" hangingPunct="1"/>
            <a:r>
              <a:rPr lang="en-US" altLang="en-US" sz="2000" dirty="0"/>
              <a:t>Output = B • (A + A) </a:t>
            </a:r>
          </a:p>
          <a:p>
            <a:pPr lvl="2" eaLnBrk="1" hangingPunct="1"/>
            <a:r>
              <a:rPr lang="en-US" altLang="en-US" sz="2000" dirty="0"/>
              <a:t>Output = B • 1 </a:t>
            </a:r>
          </a:p>
          <a:p>
            <a:pPr lvl="2" eaLnBrk="1" hangingPunct="1"/>
            <a:r>
              <a:rPr lang="en-US" altLang="en-US" sz="2000" dirty="0"/>
              <a:t>Output = B</a:t>
            </a:r>
            <a:endParaRPr lang="en-US" altLang="en-US" dirty="0"/>
          </a:p>
          <a:p>
            <a:pPr lvl="1" eaLnBrk="1" hangingPunct="1"/>
            <a:r>
              <a:rPr lang="en-US" altLang="en-US" sz="2200" dirty="0"/>
              <a:t>Depends on pattern recognition ability</a:t>
            </a:r>
          </a:p>
          <a:p>
            <a:pPr lvl="1" eaLnBrk="1" hangingPunct="1"/>
            <a:r>
              <a:rPr lang="en-US" altLang="en-US" sz="2200" dirty="0"/>
              <a:t>Usually best when ≤ 4 variables (although 5 or 6 variables, and MEV methods could be employed)</a:t>
            </a:r>
          </a:p>
          <a:p>
            <a:pPr lvl="1" eaLnBrk="1" hangingPunct="1"/>
            <a:endParaRPr lang="en-US" altLang="en-US" sz="2200" dirty="0"/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4286250" y="3635375"/>
            <a:ext cx="171450" cy="0"/>
          </a:xfrm>
          <a:prstGeom prst="lin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3957638" y="3971925"/>
            <a:ext cx="171450" cy="0"/>
          </a:xfrm>
          <a:prstGeom prst="lin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1677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09E77B-A059-47A9-9B2D-9CA937BD27A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10D551-D8EF-4918-AD3D-96278CB21E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Karnaugh Maps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758950"/>
            <a:ext cx="81407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/>
              <a:t>Summarized:  </a:t>
            </a:r>
            <a:r>
              <a:rPr lang="en-US" altLang="en-US" sz="2000"/>
              <a:t>Most efficiently cover all the map’s “1’s”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Enter the “1’s” (and “Don’t Cares”) into K-map for EACH 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Circle the largest group of adjacent “1’s”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Shade the “1’s” covered by the group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Continue until all the “1’s” in the map have been covered (circled &amp; shaded)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“Don’t Cares” (X’s or Ø’s) are covered and included ONLY if they make a grouping larger (simpler) by a power of 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Be careful that what is specified as a “Don’t Care” REALLY doesn’t matter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Evaluate the groupings to determine which variable(s) aren’t needed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both the variable &amp; it’s complement (opposite) appear in grouping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Express as the Sum Of Products from each grouping (minterm) </a:t>
            </a:r>
          </a:p>
        </p:txBody>
      </p:sp>
    </p:spTree>
    <p:extLst>
      <p:ext uri="{BB962C8B-B14F-4D97-AF65-F5344CB8AC3E}">
        <p14:creationId xmlns:p14="http://schemas.microsoft.com/office/powerpoint/2010/main" val="350951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683BA6-B84F-434B-8497-20358D10B0A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5A4DDB-8B03-4CB4-A4C6-8DE80AD81F3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4341" name="Line 2"/>
          <p:cNvSpPr>
            <a:spLocks noChangeShapeType="1"/>
          </p:cNvSpPr>
          <p:nvPr/>
        </p:nvSpPr>
        <p:spPr bwMode="auto">
          <a:xfrm>
            <a:off x="2252663" y="3522663"/>
            <a:ext cx="1219200" cy="0"/>
          </a:xfrm>
          <a:prstGeom prst="line">
            <a:avLst/>
          </a:prstGeom>
          <a:noFill/>
          <a:ln w="254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5834063" y="3522663"/>
            <a:ext cx="1219200" cy="0"/>
          </a:xfrm>
          <a:prstGeom prst="line">
            <a:avLst/>
          </a:prstGeom>
          <a:noFill/>
          <a:ln w="254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4614863" y="2243138"/>
            <a:ext cx="1587" cy="593725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Review:</a:t>
            </a:r>
            <a:br>
              <a:rPr lang="en-US" altLang="en-US" dirty="0"/>
            </a:br>
            <a:r>
              <a:rPr lang="en-US" altLang="en-US" dirty="0"/>
              <a:t>PLC System Diagrammed</a:t>
            </a:r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3471863" y="1730375"/>
            <a:ext cx="2362200" cy="487363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Power Supply</a:t>
            </a:r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3471863" y="2836863"/>
            <a:ext cx="2362200" cy="685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71D49"/>
                </a:solidFill>
              </a:rPr>
              <a:t>CPU</a:t>
            </a:r>
          </a:p>
        </p:txBody>
      </p:sp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3471863" y="3522663"/>
            <a:ext cx="2362200" cy="685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71D49"/>
                </a:solidFill>
              </a:rPr>
              <a:t>Memory</a:t>
            </a:r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1109663" y="2836863"/>
            <a:ext cx="1143000" cy="13716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Input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Block</a:t>
            </a:r>
          </a:p>
        </p:txBody>
      </p:sp>
      <p:sp>
        <p:nvSpPr>
          <p:cNvPr id="14349" name="Rectangle 10"/>
          <p:cNvSpPr>
            <a:spLocks noChangeArrowheads="1"/>
          </p:cNvSpPr>
          <p:nvPr/>
        </p:nvSpPr>
        <p:spPr bwMode="auto">
          <a:xfrm>
            <a:off x="7053263" y="2836863"/>
            <a:ext cx="1143000" cy="1371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Output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Block</a:t>
            </a:r>
          </a:p>
        </p:txBody>
      </p:sp>
      <p:sp>
        <p:nvSpPr>
          <p:cNvPr id="14350" name="Rectangle 11"/>
          <p:cNvSpPr>
            <a:spLocks noChangeArrowheads="1"/>
          </p:cNvSpPr>
          <p:nvPr/>
        </p:nvSpPr>
        <p:spPr bwMode="auto">
          <a:xfrm>
            <a:off x="3471863" y="5351463"/>
            <a:ext cx="2362200" cy="685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Programming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Unit</a:t>
            </a:r>
          </a:p>
        </p:txBody>
      </p:sp>
      <p:sp>
        <p:nvSpPr>
          <p:cNvPr id="14351" name="Line 12"/>
          <p:cNvSpPr>
            <a:spLocks noChangeShapeType="1"/>
          </p:cNvSpPr>
          <p:nvPr/>
        </p:nvSpPr>
        <p:spPr bwMode="auto">
          <a:xfrm>
            <a:off x="4614863" y="4208463"/>
            <a:ext cx="0" cy="1143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98B8ABB-2499-41F5-B829-DACC8DB9A385}"/>
              </a:ext>
            </a:extLst>
          </p:cNvPr>
          <p:cNvCxnSpPr>
            <a:cxnSpLocks/>
          </p:cNvCxnSpPr>
          <p:nvPr/>
        </p:nvCxnSpPr>
        <p:spPr bwMode="auto">
          <a:xfrm>
            <a:off x="3471863" y="3352800"/>
            <a:ext cx="2362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216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AAA021-9DFE-45CB-8ABF-822DF9621A1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377ECD-7312-481B-80FC-F902BD40E6C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&amp; Issues</a:t>
            </a:r>
          </a:p>
        </p:txBody>
      </p:sp>
    </p:spTree>
    <p:extLst>
      <p:ext uri="{BB962C8B-B14F-4D97-AF65-F5344CB8AC3E}">
        <p14:creationId xmlns:p14="http://schemas.microsoft.com/office/powerpoint/2010/main" val="221585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3427DA-66F8-4C32-AC60-921C24AA128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EF5521-6667-41CB-A526-F3F1157EE92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PLC Memory Map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 flipV="1">
            <a:off x="1012825" y="1858963"/>
            <a:ext cx="685800" cy="44196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Input Block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 flipV="1">
            <a:off x="7489825" y="1858963"/>
            <a:ext cx="685800" cy="441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Output Block</a:t>
            </a:r>
          </a:p>
        </p:txBody>
      </p:sp>
      <p:sp>
        <p:nvSpPr>
          <p:cNvPr id="4104" name="AutoShape 5"/>
          <p:cNvSpPr>
            <a:spLocks noChangeArrowheads="1"/>
          </p:cNvSpPr>
          <p:nvPr/>
        </p:nvSpPr>
        <p:spPr bwMode="auto">
          <a:xfrm>
            <a:off x="1698625" y="2925763"/>
            <a:ext cx="609600" cy="1600200"/>
          </a:xfrm>
          <a:prstGeom prst="rightArrow">
            <a:avLst>
              <a:gd name="adj1" fmla="val 50000"/>
              <a:gd name="adj2" fmla="val 55468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5" name="AutoShape 6"/>
          <p:cNvSpPr>
            <a:spLocks noChangeArrowheads="1"/>
          </p:cNvSpPr>
          <p:nvPr/>
        </p:nvSpPr>
        <p:spPr bwMode="auto">
          <a:xfrm>
            <a:off x="6880225" y="1782763"/>
            <a:ext cx="609600" cy="1600200"/>
          </a:xfrm>
          <a:prstGeom prst="rightArrow">
            <a:avLst>
              <a:gd name="adj1" fmla="val 50000"/>
              <a:gd name="adj2" fmla="val 55468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2308225" y="1858963"/>
            <a:ext cx="4572000" cy="1219200"/>
          </a:xfrm>
          <a:prstGeom prst="rect">
            <a:avLst/>
          </a:prstGeom>
          <a:solidFill>
            <a:srgbClr val="B3A369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Output Image Table</a:t>
            </a:r>
          </a:p>
        </p:txBody>
      </p:sp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2308225" y="3078163"/>
            <a:ext cx="4572000" cy="1219200"/>
          </a:xfrm>
          <a:prstGeom prst="rect">
            <a:avLst/>
          </a:prstGeom>
          <a:solidFill>
            <a:srgbClr val="B3A369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FFFF"/>
                </a:solidFill>
              </a:rPr>
              <a:t>Input Image Table</a:t>
            </a:r>
          </a:p>
        </p:txBody>
      </p:sp>
      <p:sp>
        <p:nvSpPr>
          <p:cNvPr id="4108" name="Rectangle 9"/>
          <p:cNvSpPr>
            <a:spLocks noChangeArrowheads="1"/>
          </p:cNvSpPr>
          <p:nvPr/>
        </p:nvSpPr>
        <p:spPr bwMode="auto">
          <a:xfrm>
            <a:off x="2308225" y="5059363"/>
            <a:ext cx="4572000" cy="1219200"/>
          </a:xfrm>
          <a:prstGeom prst="rect">
            <a:avLst/>
          </a:prstGeom>
          <a:solidFill>
            <a:srgbClr val="B3A369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C00000"/>
                </a:solidFill>
              </a:rPr>
              <a:t>User Program (Rungs)</a:t>
            </a:r>
          </a:p>
        </p:txBody>
      </p:sp>
      <p:sp>
        <p:nvSpPr>
          <p:cNvPr id="4109" name="Rectangle 10"/>
          <p:cNvSpPr>
            <a:spLocks noChangeArrowheads="1"/>
          </p:cNvSpPr>
          <p:nvPr/>
        </p:nvSpPr>
        <p:spPr bwMode="auto">
          <a:xfrm>
            <a:off x="2308225" y="4297363"/>
            <a:ext cx="4572000" cy="762000"/>
          </a:xfrm>
          <a:prstGeom prst="rect">
            <a:avLst/>
          </a:prstGeom>
          <a:solidFill>
            <a:srgbClr val="B3A369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FF99"/>
                </a:solidFill>
              </a:rPr>
              <a:t>Internal Processor Work Area(s)</a:t>
            </a:r>
          </a:p>
        </p:txBody>
      </p:sp>
    </p:spTree>
    <p:extLst>
      <p:ext uri="{BB962C8B-B14F-4D97-AF65-F5344CB8AC3E}">
        <p14:creationId xmlns:p14="http://schemas.microsoft.com/office/powerpoint/2010/main" val="93863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8A207B-C65E-4B03-A581-4019209D4F2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6DEF8D-F2E1-42B1-A88B-B79A66DDFF0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PLC Scan Time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98638"/>
            <a:ext cx="7696200" cy="1552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Time to complete one processing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Typically on the order of milliseconds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Depends on length of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Scan Time Diagrammed:</a:t>
            </a: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2057400" y="3665538"/>
            <a:ext cx="24384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Update Output   Image Table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Update Input Image Table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800" b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FF"/>
                </a:solidFill>
              </a:rPr>
              <a:t>Logic (rung) Evaluation</a:t>
            </a: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4724400" y="3581400"/>
            <a:ext cx="23622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I/O Scan</a:t>
            </a:r>
            <a:endParaRPr lang="en-US" altLang="en-US" sz="24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600" dirty="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FFFF"/>
                </a:solidFill>
              </a:rPr>
              <a:t>Program Scan</a:t>
            </a: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7315200" y="4114800"/>
            <a:ext cx="1828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 u="sng">
                <a:solidFill>
                  <a:schemeClr val="accent1"/>
                </a:solidFill>
              </a:rPr>
              <a:t>Scan Time</a:t>
            </a:r>
            <a:endParaRPr lang="en-US" altLang="en-US" sz="240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308231" name="AutoShape 7"/>
          <p:cNvSpPr>
            <a:spLocks/>
          </p:cNvSpPr>
          <p:nvPr/>
        </p:nvSpPr>
        <p:spPr bwMode="auto">
          <a:xfrm>
            <a:off x="4343400" y="3505200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8232" name="AutoShape 8"/>
          <p:cNvSpPr>
            <a:spLocks/>
          </p:cNvSpPr>
          <p:nvPr/>
        </p:nvSpPr>
        <p:spPr bwMode="auto">
          <a:xfrm>
            <a:off x="4343400" y="5334000"/>
            <a:ext cx="381000" cy="7620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8233" name="AutoShape 9"/>
          <p:cNvSpPr>
            <a:spLocks/>
          </p:cNvSpPr>
          <p:nvPr/>
        </p:nvSpPr>
        <p:spPr bwMode="auto">
          <a:xfrm>
            <a:off x="6858000" y="3505200"/>
            <a:ext cx="457200" cy="2667000"/>
          </a:xfrm>
          <a:prstGeom prst="rightBrace">
            <a:avLst>
              <a:gd name="adj1" fmla="val 48611"/>
              <a:gd name="adj2" fmla="val 50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71600" y="3463925"/>
            <a:ext cx="1066800" cy="2832100"/>
            <a:chOff x="864" y="2182"/>
            <a:chExt cx="672" cy="1784"/>
          </a:xfrm>
        </p:grpSpPr>
        <p:sp>
          <p:nvSpPr>
            <p:cNvPr id="5134" name="Freeform 11"/>
            <p:cNvSpPr>
              <a:spLocks/>
            </p:cNvSpPr>
            <p:nvPr/>
          </p:nvSpPr>
          <p:spPr bwMode="auto">
            <a:xfrm>
              <a:off x="1016" y="2182"/>
              <a:ext cx="520" cy="1784"/>
            </a:xfrm>
            <a:custGeom>
              <a:avLst/>
              <a:gdLst>
                <a:gd name="T0" fmla="*/ 520 w 520"/>
                <a:gd name="T1" fmla="*/ 502 h 1968"/>
                <a:gd name="T2" fmla="*/ 280 w 520"/>
                <a:gd name="T3" fmla="*/ 543 h 1968"/>
                <a:gd name="T4" fmla="*/ 40 w 520"/>
                <a:gd name="T5" fmla="*/ 461 h 1968"/>
                <a:gd name="T6" fmla="*/ 40 w 520"/>
                <a:gd name="T7" fmla="*/ 87 h 1968"/>
                <a:gd name="T8" fmla="*/ 280 w 520"/>
                <a:gd name="T9" fmla="*/ 7 h 1968"/>
                <a:gd name="T10" fmla="*/ 520 w 520"/>
                <a:gd name="T11" fmla="*/ 46 h 1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0"/>
                <a:gd name="T19" fmla="*/ 0 h 1968"/>
                <a:gd name="T20" fmla="*/ 520 w 520"/>
                <a:gd name="T21" fmla="*/ 1968 h 19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0" h="1968">
                  <a:moveTo>
                    <a:pt x="520" y="1800"/>
                  </a:moveTo>
                  <a:cubicBezTo>
                    <a:pt x="440" y="1884"/>
                    <a:pt x="360" y="1968"/>
                    <a:pt x="280" y="1944"/>
                  </a:cubicBezTo>
                  <a:cubicBezTo>
                    <a:pt x="200" y="1920"/>
                    <a:pt x="80" y="1928"/>
                    <a:pt x="40" y="1656"/>
                  </a:cubicBezTo>
                  <a:cubicBezTo>
                    <a:pt x="0" y="1384"/>
                    <a:pt x="0" y="584"/>
                    <a:pt x="40" y="312"/>
                  </a:cubicBezTo>
                  <a:cubicBezTo>
                    <a:pt x="80" y="40"/>
                    <a:pt x="200" y="48"/>
                    <a:pt x="280" y="24"/>
                  </a:cubicBezTo>
                  <a:cubicBezTo>
                    <a:pt x="360" y="0"/>
                    <a:pt x="440" y="84"/>
                    <a:pt x="520" y="168"/>
                  </a:cubicBez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Text Box 12"/>
            <p:cNvSpPr txBox="1">
              <a:spLocks noChangeArrowheads="1"/>
            </p:cNvSpPr>
            <p:nvPr/>
          </p:nvSpPr>
          <p:spPr bwMode="auto">
            <a:xfrm flipV="1">
              <a:off x="864" y="2400"/>
              <a:ext cx="346" cy="1216"/>
            </a:xfrm>
            <a:prstGeom prst="rect">
              <a:avLst/>
            </a:prstGeom>
            <a:solidFill>
              <a:srgbClr val="071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chemeClr val="accent1"/>
                  </a:solidFill>
                </a:rPr>
                <a:t>Repeat Cycle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2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0" grpId="0"/>
      <p:bldP spid="308231" grpId="0" animBg="1"/>
      <p:bldP spid="308232" grpId="0" animBg="1"/>
      <p:bldP spid="3082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Counters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98638"/>
            <a:ext cx="7904163" cy="40386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Siemens:  CTU, CTUD, CTD</a:t>
            </a:r>
          </a:p>
          <a:p>
            <a:pPr lvl="1" eaLnBrk="1" hangingPunct="1"/>
            <a:r>
              <a:rPr lang="en-US" altLang="en-US" sz="2200" dirty="0"/>
              <a:t>Counter types are count up, count up/down, count down</a:t>
            </a:r>
          </a:p>
          <a:p>
            <a:pPr lvl="2" eaLnBrk="1" hangingPunct="1"/>
            <a:r>
              <a:rPr lang="en-US" altLang="en-US" sz="2000" dirty="0"/>
              <a:t>Counter addresses are C000 – C255 </a:t>
            </a:r>
          </a:p>
          <a:p>
            <a:pPr lvl="2" eaLnBrk="1" hangingPunct="1"/>
            <a:r>
              <a:rPr lang="en-US" altLang="en-US" sz="2000" dirty="0"/>
              <a:t>Range is -32767 to +32767 transitions</a:t>
            </a:r>
          </a:p>
          <a:p>
            <a:pPr lvl="2" eaLnBrk="1" hangingPunct="1"/>
            <a:endParaRPr lang="en-US" altLang="en-US" sz="600" dirty="0"/>
          </a:p>
          <a:p>
            <a:pPr lvl="1" eaLnBrk="1" hangingPunct="1"/>
            <a:r>
              <a:rPr lang="en-US" altLang="en-US" sz="2200" dirty="0"/>
              <a:t>Count changed only when rung input condition goes from </a:t>
            </a:r>
            <a:r>
              <a:rPr lang="en-US" altLang="en-US" sz="2200" u="sng" dirty="0"/>
              <a:t>false</a:t>
            </a:r>
            <a:r>
              <a:rPr lang="en-US" altLang="en-US" sz="2200" dirty="0"/>
              <a:t> to </a:t>
            </a:r>
            <a:r>
              <a:rPr lang="en-US" altLang="en-US" sz="2200" u="sng" dirty="0"/>
              <a:t>true</a:t>
            </a:r>
          </a:p>
          <a:p>
            <a:pPr lvl="1" eaLnBrk="1" hangingPunct="1"/>
            <a:endParaRPr lang="en-US" altLang="en-US" sz="600" dirty="0"/>
          </a:p>
          <a:p>
            <a:pPr lvl="1" eaLnBrk="1" hangingPunct="1"/>
            <a:r>
              <a:rPr lang="en-US" altLang="en-US" sz="2200" dirty="0"/>
              <a:t>PV is the preset value: </a:t>
            </a:r>
          </a:p>
          <a:p>
            <a:pPr lvl="2" eaLnBrk="1" hangingPunct="1"/>
            <a:r>
              <a:rPr lang="en-US" altLang="en-US" sz="2000" dirty="0"/>
              <a:t>the value to </a:t>
            </a:r>
            <a:r>
              <a:rPr lang="en-US" altLang="en-US" sz="2000" i="1" u="sng" dirty="0"/>
              <a:t>count up to</a:t>
            </a:r>
            <a:r>
              <a:rPr lang="en-US" altLang="en-US" sz="2000" dirty="0"/>
              <a:t> for CTU, CTUD, and </a:t>
            </a:r>
          </a:p>
          <a:p>
            <a:pPr lvl="2" eaLnBrk="1" hangingPunct="1"/>
            <a:r>
              <a:rPr lang="en-US" altLang="en-US" sz="2000" dirty="0"/>
              <a:t>the value to count </a:t>
            </a:r>
            <a:r>
              <a:rPr lang="en-US" altLang="en-US" sz="2000" i="1" u="sng" dirty="0"/>
              <a:t>down from</a:t>
            </a:r>
            <a:r>
              <a:rPr lang="en-US" altLang="en-US" sz="2000" dirty="0"/>
              <a:t> (CTD) </a:t>
            </a:r>
            <a:r>
              <a:rPr lang="en-US" altLang="en-US" sz="2000" dirty="0">
                <a:solidFill>
                  <a:srgbClr val="FFFF00"/>
                </a:solidFill>
              </a:rPr>
              <a:t>before output changes</a:t>
            </a:r>
          </a:p>
          <a:p>
            <a:pPr lvl="1" eaLnBrk="1" hangingPunct="1"/>
            <a:r>
              <a:rPr lang="en-US" altLang="en-US" sz="2200" dirty="0"/>
              <a:t>Can cascade counters to obtain longer counts</a:t>
            </a:r>
          </a:p>
        </p:txBody>
      </p:sp>
    </p:spTree>
    <p:extLst>
      <p:ext uri="{BB962C8B-B14F-4D97-AF65-F5344CB8AC3E}">
        <p14:creationId xmlns:p14="http://schemas.microsoft.com/office/powerpoint/2010/main" val="139601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173C73-5293-443D-9BF6-131D7F4D3A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58B5E-63B3-4C21-9A4A-FC8C7E2177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Counters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8950"/>
            <a:ext cx="79248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CTU: up counters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Increments when CU rung goes from false to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Output stays OFF until count = PV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R is the input signal to reset the count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CTD: down counters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Decrements when CD rung goes from false to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Output stays OFF until count = 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LD is the input signal to reset the count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CTUD: up/down counters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Increments when CU rung goes from false to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Decrements when CD rung goes from false to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Output turns on when count </a:t>
            </a:r>
            <a:r>
              <a:rPr lang="en-US" altLang="en-US" sz="1800" dirty="0">
                <a:cs typeface="Arial" charset="0"/>
              </a:rPr>
              <a:t>≥ PV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R is the input signal to reset the count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629400" y="4419600"/>
            <a:ext cx="2133600" cy="1765995"/>
            <a:chOff x="1219200" y="2133600"/>
            <a:chExt cx="2133600" cy="1765995"/>
          </a:xfrm>
        </p:grpSpPr>
        <p:sp>
          <p:nvSpPr>
            <p:cNvPr id="9" name="TextBox 8"/>
            <p:cNvSpPr txBox="1"/>
            <p:nvPr/>
          </p:nvSpPr>
          <p:spPr>
            <a:xfrm>
              <a:off x="2133600" y="2514600"/>
              <a:ext cx="1219200" cy="1384995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CU</a:t>
              </a:r>
            </a:p>
            <a:p>
              <a:endParaRPr lang="en-US" sz="600" dirty="0">
                <a:solidFill>
                  <a:srgbClr val="E4D490"/>
                </a:solidFill>
              </a:endParaRPr>
            </a:p>
            <a:p>
              <a:r>
                <a:rPr lang="en-US" sz="1600" dirty="0">
                  <a:solidFill>
                    <a:srgbClr val="E4D490"/>
                  </a:solidFill>
                </a:rPr>
                <a:t>CD</a:t>
              </a:r>
            </a:p>
            <a:p>
              <a:r>
                <a:rPr lang="en-US" sz="600" dirty="0">
                  <a:solidFill>
                    <a:srgbClr val="E4D490"/>
                  </a:solidFill>
                </a:rPr>
                <a:t>	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R</a:t>
              </a:r>
            </a:p>
            <a:p>
              <a:endParaRPr lang="en-US" sz="600" dirty="0">
                <a:solidFill>
                  <a:srgbClr val="E4D490"/>
                </a:solidFill>
              </a:endParaRPr>
            </a:p>
            <a:p>
              <a:r>
                <a:rPr lang="en-US" sz="1600" dirty="0">
                  <a:solidFill>
                    <a:srgbClr val="E4D490"/>
                  </a:solidFill>
                </a:rPr>
                <a:t>PV	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67000" y="21336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C33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H="1">
              <a:off x="1981200" y="3048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1981200" y="2667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219200" y="35814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E4D490"/>
                  </a:solidFill>
                </a:rPr>
                <a:t>+100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90800" y="25146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CTUD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219200" y="2743200"/>
              <a:ext cx="914400" cy="381000"/>
              <a:chOff x="1219200" y="2743200"/>
              <a:chExt cx="914400" cy="381000"/>
            </a:xfrm>
          </p:grpSpPr>
          <p:cxnSp>
            <p:nvCxnSpPr>
              <p:cNvPr id="30" name="Straight Connector 29"/>
              <p:cNvCxnSpPr/>
              <p:nvPr/>
            </p:nvCxnSpPr>
            <p:spPr bwMode="auto">
              <a:xfrm flipH="1">
                <a:off x="17526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4" name="TextBox 33"/>
              <p:cNvSpPr txBox="1"/>
              <p:nvPr/>
            </p:nvSpPr>
            <p:spPr>
              <a:xfrm>
                <a:off x="1295400" y="27432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DECR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219200" y="2362200"/>
              <a:ext cx="914400" cy="381000"/>
              <a:chOff x="1219200" y="2743200"/>
              <a:chExt cx="914400" cy="381000"/>
            </a:xfrm>
          </p:grpSpPr>
          <p:cxnSp>
            <p:nvCxnSpPr>
              <p:cNvPr id="25" name="Straight Connector 24"/>
              <p:cNvCxnSpPr/>
              <p:nvPr/>
            </p:nvCxnSpPr>
            <p:spPr bwMode="auto">
              <a:xfrm flipH="1">
                <a:off x="17526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9" name="TextBox 28"/>
              <p:cNvSpPr txBox="1"/>
              <p:nvPr/>
            </p:nvSpPr>
            <p:spPr>
              <a:xfrm>
                <a:off x="1295400" y="27432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INCR</a:t>
                </a:r>
              </a:p>
            </p:txBody>
          </p:sp>
        </p:grpSp>
        <p:cxnSp>
          <p:nvCxnSpPr>
            <p:cNvPr id="17" name="Straight Connector 16"/>
            <p:cNvCxnSpPr/>
            <p:nvPr/>
          </p:nvCxnSpPr>
          <p:spPr bwMode="auto">
            <a:xfrm flipH="1">
              <a:off x="1981200" y="3429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1981200" y="37338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9" name="Group 18"/>
            <p:cNvGrpSpPr/>
            <p:nvPr/>
          </p:nvGrpSpPr>
          <p:grpSpPr>
            <a:xfrm>
              <a:off x="1219200" y="3124200"/>
              <a:ext cx="914400" cy="381000"/>
              <a:chOff x="1219200" y="2743200"/>
              <a:chExt cx="914400" cy="381000"/>
            </a:xfrm>
          </p:grpSpPr>
          <p:cxnSp>
            <p:nvCxnSpPr>
              <p:cNvPr id="20" name="Straight Connector 19"/>
              <p:cNvCxnSpPr/>
              <p:nvPr/>
            </p:nvCxnSpPr>
            <p:spPr bwMode="auto">
              <a:xfrm flipH="1">
                <a:off x="17526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1295400" y="27432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RST</a:t>
                </a: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6629400" y="3048000"/>
            <a:ext cx="2133600" cy="1396663"/>
            <a:chOff x="2819400" y="2895600"/>
            <a:chExt cx="2133600" cy="1396663"/>
          </a:xfrm>
        </p:grpSpPr>
        <p:sp>
          <p:nvSpPr>
            <p:cNvPr id="36" name="TextBox 35"/>
            <p:cNvSpPr txBox="1"/>
            <p:nvPr/>
          </p:nvSpPr>
          <p:spPr>
            <a:xfrm>
              <a:off x="3733800" y="3276600"/>
              <a:ext cx="1219200" cy="1015663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CD</a:t>
              </a:r>
            </a:p>
            <a:p>
              <a:endParaRPr lang="en-US" sz="600" dirty="0">
                <a:solidFill>
                  <a:srgbClr val="E4D490"/>
                </a:solidFill>
              </a:endParaRPr>
            </a:p>
            <a:p>
              <a:r>
                <a:rPr lang="en-US" sz="1600" dirty="0">
                  <a:solidFill>
                    <a:srgbClr val="E4D490"/>
                  </a:solidFill>
                </a:rPr>
                <a:t>LD</a:t>
              </a:r>
            </a:p>
            <a:p>
              <a:endParaRPr lang="en-US" sz="600" dirty="0">
                <a:solidFill>
                  <a:srgbClr val="E4D490"/>
                </a:solidFill>
              </a:endParaRPr>
            </a:p>
            <a:p>
              <a:r>
                <a:rPr lang="en-US" sz="1600" dirty="0">
                  <a:solidFill>
                    <a:srgbClr val="E4D490"/>
                  </a:solidFill>
                </a:rPr>
                <a:t>PV	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67200" y="28956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C33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 flipH="1">
              <a:off x="3581400" y="3810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3581400" y="3429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191000" y="32766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CTD</a:t>
              </a: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895600" y="3124200"/>
              <a:ext cx="914400" cy="381000"/>
              <a:chOff x="1219200" y="2743200"/>
              <a:chExt cx="914400" cy="381000"/>
            </a:xfrm>
          </p:grpSpPr>
          <p:cxnSp>
            <p:nvCxnSpPr>
              <p:cNvPr id="51" name="Straight Connector 50"/>
              <p:cNvCxnSpPr/>
              <p:nvPr/>
            </p:nvCxnSpPr>
            <p:spPr bwMode="auto">
              <a:xfrm flipH="1">
                <a:off x="17526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" name="TextBox 54"/>
              <p:cNvSpPr txBox="1"/>
              <p:nvPr/>
            </p:nvSpPr>
            <p:spPr>
              <a:xfrm>
                <a:off x="1295400" y="27432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DECR</a:t>
                </a: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819400" y="3962400"/>
              <a:ext cx="914400" cy="276999"/>
              <a:chOff x="2819400" y="4343400"/>
              <a:chExt cx="914400" cy="276999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819400" y="43434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rgbClr val="E4D490"/>
                    </a:solidFill>
                  </a:rPr>
                  <a:t>+100</a:t>
                </a: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flipH="1">
                <a:off x="3581400" y="44958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3" name="Group 42"/>
            <p:cNvGrpSpPr/>
            <p:nvPr/>
          </p:nvGrpSpPr>
          <p:grpSpPr>
            <a:xfrm>
              <a:off x="2895600" y="3505200"/>
              <a:ext cx="914400" cy="381000"/>
              <a:chOff x="1219200" y="2743200"/>
              <a:chExt cx="914400" cy="381000"/>
            </a:xfrm>
          </p:grpSpPr>
          <p:cxnSp>
            <p:nvCxnSpPr>
              <p:cNvPr id="44" name="Straight Connector 43"/>
              <p:cNvCxnSpPr/>
              <p:nvPr/>
            </p:nvCxnSpPr>
            <p:spPr bwMode="auto">
              <a:xfrm flipH="1">
                <a:off x="17526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8" name="TextBox 47"/>
              <p:cNvSpPr txBox="1"/>
              <p:nvPr/>
            </p:nvSpPr>
            <p:spPr>
              <a:xfrm>
                <a:off x="1295400" y="27432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  LD</a:t>
                </a: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6629400" y="1676400"/>
            <a:ext cx="2133600" cy="1396663"/>
            <a:chOff x="2819400" y="2895600"/>
            <a:chExt cx="2133600" cy="1396663"/>
          </a:xfrm>
        </p:grpSpPr>
        <p:sp>
          <p:nvSpPr>
            <p:cNvPr id="57" name="TextBox 56"/>
            <p:cNvSpPr txBox="1"/>
            <p:nvPr/>
          </p:nvSpPr>
          <p:spPr>
            <a:xfrm>
              <a:off x="3733800" y="3276600"/>
              <a:ext cx="1219200" cy="1015663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CU</a:t>
              </a:r>
            </a:p>
            <a:p>
              <a:endParaRPr lang="en-US" sz="600" dirty="0">
                <a:solidFill>
                  <a:srgbClr val="E4D490"/>
                </a:solidFill>
              </a:endParaRPr>
            </a:p>
            <a:p>
              <a:r>
                <a:rPr lang="en-US" sz="1600" dirty="0">
                  <a:solidFill>
                    <a:srgbClr val="E4D490"/>
                  </a:solidFill>
                </a:rPr>
                <a:t>R</a:t>
              </a:r>
            </a:p>
            <a:p>
              <a:endParaRPr lang="en-US" sz="600" dirty="0">
                <a:solidFill>
                  <a:srgbClr val="E4D490"/>
                </a:solidFill>
              </a:endParaRPr>
            </a:p>
            <a:p>
              <a:r>
                <a:rPr lang="en-US" sz="1600" dirty="0">
                  <a:solidFill>
                    <a:srgbClr val="E4D490"/>
                  </a:solidFill>
                </a:rPr>
                <a:t>PV	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67200" y="28956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C33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flipH="1">
              <a:off x="3581400" y="3810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flipH="1">
              <a:off x="3581400" y="3429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4191000" y="32766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CTU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895600" y="3124200"/>
              <a:ext cx="914400" cy="381000"/>
              <a:chOff x="1219200" y="2743200"/>
              <a:chExt cx="914400" cy="381000"/>
            </a:xfrm>
          </p:grpSpPr>
          <p:cxnSp>
            <p:nvCxnSpPr>
              <p:cNvPr id="72" name="Straight Connector 71"/>
              <p:cNvCxnSpPr/>
              <p:nvPr/>
            </p:nvCxnSpPr>
            <p:spPr bwMode="auto">
              <a:xfrm flipH="1">
                <a:off x="17526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" name="Straight Connector 73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6" name="TextBox 75"/>
              <p:cNvSpPr txBox="1"/>
              <p:nvPr/>
            </p:nvSpPr>
            <p:spPr>
              <a:xfrm>
                <a:off x="1295400" y="27432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INCR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2819400" y="3962400"/>
              <a:ext cx="914400" cy="276999"/>
              <a:chOff x="2819400" y="4343400"/>
              <a:chExt cx="914400" cy="276999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2819400" y="43434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rgbClr val="E4D490"/>
                    </a:solidFill>
                  </a:rPr>
                  <a:t>+100</a:t>
                </a:r>
              </a:p>
            </p:txBody>
          </p:sp>
          <p:cxnSp>
            <p:nvCxnSpPr>
              <p:cNvPr id="71" name="Straight Connector 70"/>
              <p:cNvCxnSpPr/>
              <p:nvPr/>
            </p:nvCxnSpPr>
            <p:spPr bwMode="auto">
              <a:xfrm flipH="1">
                <a:off x="3581400" y="44958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4" name="Group 63"/>
            <p:cNvGrpSpPr/>
            <p:nvPr/>
          </p:nvGrpSpPr>
          <p:grpSpPr>
            <a:xfrm>
              <a:off x="2895600" y="3505200"/>
              <a:ext cx="914400" cy="381000"/>
              <a:chOff x="1219200" y="2743200"/>
              <a:chExt cx="914400" cy="381000"/>
            </a:xfrm>
          </p:grpSpPr>
          <p:cxnSp>
            <p:nvCxnSpPr>
              <p:cNvPr id="65" name="Straight Connector 64"/>
              <p:cNvCxnSpPr/>
              <p:nvPr/>
            </p:nvCxnSpPr>
            <p:spPr bwMode="auto">
              <a:xfrm flipH="1">
                <a:off x="17526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9" name="TextBox 68"/>
              <p:cNvSpPr txBox="1"/>
              <p:nvPr/>
            </p:nvSpPr>
            <p:spPr>
              <a:xfrm>
                <a:off x="1295400" y="27432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 RST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761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173C73-5293-443D-9BF6-131D7F4D3A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58B5E-63B3-4C21-9A4A-FC8C7E2177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Using Counters: Penguin Migration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8950"/>
            <a:ext cx="7924800" cy="1365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System Definition: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N.O. through-beam </a:t>
            </a:r>
            <a:r>
              <a:rPr lang="en-US" altLang="en-US" sz="1600" dirty="0" err="1"/>
              <a:t>photosensor</a:t>
            </a:r>
            <a:r>
              <a:rPr lang="en-US" altLang="en-US" sz="1600" dirty="0"/>
              <a:t> input (PNGN HR) detects penguins as they waddle up the ramp to a truck to be driven to a safe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Truck will hold 33 000 penguins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An output (CLS DR) closes the ramp door when the truck is full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</p:txBody>
      </p:sp>
      <p:grpSp>
        <p:nvGrpSpPr>
          <p:cNvPr id="7179" name="Group 7178"/>
          <p:cNvGrpSpPr/>
          <p:nvPr/>
        </p:nvGrpSpPr>
        <p:grpSpPr>
          <a:xfrm>
            <a:off x="1752600" y="2971800"/>
            <a:ext cx="4648200" cy="457200"/>
            <a:chOff x="2362200" y="2971800"/>
            <a:chExt cx="4648200" cy="457200"/>
          </a:xfrm>
        </p:grpSpPr>
        <p:cxnSp>
          <p:nvCxnSpPr>
            <p:cNvPr id="72" name="Straight Connector 71"/>
            <p:cNvCxnSpPr/>
            <p:nvPr/>
          </p:nvCxnSpPr>
          <p:spPr bwMode="auto">
            <a:xfrm flipH="1">
              <a:off x="3048000" y="3352800"/>
              <a:ext cx="396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H="1">
              <a:off x="2362200" y="335280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flipV="1">
              <a:off x="2743200" y="32766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V="1">
              <a:off x="3048000" y="32766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2438400" y="29718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PNGN HR</a:t>
              </a:r>
            </a:p>
          </p:txBody>
        </p:sp>
      </p:grpSp>
      <p:grpSp>
        <p:nvGrpSpPr>
          <p:cNvPr id="7183" name="Group 7182"/>
          <p:cNvGrpSpPr/>
          <p:nvPr/>
        </p:nvGrpSpPr>
        <p:grpSpPr>
          <a:xfrm>
            <a:off x="5638800" y="2895600"/>
            <a:ext cx="2209800" cy="1320463"/>
            <a:chOff x="5638800" y="2895600"/>
            <a:chExt cx="2209800" cy="1320463"/>
          </a:xfrm>
        </p:grpSpPr>
        <p:sp>
          <p:nvSpPr>
            <p:cNvPr id="57" name="TextBox 56"/>
            <p:cNvSpPr txBox="1"/>
            <p:nvPr/>
          </p:nvSpPr>
          <p:spPr>
            <a:xfrm>
              <a:off x="6553200" y="3200400"/>
              <a:ext cx="1219200" cy="1015663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CU</a:t>
              </a:r>
            </a:p>
            <a:p>
              <a:endParaRPr lang="en-US" sz="600" dirty="0">
                <a:solidFill>
                  <a:srgbClr val="E4D490"/>
                </a:solidFill>
              </a:endParaRPr>
            </a:p>
            <a:p>
              <a:r>
                <a:rPr lang="en-US" sz="1600" dirty="0">
                  <a:solidFill>
                    <a:srgbClr val="E4D490"/>
                  </a:solidFill>
                </a:rPr>
                <a:t>R</a:t>
              </a:r>
            </a:p>
            <a:p>
              <a:endParaRPr lang="en-US" sz="600" dirty="0">
                <a:solidFill>
                  <a:srgbClr val="E4D490"/>
                </a:solidFill>
              </a:endParaRPr>
            </a:p>
            <a:p>
              <a:r>
                <a:rPr lang="en-US" sz="1600" dirty="0">
                  <a:solidFill>
                    <a:srgbClr val="E4D490"/>
                  </a:solidFill>
                </a:rPr>
                <a:t>PV	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086600" y="289560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4D490"/>
                  </a:solidFill>
                </a:rPr>
                <a:t>C33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flipH="1">
              <a:off x="6400800" y="37338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flipH="1">
              <a:off x="6400800" y="33528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7010400" y="32004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CTU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5638800" y="3886200"/>
              <a:ext cx="914400" cy="276999"/>
              <a:chOff x="2819400" y="4343400"/>
              <a:chExt cx="914400" cy="276999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2819400" y="43434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rgbClr val="E4D490"/>
                    </a:solidFill>
                  </a:rPr>
                  <a:t>+32 000</a:t>
                </a:r>
              </a:p>
            </p:txBody>
          </p:sp>
          <p:cxnSp>
            <p:nvCxnSpPr>
              <p:cNvPr id="71" name="Straight Connector 70"/>
              <p:cNvCxnSpPr/>
              <p:nvPr/>
            </p:nvCxnSpPr>
            <p:spPr bwMode="auto">
              <a:xfrm flipH="1">
                <a:off x="3581400" y="44958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6" name="Group 5"/>
          <p:cNvGrpSpPr/>
          <p:nvPr/>
        </p:nvGrpSpPr>
        <p:grpSpPr>
          <a:xfrm>
            <a:off x="1752600" y="3429000"/>
            <a:ext cx="4648200" cy="381000"/>
            <a:chOff x="2362200" y="3505200"/>
            <a:chExt cx="4648200" cy="381000"/>
          </a:xfrm>
        </p:grpSpPr>
        <p:cxnSp>
          <p:nvCxnSpPr>
            <p:cNvPr id="65" name="Straight Connector 64"/>
            <p:cNvCxnSpPr/>
            <p:nvPr/>
          </p:nvCxnSpPr>
          <p:spPr bwMode="auto">
            <a:xfrm flipH="1">
              <a:off x="4114800" y="3810000"/>
              <a:ext cx="2895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H="1">
              <a:off x="2362200" y="3810000"/>
              <a:ext cx="14478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flipV="1">
              <a:off x="3810000" y="3733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4114800" y="3733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3581400" y="3505200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 RSTRT</a:t>
              </a:r>
            </a:p>
          </p:txBody>
        </p:sp>
      </p:grpSp>
      <p:grpSp>
        <p:nvGrpSpPr>
          <p:cNvPr id="7184" name="Group 7183"/>
          <p:cNvGrpSpPr/>
          <p:nvPr/>
        </p:nvGrpSpPr>
        <p:grpSpPr>
          <a:xfrm>
            <a:off x="5638800" y="4267200"/>
            <a:ext cx="2133600" cy="1320463"/>
            <a:chOff x="5638800" y="4267200"/>
            <a:chExt cx="2133600" cy="1320463"/>
          </a:xfrm>
        </p:grpSpPr>
        <p:sp>
          <p:nvSpPr>
            <p:cNvPr id="78" name="TextBox 77"/>
            <p:cNvSpPr txBox="1"/>
            <p:nvPr/>
          </p:nvSpPr>
          <p:spPr>
            <a:xfrm>
              <a:off x="6553200" y="4572000"/>
              <a:ext cx="1219200" cy="1015663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CU</a:t>
              </a:r>
            </a:p>
            <a:p>
              <a:endParaRPr lang="en-US" sz="600" dirty="0">
                <a:solidFill>
                  <a:srgbClr val="E4D490"/>
                </a:solidFill>
              </a:endParaRPr>
            </a:p>
            <a:p>
              <a:r>
                <a:rPr lang="en-US" sz="1600" dirty="0">
                  <a:solidFill>
                    <a:srgbClr val="E4D490"/>
                  </a:solidFill>
                </a:rPr>
                <a:t>R</a:t>
              </a:r>
            </a:p>
            <a:p>
              <a:endParaRPr lang="en-US" sz="600" dirty="0">
                <a:solidFill>
                  <a:srgbClr val="E4D490"/>
                </a:solidFill>
              </a:endParaRPr>
            </a:p>
            <a:p>
              <a:r>
                <a:rPr lang="en-US" sz="1600" dirty="0">
                  <a:solidFill>
                    <a:srgbClr val="E4D490"/>
                  </a:solidFill>
                </a:rPr>
                <a:t>PV	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086600" y="42672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4D490"/>
                  </a:solidFill>
                </a:rPr>
                <a:t>C34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flipH="1">
              <a:off x="6400800" y="51054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flipH="1">
              <a:off x="6400800" y="47244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7010400" y="45720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CTU</a:t>
              </a: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5638800" y="5257800"/>
              <a:ext cx="914400" cy="276999"/>
              <a:chOff x="2819400" y="4343400"/>
              <a:chExt cx="914400" cy="276999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2819400" y="43434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rgbClr val="E4D490"/>
                    </a:solidFill>
                  </a:rPr>
                  <a:t>+1 000</a:t>
                </a:r>
              </a:p>
            </p:txBody>
          </p:sp>
          <p:cxnSp>
            <p:nvCxnSpPr>
              <p:cNvPr id="92" name="Straight Connector 91"/>
              <p:cNvCxnSpPr/>
              <p:nvPr/>
            </p:nvCxnSpPr>
            <p:spPr bwMode="auto">
              <a:xfrm flipH="1">
                <a:off x="3581400" y="44958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04" name="Group 103"/>
          <p:cNvGrpSpPr/>
          <p:nvPr/>
        </p:nvGrpSpPr>
        <p:grpSpPr>
          <a:xfrm>
            <a:off x="1752600" y="4419600"/>
            <a:ext cx="914400" cy="381000"/>
            <a:chOff x="1219200" y="2743200"/>
            <a:chExt cx="914400" cy="381000"/>
          </a:xfrm>
        </p:grpSpPr>
        <p:cxnSp>
          <p:nvCxnSpPr>
            <p:cNvPr id="114" name="Straight Connector 113"/>
            <p:cNvCxnSpPr/>
            <p:nvPr/>
          </p:nvCxnSpPr>
          <p:spPr bwMode="auto">
            <a:xfrm flipH="1">
              <a:off x="17526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flipH="1">
              <a:off x="12192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flipV="1">
              <a:off x="14478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flipV="1">
              <a:off x="17526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295400" y="27432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C33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752600" y="5715000"/>
            <a:ext cx="4648200" cy="457200"/>
            <a:chOff x="1219200" y="2667000"/>
            <a:chExt cx="4648200" cy="457200"/>
          </a:xfrm>
        </p:grpSpPr>
        <p:cxnSp>
          <p:nvCxnSpPr>
            <p:cNvPr id="107" name="Straight Connector 106"/>
            <p:cNvCxnSpPr/>
            <p:nvPr/>
          </p:nvCxnSpPr>
          <p:spPr bwMode="auto">
            <a:xfrm flipH="1">
              <a:off x="1752600" y="3048000"/>
              <a:ext cx="41148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flipH="1">
              <a:off x="12192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V="1">
              <a:off x="14478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flipV="1">
              <a:off x="1752600" y="2971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>
              <a:off x="1295400" y="26670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 C34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438400" y="4343400"/>
            <a:ext cx="3962400" cy="457200"/>
            <a:chOff x="2286000" y="3124200"/>
            <a:chExt cx="4572000" cy="457200"/>
          </a:xfrm>
        </p:grpSpPr>
        <p:cxnSp>
          <p:nvCxnSpPr>
            <p:cNvPr id="124" name="Straight Connector 123"/>
            <p:cNvCxnSpPr/>
            <p:nvPr/>
          </p:nvCxnSpPr>
          <p:spPr bwMode="auto">
            <a:xfrm flipH="1">
              <a:off x="2895600" y="3505200"/>
              <a:ext cx="396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flipH="1">
              <a:off x="2362200" y="35052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flipV="1">
              <a:off x="2590800" y="34290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 flipV="1">
              <a:off x="2895600" y="34290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2286000" y="3124200"/>
              <a:ext cx="12309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PNGN HR</a:t>
              </a:r>
            </a:p>
          </p:txBody>
        </p:sp>
      </p:grpSp>
      <p:grpSp>
        <p:nvGrpSpPr>
          <p:cNvPr id="7186" name="Group 7185"/>
          <p:cNvGrpSpPr/>
          <p:nvPr/>
        </p:nvGrpSpPr>
        <p:grpSpPr>
          <a:xfrm>
            <a:off x="6324600" y="5638800"/>
            <a:ext cx="990600" cy="609600"/>
            <a:chOff x="6324600" y="5638800"/>
            <a:chExt cx="990600" cy="609600"/>
          </a:xfrm>
        </p:grpSpPr>
        <p:cxnSp>
          <p:nvCxnSpPr>
            <p:cNvPr id="113" name="Straight Connector 112"/>
            <p:cNvCxnSpPr/>
            <p:nvPr/>
          </p:nvCxnSpPr>
          <p:spPr bwMode="auto">
            <a:xfrm flipH="1">
              <a:off x="6400800" y="6096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185" name="Group 7184"/>
            <p:cNvGrpSpPr/>
            <p:nvPr/>
          </p:nvGrpSpPr>
          <p:grpSpPr>
            <a:xfrm>
              <a:off x="6324600" y="5638800"/>
              <a:ext cx="990600" cy="609600"/>
              <a:chOff x="6324600" y="5638800"/>
              <a:chExt cx="990600" cy="609600"/>
            </a:xfrm>
          </p:grpSpPr>
          <p:sp>
            <p:nvSpPr>
              <p:cNvPr id="7176" name="Oval 7175"/>
              <p:cNvSpPr/>
              <p:nvPr/>
            </p:nvSpPr>
            <p:spPr bwMode="auto">
              <a:xfrm>
                <a:off x="6553200" y="5867400"/>
                <a:ext cx="381000" cy="38100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4600" y="5638800"/>
                <a:ext cx="990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E4D490"/>
                    </a:solidFill>
                  </a:rPr>
                  <a:t>CLS DR</a:t>
                </a:r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1752600" y="4800600"/>
            <a:ext cx="4724400" cy="381000"/>
            <a:chOff x="2286000" y="3505200"/>
            <a:chExt cx="4724400" cy="381000"/>
          </a:xfrm>
        </p:grpSpPr>
        <p:cxnSp>
          <p:nvCxnSpPr>
            <p:cNvPr id="137" name="Straight Connector 136"/>
            <p:cNvCxnSpPr/>
            <p:nvPr/>
          </p:nvCxnSpPr>
          <p:spPr bwMode="auto">
            <a:xfrm flipH="1">
              <a:off x="4114800" y="3810000"/>
              <a:ext cx="2895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 bwMode="auto">
            <a:xfrm flipH="1">
              <a:off x="2286000" y="3810000"/>
              <a:ext cx="1524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flipV="1">
              <a:off x="3810000" y="3733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 flipV="1">
              <a:off x="4114800" y="3733800"/>
              <a:ext cx="0" cy="152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1" name="TextBox 140"/>
            <p:cNvSpPr txBox="1"/>
            <p:nvPr/>
          </p:nvSpPr>
          <p:spPr>
            <a:xfrm>
              <a:off x="3581400" y="3505200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E4D490"/>
                  </a:solidFill>
                </a:rPr>
                <a:t>  RSTRT</a:t>
              </a:r>
            </a:p>
          </p:txBody>
        </p:sp>
      </p:grpSp>
      <p:cxnSp>
        <p:nvCxnSpPr>
          <p:cNvPr id="144" name="Straight Connector 143"/>
          <p:cNvCxnSpPr/>
          <p:nvPr/>
        </p:nvCxnSpPr>
        <p:spPr bwMode="auto">
          <a:xfrm>
            <a:off x="1752600" y="3048000"/>
            <a:ext cx="0" cy="3200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E4D49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9605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51D665-CAFF-41A5-B058-BFF1B4437C2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FAA5D8-9D1E-4015-A734-E63415426BC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Timer Outputs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842250" cy="40386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Siemens: TON, TONR, TOF</a:t>
            </a:r>
          </a:p>
          <a:p>
            <a:pPr lvl="1" eaLnBrk="1" hangingPunct="1"/>
            <a:r>
              <a:rPr lang="en-US" altLang="en-US" sz="2200" dirty="0"/>
              <a:t>Timer addresses are:</a:t>
            </a:r>
          </a:p>
          <a:p>
            <a:pPr lvl="2" eaLnBrk="1" hangingPunct="1"/>
            <a:r>
              <a:rPr lang="en-US" altLang="en-US" sz="2000" dirty="0"/>
              <a:t>T0, T32, T64, T96:                                     1ms time base</a:t>
            </a:r>
          </a:p>
          <a:p>
            <a:pPr lvl="2" eaLnBrk="1" hangingPunct="1"/>
            <a:r>
              <a:rPr lang="en-US" altLang="en-US" sz="2000" dirty="0"/>
              <a:t>T1-T4, T33 –T36, T65-T68, T97-T100:   10ms time base</a:t>
            </a:r>
          </a:p>
          <a:p>
            <a:pPr lvl="2" eaLnBrk="1" hangingPunct="1"/>
            <a:r>
              <a:rPr lang="en-US" altLang="en-US" sz="2000" dirty="0"/>
              <a:t>T5-T31, T37-63, T69-T95, T101-T255: 100ms time base</a:t>
            </a:r>
          </a:p>
          <a:p>
            <a:pPr lvl="2" eaLnBrk="1" hangingPunct="1"/>
            <a:endParaRPr lang="en-US" altLang="en-US" sz="800" dirty="0"/>
          </a:p>
          <a:p>
            <a:pPr lvl="1" eaLnBrk="1" hangingPunct="1"/>
            <a:r>
              <a:rPr lang="en-US" altLang="en-US" sz="2200" dirty="0"/>
              <a:t>Time incremented only while rung input condition is </a:t>
            </a:r>
            <a:r>
              <a:rPr lang="en-US" altLang="en-US" sz="2200" u="sng" dirty="0">
                <a:solidFill>
                  <a:srgbClr val="FFFF00"/>
                </a:solidFill>
              </a:rPr>
              <a:t>true</a:t>
            </a:r>
          </a:p>
          <a:p>
            <a:pPr lvl="1" eaLnBrk="1" hangingPunct="1"/>
            <a:endParaRPr lang="en-US" altLang="en-US" sz="800" dirty="0">
              <a:solidFill>
                <a:srgbClr val="FFFF00"/>
              </a:solidFill>
            </a:endParaRPr>
          </a:p>
          <a:p>
            <a:pPr lvl="1" eaLnBrk="1" hangingPunct="1"/>
            <a:r>
              <a:rPr lang="en-US" altLang="en-US" sz="2200" dirty="0"/>
              <a:t>Timer is </a:t>
            </a:r>
            <a:r>
              <a:rPr lang="en-US" altLang="en-US" sz="2200" u="sng" dirty="0">
                <a:solidFill>
                  <a:srgbClr val="FFFF00"/>
                </a:solidFill>
              </a:rPr>
              <a:t>reset</a:t>
            </a:r>
            <a:r>
              <a:rPr lang="en-US" altLang="en-US" sz="2200" dirty="0"/>
              <a:t> when input rung goes false for TON; true for TOF; or when R input goes true for TONR</a:t>
            </a:r>
          </a:p>
          <a:p>
            <a:pPr lvl="1" eaLnBrk="1" hangingPunct="1"/>
            <a:endParaRPr lang="en-US" altLang="en-US" sz="800" dirty="0"/>
          </a:p>
          <a:p>
            <a:pPr lvl="1" eaLnBrk="1" hangingPunct="1"/>
            <a:r>
              <a:rPr lang="en-US" altLang="en-US" sz="2200" dirty="0"/>
              <a:t>Can cascade timers to obtain longer delays</a:t>
            </a:r>
          </a:p>
        </p:txBody>
      </p:sp>
    </p:spTree>
    <p:extLst>
      <p:ext uri="{BB962C8B-B14F-4D97-AF65-F5344CB8AC3E}">
        <p14:creationId xmlns:p14="http://schemas.microsoft.com/office/powerpoint/2010/main" val="386919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EDD2BE-4D74-4EBD-A7BA-976EE18079F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4/1/2020</a:t>
            </a:fld>
            <a:endParaRPr lang="en-US" altLang="en-US" sz="14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CC711B-732C-4307-83D3-607C62829C7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Timers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9248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TONR: retentive timer on-delay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Starts timing when rung becomes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Output stays OFF until </a:t>
            </a:r>
            <a:r>
              <a:rPr lang="en-US" altLang="en-US" sz="1800" b="1" i="1" dirty="0">
                <a:solidFill>
                  <a:srgbClr val="FFFF00"/>
                </a:solidFill>
              </a:rPr>
              <a:t>retained</a:t>
            </a:r>
            <a:r>
              <a:rPr lang="en-US" altLang="en-US" sz="1800" dirty="0"/>
              <a:t> time delay is 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R resets the timer when R rung is true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endParaRPr lang="en-US" altLang="en-US" sz="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TOF: timer off-delay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Starts timing when rung goes false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Output stays ON until time delay is 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Timing starts over at zero if rung becomes true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endParaRPr lang="en-US" altLang="en-US" sz="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TON: timer on-delay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Starts timing when rung becomes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Output stays OFF until time delay is 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Timing starts over at zero if rung becomes false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77000" y="1752600"/>
            <a:ext cx="2209800" cy="1252954"/>
            <a:chOff x="6096000" y="5029200"/>
            <a:chExt cx="2209800" cy="1252954"/>
          </a:xfrm>
        </p:grpSpPr>
        <p:sp>
          <p:nvSpPr>
            <p:cNvPr id="8" name="TextBox 7"/>
            <p:cNvSpPr txBox="1"/>
            <p:nvPr/>
          </p:nvSpPr>
          <p:spPr>
            <a:xfrm>
              <a:off x="7086600" y="5410200"/>
              <a:ext cx="1219200" cy="830997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IN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	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PT	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00" y="50292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T33</a:t>
              </a: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H="1">
              <a:off x="6934200" y="6096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6934200" y="56388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096000" y="5943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+100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43800" y="5410200"/>
              <a:ext cx="76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TONR</a:t>
              </a:r>
            </a:p>
            <a:p>
              <a:pPr algn="r"/>
              <a:endParaRPr lang="en-US" sz="1600" dirty="0">
                <a:solidFill>
                  <a:srgbClr val="E4D49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10ms</a:t>
              </a: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H="1">
              <a:off x="6705600" y="56388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6172200" y="56388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6400800" y="5486400"/>
              <a:ext cx="0" cy="304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6705600" y="5486400"/>
              <a:ext cx="0" cy="304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172200" y="5181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STRT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77000" y="3657600"/>
            <a:ext cx="2209800" cy="1252954"/>
            <a:chOff x="6096000" y="5029200"/>
            <a:chExt cx="2209800" cy="1252954"/>
          </a:xfrm>
        </p:grpSpPr>
        <p:sp>
          <p:nvSpPr>
            <p:cNvPr id="20" name="TextBox 19"/>
            <p:cNvSpPr txBox="1"/>
            <p:nvPr/>
          </p:nvSpPr>
          <p:spPr>
            <a:xfrm>
              <a:off x="7086600" y="5410200"/>
              <a:ext cx="1219200" cy="830997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IN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	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PT	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0000" y="50292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T33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6934200" y="6096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6934200" y="56388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6096000" y="5943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+100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43800" y="5410200"/>
              <a:ext cx="76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TOF</a:t>
              </a:r>
            </a:p>
            <a:p>
              <a:pPr algn="r"/>
              <a:endParaRPr lang="en-US" sz="1600" dirty="0">
                <a:solidFill>
                  <a:srgbClr val="E4D49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10ms</a:t>
              </a: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flipH="1">
              <a:off x="6705600" y="56388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6172200" y="56388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6400800" y="5486400"/>
              <a:ext cx="0" cy="304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6705600" y="5486400"/>
              <a:ext cx="0" cy="304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6172200" y="5181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STRT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77000" y="4953000"/>
            <a:ext cx="2209800" cy="1252954"/>
            <a:chOff x="6096000" y="5029200"/>
            <a:chExt cx="2209800" cy="1252954"/>
          </a:xfrm>
        </p:grpSpPr>
        <p:sp>
          <p:nvSpPr>
            <p:cNvPr id="32" name="TextBox 31"/>
            <p:cNvSpPr txBox="1"/>
            <p:nvPr/>
          </p:nvSpPr>
          <p:spPr>
            <a:xfrm>
              <a:off x="7086600" y="5410200"/>
              <a:ext cx="1219200" cy="830997"/>
            </a:xfrm>
            <a:prstGeom prst="rect">
              <a:avLst/>
            </a:prstGeom>
            <a:noFill/>
            <a:ln w="19050">
              <a:solidFill>
                <a:srgbClr val="E4D49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IN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	</a:t>
              </a:r>
            </a:p>
            <a:p>
              <a:r>
                <a:rPr lang="en-US" sz="1600" dirty="0">
                  <a:solidFill>
                    <a:srgbClr val="E4D490"/>
                  </a:solidFill>
                </a:rPr>
                <a:t>PT	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620000" y="50292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T37</a:t>
              </a: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flipH="1">
              <a:off x="6934200" y="60960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>
              <a:off x="6934200" y="5638800"/>
              <a:ext cx="152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6096000" y="5943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+10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67600" y="5410200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TON</a:t>
              </a:r>
            </a:p>
            <a:p>
              <a:pPr algn="r"/>
              <a:endParaRPr lang="en-US" sz="1600" dirty="0">
                <a:solidFill>
                  <a:srgbClr val="E4D490"/>
                </a:solidFill>
              </a:endParaRPr>
            </a:p>
            <a:p>
              <a:pPr algn="r"/>
              <a:r>
                <a:rPr lang="en-US" sz="1600" dirty="0">
                  <a:solidFill>
                    <a:srgbClr val="E4D490"/>
                  </a:solidFill>
                </a:rPr>
                <a:t>100ms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 flipH="1">
              <a:off x="6705600" y="56388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6172200" y="5638800"/>
              <a:ext cx="228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6400800" y="5486400"/>
              <a:ext cx="0" cy="304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6705600" y="5486400"/>
              <a:ext cx="0" cy="304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6172200" y="5181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STRT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553200" y="2971800"/>
            <a:ext cx="1524000" cy="643354"/>
            <a:chOff x="4572000" y="2133600"/>
            <a:chExt cx="1524000" cy="643354"/>
          </a:xfrm>
        </p:grpSpPr>
        <p:sp>
          <p:nvSpPr>
            <p:cNvPr id="57" name="TextBox 56"/>
            <p:cNvSpPr txBox="1"/>
            <p:nvPr/>
          </p:nvSpPr>
          <p:spPr>
            <a:xfrm>
              <a:off x="5334000" y="21336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E4D490"/>
                  </a:solidFill>
                </a:rPr>
                <a:t>T33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572000" y="2133600"/>
              <a:ext cx="1295403" cy="643354"/>
              <a:chOff x="4572000" y="2133600"/>
              <a:chExt cx="1295403" cy="643354"/>
            </a:xfrm>
          </p:grpSpPr>
          <p:cxnSp>
            <p:nvCxnSpPr>
              <p:cNvPr id="59" name="Straight Connector 58"/>
              <p:cNvCxnSpPr/>
              <p:nvPr/>
            </p:nvCxnSpPr>
            <p:spPr bwMode="auto">
              <a:xfrm flipH="1">
                <a:off x="5105400" y="25908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flipH="1">
                <a:off x="4572000" y="25908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 flipV="1">
                <a:off x="4800600" y="2438400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5105400" y="2438400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" name="TextBox 62"/>
              <p:cNvSpPr txBox="1"/>
              <p:nvPr/>
            </p:nvSpPr>
            <p:spPr>
              <a:xfrm>
                <a:off x="4572000" y="2133600"/>
                <a:ext cx="838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E4D490"/>
                    </a:solidFill>
                  </a:rPr>
                  <a:t> RST</a:t>
                </a: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334000" y="2438400"/>
                <a:ext cx="152403" cy="304800"/>
                <a:chOff x="5486397" y="2362200"/>
                <a:chExt cx="152403" cy="381000"/>
              </a:xfrm>
            </p:grpSpPr>
            <p:sp>
              <p:nvSpPr>
                <p:cNvPr id="69" name="Arc 68"/>
                <p:cNvSpPr/>
                <p:nvPr/>
              </p:nvSpPr>
              <p:spPr bwMode="auto">
                <a:xfrm flipH="1">
                  <a:off x="5486397" y="2362200"/>
                  <a:ext cx="152402" cy="381000"/>
                </a:xfrm>
                <a:prstGeom prst="arc">
                  <a:avLst/>
                </a:prstGeom>
                <a:noFill/>
                <a:ln w="19050" cap="flat" cmpd="sng" algn="ctr">
                  <a:solidFill>
                    <a:srgbClr val="E4D49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0" name="Arc 69"/>
                <p:cNvSpPr/>
                <p:nvPr/>
              </p:nvSpPr>
              <p:spPr bwMode="auto">
                <a:xfrm flipH="1" flipV="1">
                  <a:off x="5486400" y="2362200"/>
                  <a:ext cx="152400" cy="381000"/>
                </a:xfrm>
                <a:prstGeom prst="arc">
                  <a:avLst/>
                </a:prstGeom>
                <a:noFill/>
                <a:ln w="19050" cap="flat" cmpd="sng" algn="ctr">
                  <a:solidFill>
                    <a:srgbClr val="E4D49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 flipH="1">
                <a:off x="5715000" y="2438400"/>
                <a:ext cx="152403" cy="304800"/>
                <a:chOff x="5486397" y="2362200"/>
                <a:chExt cx="152403" cy="381000"/>
              </a:xfrm>
            </p:grpSpPr>
            <p:sp>
              <p:nvSpPr>
                <p:cNvPr id="67" name="Arc 66"/>
                <p:cNvSpPr/>
                <p:nvPr/>
              </p:nvSpPr>
              <p:spPr bwMode="auto">
                <a:xfrm flipH="1">
                  <a:off x="5486397" y="2362200"/>
                  <a:ext cx="152402" cy="381000"/>
                </a:xfrm>
                <a:prstGeom prst="arc">
                  <a:avLst/>
                </a:prstGeom>
                <a:noFill/>
                <a:ln w="19050" cap="flat" cmpd="sng" algn="ctr">
                  <a:solidFill>
                    <a:srgbClr val="E4D49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8" name="Arc 67"/>
                <p:cNvSpPr/>
                <p:nvPr/>
              </p:nvSpPr>
              <p:spPr bwMode="auto">
                <a:xfrm flipH="1" flipV="1">
                  <a:off x="5486400" y="2362200"/>
                  <a:ext cx="152400" cy="381000"/>
                </a:xfrm>
                <a:prstGeom prst="arc">
                  <a:avLst/>
                </a:prstGeom>
                <a:noFill/>
                <a:ln w="19050" cap="flat" cmpd="sng" algn="ctr">
                  <a:solidFill>
                    <a:srgbClr val="E4D49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66" name="TextBox 65"/>
              <p:cNvSpPr txBox="1"/>
              <p:nvPr/>
            </p:nvSpPr>
            <p:spPr>
              <a:xfrm>
                <a:off x="5334000" y="2438400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E4D490"/>
                    </a:solidFill>
                  </a:rPr>
                  <a:t>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8429957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4456</TotalTime>
  <Words>1814</Words>
  <Application>Microsoft Office PowerPoint</Application>
  <PresentationFormat>On-screen Show (4:3)</PresentationFormat>
  <Paragraphs>580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Times New Roman</vt:lpstr>
      <vt:lpstr>Wingdings</vt:lpstr>
      <vt:lpstr>Studio</vt:lpstr>
      <vt:lpstr>IENG 475 - Lecture 12</vt:lpstr>
      <vt:lpstr>Review: PLC System Diagrammed</vt:lpstr>
      <vt:lpstr>PLC Memory Map</vt:lpstr>
      <vt:lpstr>PLC Scan Time</vt:lpstr>
      <vt:lpstr>Counters</vt:lpstr>
      <vt:lpstr>Counters</vt:lpstr>
      <vt:lpstr>Using Counters: Penguin Migration</vt:lpstr>
      <vt:lpstr>Timer Outputs</vt:lpstr>
      <vt:lpstr>Timers</vt:lpstr>
      <vt:lpstr>Using Timers: Penguin Truck Garage</vt:lpstr>
      <vt:lpstr>Sequencers</vt:lpstr>
      <vt:lpstr>Sequence (Drum) Matrix</vt:lpstr>
      <vt:lpstr>Using Sequencers: Penguin Wash</vt:lpstr>
      <vt:lpstr>Using Sequencers: Penguin Wash</vt:lpstr>
      <vt:lpstr>Using Sequencers: Penguin Wash</vt:lpstr>
      <vt:lpstr>Good Control System Design</vt:lpstr>
      <vt:lpstr>Logic Simplification</vt:lpstr>
      <vt:lpstr>Simplification Methods</vt:lpstr>
      <vt:lpstr>Karnaugh Maps</vt:lpstr>
      <vt:lpstr>Questions &amp; Issues</vt:lpstr>
    </vt:vector>
  </TitlesOfParts>
  <Company>SDSMT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Ladder Logic Programming</dc:title>
  <dc:creator>D.H. Jensen</dc:creator>
  <cp:lastModifiedBy>Jensen, Dean H.</cp:lastModifiedBy>
  <cp:revision>176</cp:revision>
  <cp:lastPrinted>2020-04-01T18:11:22Z</cp:lastPrinted>
  <dcterms:created xsi:type="dcterms:W3CDTF">2002-09-30T14:47:20Z</dcterms:created>
  <dcterms:modified xsi:type="dcterms:W3CDTF">2020-04-01T20:17:28Z</dcterms:modified>
</cp:coreProperties>
</file>