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421" r:id="rId2"/>
    <p:sldId id="448" r:id="rId3"/>
    <p:sldId id="435" r:id="rId4"/>
    <p:sldId id="422" r:id="rId5"/>
    <p:sldId id="423" r:id="rId6"/>
    <p:sldId id="424" r:id="rId7"/>
    <p:sldId id="425" r:id="rId8"/>
    <p:sldId id="438" r:id="rId9"/>
    <p:sldId id="426" r:id="rId10"/>
    <p:sldId id="427" r:id="rId11"/>
    <p:sldId id="428" r:id="rId12"/>
    <p:sldId id="429" r:id="rId13"/>
    <p:sldId id="430" r:id="rId14"/>
    <p:sldId id="432" r:id="rId15"/>
    <p:sldId id="433" r:id="rId16"/>
    <p:sldId id="434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E4D490"/>
    <a:srgbClr val="FFFFFF"/>
    <a:srgbClr val="071D49"/>
    <a:srgbClr val="0000FF"/>
    <a:srgbClr val="DAA510"/>
    <a:srgbClr val="B3A369"/>
    <a:srgbClr val="00FFFF"/>
    <a:srgbClr val="00C9C4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94674" autoAdjust="0"/>
  </p:normalViewPr>
  <p:slideViewPr>
    <p:cSldViewPr>
      <p:cViewPr varScale="1">
        <p:scale>
          <a:sx n="103" d="100"/>
          <a:sy n="103" d="100"/>
        </p:scale>
        <p:origin x="9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854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832850"/>
            <a:ext cx="29702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CB0BA6-FC61-49BF-AB22-C3B3D738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8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9"/>
            <a:ext cx="50292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832850"/>
            <a:ext cx="29702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32A3B95-6D26-41D5-9937-C9487233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0558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IENG 475:  Computer-Controlled Manufacturing Systems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35EC7F-E720-43C3-BB5E-FAB45009C5DB}" type="datetime1">
              <a:rPr lang="en-US" altLang="en-US" smtClean="0">
                <a:latin typeface="Times New Roman" pitchFamily="18" charset="0"/>
              </a:rPr>
              <a:pPr/>
              <a:t>3/30/2020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(c) 2006,  D.H. Jensen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8A02C90-B03A-4C59-A8FD-F4FE86C9EA51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B3A36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071D4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>
                <a:solidFill>
                  <a:srgbClr val="E4D49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2557-0AF9-41C1-81DE-CF84B8197669}" type="datetime1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1275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IENG 475: Computer-Controlled Manufacturing Systems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12095-F970-44BA-9019-5577AF3C4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8BFD4-9DFE-49A0-8EFE-C38A3DD99CA0}" type="datetime1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89AA-DFE2-4838-856D-CE3E12EAC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5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3550-DB14-4D43-8D19-1B126689FB63}" type="datetime1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0B87-6AF1-4846-BD4B-09C22333E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 baseline="0"/>
            </a:lvl1pPr>
            <a:lvl2pPr>
              <a:defRPr baseline="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34C8-0BDF-478F-8619-D30D984BC7E5}" type="datetime1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87BAD-20C6-4C38-8929-0AC3FB082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1C39-8DDE-4E23-B1BC-5D5DE3D0E97D}" type="datetime1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E98D0-036C-410D-A98E-6E084D37A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E82B0-090C-40F7-B7B9-32B4E09A13CF}" type="datetime1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D101E-AFD7-4A85-A41C-230EC8B9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2892-8C4B-458B-B191-40D3B2E68819}" type="datetime1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0C68-9CAC-4392-BAC3-41EAD79E3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D1E-CBA5-46C7-834F-A6754015639D}" type="datetime1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2361-8AFE-4E69-8D2E-BF2469A1F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BBA2-80A4-4A71-BEF7-DEEF8C3D7207}" type="datetime1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AA6F-4099-4E87-BC1F-09428BF10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3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DD29-71B1-4689-B7AA-96B301332185}" type="datetime1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E15A-5CB8-4905-814F-BE493D867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AF37-6495-40FA-8E12-34B73768CCB3}" type="datetime1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222C3-C81D-463A-BD69-7C408EEC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solidFill>
            <a:srgbClr val="B3A369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DC6E414F-8048-44C7-B8CA-6B06D8F659B1}" type="datetime1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397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B555E543-5E2C-499B-83EC-98EBDF6D7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E4D4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rgbClr val="E4D4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baseline="0">
          <a:solidFill>
            <a:srgbClr val="E4D4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150000"/>
        <a:buChar char="•"/>
        <a:defRPr sz="22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3A369"/>
        </a:buClr>
        <a:buSzPct val="150000"/>
        <a:buChar char="•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SzPct val="150000"/>
        <a:buChar char="•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32DDF5-6ADF-4EA1-ACD5-527CB32FFBB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685351-78EB-4FED-8B6C-FDCE71DF940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IENG 475 - Lecture 11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Logic Diagramming &amp; Introduction to Programmable Logic Controllers</a:t>
            </a:r>
          </a:p>
        </p:txBody>
      </p:sp>
    </p:spTree>
    <p:extLst>
      <p:ext uri="{BB962C8B-B14F-4D97-AF65-F5344CB8AC3E}">
        <p14:creationId xmlns:p14="http://schemas.microsoft.com/office/powerpoint/2010/main" val="1748584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CD0E98-8CE7-40AD-B81E-E97F418972FF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8B682F-A142-4307-BAFC-792D5AD62F5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 Diagram Examples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00225"/>
            <a:ext cx="7696200" cy="2609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/>
              <a:t>Logic Gates (Network)</a:t>
            </a:r>
          </a:p>
          <a:p>
            <a:pPr eaLnBrk="1" hangingPunct="1">
              <a:lnSpc>
                <a:spcPct val="90000"/>
              </a:lnSpc>
            </a:pPr>
            <a:endParaRPr lang="en-US" altLang="en-US" sz="2700"/>
          </a:p>
          <a:p>
            <a:pPr eaLnBrk="1" hangingPunct="1">
              <a:lnSpc>
                <a:spcPct val="90000"/>
              </a:lnSpc>
            </a:pPr>
            <a:endParaRPr lang="en-US" altLang="en-US" sz="2700"/>
          </a:p>
          <a:p>
            <a:pPr eaLnBrk="1" hangingPunct="1">
              <a:lnSpc>
                <a:spcPct val="90000"/>
              </a:lnSpc>
            </a:pPr>
            <a:endParaRPr lang="en-US" altLang="en-US" sz="2700"/>
          </a:p>
          <a:p>
            <a:pPr eaLnBrk="1" hangingPunct="1">
              <a:lnSpc>
                <a:spcPct val="90000"/>
              </a:lnSpc>
            </a:pPr>
            <a:endParaRPr lang="en-US" altLang="en-US" sz="2700"/>
          </a:p>
          <a:p>
            <a:pPr eaLnBrk="1" hangingPunct="1">
              <a:lnSpc>
                <a:spcPct val="90000"/>
              </a:lnSpc>
            </a:pPr>
            <a:r>
              <a:rPr lang="en-US" altLang="en-US" sz="2700"/>
              <a:t>Ladder Logic (Single Rung)</a:t>
            </a:r>
          </a:p>
        </p:txBody>
      </p:sp>
      <p:grpSp>
        <p:nvGrpSpPr>
          <p:cNvPr id="2" name="Group 107"/>
          <p:cNvGrpSpPr>
            <a:grpSpLocks/>
          </p:cNvGrpSpPr>
          <p:nvPr/>
        </p:nvGrpSpPr>
        <p:grpSpPr bwMode="auto">
          <a:xfrm>
            <a:off x="2417763" y="4203700"/>
            <a:ext cx="5489575" cy="2176463"/>
            <a:chOff x="2417763" y="4203701"/>
            <a:chExt cx="5489575" cy="2176462"/>
          </a:xfrm>
        </p:grpSpPr>
        <p:grpSp>
          <p:nvGrpSpPr>
            <p:cNvPr id="9279" name="Group 105"/>
            <p:cNvGrpSpPr>
              <a:grpSpLocks/>
            </p:cNvGrpSpPr>
            <p:nvPr/>
          </p:nvGrpSpPr>
          <p:grpSpPr bwMode="auto">
            <a:xfrm>
              <a:off x="6423026" y="4551363"/>
              <a:ext cx="1077912" cy="1192212"/>
              <a:chOff x="6423026" y="4551363"/>
              <a:chExt cx="1077912" cy="1192212"/>
            </a:xfrm>
          </p:grpSpPr>
          <p:sp>
            <p:nvSpPr>
              <p:cNvPr id="9319" name="Rectangle 84"/>
              <p:cNvSpPr>
                <a:spLocks noChangeArrowheads="1"/>
              </p:cNvSpPr>
              <p:nvPr/>
            </p:nvSpPr>
            <p:spPr bwMode="auto">
              <a:xfrm>
                <a:off x="6423026" y="4551363"/>
                <a:ext cx="1077912" cy="1192212"/>
              </a:xfrm>
              <a:prstGeom prst="rect">
                <a:avLst/>
              </a:prstGeom>
              <a:noFill/>
              <a:ln w="19050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320" name="Text Box 85"/>
              <p:cNvSpPr txBox="1">
                <a:spLocks noChangeArrowheads="1"/>
              </p:cNvSpPr>
              <p:nvPr/>
            </p:nvSpPr>
            <p:spPr bwMode="auto">
              <a:xfrm>
                <a:off x="6423026" y="4551363"/>
                <a:ext cx="1063624" cy="110031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1" dirty="0"/>
                  <a:t>    </a:t>
                </a:r>
                <a:r>
                  <a:rPr lang="en-US" altLang="en-US" sz="1600" b="1" dirty="0">
                    <a:solidFill>
                      <a:srgbClr val="E4D490"/>
                    </a:solidFill>
                  </a:rPr>
                  <a:t>Timer</a:t>
                </a:r>
              </a:p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1" dirty="0">
                    <a:solidFill>
                      <a:srgbClr val="E4D490"/>
                    </a:solidFill>
                  </a:rPr>
                  <a:t> (on delay)</a:t>
                </a:r>
              </a:p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1" dirty="0">
                    <a:solidFill>
                      <a:srgbClr val="E4D490"/>
                    </a:solidFill>
                  </a:rPr>
                  <a:t>       1 s</a:t>
                </a:r>
              </a:p>
            </p:txBody>
          </p:sp>
        </p:grpSp>
        <p:grpSp>
          <p:nvGrpSpPr>
            <p:cNvPr id="9280" name="Group 106"/>
            <p:cNvGrpSpPr>
              <a:grpSpLocks/>
            </p:cNvGrpSpPr>
            <p:nvPr/>
          </p:nvGrpSpPr>
          <p:grpSpPr bwMode="auto">
            <a:xfrm>
              <a:off x="2417763" y="4203701"/>
              <a:ext cx="5489575" cy="2176462"/>
              <a:chOff x="2417763" y="4203701"/>
              <a:chExt cx="5489575" cy="2176462"/>
            </a:xfrm>
          </p:grpSpPr>
          <p:grpSp>
            <p:nvGrpSpPr>
              <p:cNvPr id="9281" name="Group 55"/>
              <p:cNvGrpSpPr>
                <a:grpSpLocks/>
              </p:cNvGrpSpPr>
              <p:nvPr/>
            </p:nvGrpSpPr>
            <p:grpSpPr bwMode="auto">
              <a:xfrm>
                <a:off x="3146426" y="4703763"/>
                <a:ext cx="1676400" cy="457200"/>
                <a:chOff x="4464" y="3216"/>
                <a:chExt cx="1056" cy="288"/>
              </a:xfrm>
            </p:grpSpPr>
            <p:grpSp>
              <p:nvGrpSpPr>
                <p:cNvPr id="9310" name="Group 56"/>
                <p:cNvGrpSpPr>
                  <a:grpSpLocks/>
                </p:cNvGrpSpPr>
                <p:nvPr/>
              </p:nvGrpSpPr>
              <p:grpSpPr bwMode="auto">
                <a:xfrm>
                  <a:off x="4464" y="3216"/>
                  <a:ext cx="384" cy="288"/>
                  <a:chOff x="4368" y="3216"/>
                  <a:chExt cx="384" cy="288"/>
                </a:xfrm>
              </p:grpSpPr>
              <p:sp>
                <p:nvSpPr>
                  <p:cNvPr id="9316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360"/>
                    <a:ext cx="19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17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18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311" name="Line 60"/>
                <p:cNvSpPr>
                  <a:spLocks noChangeShapeType="1"/>
                </p:cNvSpPr>
                <p:nvPr/>
              </p:nvSpPr>
              <p:spPr bwMode="auto">
                <a:xfrm>
                  <a:off x="4848" y="3360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9312" name="Group 61"/>
                <p:cNvGrpSpPr>
                  <a:grpSpLocks/>
                </p:cNvGrpSpPr>
                <p:nvPr/>
              </p:nvGrpSpPr>
              <p:grpSpPr bwMode="auto">
                <a:xfrm flipH="1">
                  <a:off x="5136" y="3216"/>
                  <a:ext cx="384" cy="288"/>
                  <a:chOff x="4368" y="3216"/>
                  <a:chExt cx="384" cy="288"/>
                </a:xfrm>
              </p:grpSpPr>
              <p:sp>
                <p:nvSpPr>
                  <p:cNvPr id="9313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360"/>
                    <a:ext cx="19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14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15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282" name="Text Box 65"/>
              <p:cNvSpPr txBox="1">
                <a:spLocks noChangeArrowheads="1"/>
              </p:cNvSpPr>
              <p:nvPr/>
            </p:nvSpPr>
            <p:spPr bwMode="auto">
              <a:xfrm>
                <a:off x="3436938" y="4460876"/>
                <a:ext cx="304800" cy="3365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1">
                    <a:solidFill>
                      <a:schemeClr val="accent1"/>
                    </a:solidFill>
                  </a:rPr>
                  <a:t>x</a:t>
                </a:r>
              </a:p>
            </p:txBody>
          </p:sp>
          <p:sp>
            <p:nvSpPr>
              <p:cNvPr id="9283" name="Text Box 66"/>
              <p:cNvSpPr txBox="1">
                <a:spLocks noChangeArrowheads="1"/>
              </p:cNvSpPr>
              <p:nvPr/>
            </p:nvSpPr>
            <p:spPr bwMode="auto">
              <a:xfrm>
                <a:off x="4198938" y="4460876"/>
                <a:ext cx="304800" cy="3365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1">
                    <a:solidFill>
                      <a:schemeClr val="accent1"/>
                    </a:solidFill>
                  </a:rPr>
                  <a:t>y</a:t>
                </a:r>
              </a:p>
            </p:txBody>
          </p:sp>
          <p:grpSp>
            <p:nvGrpSpPr>
              <p:cNvPr id="9284" name="Group 67"/>
              <p:cNvGrpSpPr>
                <a:grpSpLocks/>
              </p:cNvGrpSpPr>
              <p:nvPr/>
            </p:nvGrpSpPr>
            <p:grpSpPr bwMode="auto">
              <a:xfrm>
                <a:off x="3146426" y="5465763"/>
                <a:ext cx="1676400" cy="457200"/>
                <a:chOff x="4464" y="3216"/>
                <a:chExt cx="1056" cy="288"/>
              </a:xfrm>
            </p:grpSpPr>
            <p:grpSp>
              <p:nvGrpSpPr>
                <p:cNvPr id="9301" name="Group 68"/>
                <p:cNvGrpSpPr>
                  <a:grpSpLocks/>
                </p:cNvGrpSpPr>
                <p:nvPr/>
              </p:nvGrpSpPr>
              <p:grpSpPr bwMode="auto">
                <a:xfrm>
                  <a:off x="4464" y="3216"/>
                  <a:ext cx="384" cy="288"/>
                  <a:chOff x="4368" y="3216"/>
                  <a:chExt cx="384" cy="288"/>
                </a:xfrm>
              </p:grpSpPr>
              <p:sp>
                <p:nvSpPr>
                  <p:cNvPr id="930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360"/>
                    <a:ext cx="19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0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09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302" name="Line 72"/>
                <p:cNvSpPr>
                  <a:spLocks noChangeShapeType="1"/>
                </p:cNvSpPr>
                <p:nvPr/>
              </p:nvSpPr>
              <p:spPr bwMode="auto">
                <a:xfrm>
                  <a:off x="4848" y="3360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9303" name="Group 73"/>
                <p:cNvGrpSpPr>
                  <a:grpSpLocks/>
                </p:cNvGrpSpPr>
                <p:nvPr/>
              </p:nvGrpSpPr>
              <p:grpSpPr bwMode="auto">
                <a:xfrm flipH="1">
                  <a:off x="5136" y="3216"/>
                  <a:ext cx="384" cy="288"/>
                  <a:chOff x="4368" y="3216"/>
                  <a:chExt cx="384" cy="288"/>
                </a:xfrm>
              </p:grpSpPr>
              <p:sp>
                <p:nvSpPr>
                  <p:cNvPr id="9304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360"/>
                    <a:ext cx="19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05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06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285" name="Text Box 77"/>
              <p:cNvSpPr txBox="1">
                <a:spLocks noChangeArrowheads="1"/>
              </p:cNvSpPr>
              <p:nvPr/>
            </p:nvSpPr>
            <p:spPr bwMode="auto">
              <a:xfrm>
                <a:off x="3436938" y="5222876"/>
                <a:ext cx="304800" cy="3365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1">
                    <a:solidFill>
                      <a:schemeClr val="accent1"/>
                    </a:solidFill>
                  </a:rPr>
                  <a:t>x</a:t>
                </a:r>
              </a:p>
            </p:txBody>
          </p:sp>
          <p:sp>
            <p:nvSpPr>
              <p:cNvPr id="9286" name="Text Box 78"/>
              <p:cNvSpPr txBox="1">
                <a:spLocks noChangeArrowheads="1"/>
              </p:cNvSpPr>
              <p:nvPr/>
            </p:nvSpPr>
            <p:spPr bwMode="auto">
              <a:xfrm>
                <a:off x="4198938" y="5222876"/>
                <a:ext cx="304800" cy="3365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1">
                    <a:solidFill>
                      <a:schemeClr val="accent1"/>
                    </a:solidFill>
                  </a:rPr>
                  <a:t>y</a:t>
                </a:r>
              </a:p>
            </p:txBody>
          </p:sp>
          <p:sp>
            <p:nvSpPr>
              <p:cNvPr id="9287" name="Line 79"/>
              <p:cNvSpPr>
                <a:spLocks noChangeShapeType="1"/>
              </p:cNvSpPr>
              <p:nvPr/>
            </p:nvSpPr>
            <p:spPr bwMode="auto">
              <a:xfrm>
                <a:off x="3146426" y="4932363"/>
                <a:ext cx="0" cy="76200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8" name="Line 80"/>
              <p:cNvSpPr>
                <a:spLocks noChangeShapeType="1"/>
              </p:cNvSpPr>
              <p:nvPr/>
            </p:nvSpPr>
            <p:spPr bwMode="auto">
              <a:xfrm>
                <a:off x="4822826" y="4932363"/>
                <a:ext cx="0" cy="76200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Line 81"/>
              <p:cNvSpPr>
                <a:spLocks noChangeShapeType="1"/>
              </p:cNvSpPr>
              <p:nvPr/>
            </p:nvSpPr>
            <p:spPr bwMode="auto">
              <a:xfrm flipH="1">
                <a:off x="2460626" y="4932363"/>
                <a:ext cx="685800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0" name="Line 82"/>
              <p:cNvSpPr>
                <a:spLocks noChangeShapeType="1"/>
              </p:cNvSpPr>
              <p:nvPr/>
            </p:nvSpPr>
            <p:spPr bwMode="auto">
              <a:xfrm>
                <a:off x="4822825" y="4932363"/>
                <a:ext cx="1606549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Line 87"/>
              <p:cNvSpPr>
                <a:spLocks noChangeShapeType="1"/>
              </p:cNvSpPr>
              <p:nvPr/>
            </p:nvSpPr>
            <p:spPr bwMode="auto">
              <a:xfrm>
                <a:off x="2460626" y="4475163"/>
                <a:ext cx="0" cy="190500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2" name="Line 89"/>
              <p:cNvSpPr>
                <a:spLocks noChangeShapeType="1"/>
              </p:cNvSpPr>
              <p:nvPr/>
            </p:nvSpPr>
            <p:spPr bwMode="auto">
              <a:xfrm flipH="1">
                <a:off x="7515224" y="4932363"/>
                <a:ext cx="355601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Line 90"/>
              <p:cNvSpPr>
                <a:spLocks noChangeShapeType="1"/>
              </p:cNvSpPr>
              <p:nvPr/>
            </p:nvSpPr>
            <p:spPr bwMode="auto">
              <a:xfrm>
                <a:off x="7870826" y="4475163"/>
                <a:ext cx="0" cy="190500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4" name="Text Box 91"/>
              <p:cNvSpPr txBox="1">
                <a:spLocks noChangeArrowheads="1"/>
              </p:cNvSpPr>
              <p:nvPr/>
            </p:nvSpPr>
            <p:spPr bwMode="auto">
              <a:xfrm>
                <a:off x="6618289" y="4203701"/>
                <a:ext cx="304800" cy="3365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1">
                    <a:solidFill>
                      <a:schemeClr val="accent1"/>
                    </a:solidFill>
                  </a:rPr>
                  <a:t>z</a:t>
                </a:r>
              </a:p>
            </p:txBody>
          </p:sp>
          <p:sp>
            <p:nvSpPr>
              <p:cNvPr id="9295" name="Line 92"/>
              <p:cNvSpPr>
                <a:spLocks noChangeShapeType="1"/>
              </p:cNvSpPr>
              <p:nvPr/>
            </p:nvSpPr>
            <p:spPr bwMode="auto">
              <a:xfrm flipV="1">
                <a:off x="3298826" y="5541963"/>
                <a:ext cx="609600" cy="30480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6" name="Line 93"/>
              <p:cNvSpPr>
                <a:spLocks noChangeShapeType="1"/>
              </p:cNvSpPr>
              <p:nvPr/>
            </p:nvSpPr>
            <p:spPr bwMode="auto">
              <a:xfrm flipV="1">
                <a:off x="4060826" y="4779963"/>
                <a:ext cx="609600" cy="30480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7" name="Oval 96"/>
              <p:cNvSpPr>
                <a:spLocks noChangeArrowheads="1"/>
              </p:cNvSpPr>
              <p:nvPr/>
            </p:nvSpPr>
            <p:spPr bwMode="auto">
              <a:xfrm>
                <a:off x="3103563" y="4903788"/>
                <a:ext cx="88900" cy="8890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98" name="Oval 97"/>
              <p:cNvSpPr>
                <a:spLocks noChangeArrowheads="1"/>
              </p:cNvSpPr>
              <p:nvPr/>
            </p:nvSpPr>
            <p:spPr bwMode="auto">
              <a:xfrm>
                <a:off x="4775201" y="4903788"/>
                <a:ext cx="88900" cy="8890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99" name="Oval 98"/>
              <p:cNvSpPr>
                <a:spLocks noChangeArrowheads="1"/>
              </p:cNvSpPr>
              <p:nvPr/>
            </p:nvSpPr>
            <p:spPr bwMode="auto">
              <a:xfrm>
                <a:off x="2417763" y="4889501"/>
                <a:ext cx="88900" cy="8890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300" name="Oval 99"/>
              <p:cNvSpPr>
                <a:spLocks noChangeArrowheads="1"/>
              </p:cNvSpPr>
              <p:nvPr/>
            </p:nvSpPr>
            <p:spPr bwMode="auto">
              <a:xfrm>
                <a:off x="7818438" y="4875213"/>
                <a:ext cx="88900" cy="8890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9224" name="Group 113"/>
          <p:cNvGrpSpPr>
            <a:grpSpLocks/>
          </p:cNvGrpSpPr>
          <p:nvPr/>
        </p:nvGrpSpPr>
        <p:grpSpPr bwMode="auto">
          <a:xfrm>
            <a:off x="2224088" y="2185988"/>
            <a:ext cx="6019800" cy="1828800"/>
            <a:chOff x="1401" y="1377"/>
            <a:chExt cx="3792" cy="1152"/>
          </a:xfrm>
        </p:grpSpPr>
        <p:grpSp>
          <p:nvGrpSpPr>
            <p:cNvPr id="9225" name="Group 112"/>
            <p:cNvGrpSpPr>
              <a:grpSpLocks/>
            </p:cNvGrpSpPr>
            <p:nvPr/>
          </p:nvGrpSpPr>
          <p:grpSpPr bwMode="auto">
            <a:xfrm>
              <a:off x="3273" y="1761"/>
              <a:ext cx="960" cy="480"/>
              <a:chOff x="3273" y="1761"/>
              <a:chExt cx="960" cy="480"/>
            </a:xfrm>
          </p:grpSpPr>
          <p:sp>
            <p:nvSpPr>
              <p:cNvPr id="9270" name="Line 6"/>
              <p:cNvSpPr>
                <a:spLocks noChangeShapeType="1"/>
              </p:cNvSpPr>
              <p:nvPr/>
            </p:nvSpPr>
            <p:spPr bwMode="auto">
              <a:xfrm flipH="1">
                <a:off x="3465" y="1761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1" name="Line 7"/>
              <p:cNvSpPr>
                <a:spLocks noChangeShapeType="1"/>
              </p:cNvSpPr>
              <p:nvPr/>
            </p:nvSpPr>
            <p:spPr bwMode="auto">
              <a:xfrm>
                <a:off x="3465" y="2241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2" name="Line 8"/>
              <p:cNvSpPr>
                <a:spLocks noChangeShapeType="1"/>
              </p:cNvSpPr>
              <p:nvPr/>
            </p:nvSpPr>
            <p:spPr bwMode="auto">
              <a:xfrm flipH="1">
                <a:off x="3273" y="1857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3" name="Line 9"/>
              <p:cNvSpPr>
                <a:spLocks noChangeShapeType="1"/>
              </p:cNvSpPr>
              <p:nvPr/>
            </p:nvSpPr>
            <p:spPr bwMode="auto">
              <a:xfrm flipH="1">
                <a:off x="3273" y="214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Line 10"/>
              <p:cNvSpPr>
                <a:spLocks noChangeShapeType="1"/>
              </p:cNvSpPr>
              <p:nvPr/>
            </p:nvSpPr>
            <p:spPr bwMode="auto">
              <a:xfrm>
                <a:off x="4041" y="2001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Arc 11"/>
              <p:cNvSpPr>
                <a:spLocks/>
              </p:cNvSpPr>
              <p:nvPr/>
            </p:nvSpPr>
            <p:spPr bwMode="auto">
              <a:xfrm>
                <a:off x="3465" y="1761"/>
                <a:ext cx="144" cy="2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6" name="Arc 12"/>
              <p:cNvSpPr>
                <a:spLocks/>
              </p:cNvSpPr>
              <p:nvPr/>
            </p:nvSpPr>
            <p:spPr bwMode="auto">
              <a:xfrm flipV="1">
                <a:off x="3465" y="2001"/>
                <a:ext cx="144" cy="2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" name="Arc 13"/>
              <p:cNvSpPr>
                <a:spLocks/>
              </p:cNvSpPr>
              <p:nvPr/>
            </p:nvSpPr>
            <p:spPr bwMode="auto">
              <a:xfrm>
                <a:off x="3657" y="1761"/>
                <a:ext cx="383" cy="240"/>
              </a:xfrm>
              <a:custGeom>
                <a:avLst/>
                <a:gdLst>
                  <a:gd name="T0" fmla="*/ 0 w 21566"/>
                  <a:gd name="T1" fmla="*/ 0 h 21600"/>
                  <a:gd name="T2" fmla="*/ 0 w 21566"/>
                  <a:gd name="T3" fmla="*/ 0 h 21600"/>
                  <a:gd name="T4" fmla="*/ 0 w 2156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66"/>
                  <a:gd name="T10" fmla="*/ 0 h 21600"/>
                  <a:gd name="T11" fmla="*/ 21566 w 2156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66" h="21600" fill="none" extrusionOk="0">
                    <a:moveTo>
                      <a:pt x="-1" y="0"/>
                    </a:moveTo>
                    <a:cubicBezTo>
                      <a:pt x="11458" y="0"/>
                      <a:pt x="20923" y="8948"/>
                      <a:pt x="21566" y="20388"/>
                    </a:cubicBezTo>
                  </a:path>
                  <a:path w="21566" h="21600" stroke="0" extrusionOk="0">
                    <a:moveTo>
                      <a:pt x="-1" y="0"/>
                    </a:moveTo>
                    <a:cubicBezTo>
                      <a:pt x="11458" y="0"/>
                      <a:pt x="20923" y="8948"/>
                      <a:pt x="21566" y="2038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Arc 14"/>
              <p:cNvSpPr>
                <a:spLocks/>
              </p:cNvSpPr>
              <p:nvPr/>
            </p:nvSpPr>
            <p:spPr bwMode="auto">
              <a:xfrm flipV="1">
                <a:off x="3657" y="2001"/>
                <a:ext cx="383" cy="240"/>
              </a:xfrm>
              <a:custGeom>
                <a:avLst/>
                <a:gdLst>
                  <a:gd name="T0" fmla="*/ 0 w 21566"/>
                  <a:gd name="T1" fmla="*/ 0 h 21600"/>
                  <a:gd name="T2" fmla="*/ 0 w 21566"/>
                  <a:gd name="T3" fmla="*/ 0 h 21600"/>
                  <a:gd name="T4" fmla="*/ 0 w 2156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66"/>
                  <a:gd name="T10" fmla="*/ 0 h 21600"/>
                  <a:gd name="T11" fmla="*/ 21566 w 2156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66" h="21600" fill="none" extrusionOk="0">
                    <a:moveTo>
                      <a:pt x="-1" y="0"/>
                    </a:moveTo>
                    <a:cubicBezTo>
                      <a:pt x="11458" y="0"/>
                      <a:pt x="20923" y="8948"/>
                      <a:pt x="21566" y="20388"/>
                    </a:cubicBezTo>
                  </a:path>
                  <a:path w="21566" h="21600" stroke="0" extrusionOk="0">
                    <a:moveTo>
                      <a:pt x="-1" y="0"/>
                    </a:moveTo>
                    <a:cubicBezTo>
                      <a:pt x="11458" y="0"/>
                      <a:pt x="20923" y="8948"/>
                      <a:pt x="21566" y="2038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6" name="Line 21"/>
            <p:cNvSpPr>
              <a:spLocks noChangeShapeType="1"/>
            </p:cNvSpPr>
            <p:nvPr/>
          </p:nvSpPr>
          <p:spPr bwMode="auto">
            <a:xfrm flipH="1">
              <a:off x="1449" y="1569"/>
              <a:ext cx="1152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22"/>
            <p:cNvSpPr>
              <a:spLocks noChangeShapeType="1"/>
            </p:cNvSpPr>
            <p:nvPr/>
          </p:nvSpPr>
          <p:spPr bwMode="auto">
            <a:xfrm flipH="1">
              <a:off x="2313" y="1857"/>
              <a:ext cx="288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Line 23"/>
            <p:cNvSpPr>
              <a:spLocks noChangeShapeType="1"/>
            </p:cNvSpPr>
            <p:nvPr/>
          </p:nvSpPr>
          <p:spPr bwMode="auto">
            <a:xfrm>
              <a:off x="3081" y="1713"/>
              <a:ext cx="192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Text Box 24"/>
            <p:cNvSpPr txBox="1">
              <a:spLocks noChangeArrowheads="1"/>
            </p:cNvSpPr>
            <p:nvPr/>
          </p:nvSpPr>
          <p:spPr bwMode="auto">
            <a:xfrm>
              <a:off x="1401" y="1377"/>
              <a:ext cx="192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accent1"/>
                  </a:solidFill>
                </a:rPr>
                <a:t>x</a:t>
              </a:r>
            </a:p>
          </p:txBody>
        </p:sp>
        <p:sp>
          <p:nvSpPr>
            <p:cNvPr id="9230" name="Text Box 25"/>
            <p:cNvSpPr txBox="1">
              <a:spLocks noChangeArrowheads="1"/>
            </p:cNvSpPr>
            <p:nvPr/>
          </p:nvSpPr>
          <p:spPr bwMode="auto">
            <a:xfrm>
              <a:off x="1401" y="1953"/>
              <a:ext cx="192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accent1"/>
                  </a:solidFill>
                </a:rPr>
                <a:t>y</a:t>
              </a:r>
            </a:p>
          </p:txBody>
        </p:sp>
        <p:sp>
          <p:nvSpPr>
            <p:cNvPr id="9231" name="Line 32"/>
            <p:cNvSpPr>
              <a:spLocks noChangeShapeType="1"/>
            </p:cNvSpPr>
            <p:nvPr/>
          </p:nvSpPr>
          <p:spPr bwMode="auto">
            <a:xfrm flipH="1">
              <a:off x="2313" y="2433"/>
              <a:ext cx="288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Line 33"/>
            <p:cNvSpPr>
              <a:spLocks noChangeShapeType="1"/>
            </p:cNvSpPr>
            <p:nvPr/>
          </p:nvSpPr>
          <p:spPr bwMode="auto">
            <a:xfrm>
              <a:off x="3081" y="2289"/>
              <a:ext cx="192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Line 34"/>
            <p:cNvSpPr>
              <a:spLocks noChangeShapeType="1"/>
            </p:cNvSpPr>
            <p:nvPr/>
          </p:nvSpPr>
          <p:spPr bwMode="auto">
            <a:xfrm>
              <a:off x="3273" y="1713"/>
              <a:ext cx="0" cy="14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Line 35"/>
            <p:cNvSpPr>
              <a:spLocks noChangeShapeType="1"/>
            </p:cNvSpPr>
            <p:nvPr/>
          </p:nvSpPr>
          <p:spPr bwMode="auto">
            <a:xfrm>
              <a:off x="3273" y="2145"/>
              <a:ext cx="0" cy="14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Rectangle 36"/>
            <p:cNvSpPr>
              <a:spLocks noChangeArrowheads="1"/>
            </p:cNvSpPr>
            <p:nvPr/>
          </p:nvSpPr>
          <p:spPr bwMode="auto">
            <a:xfrm>
              <a:off x="2121" y="1761"/>
              <a:ext cx="192" cy="192"/>
            </a:xfrm>
            <a:prstGeom prst="rect">
              <a:avLst/>
            </a:prstGeom>
            <a:noFill/>
            <a:ln w="190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36" name="Rectangle 37"/>
            <p:cNvSpPr>
              <a:spLocks noChangeArrowheads="1"/>
            </p:cNvSpPr>
            <p:nvPr/>
          </p:nvSpPr>
          <p:spPr bwMode="auto">
            <a:xfrm>
              <a:off x="2121" y="2337"/>
              <a:ext cx="192" cy="192"/>
            </a:xfrm>
            <a:prstGeom prst="rect">
              <a:avLst/>
            </a:prstGeom>
            <a:noFill/>
            <a:ln w="190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37" name="Line 38"/>
            <p:cNvSpPr>
              <a:spLocks noChangeShapeType="1"/>
            </p:cNvSpPr>
            <p:nvPr/>
          </p:nvSpPr>
          <p:spPr bwMode="auto">
            <a:xfrm flipV="1">
              <a:off x="2121" y="2337"/>
              <a:ext cx="192" cy="19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39"/>
            <p:cNvSpPr>
              <a:spLocks noChangeShapeType="1"/>
            </p:cNvSpPr>
            <p:nvPr/>
          </p:nvSpPr>
          <p:spPr bwMode="auto">
            <a:xfrm>
              <a:off x="2121" y="2337"/>
              <a:ext cx="192" cy="19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Line 40"/>
            <p:cNvSpPr>
              <a:spLocks noChangeShapeType="1"/>
            </p:cNvSpPr>
            <p:nvPr/>
          </p:nvSpPr>
          <p:spPr bwMode="auto">
            <a:xfrm flipV="1">
              <a:off x="2121" y="1761"/>
              <a:ext cx="192" cy="19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41"/>
            <p:cNvSpPr>
              <a:spLocks noChangeShapeType="1"/>
            </p:cNvSpPr>
            <p:nvPr/>
          </p:nvSpPr>
          <p:spPr bwMode="auto">
            <a:xfrm>
              <a:off x="2121" y="1761"/>
              <a:ext cx="192" cy="19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Line 42"/>
            <p:cNvSpPr>
              <a:spLocks noChangeShapeType="1"/>
            </p:cNvSpPr>
            <p:nvPr/>
          </p:nvSpPr>
          <p:spPr bwMode="auto">
            <a:xfrm flipV="1">
              <a:off x="1977" y="1857"/>
              <a:ext cx="0" cy="288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Line 43"/>
            <p:cNvSpPr>
              <a:spLocks noChangeShapeType="1"/>
            </p:cNvSpPr>
            <p:nvPr/>
          </p:nvSpPr>
          <p:spPr bwMode="auto">
            <a:xfrm>
              <a:off x="1977" y="1857"/>
              <a:ext cx="144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Line 44"/>
            <p:cNvSpPr>
              <a:spLocks noChangeShapeType="1"/>
            </p:cNvSpPr>
            <p:nvPr/>
          </p:nvSpPr>
          <p:spPr bwMode="auto">
            <a:xfrm flipH="1">
              <a:off x="1737" y="2433"/>
              <a:ext cx="384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Line 47"/>
            <p:cNvSpPr>
              <a:spLocks noChangeShapeType="1"/>
            </p:cNvSpPr>
            <p:nvPr/>
          </p:nvSpPr>
          <p:spPr bwMode="auto">
            <a:xfrm flipV="1">
              <a:off x="1737" y="1569"/>
              <a:ext cx="0" cy="48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Line 48"/>
            <p:cNvSpPr>
              <a:spLocks noChangeShapeType="1"/>
            </p:cNvSpPr>
            <p:nvPr/>
          </p:nvSpPr>
          <p:spPr bwMode="auto">
            <a:xfrm flipH="1">
              <a:off x="1449" y="2145"/>
              <a:ext cx="1152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6" name="Line 49"/>
            <p:cNvSpPr>
              <a:spLocks noChangeShapeType="1"/>
            </p:cNvSpPr>
            <p:nvPr/>
          </p:nvSpPr>
          <p:spPr bwMode="auto">
            <a:xfrm flipV="1">
              <a:off x="1737" y="2241"/>
              <a:ext cx="0" cy="19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Text Box 50"/>
            <p:cNvSpPr txBox="1">
              <a:spLocks noChangeArrowheads="1"/>
            </p:cNvSpPr>
            <p:nvPr/>
          </p:nvSpPr>
          <p:spPr bwMode="auto">
            <a:xfrm>
              <a:off x="5001" y="1761"/>
              <a:ext cx="192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accent1"/>
                  </a:solidFill>
                </a:rPr>
                <a:t>z</a:t>
              </a:r>
            </a:p>
          </p:txBody>
        </p:sp>
        <p:sp>
          <p:nvSpPr>
            <p:cNvPr id="9248" name="Line 51"/>
            <p:cNvSpPr>
              <a:spLocks noChangeShapeType="1"/>
            </p:cNvSpPr>
            <p:nvPr/>
          </p:nvSpPr>
          <p:spPr bwMode="auto">
            <a:xfrm>
              <a:off x="4713" y="2001"/>
              <a:ext cx="384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49" name="Group 52"/>
            <p:cNvGrpSpPr>
              <a:grpSpLocks/>
            </p:cNvGrpSpPr>
            <p:nvPr/>
          </p:nvGrpSpPr>
          <p:grpSpPr bwMode="auto">
            <a:xfrm>
              <a:off x="4233" y="1761"/>
              <a:ext cx="768" cy="480"/>
              <a:chOff x="4032" y="1536"/>
              <a:chExt cx="768" cy="480"/>
            </a:xfrm>
          </p:grpSpPr>
          <p:sp>
            <p:nvSpPr>
              <p:cNvPr id="9268" name="Rectangle 53"/>
              <p:cNvSpPr>
                <a:spLocks noChangeArrowheads="1"/>
              </p:cNvSpPr>
              <p:nvPr/>
            </p:nvSpPr>
            <p:spPr bwMode="auto">
              <a:xfrm>
                <a:off x="4032" y="1536"/>
                <a:ext cx="480" cy="480"/>
              </a:xfrm>
              <a:prstGeom prst="rect">
                <a:avLst/>
              </a:prstGeom>
              <a:noFill/>
              <a:ln w="19050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69" name="Text Box 54"/>
              <p:cNvSpPr txBox="1">
                <a:spLocks noChangeArrowheads="1"/>
              </p:cNvSpPr>
              <p:nvPr/>
            </p:nvSpPr>
            <p:spPr bwMode="auto">
              <a:xfrm>
                <a:off x="4032" y="1536"/>
                <a:ext cx="768" cy="44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1" dirty="0">
                    <a:solidFill>
                      <a:srgbClr val="E4D490"/>
                    </a:solidFill>
                  </a:rPr>
                  <a:t>Timer</a:t>
                </a:r>
              </a:p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1" dirty="0">
                    <a:solidFill>
                      <a:srgbClr val="E4D490"/>
                    </a:solidFill>
                  </a:rPr>
                  <a:t>  1 s</a:t>
                </a:r>
              </a:p>
            </p:txBody>
          </p:sp>
        </p:grpSp>
        <p:sp>
          <p:nvSpPr>
            <p:cNvPr id="9250" name="Oval 94"/>
            <p:cNvSpPr>
              <a:spLocks noChangeArrowheads="1"/>
            </p:cNvSpPr>
            <p:nvPr/>
          </p:nvSpPr>
          <p:spPr bwMode="auto">
            <a:xfrm>
              <a:off x="1710" y="1539"/>
              <a:ext cx="56" cy="5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51" name="Oval 95"/>
            <p:cNvSpPr>
              <a:spLocks noChangeArrowheads="1"/>
            </p:cNvSpPr>
            <p:nvPr/>
          </p:nvSpPr>
          <p:spPr bwMode="auto">
            <a:xfrm>
              <a:off x="1962" y="2124"/>
              <a:ext cx="56" cy="5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9252" name="Group 102"/>
            <p:cNvGrpSpPr>
              <a:grpSpLocks/>
            </p:cNvGrpSpPr>
            <p:nvPr/>
          </p:nvGrpSpPr>
          <p:grpSpPr bwMode="auto">
            <a:xfrm>
              <a:off x="2601" y="1473"/>
              <a:ext cx="485" cy="480"/>
              <a:chOff x="2601" y="1473"/>
              <a:chExt cx="485" cy="480"/>
            </a:xfrm>
          </p:grpSpPr>
          <p:grpSp>
            <p:nvGrpSpPr>
              <p:cNvPr id="9262" name="Group 17"/>
              <p:cNvGrpSpPr>
                <a:grpSpLocks/>
              </p:cNvGrpSpPr>
              <p:nvPr/>
            </p:nvGrpSpPr>
            <p:grpSpPr bwMode="auto">
              <a:xfrm>
                <a:off x="2601" y="1473"/>
                <a:ext cx="240" cy="480"/>
                <a:chOff x="3072" y="3168"/>
                <a:chExt cx="240" cy="432"/>
              </a:xfrm>
            </p:grpSpPr>
            <p:sp>
              <p:nvSpPr>
                <p:cNvPr id="9265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072" y="316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6" name="Line 19"/>
                <p:cNvSpPr>
                  <a:spLocks noChangeShapeType="1"/>
                </p:cNvSpPr>
                <p:nvPr/>
              </p:nvSpPr>
              <p:spPr bwMode="auto">
                <a:xfrm>
                  <a:off x="3072" y="3168"/>
                  <a:ext cx="0" cy="432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7" name="Line 20"/>
                <p:cNvSpPr>
                  <a:spLocks noChangeShapeType="1"/>
                </p:cNvSpPr>
                <p:nvPr/>
              </p:nvSpPr>
              <p:spPr bwMode="auto">
                <a:xfrm>
                  <a:off x="3072" y="3600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63" name="Arc 100"/>
              <p:cNvSpPr>
                <a:spLocks/>
              </p:cNvSpPr>
              <p:nvPr/>
            </p:nvSpPr>
            <p:spPr bwMode="auto">
              <a:xfrm>
                <a:off x="2841" y="1473"/>
                <a:ext cx="240" cy="2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Arc 101"/>
              <p:cNvSpPr>
                <a:spLocks/>
              </p:cNvSpPr>
              <p:nvPr/>
            </p:nvSpPr>
            <p:spPr bwMode="auto">
              <a:xfrm flipV="1">
                <a:off x="2846" y="1713"/>
                <a:ext cx="240" cy="2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53" name="Group 103"/>
            <p:cNvGrpSpPr>
              <a:grpSpLocks/>
            </p:cNvGrpSpPr>
            <p:nvPr/>
          </p:nvGrpSpPr>
          <p:grpSpPr bwMode="auto">
            <a:xfrm>
              <a:off x="2603" y="2049"/>
              <a:ext cx="485" cy="480"/>
              <a:chOff x="2601" y="1473"/>
              <a:chExt cx="485" cy="480"/>
            </a:xfrm>
          </p:grpSpPr>
          <p:grpSp>
            <p:nvGrpSpPr>
              <p:cNvPr id="9256" name="Group 104"/>
              <p:cNvGrpSpPr>
                <a:grpSpLocks/>
              </p:cNvGrpSpPr>
              <p:nvPr/>
            </p:nvGrpSpPr>
            <p:grpSpPr bwMode="auto">
              <a:xfrm>
                <a:off x="2601" y="1473"/>
                <a:ext cx="240" cy="480"/>
                <a:chOff x="3072" y="3168"/>
                <a:chExt cx="240" cy="432"/>
              </a:xfrm>
            </p:grpSpPr>
            <p:sp>
              <p:nvSpPr>
                <p:cNvPr id="9259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3072" y="316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0" name="Line 106"/>
                <p:cNvSpPr>
                  <a:spLocks noChangeShapeType="1"/>
                </p:cNvSpPr>
                <p:nvPr/>
              </p:nvSpPr>
              <p:spPr bwMode="auto">
                <a:xfrm>
                  <a:off x="3072" y="3168"/>
                  <a:ext cx="0" cy="432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1" name="Line 107"/>
                <p:cNvSpPr>
                  <a:spLocks noChangeShapeType="1"/>
                </p:cNvSpPr>
                <p:nvPr/>
              </p:nvSpPr>
              <p:spPr bwMode="auto">
                <a:xfrm>
                  <a:off x="3072" y="3600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57" name="Arc 108"/>
              <p:cNvSpPr>
                <a:spLocks/>
              </p:cNvSpPr>
              <p:nvPr/>
            </p:nvSpPr>
            <p:spPr bwMode="auto">
              <a:xfrm>
                <a:off x="2841" y="1473"/>
                <a:ext cx="240" cy="2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8" name="Arc 109"/>
              <p:cNvSpPr>
                <a:spLocks/>
              </p:cNvSpPr>
              <p:nvPr/>
            </p:nvSpPr>
            <p:spPr bwMode="auto">
              <a:xfrm flipV="1">
                <a:off x="2846" y="1713"/>
                <a:ext cx="240" cy="2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54" name="Arc 110"/>
            <p:cNvSpPr>
              <a:spLocks/>
            </p:cNvSpPr>
            <p:nvPr/>
          </p:nvSpPr>
          <p:spPr bwMode="auto">
            <a:xfrm>
              <a:off x="1737" y="2049"/>
              <a:ext cx="116" cy="1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Arc 111"/>
            <p:cNvSpPr>
              <a:spLocks/>
            </p:cNvSpPr>
            <p:nvPr/>
          </p:nvSpPr>
          <p:spPr bwMode="auto">
            <a:xfrm flipV="1">
              <a:off x="1737" y="2132"/>
              <a:ext cx="116" cy="1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586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9140BD-21FD-4767-B2E8-F0704292C06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88C753-C573-4176-88CC-923865664ED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PLC History 101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300"/>
              <a:t>Pre-1968 electrical controls:</a:t>
            </a:r>
          </a:p>
          <a:p>
            <a:pPr lvl="1" eaLnBrk="1" hangingPunct="1"/>
            <a:r>
              <a:rPr lang="en-US" altLang="en-US" sz="2000"/>
              <a:t>Hardwired Panels</a:t>
            </a:r>
          </a:p>
          <a:p>
            <a:pPr lvl="2" eaLnBrk="1" hangingPunct="1"/>
            <a:r>
              <a:rPr lang="en-US" altLang="en-US" sz="1800"/>
              <a:t>Ladder Logic (electrical continuity)</a:t>
            </a:r>
          </a:p>
          <a:p>
            <a:pPr lvl="2" eaLnBrk="1" hangingPunct="1"/>
            <a:r>
              <a:rPr lang="en-US" altLang="en-US" sz="1800"/>
              <a:t>Relays</a:t>
            </a:r>
          </a:p>
          <a:p>
            <a:pPr lvl="2" eaLnBrk="1" hangingPunct="1"/>
            <a:r>
              <a:rPr lang="en-US" altLang="en-US" sz="1800"/>
              <a:t>Cams</a:t>
            </a:r>
          </a:p>
          <a:p>
            <a:pPr lvl="2" eaLnBrk="1" hangingPunct="1"/>
            <a:r>
              <a:rPr lang="en-US" altLang="en-US" sz="1800"/>
              <a:t>Drum sequencers</a:t>
            </a:r>
          </a:p>
          <a:p>
            <a:pPr eaLnBrk="1" hangingPunct="1"/>
            <a:r>
              <a:rPr lang="en-US" altLang="en-US" sz="2300"/>
              <a:t>Disadvantages:</a:t>
            </a:r>
          </a:p>
          <a:p>
            <a:pPr lvl="1" eaLnBrk="1" hangingPunct="1"/>
            <a:r>
              <a:rPr lang="en-US" altLang="en-US" sz="2000"/>
              <a:t>Shut down line to change, debug, optimize control</a:t>
            </a:r>
          </a:p>
          <a:p>
            <a:pPr lvl="1" eaLnBrk="1" hangingPunct="1"/>
            <a:r>
              <a:rPr lang="en-US" altLang="en-US" sz="2000"/>
              <a:t>Errors were difficult to locate, correct</a:t>
            </a:r>
          </a:p>
          <a:p>
            <a:pPr lvl="1" eaLnBrk="1" hangingPunct="1"/>
            <a:r>
              <a:rPr lang="en-US" altLang="en-US" sz="2000"/>
              <a:t>Mechanical devices are prone to wear out</a:t>
            </a:r>
          </a:p>
          <a:p>
            <a:pPr lvl="1" eaLnBrk="1" hangingPunct="1"/>
            <a:r>
              <a:rPr lang="en-US" altLang="en-US" sz="2000"/>
              <a:t>Electrical safety was difficult</a:t>
            </a:r>
          </a:p>
          <a:p>
            <a:pPr lvl="1" eaLnBrk="1" hangingPunct="1"/>
            <a:r>
              <a:rPr lang="en-US" altLang="en-US" sz="2000"/>
              <a:t>“Real estate” for panel was expensive</a:t>
            </a:r>
          </a:p>
        </p:txBody>
      </p:sp>
    </p:spTree>
    <p:extLst>
      <p:ext uri="{BB962C8B-B14F-4D97-AF65-F5344CB8AC3E}">
        <p14:creationId xmlns:p14="http://schemas.microsoft.com/office/powerpoint/2010/main" val="350211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30B4D8-5A02-404C-8601-5EADA98D4C0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5EA44F-29D2-4E8D-A9DF-B0710C35411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PLC History 102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1688" y="1825625"/>
            <a:ext cx="7696200" cy="4038600"/>
          </a:xfrm>
        </p:spPr>
        <p:txBody>
          <a:bodyPr/>
          <a:lstStyle/>
          <a:p>
            <a:pPr eaLnBrk="1" hangingPunct="1"/>
            <a:r>
              <a:rPr lang="en-US" altLang="en-US" sz="2300"/>
              <a:t>1968 General Motors:</a:t>
            </a:r>
          </a:p>
          <a:p>
            <a:pPr lvl="1" eaLnBrk="1" hangingPunct="1"/>
            <a:r>
              <a:rPr lang="en-US" altLang="en-US" sz="2000"/>
              <a:t>Use re-programmable computer to control system</a:t>
            </a:r>
          </a:p>
          <a:p>
            <a:pPr lvl="1" eaLnBrk="1" hangingPunct="1"/>
            <a:r>
              <a:rPr lang="en-US" altLang="en-US" sz="2000"/>
              <a:t>Programmable using Ladder Logic</a:t>
            </a:r>
          </a:p>
          <a:p>
            <a:pPr lvl="2" eaLnBrk="1" hangingPunct="1"/>
            <a:r>
              <a:rPr lang="en-US" altLang="en-US" sz="1800"/>
              <a:t>Concept is LOGICAL continuity rather than electrical continuity</a:t>
            </a:r>
          </a:p>
          <a:p>
            <a:pPr lvl="2" eaLnBrk="1" hangingPunct="1"/>
            <a:r>
              <a:rPr lang="en-US" altLang="en-US" sz="1800"/>
              <a:t>Electricians would not have to be trained in a programming language</a:t>
            </a:r>
          </a:p>
          <a:p>
            <a:pPr lvl="2" eaLnBrk="1" hangingPunct="1"/>
            <a:r>
              <a:rPr lang="en-US" altLang="en-US" sz="1800"/>
              <a:t>Could be programmed off-line</a:t>
            </a:r>
          </a:p>
          <a:p>
            <a:pPr lvl="1" eaLnBrk="1" hangingPunct="1"/>
            <a:r>
              <a:rPr lang="en-US" altLang="en-US" sz="2000"/>
              <a:t>Environmentally hardened</a:t>
            </a:r>
          </a:p>
          <a:p>
            <a:pPr lvl="2" eaLnBrk="1" hangingPunct="1"/>
            <a:r>
              <a:rPr lang="en-US" altLang="en-US" sz="1800"/>
              <a:t>Operate without error in a high EMF environment</a:t>
            </a:r>
          </a:p>
          <a:p>
            <a:pPr lvl="2" eaLnBrk="1" hangingPunct="1"/>
            <a:r>
              <a:rPr lang="en-US" altLang="en-US" sz="1800"/>
              <a:t>Sealed from dirt, dust</a:t>
            </a:r>
          </a:p>
          <a:p>
            <a:pPr lvl="1" eaLnBrk="1" hangingPunct="1"/>
            <a:r>
              <a:rPr lang="en-US" altLang="en-US" sz="2000"/>
              <a:t>Electro-Optic Isolation</a:t>
            </a:r>
          </a:p>
          <a:p>
            <a:pPr lvl="2" eaLnBrk="1" hangingPunct="1"/>
            <a:r>
              <a:rPr lang="en-US" altLang="en-US" sz="1800"/>
              <a:t>Separates computer from inputs &amp; outputs</a:t>
            </a:r>
          </a:p>
          <a:p>
            <a:pPr lvl="2" eaLnBrk="1" hangingPunct="1"/>
            <a:r>
              <a:rPr lang="en-US" altLang="en-US" sz="1800"/>
              <a:t>Modularization concept</a:t>
            </a:r>
          </a:p>
        </p:txBody>
      </p:sp>
    </p:spTree>
    <p:extLst>
      <p:ext uri="{BB962C8B-B14F-4D97-AF65-F5344CB8AC3E}">
        <p14:creationId xmlns:p14="http://schemas.microsoft.com/office/powerpoint/2010/main" val="422706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6B0017-2C5F-4438-B9D6-7909B5298BE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1847AA-ECBD-44D8-A909-5A0A60521C8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PLC History 103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798638"/>
            <a:ext cx="7696200" cy="38528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/>
              <a:t>Today: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Smaller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Cheaper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Expandable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More Capable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Digital I/O modules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Analog I/O modules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High speed counters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Communications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/>
              <a:t>host - link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/>
              <a:t>peer to peer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/>
              <a:t>ASCII</a:t>
            </a:r>
            <a:endParaRPr lang="en-US" altLang="en-US" sz="1600">
              <a:solidFill>
                <a:schemeClr val="accent2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Speech modules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4868863" y="3597275"/>
            <a:ext cx="37909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Pct val="65000"/>
            </a:pPr>
            <a:r>
              <a:rPr lang="en-US" altLang="en-US" sz="2000" dirty="0">
                <a:solidFill>
                  <a:srgbClr val="FFFFFF"/>
                </a:solidFill>
              </a:rPr>
              <a:t>  Position control modules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ClrTx/>
              <a:buSzPct val="65000"/>
              <a:buFont typeface="Wingdings" pitchFamily="2" charset="2"/>
              <a:buChar char="u"/>
            </a:pPr>
            <a:r>
              <a:rPr lang="en-US" altLang="en-US" sz="1800" dirty="0">
                <a:solidFill>
                  <a:srgbClr val="FFFFFF"/>
                </a:solidFill>
              </a:rPr>
              <a:t>  open loop control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ClrTx/>
              <a:buSzPct val="65000"/>
              <a:buFont typeface="Wingdings" pitchFamily="2" charset="2"/>
              <a:buChar char="u"/>
            </a:pPr>
            <a:r>
              <a:rPr lang="en-US" altLang="en-US" sz="1800" dirty="0">
                <a:solidFill>
                  <a:srgbClr val="FFFFFF"/>
                </a:solidFill>
              </a:rPr>
              <a:t>  closed loop control</a:t>
            </a:r>
            <a:endParaRPr lang="en-US" altLang="en-US" sz="2000" dirty="0">
              <a:solidFill>
                <a:srgbClr val="FFFFFF"/>
              </a:solidFill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65000"/>
            </a:pPr>
            <a:r>
              <a:rPr lang="en-US" altLang="en-US" sz="2000" dirty="0">
                <a:solidFill>
                  <a:schemeClr val="accent2"/>
                </a:solidFill>
              </a:rPr>
              <a:t>  Machine vision modules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65000"/>
            </a:pPr>
            <a:r>
              <a:rPr lang="en-US" altLang="en-US" sz="2000" dirty="0">
                <a:solidFill>
                  <a:schemeClr val="accent2"/>
                </a:solidFill>
              </a:rPr>
              <a:t>  Bar code modules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65000"/>
            </a:pPr>
            <a:r>
              <a:rPr lang="en-US" altLang="en-US" sz="2000" dirty="0">
                <a:solidFill>
                  <a:schemeClr val="accent2"/>
                </a:solidFill>
              </a:rPr>
              <a:t>  PID control modules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65000"/>
            </a:pPr>
            <a:r>
              <a:rPr lang="en-US" altLang="en-US" sz="2000" dirty="0">
                <a:solidFill>
                  <a:schemeClr val="accent2"/>
                </a:solidFill>
              </a:rPr>
              <a:t>  Fuzzy logic control modules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65000"/>
            </a:pPr>
            <a:r>
              <a:rPr lang="en-US" altLang="en-US" sz="2000" dirty="0">
                <a:solidFill>
                  <a:schemeClr val="accent2"/>
                </a:solidFill>
              </a:rPr>
              <a:t>  RF - radio frequency modules</a:t>
            </a:r>
          </a:p>
        </p:txBody>
      </p:sp>
    </p:spTree>
    <p:extLst>
      <p:ext uri="{BB962C8B-B14F-4D97-AF65-F5344CB8AC3E}">
        <p14:creationId xmlns:p14="http://schemas.microsoft.com/office/powerpoint/2010/main" val="3086712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683BA6-B84F-434B-8497-20358D10B0A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5A4DDB-8B03-4CB4-A4C6-8DE80AD81F3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4341" name="Line 2"/>
          <p:cNvSpPr>
            <a:spLocks noChangeShapeType="1"/>
          </p:cNvSpPr>
          <p:nvPr/>
        </p:nvSpPr>
        <p:spPr bwMode="auto">
          <a:xfrm>
            <a:off x="2252663" y="3522663"/>
            <a:ext cx="1219200" cy="0"/>
          </a:xfrm>
          <a:prstGeom prst="line">
            <a:avLst/>
          </a:prstGeom>
          <a:noFill/>
          <a:ln w="254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>
            <a:off x="5834063" y="3522663"/>
            <a:ext cx="1219200" cy="0"/>
          </a:xfrm>
          <a:prstGeom prst="line">
            <a:avLst/>
          </a:prstGeom>
          <a:noFill/>
          <a:ln w="254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>
            <a:off x="4614863" y="2243138"/>
            <a:ext cx="1587" cy="593725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PLC System Diagrammed</a:t>
            </a:r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3471863" y="1730375"/>
            <a:ext cx="2362200" cy="487363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Power Supply</a:t>
            </a:r>
          </a:p>
        </p:txBody>
      </p:sp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3471863" y="2836863"/>
            <a:ext cx="2362200" cy="685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71D49"/>
                </a:solidFill>
              </a:rPr>
              <a:t>CPU</a:t>
            </a:r>
          </a:p>
        </p:txBody>
      </p:sp>
      <p:sp>
        <p:nvSpPr>
          <p:cNvPr id="14347" name="Rectangle 8"/>
          <p:cNvSpPr>
            <a:spLocks noChangeArrowheads="1"/>
          </p:cNvSpPr>
          <p:nvPr/>
        </p:nvSpPr>
        <p:spPr bwMode="auto">
          <a:xfrm>
            <a:off x="3471863" y="3522663"/>
            <a:ext cx="2362200" cy="685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71D49"/>
                </a:solidFill>
              </a:rPr>
              <a:t>Memory</a:t>
            </a:r>
          </a:p>
        </p:txBody>
      </p:sp>
      <p:sp>
        <p:nvSpPr>
          <p:cNvPr id="14348" name="Rectangle 9"/>
          <p:cNvSpPr>
            <a:spLocks noChangeArrowheads="1"/>
          </p:cNvSpPr>
          <p:nvPr/>
        </p:nvSpPr>
        <p:spPr bwMode="auto">
          <a:xfrm>
            <a:off x="1109663" y="2836863"/>
            <a:ext cx="1143000" cy="13716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Input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Block</a:t>
            </a:r>
          </a:p>
        </p:txBody>
      </p:sp>
      <p:sp>
        <p:nvSpPr>
          <p:cNvPr id="14349" name="Rectangle 10"/>
          <p:cNvSpPr>
            <a:spLocks noChangeArrowheads="1"/>
          </p:cNvSpPr>
          <p:nvPr/>
        </p:nvSpPr>
        <p:spPr bwMode="auto">
          <a:xfrm>
            <a:off x="7053263" y="2836863"/>
            <a:ext cx="1143000" cy="1371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Output</a:t>
            </a:r>
            <a:r>
              <a:rPr lang="en-US" altLang="en-US" sz="2400"/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Block</a:t>
            </a:r>
          </a:p>
        </p:txBody>
      </p:sp>
      <p:sp>
        <p:nvSpPr>
          <p:cNvPr id="14350" name="Rectangle 11"/>
          <p:cNvSpPr>
            <a:spLocks noChangeArrowheads="1"/>
          </p:cNvSpPr>
          <p:nvPr/>
        </p:nvSpPr>
        <p:spPr bwMode="auto">
          <a:xfrm>
            <a:off x="3471863" y="5351463"/>
            <a:ext cx="2362200" cy="685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Programming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Unit</a:t>
            </a:r>
          </a:p>
        </p:txBody>
      </p:sp>
      <p:sp>
        <p:nvSpPr>
          <p:cNvPr id="14351" name="Line 12"/>
          <p:cNvSpPr>
            <a:spLocks noChangeShapeType="1"/>
          </p:cNvSpPr>
          <p:nvPr/>
        </p:nvSpPr>
        <p:spPr bwMode="auto">
          <a:xfrm>
            <a:off x="4614863" y="4208463"/>
            <a:ext cx="0" cy="11430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98B8ABB-2499-41F5-B829-DACC8DB9A385}"/>
              </a:ext>
            </a:extLst>
          </p:cNvPr>
          <p:cNvCxnSpPr>
            <a:cxnSpLocks/>
          </p:cNvCxnSpPr>
          <p:nvPr/>
        </p:nvCxnSpPr>
        <p:spPr bwMode="auto">
          <a:xfrm>
            <a:off x="3471863" y="3352800"/>
            <a:ext cx="2362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216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602DC8-3C99-4DA0-9B57-F661972E3B2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0E8A1E-C62F-41E5-A3DE-7E4DAEB99AC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Electro-Optical Isolation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1825625"/>
            <a:ext cx="76962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Purpose: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Avoid direct electrical path between I/O blocks and control circuitry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Inputs: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Outputs:</a:t>
            </a:r>
          </a:p>
        </p:txBody>
      </p:sp>
      <p:grpSp>
        <p:nvGrpSpPr>
          <p:cNvPr id="15367" name="Group 4"/>
          <p:cNvGrpSpPr>
            <a:grpSpLocks/>
          </p:cNvGrpSpPr>
          <p:nvPr/>
        </p:nvGrpSpPr>
        <p:grpSpPr bwMode="auto">
          <a:xfrm>
            <a:off x="3641725" y="3197225"/>
            <a:ext cx="3948113" cy="1260475"/>
            <a:chOff x="2294" y="2014"/>
            <a:chExt cx="2487" cy="794"/>
          </a:xfrm>
        </p:grpSpPr>
        <p:sp>
          <p:nvSpPr>
            <p:cNvPr id="15407" name="Rectangle 5"/>
            <p:cNvSpPr>
              <a:spLocks noChangeArrowheads="1"/>
            </p:cNvSpPr>
            <p:nvPr/>
          </p:nvSpPr>
          <p:spPr bwMode="auto">
            <a:xfrm>
              <a:off x="3446" y="2014"/>
              <a:ext cx="649" cy="794"/>
            </a:xfrm>
            <a:prstGeom prst="rect">
              <a:avLst/>
            </a:prstGeom>
            <a:solidFill>
              <a:srgbClr val="33CCCC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5408" name="Line 6"/>
            <p:cNvSpPr>
              <a:spLocks noChangeShapeType="1"/>
            </p:cNvSpPr>
            <p:nvPr/>
          </p:nvSpPr>
          <p:spPr bwMode="auto">
            <a:xfrm>
              <a:off x="2507" y="2122"/>
              <a:ext cx="1155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409" name="Group 7"/>
            <p:cNvGrpSpPr>
              <a:grpSpLocks/>
            </p:cNvGrpSpPr>
            <p:nvPr/>
          </p:nvGrpSpPr>
          <p:grpSpPr bwMode="auto">
            <a:xfrm>
              <a:off x="3590" y="2122"/>
              <a:ext cx="289" cy="433"/>
              <a:chOff x="3552" y="2064"/>
              <a:chExt cx="384" cy="576"/>
            </a:xfrm>
          </p:grpSpPr>
          <p:sp>
            <p:nvSpPr>
              <p:cNvPr id="15426" name="Line 8"/>
              <p:cNvSpPr>
                <a:spLocks noChangeShapeType="1"/>
              </p:cNvSpPr>
              <p:nvPr/>
            </p:nvSpPr>
            <p:spPr bwMode="auto">
              <a:xfrm>
                <a:off x="3648" y="2064"/>
                <a:ext cx="0" cy="576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7" name="Line 9"/>
              <p:cNvSpPr>
                <a:spLocks noChangeShapeType="1"/>
              </p:cNvSpPr>
              <p:nvPr/>
            </p:nvSpPr>
            <p:spPr bwMode="auto">
              <a:xfrm>
                <a:off x="3552" y="2448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8" name="AutoShape 10"/>
              <p:cNvSpPr>
                <a:spLocks noChangeArrowheads="1"/>
              </p:cNvSpPr>
              <p:nvPr/>
            </p:nvSpPr>
            <p:spPr bwMode="auto">
              <a:xfrm flipV="1">
                <a:off x="3552" y="2256"/>
                <a:ext cx="192" cy="166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15429" name="Group 11"/>
              <p:cNvGrpSpPr>
                <a:grpSpLocks/>
              </p:cNvGrpSpPr>
              <p:nvPr/>
            </p:nvGrpSpPr>
            <p:grpSpPr bwMode="auto">
              <a:xfrm>
                <a:off x="3792" y="2304"/>
                <a:ext cx="144" cy="288"/>
                <a:chOff x="4032" y="2592"/>
                <a:chExt cx="144" cy="288"/>
              </a:xfrm>
            </p:grpSpPr>
            <p:sp>
              <p:nvSpPr>
                <p:cNvPr id="15430" name="Line 12"/>
                <p:cNvSpPr>
                  <a:spLocks noChangeShapeType="1"/>
                </p:cNvSpPr>
                <p:nvPr/>
              </p:nvSpPr>
              <p:spPr bwMode="auto">
                <a:xfrm>
                  <a:off x="4032" y="2592"/>
                  <a:ext cx="96" cy="103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31" name="Line 13"/>
                <p:cNvSpPr>
                  <a:spLocks noChangeShapeType="1"/>
                </p:cNvSpPr>
                <p:nvPr/>
              </p:nvSpPr>
              <p:spPr bwMode="auto">
                <a:xfrm>
                  <a:off x="4032" y="2736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3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403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410" name="Group 15"/>
            <p:cNvGrpSpPr>
              <a:grpSpLocks/>
            </p:cNvGrpSpPr>
            <p:nvPr/>
          </p:nvGrpSpPr>
          <p:grpSpPr bwMode="auto">
            <a:xfrm>
              <a:off x="3915" y="2339"/>
              <a:ext cx="469" cy="361"/>
              <a:chOff x="4032" y="2160"/>
              <a:chExt cx="624" cy="480"/>
            </a:xfrm>
          </p:grpSpPr>
          <p:sp>
            <p:nvSpPr>
              <p:cNvPr id="15419" name="Line 16"/>
              <p:cNvSpPr>
                <a:spLocks noChangeShapeType="1"/>
              </p:cNvSpPr>
              <p:nvPr/>
            </p:nvSpPr>
            <p:spPr bwMode="auto">
              <a:xfrm>
                <a:off x="4032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0" name="Line 17"/>
              <p:cNvSpPr>
                <a:spLocks noChangeShapeType="1"/>
              </p:cNvSpPr>
              <p:nvPr/>
            </p:nvSpPr>
            <p:spPr bwMode="auto">
              <a:xfrm flipV="1">
                <a:off x="4032" y="2304"/>
                <a:ext cx="96" cy="96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1" name="Line 18"/>
              <p:cNvSpPr>
                <a:spLocks noChangeShapeType="1"/>
              </p:cNvSpPr>
              <p:nvPr/>
            </p:nvSpPr>
            <p:spPr bwMode="auto">
              <a:xfrm flipV="1">
                <a:off x="4128" y="216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2" name="Line 19"/>
              <p:cNvSpPr>
                <a:spLocks noChangeShapeType="1"/>
              </p:cNvSpPr>
              <p:nvPr/>
            </p:nvSpPr>
            <p:spPr bwMode="auto">
              <a:xfrm>
                <a:off x="4032" y="2400"/>
                <a:ext cx="96" cy="96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3" name="Line 20"/>
              <p:cNvSpPr>
                <a:spLocks noChangeShapeType="1"/>
              </p:cNvSpPr>
              <p:nvPr/>
            </p:nvSpPr>
            <p:spPr bwMode="auto">
              <a:xfrm>
                <a:off x="4128" y="2496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4" name="Line 21"/>
              <p:cNvSpPr>
                <a:spLocks noChangeShapeType="1"/>
              </p:cNvSpPr>
              <p:nvPr/>
            </p:nvSpPr>
            <p:spPr bwMode="auto">
              <a:xfrm>
                <a:off x="4128" y="2640"/>
                <a:ext cx="528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5" name="Line 22"/>
              <p:cNvSpPr>
                <a:spLocks noChangeShapeType="1"/>
              </p:cNvSpPr>
              <p:nvPr/>
            </p:nvSpPr>
            <p:spPr bwMode="auto">
              <a:xfrm>
                <a:off x="4128" y="2160"/>
                <a:ext cx="528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11" name="Line 23"/>
            <p:cNvSpPr>
              <a:spLocks noChangeShapeType="1"/>
            </p:cNvSpPr>
            <p:nvPr/>
          </p:nvSpPr>
          <p:spPr bwMode="auto">
            <a:xfrm>
              <a:off x="2507" y="2555"/>
              <a:ext cx="1155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Rectangle 24"/>
            <p:cNvSpPr>
              <a:spLocks noChangeArrowheads="1"/>
            </p:cNvSpPr>
            <p:nvPr/>
          </p:nvSpPr>
          <p:spPr bwMode="auto">
            <a:xfrm>
              <a:off x="4384" y="2231"/>
              <a:ext cx="397" cy="577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71D49"/>
                  </a:solidFill>
                </a:rPr>
                <a:t>P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71D49"/>
                  </a:solidFill>
                </a:rPr>
                <a:t>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71D49"/>
                  </a:solidFill>
                </a:rPr>
                <a:t>C</a:t>
              </a:r>
            </a:p>
          </p:txBody>
        </p:sp>
        <p:sp>
          <p:nvSpPr>
            <p:cNvPr id="15413" name="Line 25"/>
            <p:cNvSpPr>
              <a:spLocks noChangeShapeType="1"/>
            </p:cNvSpPr>
            <p:nvPr/>
          </p:nvSpPr>
          <p:spPr bwMode="auto">
            <a:xfrm>
              <a:off x="2507" y="2121"/>
              <a:ext cx="0" cy="18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4" name="Line 26"/>
            <p:cNvSpPr>
              <a:spLocks noChangeShapeType="1"/>
            </p:cNvSpPr>
            <p:nvPr/>
          </p:nvSpPr>
          <p:spPr bwMode="auto">
            <a:xfrm>
              <a:off x="2507" y="2411"/>
              <a:ext cx="0" cy="14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5" name="Line 27"/>
            <p:cNvSpPr>
              <a:spLocks noChangeShapeType="1"/>
            </p:cNvSpPr>
            <p:nvPr/>
          </p:nvSpPr>
          <p:spPr bwMode="auto">
            <a:xfrm>
              <a:off x="3013" y="2194"/>
              <a:ext cx="0" cy="361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Rectangle 28"/>
            <p:cNvSpPr>
              <a:spLocks noChangeArrowheads="1"/>
            </p:cNvSpPr>
            <p:nvPr/>
          </p:nvSpPr>
          <p:spPr bwMode="auto">
            <a:xfrm>
              <a:off x="2760" y="2014"/>
              <a:ext cx="505" cy="18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071D49"/>
                  </a:solidFill>
                </a:rPr>
                <a:t>Sensor</a:t>
              </a:r>
            </a:p>
          </p:txBody>
        </p:sp>
        <p:sp>
          <p:nvSpPr>
            <p:cNvPr id="15417" name="Text Box 29"/>
            <p:cNvSpPr txBox="1">
              <a:spLocks noChangeArrowheads="1"/>
            </p:cNvSpPr>
            <p:nvPr/>
          </p:nvSpPr>
          <p:spPr bwMode="auto">
            <a:xfrm>
              <a:off x="2294" y="2086"/>
              <a:ext cx="144" cy="52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rgbClr val="FFFFFF"/>
                  </a:solidFill>
                </a:rPr>
                <a:t>+–</a:t>
              </a:r>
            </a:p>
          </p:txBody>
        </p:sp>
        <p:sp>
          <p:nvSpPr>
            <p:cNvPr id="15418" name="Oval 30"/>
            <p:cNvSpPr>
              <a:spLocks noChangeArrowheads="1"/>
            </p:cNvSpPr>
            <p:nvPr/>
          </p:nvSpPr>
          <p:spPr bwMode="auto">
            <a:xfrm>
              <a:off x="2435" y="2267"/>
              <a:ext cx="145" cy="144"/>
            </a:xfrm>
            <a:prstGeom prst="ellipse">
              <a:avLst/>
            </a:prstGeom>
            <a:solidFill>
              <a:srgbClr val="071D49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756025" y="5035550"/>
            <a:ext cx="3879850" cy="1293813"/>
            <a:chOff x="3756025" y="5035550"/>
            <a:chExt cx="3879850" cy="1293813"/>
          </a:xfrm>
        </p:grpSpPr>
        <p:sp>
          <p:nvSpPr>
            <p:cNvPr id="15375" name="Rectangle 32"/>
            <p:cNvSpPr>
              <a:spLocks noChangeArrowheads="1"/>
            </p:cNvSpPr>
            <p:nvPr/>
          </p:nvSpPr>
          <p:spPr bwMode="auto">
            <a:xfrm>
              <a:off x="4937125" y="5035550"/>
              <a:ext cx="1011238" cy="1238250"/>
            </a:xfrm>
            <a:prstGeom prst="rect">
              <a:avLst/>
            </a:prstGeom>
            <a:solidFill>
              <a:srgbClr val="33CCCC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5376" name="Line 33"/>
            <p:cNvSpPr>
              <a:spLocks noChangeShapeType="1"/>
            </p:cNvSpPr>
            <p:nvPr/>
          </p:nvSpPr>
          <p:spPr bwMode="auto">
            <a:xfrm>
              <a:off x="4375150" y="5203825"/>
              <a:ext cx="898525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77" name="Group 34"/>
            <p:cNvGrpSpPr>
              <a:grpSpLocks/>
            </p:cNvGrpSpPr>
            <p:nvPr/>
          </p:nvGrpSpPr>
          <p:grpSpPr bwMode="auto">
            <a:xfrm>
              <a:off x="5162550" y="5203825"/>
              <a:ext cx="449263" cy="676275"/>
              <a:chOff x="3552" y="2064"/>
              <a:chExt cx="384" cy="576"/>
            </a:xfrm>
          </p:grpSpPr>
          <p:sp>
            <p:nvSpPr>
              <p:cNvPr id="15400" name="Line 35"/>
              <p:cNvSpPr>
                <a:spLocks noChangeShapeType="1"/>
              </p:cNvSpPr>
              <p:nvPr/>
            </p:nvSpPr>
            <p:spPr bwMode="auto">
              <a:xfrm>
                <a:off x="3648" y="2064"/>
                <a:ext cx="0" cy="576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1" name="Line 36"/>
              <p:cNvSpPr>
                <a:spLocks noChangeShapeType="1"/>
              </p:cNvSpPr>
              <p:nvPr/>
            </p:nvSpPr>
            <p:spPr bwMode="auto">
              <a:xfrm>
                <a:off x="3552" y="2448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2" name="AutoShape 37"/>
              <p:cNvSpPr>
                <a:spLocks noChangeArrowheads="1"/>
              </p:cNvSpPr>
              <p:nvPr/>
            </p:nvSpPr>
            <p:spPr bwMode="auto">
              <a:xfrm flipV="1">
                <a:off x="3552" y="2256"/>
                <a:ext cx="192" cy="166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15403" name="Group 38"/>
              <p:cNvGrpSpPr>
                <a:grpSpLocks/>
              </p:cNvGrpSpPr>
              <p:nvPr/>
            </p:nvGrpSpPr>
            <p:grpSpPr bwMode="auto">
              <a:xfrm>
                <a:off x="3792" y="2304"/>
                <a:ext cx="144" cy="288"/>
                <a:chOff x="4032" y="2592"/>
                <a:chExt cx="144" cy="288"/>
              </a:xfrm>
            </p:grpSpPr>
            <p:sp>
              <p:nvSpPr>
                <p:cNvPr id="15404" name="Line 39"/>
                <p:cNvSpPr>
                  <a:spLocks noChangeShapeType="1"/>
                </p:cNvSpPr>
                <p:nvPr/>
              </p:nvSpPr>
              <p:spPr bwMode="auto">
                <a:xfrm>
                  <a:off x="4032" y="2592"/>
                  <a:ext cx="96" cy="103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5" name="Line 40"/>
                <p:cNvSpPr>
                  <a:spLocks noChangeShapeType="1"/>
                </p:cNvSpPr>
                <p:nvPr/>
              </p:nvSpPr>
              <p:spPr bwMode="auto">
                <a:xfrm>
                  <a:off x="4032" y="2736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6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403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378" name="Group 42"/>
            <p:cNvGrpSpPr>
              <a:grpSpLocks/>
            </p:cNvGrpSpPr>
            <p:nvPr/>
          </p:nvGrpSpPr>
          <p:grpSpPr bwMode="auto">
            <a:xfrm>
              <a:off x="5667375" y="5541963"/>
              <a:ext cx="731838" cy="561975"/>
              <a:chOff x="4032" y="2160"/>
              <a:chExt cx="624" cy="480"/>
            </a:xfrm>
          </p:grpSpPr>
          <p:sp>
            <p:nvSpPr>
              <p:cNvPr id="15393" name="Line 43"/>
              <p:cNvSpPr>
                <a:spLocks noChangeShapeType="1"/>
              </p:cNvSpPr>
              <p:nvPr/>
            </p:nvSpPr>
            <p:spPr bwMode="auto">
              <a:xfrm>
                <a:off x="4032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4" name="Line 44"/>
              <p:cNvSpPr>
                <a:spLocks noChangeShapeType="1"/>
              </p:cNvSpPr>
              <p:nvPr/>
            </p:nvSpPr>
            <p:spPr bwMode="auto">
              <a:xfrm flipV="1">
                <a:off x="4032" y="2304"/>
                <a:ext cx="96" cy="96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5" name="Line 45"/>
              <p:cNvSpPr>
                <a:spLocks noChangeShapeType="1"/>
              </p:cNvSpPr>
              <p:nvPr/>
            </p:nvSpPr>
            <p:spPr bwMode="auto">
              <a:xfrm flipV="1">
                <a:off x="4128" y="216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6" name="Line 46"/>
              <p:cNvSpPr>
                <a:spLocks noChangeShapeType="1"/>
              </p:cNvSpPr>
              <p:nvPr/>
            </p:nvSpPr>
            <p:spPr bwMode="auto">
              <a:xfrm>
                <a:off x="4032" y="2400"/>
                <a:ext cx="96" cy="96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7" name="Line 47"/>
              <p:cNvSpPr>
                <a:spLocks noChangeShapeType="1"/>
              </p:cNvSpPr>
              <p:nvPr/>
            </p:nvSpPr>
            <p:spPr bwMode="auto">
              <a:xfrm>
                <a:off x="4128" y="2496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8" name="Line 48"/>
              <p:cNvSpPr>
                <a:spLocks noChangeShapeType="1"/>
              </p:cNvSpPr>
              <p:nvPr/>
            </p:nvSpPr>
            <p:spPr bwMode="auto">
              <a:xfrm>
                <a:off x="4128" y="2640"/>
                <a:ext cx="528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9" name="Line 49"/>
              <p:cNvSpPr>
                <a:spLocks noChangeShapeType="1"/>
              </p:cNvSpPr>
              <p:nvPr/>
            </p:nvSpPr>
            <p:spPr bwMode="auto">
              <a:xfrm>
                <a:off x="4128" y="2160"/>
                <a:ext cx="528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79" name="Line 50"/>
            <p:cNvSpPr>
              <a:spLocks noChangeShapeType="1"/>
            </p:cNvSpPr>
            <p:nvPr/>
          </p:nvSpPr>
          <p:spPr bwMode="auto">
            <a:xfrm>
              <a:off x="4375150" y="5880100"/>
              <a:ext cx="898525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Rectangle 51"/>
            <p:cNvSpPr>
              <a:spLocks noChangeArrowheads="1"/>
            </p:cNvSpPr>
            <p:nvPr/>
          </p:nvSpPr>
          <p:spPr bwMode="auto">
            <a:xfrm>
              <a:off x="3756025" y="5091113"/>
              <a:ext cx="619125" cy="90011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071D49"/>
                  </a:solidFill>
                </a:rPr>
                <a:t>P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071D49"/>
                  </a:solidFill>
                </a:rPr>
                <a:t>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071D49"/>
                  </a:solidFill>
                </a:rPr>
                <a:t>C</a:t>
              </a:r>
            </a:p>
          </p:txBody>
        </p:sp>
        <p:sp>
          <p:nvSpPr>
            <p:cNvPr id="15381" name="Line 52"/>
            <p:cNvSpPr>
              <a:spLocks noChangeShapeType="1"/>
            </p:cNvSpPr>
            <p:nvPr/>
          </p:nvSpPr>
          <p:spPr bwMode="auto">
            <a:xfrm>
              <a:off x="6623050" y="5541963"/>
              <a:ext cx="619125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82" name="Group 53"/>
            <p:cNvGrpSpPr>
              <a:grpSpLocks/>
            </p:cNvGrpSpPr>
            <p:nvPr/>
          </p:nvGrpSpPr>
          <p:grpSpPr bwMode="auto">
            <a:xfrm>
              <a:off x="6342063" y="6103938"/>
              <a:ext cx="338138" cy="225425"/>
              <a:chOff x="4560" y="3840"/>
              <a:chExt cx="288" cy="192"/>
            </a:xfrm>
          </p:grpSpPr>
          <p:grpSp>
            <p:nvGrpSpPr>
              <p:cNvPr id="15388" name="Group 54"/>
              <p:cNvGrpSpPr>
                <a:grpSpLocks/>
              </p:cNvGrpSpPr>
              <p:nvPr/>
            </p:nvGrpSpPr>
            <p:grpSpPr bwMode="auto">
              <a:xfrm>
                <a:off x="4560" y="3936"/>
                <a:ext cx="288" cy="96"/>
                <a:chOff x="960" y="2208"/>
                <a:chExt cx="288" cy="96"/>
              </a:xfrm>
            </p:grpSpPr>
            <p:sp>
              <p:nvSpPr>
                <p:cNvPr id="15390" name="Line 55"/>
                <p:cNvSpPr>
                  <a:spLocks noChangeShapeType="1"/>
                </p:cNvSpPr>
                <p:nvPr/>
              </p:nvSpPr>
              <p:spPr bwMode="auto">
                <a:xfrm>
                  <a:off x="960" y="2208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1" name="Line 56"/>
                <p:cNvSpPr>
                  <a:spLocks noChangeShapeType="1"/>
                </p:cNvSpPr>
                <p:nvPr/>
              </p:nvSpPr>
              <p:spPr bwMode="auto">
                <a:xfrm>
                  <a:off x="1056" y="230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2" name="Line 57"/>
                <p:cNvSpPr>
                  <a:spLocks noChangeShapeType="1"/>
                </p:cNvSpPr>
                <p:nvPr/>
              </p:nvSpPr>
              <p:spPr bwMode="auto">
                <a:xfrm>
                  <a:off x="1008" y="2256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389" name="Line 58"/>
              <p:cNvSpPr>
                <a:spLocks noChangeShapeType="1"/>
              </p:cNvSpPr>
              <p:nvPr/>
            </p:nvSpPr>
            <p:spPr bwMode="auto">
              <a:xfrm>
                <a:off x="470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83" name="Line 59"/>
            <p:cNvSpPr>
              <a:spLocks noChangeShapeType="1"/>
            </p:cNvSpPr>
            <p:nvPr/>
          </p:nvSpPr>
          <p:spPr bwMode="auto">
            <a:xfrm>
              <a:off x="7242175" y="5541963"/>
              <a:ext cx="0" cy="561975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Rectangle 60"/>
            <p:cNvSpPr>
              <a:spLocks noChangeArrowheads="1"/>
            </p:cNvSpPr>
            <p:nvPr/>
          </p:nvSpPr>
          <p:spPr bwMode="auto">
            <a:xfrm>
              <a:off x="6848475" y="5710238"/>
              <a:ext cx="787400" cy="28098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071D49"/>
                  </a:solidFill>
                </a:rPr>
                <a:t>Load</a:t>
              </a:r>
            </a:p>
          </p:txBody>
        </p:sp>
        <p:sp>
          <p:nvSpPr>
            <p:cNvPr id="15385" name="Oval 61"/>
            <p:cNvSpPr>
              <a:spLocks noChangeArrowheads="1"/>
            </p:cNvSpPr>
            <p:nvPr/>
          </p:nvSpPr>
          <p:spPr bwMode="auto">
            <a:xfrm>
              <a:off x="6399213" y="5429250"/>
              <a:ext cx="223838" cy="225425"/>
            </a:xfrm>
            <a:prstGeom prst="ellipse">
              <a:avLst/>
            </a:prstGeom>
            <a:solidFill>
              <a:srgbClr val="071D49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5386" name="Line 62"/>
            <p:cNvSpPr>
              <a:spLocks noChangeShapeType="1"/>
            </p:cNvSpPr>
            <p:nvPr/>
          </p:nvSpPr>
          <p:spPr bwMode="auto">
            <a:xfrm>
              <a:off x="6399213" y="6103938"/>
              <a:ext cx="842963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Text Box 63"/>
            <p:cNvSpPr txBox="1">
              <a:spLocks noChangeArrowheads="1"/>
            </p:cNvSpPr>
            <p:nvPr/>
          </p:nvSpPr>
          <p:spPr bwMode="auto">
            <a:xfrm>
              <a:off x="6116638" y="5318125"/>
              <a:ext cx="7874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rgbClr val="FFFFFF"/>
                  </a:solidFill>
                </a:rPr>
                <a:t>~</a:t>
              </a:r>
            </a:p>
          </p:txBody>
        </p:sp>
      </p:grpSp>
      <p:sp>
        <p:nvSpPr>
          <p:cNvPr id="15369" name="Text Box 64"/>
          <p:cNvSpPr txBox="1">
            <a:spLocks noChangeArrowheads="1"/>
          </p:cNvSpPr>
          <p:nvPr/>
        </p:nvSpPr>
        <p:spPr bwMode="auto">
          <a:xfrm>
            <a:off x="6888163" y="2803525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E4D490"/>
                </a:solidFill>
              </a:rPr>
              <a:t>Input Block</a:t>
            </a:r>
          </a:p>
        </p:txBody>
      </p:sp>
      <p:sp>
        <p:nvSpPr>
          <p:cNvPr id="15370" name="Text Box 65"/>
          <p:cNvSpPr txBox="1">
            <a:spLocks noChangeArrowheads="1"/>
          </p:cNvSpPr>
          <p:nvPr/>
        </p:nvSpPr>
        <p:spPr bwMode="auto">
          <a:xfrm>
            <a:off x="6808788" y="482282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E4D490"/>
                </a:solidFill>
              </a:rPr>
              <a:t>Output Block</a:t>
            </a:r>
          </a:p>
        </p:txBody>
      </p:sp>
      <p:sp>
        <p:nvSpPr>
          <p:cNvPr id="15371" name="Line 66"/>
          <p:cNvSpPr>
            <a:spLocks noChangeShapeType="1"/>
          </p:cNvSpPr>
          <p:nvPr/>
        </p:nvSpPr>
        <p:spPr bwMode="auto">
          <a:xfrm flipH="1">
            <a:off x="5775325" y="5011738"/>
            <a:ext cx="1085850" cy="182562"/>
          </a:xfrm>
          <a:prstGeom prst="line">
            <a:avLst/>
          </a:prstGeom>
          <a:noFill/>
          <a:ln w="19050">
            <a:solidFill>
              <a:srgbClr val="E4D4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67"/>
          <p:cNvSpPr>
            <a:spLocks noChangeShapeType="1"/>
          </p:cNvSpPr>
          <p:nvPr/>
        </p:nvSpPr>
        <p:spPr bwMode="auto">
          <a:xfrm flipH="1">
            <a:off x="6419850" y="3017838"/>
            <a:ext cx="508000" cy="236537"/>
          </a:xfrm>
          <a:prstGeom prst="line">
            <a:avLst/>
          </a:prstGeom>
          <a:noFill/>
          <a:ln w="19050">
            <a:solidFill>
              <a:srgbClr val="E4D4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68"/>
          <p:cNvSpPr>
            <a:spLocks noChangeArrowheads="1"/>
          </p:cNvSpPr>
          <p:nvPr/>
        </p:nvSpPr>
        <p:spPr bwMode="auto">
          <a:xfrm>
            <a:off x="4727575" y="4014788"/>
            <a:ext cx="88900" cy="889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4" name="Oval 69"/>
          <p:cNvSpPr>
            <a:spLocks noChangeArrowheads="1"/>
          </p:cNvSpPr>
          <p:nvPr/>
        </p:nvSpPr>
        <p:spPr bwMode="auto">
          <a:xfrm>
            <a:off x="6465888" y="6051550"/>
            <a:ext cx="88900" cy="889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58790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DA17F2-94A6-45D4-811D-2E6B5A040F2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71854A-825D-4825-813A-358A09C2C28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 &amp; Issues</a:t>
            </a:r>
          </a:p>
        </p:txBody>
      </p:sp>
    </p:spTree>
    <p:extLst>
      <p:ext uri="{BB962C8B-B14F-4D97-AF65-F5344CB8AC3E}">
        <p14:creationId xmlns:p14="http://schemas.microsoft.com/office/powerpoint/2010/main" val="26652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2E47A4-1FF4-45AD-B18C-EE4D641F6EB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4302E5-299F-4C95-BC9E-44FF7310673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Wire Logic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700" dirty="0"/>
              <a:t>Example:  </a:t>
            </a:r>
            <a:r>
              <a:rPr lang="en-US" altLang="en-US" sz="2400" dirty="0">
                <a:solidFill>
                  <a:srgbClr val="FFFFFF"/>
                </a:solidFill>
              </a:rPr>
              <a:t>Missile engine (</a:t>
            </a:r>
            <a:r>
              <a:rPr lang="en-US" altLang="en-US" sz="2400" dirty="0">
                <a:solidFill>
                  <a:srgbClr val="FFFF00"/>
                </a:solidFill>
              </a:rPr>
              <a:t>e</a:t>
            </a:r>
            <a:r>
              <a:rPr lang="en-US" altLang="en-US" sz="2400" dirty="0">
                <a:solidFill>
                  <a:srgbClr val="FFFFFF"/>
                </a:solidFill>
              </a:rPr>
              <a:t>) should start only when the President (</a:t>
            </a:r>
            <a:r>
              <a:rPr lang="en-US" altLang="en-US" sz="2400" dirty="0">
                <a:solidFill>
                  <a:srgbClr val="FFFF00"/>
                </a:solidFill>
              </a:rPr>
              <a:t>a</a:t>
            </a:r>
            <a:r>
              <a:rPr lang="en-US" altLang="en-US" sz="2400" dirty="0">
                <a:solidFill>
                  <a:srgbClr val="FFFFFF"/>
                </a:solidFill>
              </a:rPr>
              <a:t>) orders it fired and both range officers (</a:t>
            </a:r>
            <a:r>
              <a:rPr lang="en-US" altLang="en-US" sz="2400" dirty="0">
                <a:solidFill>
                  <a:srgbClr val="FFFF00"/>
                </a:solidFill>
              </a:rPr>
              <a:t>b</a:t>
            </a:r>
            <a:r>
              <a:rPr lang="en-US" altLang="en-US" sz="2400" dirty="0">
                <a:solidFill>
                  <a:srgbClr val="FFFFFF"/>
                </a:solidFill>
              </a:rPr>
              <a:t> and </a:t>
            </a:r>
            <a:r>
              <a:rPr lang="en-US" altLang="en-US" sz="2400" dirty="0">
                <a:solidFill>
                  <a:srgbClr val="FFFF00"/>
                </a:solidFill>
              </a:rPr>
              <a:t>c</a:t>
            </a:r>
            <a:r>
              <a:rPr lang="en-US" altLang="en-US" sz="2400" dirty="0">
                <a:solidFill>
                  <a:srgbClr val="FFFFFF"/>
                </a:solidFill>
              </a:rPr>
              <a:t>) concur with the order. Once fired, the engine should stay on unless the self-destruct (</a:t>
            </a:r>
            <a:r>
              <a:rPr lang="en-US" altLang="en-US" sz="2400" dirty="0">
                <a:solidFill>
                  <a:srgbClr val="FFFF00"/>
                </a:solidFill>
              </a:rPr>
              <a:t>d</a:t>
            </a:r>
            <a:r>
              <a:rPr lang="en-US" altLang="en-US" sz="2400" dirty="0">
                <a:solidFill>
                  <a:srgbClr val="FFFFFF"/>
                </a:solidFill>
              </a:rPr>
              <a:t>) is activated.</a:t>
            </a:r>
          </a:p>
          <a:p>
            <a:pPr lvl="1" eaLnBrk="1" hangingPunct="1"/>
            <a:endParaRPr lang="en-US" altLang="en-US" sz="1200" dirty="0"/>
          </a:p>
          <a:p>
            <a:pPr lvl="1" eaLnBrk="1" hangingPunct="1"/>
            <a:r>
              <a:rPr lang="en-US" altLang="en-US" sz="2200" dirty="0">
                <a:solidFill>
                  <a:srgbClr val="FFFF00"/>
                </a:solidFill>
              </a:rPr>
              <a:t>e =  [ ( a • b • c ) + e ] • d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981200" y="4724400"/>
            <a:ext cx="5791200" cy="1235075"/>
            <a:chOff x="1489" y="3024"/>
            <a:chExt cx="3648" cy="778"/>
          </a:xfrm>
        </p:grpSpPr>
        <p:sp>
          <p:nvSpPr>
            <p:cNvPr id="8201" name="Oval 5"/>
            <p:cNvSpPr>
              <a:spLocks noChangeArrowheads="1"/>
            </p:cNvSpPr>
            <p:nvPr/>
          </p:nvSpPr>
          <p:spPr bwMode="auto">
            <a:xfrm>
              <a:off x="1489" y="3075"/>
              <a:ext cx="96" cy="9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202" name="Line 6"/>
            <p:cNvSpPr>
              <a:spLocks noChangeShapeType="1"/>
            </p:cNvSpPr>
            <p:nvPr/>
          </p:nvSpPr>
          <p:spPr bwMode="auto">
            <a:xfrm>
              <a:off x="1584" y="3120"/>
              <a:ext cx="47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7"/>
            <p:cNvSpPr>
              <a:spLocks noChangeShapeType="1"/>
            </p:cNvSpPr>
            <p:nvPr/>
          </p:nvSpPr>
          <p:spPr bwMode="auto">
            <a:xfrm>
              <a:off x="2065" y="3027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8"/>
            <p:cNvSpPr>
              <a:spLocks noChangeShapeType="1"/>
            </p:cNvSpPr>
            <p:nvPr/>
          </p:nvSpPr>
          <p:spPr bwMode="auto">
            <a:xfrm>
              <a:off x="2256" y="3024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9"/>
            <p:cNvSpPr>
              <a:spLocks noChangeShapeType="1"/>
            </p:cNvSpPr>
            <p:nvPr/>
          </p:nvSpPr>
          <p:spPr bwMode="auto">
            <a:xfrm>
              <a:off x="2256" y="3120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10"/>
            <p:cNvSpPr>
              <a:spLocks noChangeShapeType="1"/>
            </p:cNvSpPr>
            <p:nvPr/>
          </p:nvSpPr>
          <p:spPr bwMode="auto">
            <a:xfrm>
              <a:off x="2544" y="3024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Line 11"/>
            <p:cNvSpPr>
              <a:spLocks noChangeShapeType="1"/>
            </p:cNvSpPr>
            <p:nvPr/>
          </p:nvSpPr>
          <p:spPr bwMode="auto">
            <a:xfrm>
              <a:off x="2737" y="3027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2"/>
            <p:cNvSpPr>
              <a:spLocks noChangeShapeType="1"/>
            </p:cNvSpPr>
            <p:nvPr/>
          </p:nvSpPr>
          <p:spPr bwMode="auto">
            <a:xfrm flipV="1">
              <a:off x="3216" y="3120"/>
              <a:ext cx="671" cy="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13"/>
            <p:cNvSpPr txBox="1">
              <a:spLocks noChangeArrowheads="1"/>
            </p:cNvSpPr>
            <p:nvPr/>
          </p:nvSpPr>
          <p:spPr bwMode="auto">
            <a:xfrm>
              <a:off x="2544" y="316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8210" name="Text Box 14"/>
            <p:cNvSpPr txBox="1">
              <a:spLocks noChangeArrowheads="1"/>
            </p:cNvSpPr>
            <p:nvPr/>
          </p:nvSpPr>
          <p:spPr bwMode="auto">
            <a:xfrm>
              <a:off x="2064" y="316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8211" name="Line 15"/>
            <p:cNvSpPr>
              <a:spLocks noChangeShapeType="1"/>
            </p:cNvSpPr>
            <p:nvPr/>
          </p:nvSpPr>
          <p:spPr bwMode="auto">
            <a:xfrm>
              <a:off x="1824" y="3504"/>
              <a:ext cx="72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16"/>
            <p:cNvSpPr>
              <a:spLocks noChangeShapeType="1"/>
            </p:cNvSpPr>
            <p:nvPr/>
          </p:nvSpPr>
          <p:spPr bwMode="auto">
            <a:xfrm>
              <a:off x="2544" y="3408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Line 17"/>
            <p:cNvSpPr>
              <a:spLocks noChangeShapeType="1"/>
            </p:cNvSpPr>
            <p:nvPr/>
          </p:nvSpPr>
          <p:spPr bwMode="auto">
            <a:xfrm>
              <a:off x="2737" y="3411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Text Box 18"/>
            <p:cNvSpPr txBox="1">
              <a:spLocks noChangeArrowheads="1"/>
            </p:cNvSpPr>
            <p:nvPr/>
          </p:nvSpPr>
          <p:spPr bwMode="auto">
            <a:xfrm>
              <a:off x="2544" y="3552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e</a:t>
              </a:r>
            </a:p>
          </p:txBody>
        </p:sp>
        <p:sp>
          <p:nvSpPr>
            <p:cNvPr id="8215" name="Line 19"/>
            <p:cNvSpPr>
              <a:spLocks noChangeShapeType="1"/>
            </p:cNvSpPr>
            <p:nvPr/>
          </p:nvSpPr>
          <p:spPr bwMode="auto">
            <a:xfrm>
              <a:off x="3889" y="3027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20"/>
            <p:cNvSpPr>
              <a:spLocks noChangeShapeType="1"/>
            </p:cNvSpPr>
            <p:nvPr/>
          </p:nvSpPr>
          <p:spPr bwMode="auto">
            <a:xfrm>
              <a:off x="4080" y="3024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Line 21"/>
            <p:cNvSpPr>
              <a:spLocks noChangeShapeType="1"/>
            </p:cNvSpPr>
            <p:nvPr/>
          </p:nvSpPr>
          <p:spPr bwMode="auto">
            <a:xfrm>
              <a:off x="4080" y="3120"/>
              <a:ext cx="38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Oval 22"/>
            <p:cNvSpPr>
              <a:spLocks noChangeArrowheads="1"/>
            </p:cNvSpPr>
            <p:nvPr/>
          </p:nvSpPr>
          <p:spPr bwMode="auto">
            <a:xfrm>
              <a:off x="4465" y="3024"/>
              <a:ext cx="192" cy="192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219" name="Line 23"/>
            <p:cNvSpPr>
              <a:spLocks noChangeShapeType="1"/>
            </p:cNvSpPr>
            <p:nvPr/>
          </p:nvSpPr>
          <p:spPr bwMode="auto">
            <a:xfrm>
              <a:off x="4657" y="3120"/>
              <a:ext cx="33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Line 24"/>
            <p:cNvSpPr>
              <a:spLocks noChangeShapeType="1"/>
            </p:cNvSpPr>
            <p:nvPr/>
          </p:nvSpPr>
          <p:spPr bwMode="auto">
            <a:xfrm>
              <a:off x="4993" y="3120"/>
              <a:ext cx="0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Line 25"/>
            <p:cNvSpPr>
              <a:spLocks noChangeShapeType="1"/>
            </p:cNvSpPr>
            <p:nvPr/>
          </p:nvSpPr>
          <p:spPr bwMode="auto">
            <a:xfrm>
              <a:off x="4849" y="3216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Line 26"/>
            <p:cNvSpPr>
              <a:spLocks noChangeShapeType="1"/>
            </p:cNvSpPr>
            <p:nvPr/>
          </p:nvSpPr>
          <p:spPr bwMode="auto">
            <a:xfrm>
              <a:off x="4897" y="3264"/>
              <a:ext cx="192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Line 27"/>
            <p:cNvSpPr>
              <a:spLocks noChangeShapeType="1"/>
            </p:cNvSpPr>
            <p:nvPr/>
          </p:nvSpPr>
          <p:spPr bwMode="auto">
            <a:xfrm>
              <a:off x="4945" y="3312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Text Box 28"/>
            <p:cNvSpPr txBox="1">
              <a:spLocks noChangeArrowheads="1"/>
            </p:cNvSpPr>
            <p:nvPr/>
          </p:nvSpPr>
          <p:spPr bwMode="auto">
            <a:xfrm>
              <a:off x="4464" y="3165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e</a:t>
              </a:r>
            </a:p>
          </p:txBody>
        </p:sp>
        <p:sp>
          <p:nvSpPr>
            <p:cNvPr id="8225" name="Text Box 29"/>
            <p:cNvSpPr txBox="1">
              <a:spLocks noChangeArrowheads="1"/>
            </p:cNvSpPr>
            <p:nvPr/>
          </p:nvSpPr>
          <p:spPr bwMode="auto">
            <a:xfrm>
              <a:off x="3888" y="316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d</a:t>
              </a:r>
            </a:p>
          </p:txBody>
        </p:sp>
        <p:sp>
          <p:nvSpPr>
            <p:cNvPr id="8226" name="Line 30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Line 31"/>
            <p:cNvSpPr>
              <a:spLocks noChangeShapeType="1"/>
            </p:cNvSpPr>
            <p:nvPr/>
          </p:nvSpPr>
          <p:spPr bwMode="auto">
            <a:xfrm>
              <a:off x="2736" y="3504"/>
              <a:ext cx="76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Line 32"/>
            <p:cNvSpPr>
              <a:spLocks noChangeShapeType="1"/>
            </p:cNvSpPr>
            <p:nvPr/>
          </p:nvSpPr>
          <p:spPr bwMode="auto">
            <a:xfrm flipV="1">
              <a:off x="3504" y="3120"/>
              <a:ext cx="0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Line 33"/>
            <p:cNvSpPr>
              <a:spLocks noChangeShapeType="1"/>
            </p:cNvSpPr>
            <p:nvPr/>
          </p:nvSpPr>
          <p:spPr bwMode="auto">
            <a:xfrm flipV="1">
              <a:off x="3840" y="3072"/>
              <a:ext cx="288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Line 34"/>
            <p:cNvSpPr>
              <a:spLocks noChangeShapeType="1"/>
            </p:cNvSpPr>
            <p:nvPr/>
          </p:nvSpPr>
          <p:spPr bwMode="auto">
            <a:xfrm>
              <a:off x="3024" y="3024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Line 35"/>
            <p:cNvSpPr>
              <a:spLocks noChangeShapeType="1"/>
            </p:cNvSpPr>
            <p:nvPr/>
          </p:nvSpPr>
          <p:spPr bwMode="auto">
            <a:xfrm>
              <a:off x="3217" y="3027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Text Box 36"/>
            <p:cNvSpPr txBox="1">
              <a:spLocks noChangeArrowheads="1"/>
            </p:cNvSpPr>
            <p:nvPr/>
          </p:nvSpPr>
          <p:spPr bwMode="auto">
            <a:xfrm>
              <a:off x="3024" y="316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8233" name="Line 37"/>
            <p:cNvSpPr>
              <a:spLocks noChangeShapeType="1"/>
            </p:cNvSpPr>
            <p:nvPr/>
          </p:nvSpPr>
          <p:spPr bwMode="auto">
            <a:xfrm>
              <a:off x="2736" y="3120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9654" name="Line 38"/>
          <p:cNvSpPr>
            <a:spLocks noChangeShapeType="1"/>
          </p:cNvSpPr>
          <p:nvPr/>
        </p:nvSpPr>
        <p:spPr bwMode="auto">
          <a:xfrm>
            <a:off x="4495800" y="4114800"/>
            <a:ext cx="152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679222-0C43-438B-AA8B-5275AC82686C}"/>
              </a:ext>
            </a:extLst>
          </p:cNvPr>
          <p:cNvSpPr txBox="1"/>
          <p:nvPr/>
        </p:nvSpPr>
        <p:spPr>
          <a:xfrm>
            <a:off x="3505204" y="1079211"/>
            <a:ext cx="4952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3366"/>
                </a:solidFill>
              </a:rPr>
              <a:t>- In Pneumatic Controls!</a:t>
            </a:r>
          </a:p>
        </p:txBody>
      </p:sp>
    </p:spTree>
    <p:extLst>
      <p:ext uri="{BB962C8B-B14F-4D97-AF65-F5344CB8AC3E}">
        <p14:creationId xmlns:p14="http://schemas.microsoft.com/office/powerpoint/2010/main" val="215006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54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4FD6C5-EF2C-4C8A-892F-79410126F61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71AB8E-7A23-4E8B-BF1D-BD3258D47BA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Truth Tables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700"/>
              <a:t>Enumerate all states for all input variables, often including system outputs among the inputs (lumped circuit delay model)</a:t>
            </a:r>
          </a:p>
          <a:p>
            <a:pPr lvl="3" eaLnBrk="1" hangingPunct="1"/>
            <a:endParaRPr lang="en-US" altLang="en-US" sz="1800"/>
          </a:p>
          <a:p>
            <a:pPr eaLnBrk="1" hangingPunct="1"/>
            <a:r>
              <a:rPr lang="en-US" altLang="en-US" sz="2700"/>
              <a:t>Specify the desired state of each output based on the states of the inputs</a:t>
            </a:r>
          </a:p>
          <a:p>
            <a:pPr lvl="3" eaLnBrk="1" hangingPunct="1"/>
            <a:endParaRPr lang="en-US" altLang="en-US" sz="1800"/>
          </a:p>
          <a:p>
            <a:pPr eaLnBrk="1" hangingPunct="1"/>
            <a:r>
              <a:rPr lang="en-US" altLang="en-US" sz="2700"/>
              <a:t>For each output, use the table as the starting point for expressing the associated logic equation</a:t>
            </a:r>
          </a:p>
        </p:txBody>
      </p:sp>
    </p:spTree>
    <p:extLst>
      <p:ext uri="{BB962C8B-B14F-4D97-AF65-F5344CB8AC3E}">
        <p14:creationId xmlns:p14="http://schemas.microsoft.com/office/powerpoint/2010/main" val="36167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783F10-E231-42F2-A3CC-C7599C79947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39E0C2-0E10-49D1-887C-B2DBF726DE2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 Diagramming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12925"/>
            <a:ext cx="76962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/>
              <a:t>Ladder Logic (similar to wire logic)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/>
              <a:t>ISO Pneumatic (Fluid)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/>
              <a:t>Logic Gates </a:t>
            </a:r>
          </a:p>
          <a:p>
            <a:pPr lvl="3" eaLnBrk="1" hangingPunct="1">
              <a:lnSpc>
                <a:spcPct val="80000"/>
              </a:lnSpc>
            </a:pPr>
            <a:endParaRPr lang="en-US" altLang="en-US" sz="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Logic System Functions Required: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/>
              <a:t>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/>
              <a:t>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/>
              <a:t>NOT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/>
              <a:t>Minimally: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/>
              <a:t>NAND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/>
              <a:t>NOR</a:t>
            </a:r>
          </a:p>
        </p:txBody>
      </p:sp>
    </p:spTree>
    <p:extLst>
      <p:ext uri="{BB962C8B-B14F-4D97-AF65-F5344CB8AC3E}">
        <p14:creationId xmlns:p14="http://schemas.microsoft.com/office/powerpoint/2010/main" val="45216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3A8057-8916-45AD-AC6A-F27EF15D2E1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IENG 475: Computer-Controlled Manufacturing Systems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D906B3-8FF6-4A6A-AF55-AD7C20E38BA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AND Function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771650"/>
            <a:ext cx="7696200" cy="2795588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Truth Table:</a:t>
            </a:r>
          </a:p>
          <a:p>
            <a:pPr lvl="1" eaLnBrk="1" hangingPunct="1">
              <a:buFontTx/>
              <a:buNone/>
            </a:pPr>
            <a:r>
              <a:rPr lang="en-US" altLang="en-US" sz="2200" dirty="0"/>
              <a:t>		A	B	C 	= A •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700" dirty="0"/>
              <a:t>		0	0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700" dirty="0"/>
              <a:t>		0	1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700" dirty="0"/>
              <a:t>		1	0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700" dirty="0"/>
              <a:t>		1	1	1</a:t>
            </a:r>
            <a:endParaRPr lang="en-US" altLang="en-US" sz="2300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300" dirty="0"/>
              <a:t>Pneumatic		Logic Gate		Ladder Logic</a:t>
            </a:r>
          </a:p>
        </p:txBody>
      </p:sp>
      <p:grpSp>
        <p:nvGrpSpPr>
          <p:cNvPr id="5127" name="Group 4"/>
          <p:cNvGrpSpPr>
            <a:grpSpLocks/>
          </p:cNvGrpSpPr>
          <p:nvPr/>
        </p:nvGrpSpPr>
        <p:grpSpPr bwMode="auto">
          <a:xfrm>
            <a:off x="1370013" y="2201863"/>
            <a:ext cx="2819400" cy="2365375"/>
            <a:chOff x="1248" y="1680"/>
            <a:chExt cx="1776" cy="1584"/>
          </a:xfrm>
        </p:grpSpPr>
        <p:sp>
          <p:nvSpPr>
            <p:cNvPr id="5171" name="Line 5"/>
            <p:cNvSpPr>
              <a:spLocks noChangeShapeType="1"/>
            </p:cNvSpPr>
            <p:nvPr/>
          </p:nvSpPr>
          <p:spPr bwMode="auto">
            <a:xfrm>
              <a:off x="1248" y="1968"/>
              <a:ext cx="1776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" name="Line 6"/>
            <p:cNvSpPr>
              <a:spLocks noChangeShapeType="1"/>
            </p:cNvSpPr>
            <p:nvPr/>
          </p:nvSpPr>
          <p:spPr bwMode="auto">
            <a:xfrm>
              <a:off x="2400" y="1680"/>
              <a:ext cx="0" cy="1584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" name="Line 7"/>
            <p:cNvSpPr>
              <a:spLocks noChangeShapeType="1"/>
            </p:cNvSpPr>
            <p:nvPr/>
          </p:nvSpPr>
          <p:spPr bwMode="auto">
            <a:xfrm>
              <a:off x="1248" y="3264"/>
              <a:ext cx="1776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4" name="Line 8"/>
            <p:cNvSpPr>
              <a:spLocks noChangeShapeType="1"/>
            </p:cNvSpPr>
            <p:nvPr/>
          </p:nvSpPr>
          <p:spPr bwMode="auto">
            <a:xfrm>
              <a:off x="1248" y="1680"/>
              <a:ext cx="0" cy="1584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5" name="Line 9"/>
            <p:cNvSpPr>
              <a:spLocks noChangeShapeType="1"/>
            </p:cNvSpPr>
            <p:nvPr/>
          </p:nvSpPr>
          <p:spPr bwMode="auto">
            <a:xfrm>
              <a:off x="3024" y="1680"/>
              <a:ext cx="0" cy="1584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6" name="Line 10"/>
            <p:cNvSpPr>
              <a:spLocks noChangeShapeType="1"/>
            </p:cNvSpPr>
            <p:nvPr/>
          </p:nvSpPr>
          <p:spPr bwMode="auto">
            <a:xfrm>
              <a:off x="1248" y="1680"/>
              <a:ext cx="1776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83338" y="5251450"/>
            <a:ext cx="1676400" cy="723900"/>
            <a:chOff x="6383338" y="5251450"/>
            <a:chExt cx="1676400" cy="723900"/>
          </a:xfrm>
        </p:grpSpPr>
        <p:grpSp>
          <p:nvGrpSpPr>
            <p:cNvPr id="5159" name="Group 37"/>
            <p:cNvGrpSpPr>
              <a:grpSpLocks/>
            </p:cNvGrpSpPr>
            <p:nvPr/>
          </p:nvGrpSpPr>
          <p:grpSpPr bwMode="auto">
            <a:xfrm>
              <a:off x="6383338" y="5251450"/>
              <a:ext cx="1676400" cy="457200"/>
              <a:chOff x="4464" y="3216"/>
              <a:chExt cx="1056" cy="288"/>
            </a:xfrm>
          </p:grpSpPr>
          <p:grpSp>
            <p:nvGrpSpPr>
              <p:cNvPr id="5162" name="Group 38"/>
              <p:cNvGrpSpPr>
                <a:grpSpLocks/>
              </p:cNvGrpSpPr>
              <p:nvPr/>
            </p:nvGrpSpPr>
            <p:grpSpPr bwMode="auto">
              <a:xfrm>
                <a:off x="4464" y="3216"/>
                <a:ext cx="384" cy="288"/>
                <a:chOff x="4368" y="3216"/>
                <a:chExt cx="384" cy="288"/>
              </a:xfrm>
            </p:grpSpPr>
            <p:sp>
              <p:nvSpPr>
                <p:cNvPr id="5168" name="Line 39"/>
                <p:cNvSpPr>
                  <a:spLocks noChangeShapeType="1"/>
                </p:cNvSpPr>
                <p:nvPr/>
              </p:nvSpPr>
              <p:spPr bwMode="auto">
                <a:xfrm>
                  <a:off x="4368" y="336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9" name="Line 40"/>
                <p:cNvSpPr>
                  <a:spLocks noChangeShapeType="1"/>
                </p:cNvSpPr>
                <p:nvPr/>
              </p:nvSpPr>
              <p:spPr bwMode="auto">
                <a:xfrm>
                  <a:off x="4560" y="3216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0" name="Line 41"/>
                <p:cNvSpPr>
                  <a:spLocks noChangeShapeType="1"/>
                </p:cNvSpPr>
                <p:nvPr/>
              </p:nvSpPr>
              <p:spPr bwMode="auto">
                <a:xfrm>
                  <a:off x="4752" y="3216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63" name="Line 42"/>
              <p:cNvSpPr>
                <a:spLocks noChangeShapeType="1"/>
              </p:cNvSpPr>
              <p:nvPr/>
            </p:nvSpPr>
            <p:spPr bwMode="auto">
              <a:xfrm>
                <a:off x="4848" y="3360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64" name="Group 43"/>
              <p:cNvGrpSpPr>
                <a:grpSpLocks/>
              </p:cNvGrpSpPr>
              <p:nvPr/>
            </p:nvGrpSpPr>
            <p:grpSpPr bwMode="auto">
              <a:xfrm flipH="1">
                <a:off x="5136" y="3216"/>
                <a:ext cx="384" cy="288"/>
                <a:chOff x="4368" y="3216"/>
                <a:chExt cx="384" cy="288"/>
              </a:xfrm>
            </p:grpSpPr>
            <p:sp>
              <p:nvSpPr>
                <p:cNvPr id="5165" name="Line 44"/>
                <p:cNvSpPr>
                  <a:spLocks noChangeShapeType="1"/>
                </p:cNvSpPr>
                <p:nvPr/>
              </p:nvSpPr>
              <p:spPr bwMode="auto">
                <a:xfrm>
                  <a:off x="4368" y="336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6" name="Line 45"/>
                <p:cNvSpPr>
                  <a:spLocks noChangeShapeType="1"/>
                </p:cNvSpPr>
                <p:nvPr/>
              </p:nvSpPr>
              <p:spPr bwMode="auto">
                <a:xfrm>
                  <a:off x="4560" y="3216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7" name="Line 46"/>
                <p:cNvSpPr>
                  <a:spLocks noChangeShapeType="1"/>
                </p:cNvSpPr>
                <p:nvPr/>
              </p:nvSpPr>
              <p:spPr bwMode="auto">
                <a:xfrm>
                  <a:off x="4752" y="3216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160" name="Text Box 48"/>
            <p:cNvSpPr txBox="1">
              <a:spLocks noChangeArrowheads="1"/>
            </p:cNvSpPr>
            <p:nvPr/>
          </p:nvSpPr>
          <p:spPr bwMode="auto">
            <a:xfrm>
              <a:off x="6705600" y="5638800"/>
              <a:ext cx="304800" cy="336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5161" name="Text Box 52"/>
            <p:cNvSpPr txBox="1">
              <a:spLocks noChangeArrowheads="1"/>
            </p:cNvSpPr>
            <p:nvPr/>
          </p:nvSpPr>
          <p:spPr bwMode="auto">
            <a:xfrm>
              <a:off x="7467600" y="5638800"/>
              <a:ext cx="304800" cy="336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 dirty="0">
                  <a:solidFill>
                    <a:schemeClr val="accent1"/>
                  </a:solidFill>
                </a:rPr>
                <a:t>B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690938" y="5137150"/>
            <a:ext cx="1562100" cy="933451"/>
            <a:chOff x="3690938" y="5137150"/>
            <a:chExt cx="1562100" cy="933451"/>
          </a:xfrm>
        </p:grpSpPr>
        <p:sp>
          <p:nvSpPr>
            <p:cNvPr id="5146" name="Text Box 47"/>
            <p:cNvSpPr txBox="1">
              <a:spLocks noChangeArrowheads="1"/>
            </p:cNvSpPr>
            <p:nvPr/>
          </p:nvSpPr>
          <p:spPr bwMode="auto">
            <a:xfrm>
              <a:off x="3690938" y="5137150"/>
              <a:ext cx="304800" cy="336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5147" name="Text Box 51"/>
            <p:cNvSpPr txBox="1">
              <a:spLocks noChangeArrowheads="1"/>
            </p:cNvSpPr>
            <p:nvPr/>
          </p:nvSpPr>
          <p:spPr bwMode="auto">
            <a:xfrm>
              <a:off x="3703638" y="5581650"/>
              <a:ext cx="304800" cy="336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accent1"/>
                  </a:solidFill>
                </a:rPr>
                <a:t>B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729038" y="5308600"/>
              <a:ext cx="1524000" cy="762001"/>
              <a:chOff x="3729038" y="5308600"/>
              <a:chExt cx="1524000" cy="762001"/>
            </a:xfrm>
          </p:grpSpPr>
          <p:grpSp>
            <p:nvGrpSpPr>
              <p:cNvPr id="5149" name="Group 55"/>
              <p:cNvGrpSpPr>
                <a:grpSpLocks/>
              </p:cNvGrpSpPr>
              <p:nvPr/>
            </p:nvGrpSpPr>
            <p:grpSpPr bwMode="auto">
              <a:xfrm>
                <a:off x="3729038" y="5308600"/>
                <a:ext cx="1524000" cy="762000"/>
                <a:chOff x="2349" y="3344"/>
                <a:chExt cx="960" cy="480"/>
              </a:xfrm>
            </p:grpSpPr>
            <p:grpSp>
              <p:nvGrpSpPr>
                <p:cNvPr id="5152" name="Group 30"/>
                <p:cNvGrpSpPr>
                  <a:grpSpLocks/>
                </p:cNvGrpSpPr>
                <p:nvPr/>
              </p:nvGrpSpPr>
              <p:grpSpPr bwMode="auto">
                <a:xfrm>
                  <a:off x="2637" y="3344"/>
                  <a:ext cx="240" cy="480"/>
                  <a:chOff x="3072" y="3168"/>
                  <a:chExt cx="240" cy="432"/>
                </a:xfrm>
              </p:grpSpPr>
              <p:sp>
                <p:nvSpPr>
                  <p:cNvPr id="5156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72" y="3168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57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3072" y="3168"/>
                    <a:ext cx="0" cy="432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5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3072" y="3600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53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2349" y="3440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4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2349" y="3728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5" name="Line 36"/>
                <p:cNvSpPr>
                  <a:spLocks noChangeShapeType="1"/>
                </p:cNvSpPr>
                <p:nvPr/>
              </p:nvSpPr>
              <p:spPr bwMode="auto">
                <a:xfrm>
                  <a:off x="3117" y="3584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50" name="Arc 53"/>
              <p:cNvSpPr>
                <a:spLocks/>
              </p:cNvSpPr>
              <p:nvPr/>
            </p:nvSpPr>
            <p:spPr bwMode="auto">
              <a:xfrm>
                <a:off x="4567238" y="5308600"/>
                <a:ext cx="381000" cy="37941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Arc 54"/>
              <p:cNvSpPr>
                <a:spLocks/>
              </p:cNvSpPr>
              <p:nvPr/>
            </p:nvSpPr>
            <p:spPr bwMode="auto">
              <a:xfrm flipV="1">
                <a:off x="4567238" y="5691188"/>
                <a:ext cx="381000" cy="37941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885825" y="5156200"/>
            <a:ext cx="2151063" cy="838200"/>
            <a:chOff x="885825" y="5156200"/>
            <a:chExt cx="2151063" cy="838200"/>
          </a:xfrm>
        </p:grpSpPr>
        <p:sp>
          <p:nvSpPr>
            <p:cNvPr id="5131" name="Text Box 49"/>
            <p:cNvSpPr txBox="1">
              <a:spLocks noChangeArrowheads="1"/>
            </p:cNvSpPr>
            <p:nvPr/>
          </p:nvSpPr>
          <p:spPr bwMode="auto">
            <a:xfrm>
              <a:off x="885825" y="5281613"/>
              <a:ext cx="304800" cy="336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5132" name="Text Box 50"/>
            <p:cNvSpPr txBox="1">
              <a:spLocks noChangeArrowheads="1"/>
            </p:cNvSpPr>
            <p:nvPr/>
          </p:nvSpPr>
          <p:spPr bwMode="auto">
            <a:xfrm>
              <a:off x="2732088" y="5292725"/>
              <a:ext cx="304800" cy="336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accent1"/>
                  </a:solidFill>
                </a:rPr>
                <a:t>B</a:t>
              </a:r>
            </a:p>
          </p:txBody>
        </p:sp>
        <p:grpSp>
          <p:nvGrpSpPr>
            <p:cNvPr id="5133" name="Group 63"/>
            <p:cNvGrpSpPr>
              <a:grpSpLocks/>
            </p:cNvGrpSpPr>
            <p:nvPr/>
          </p:nvGrpSpPr>
          <p:grpSpPr bwMode="auto">
            <a:xfrm>
              <a:off x="960438" y="5156200"/>
              <a:ext cx="2020888" cy="838200"/>
              <a:chOff x="605" y="3248"/>
              <a:chExt cx="1273" cy="528"/>
            </a:xfrm>
          </p:grpSpPr>
          <p:grpSp>
            <p:nvGrpSpPr>
              <p:cNvPr id="5134" name="Group 62"/>
              <p:cNvGrpSpPr>
                <a:grpSpLocks/>
              </p:cNvGrpSpPr>
              <p:nvPr/>
            </p:nvGrpSpPr>
            <p:grpSpPr bwMode="auto">
              <a:xfrm>
                <a:off x="837" y="3248"/>
                <a:ext cx="768" cy="528"/>
                <a:chOff x="837" y="3248"/>
                <a:chExt cx="768" cy="528"/>
              </a:xfrm>
            </p:grpSpPr>
            <p:sp>
              <p:nvSpPr>
                <p:cNvPr id="5137" name="Rectangle 12"/>
                <p:cNvSpPr>
                  <a:spLocks noChangeArrowheads="1"/>
                </p:cNvSpPr>
                <p:nvPr/>
              </p:nvSpPr>
              <p:spPr bwMode="auto">
                <a:xfrm>
                  <a:off x="837" y="3392"/>
                  <a:ext cx="768" cy="384"/>
                </a:xfrm>
                <a:prstGeom prst="rect">
                  <a:avLst/>
                </a:prstGeom>
                <a:noFill/>
                <a:ln w="19050">
                  <a:solidFill>
                    <a:srgbClr val="FFFF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itchFamily="2" charset="2"/>
                    <a:buChar char="l"/>
                    <a:defRPr sz="3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sz="2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138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221" y="32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9" name="Line 20"/>
                <p:cNvSpPr>
                  <a:spLocks noChangeShapeType="1"/>
                </p:cNvSpPr>
                <p:nvPr/>
              </p:nvSpPr>
              <p:spPr bwMode="auto">
                <a:xfrm>
                  <a:off x="981" y="3488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" name="Line 21"/>
                <p:cNvSpPr>
                  <a:spLocks noChangeShapeType="1"/>
                </p:cNvSpPr>
                <p:nvPr/>
              </p:nvSpPr>
              <p:spPr bwMode="auto">
                <a:xfrm>
                  <a:off x="1461" y="3488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1" name="Line 22"/>
                <p:cNvSpPr>
                  <a:spLocks noChangeShapeType="1"/>
                </p:cNvSpPr>
                <p:nvPr/>
              </p:nvSpPr>
              <p:spPr bwMode="auto">
                <a:xfrm>
                  <a:off x="981" y="3584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2" name="Line 23"/>
                <p:cNvSpPr>
                  <a:spLocks noChangeShapeType="1"/>
                </p:cNvSpPr>
                <p:nvPr/>
              </p:nvSpPr>
              <p:spPr bwMode="auto">
                <a:xfrm>
                  <a:off x="1365" y="339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3" name="Line 24"/>
                <p:cNvSpPr>
                  <a:spLocks noChangeShapeType="1"/>
                </p:cNvSpPr>
                <p:nvPr/>
              </p:nvSpPr>
              <p:spPr bwMode="auto">
                <a:xfrm>
                  <a:off x="1365" y="3680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4" name="Line 25"/>
                <p:cNvSpPr>
                  <a:spLocks noChangeShapeType="1"/>
                </p:cNvSpPr>
                <p:nvPr/>
              </p:nvSpPr>
              <p:spPr bwMode="auto">
                <a:xfrm>
                  <a:off x="1077" y="339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5" name="Line 26"/>
                <p:cNvSpPr>
                  <a:spLocks noChangeShapeType="1"/>
                </p:cNvSpPr>
                <p:nvPr/>
              </p:nvSpPr>
              <p:spPr bwMode="auto">
                <a:xfrm>
                  <a:off x="1077" y="3680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35" name="Line 58"/>
              <p:cNvSpPr>
                <a:spLocks noChangeShapeType="1"/>
              </p:cNvSpPr>
              <p:nvPr/>
            </p:nvSpPr>
            <p:spPr bwMode="auto">
              <a:xfrm>
                <a:off x="1603" y="3590"/>
                <a:ext cx="275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36" name="Line 59"/>
              <p:cNvSpPr>
                <a:spLocks noChangeShapeType="1"/>
              </p:cNvSpPr>
              <p:nvPr/>
            </p:nvSpPr>
            <p:spPr bwMode="auto">
              <a:xfrm>
                <a:off x="605" y="3586"/>
                <a:ext cx="225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2416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FDD797-EC7F-4A05-9ED6-2BA454A00CAF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7C1F84-3428-4883-8F02-129772ED7D2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OR Function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838200" y="1744663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700" dirty="0">
                <a:solidFill>
                  <a:srgbClr val="E4D490"/>
                </a:solidFill>
              </a:rPr>
              <a:t>Truth Table:</a:t>
            </a:r>
          </a:p>
          <a:p>
            <a:pPr lvl="1" eaLnBrk="1" hangingPunct="1">
              <a:buFontTx/>
              <a:buNone/>
            </a:pPr>
            <a:r>
              <a:rPr lang="en-US" altLang="en-US" sz="2200" dirty="0"/>
              <a:t>	</a:t>
            </a:r>
            <a:r>
              <a:rPr lang="en-US" altLang="en-US" sz="2200" dirty="0">
                <a:solidFill>
                  <a:srgbClr val="FFFFFF"/>
                </a:solidFill>
              </a:rPr>
              <a:t>	</a:t>
            </a:r>
            <a:r>
              <a:rPr lang="en-US" altLang="en-US" sz="2000" dirty="0">
                <a:solidFill>
                  <a:srgbClr val="FFFFFF"/>
                </a:solidFill>
              </a:rPr>
              <a:t>A</a:t>
            </a:r>
            <a:r>
              <a:rPr lang="en-US" altLang="en-US" sz="2000" dirty="0"/>
              <a:t>	</a:t>
            </a:r>
            <a:r>
              <a:rPr lang="en-US" altLang="en-US" sz="2000" dirty="0">
                <a:solidFill>
                  <a:srgbClr val="FFFFFF"/>
                </a:solidFill>
              </a:rPr>
              <a:t>B</a:t>
            </a:r>
            <a:r>
              <a:rPr lang="en-US" altLang="en-US" sz="2000" dirty="0"/>
              <a:t>	</a:t>
            </a:r>
            <a:r>
              <a:rPr lang="en-US" altLang="en-US" sz="2000" dirty="0">
                <a:solidFill>
                  <a:srgbClr val="FFFFFF"/>
                </a:solidFill>
              </a:rPr>
              <a:t>C </a:t>
            </a:r>
            <a:r>
              <a:rPr lang="en-US" altLang="en-US" sz="2000" dirty="0"/>
              <a:t>	</a:t>
            </a:r>
            <a:r>
              <a:rPr lang="en-US" altLang="en-US" sz="2000" dirty="0">
                <a:solidFill>
                  <a:srgbClr val="FFFFFF"/>
                </a:solidFill>
              </a:rPr>
              <a:t>= A +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300" dirty="0"/>
              <a:t>		</a:t>
            </a:r>
            <a:r>
              <a:rPr lang="en-US" altLang="en-US" sz="2300" b="1" dirty="0">
                <a:solidFill>
                  <a:srgbClr val="E4D490"/>
                </a:solidFill>
              </a:rPr>
              <a:t>0	0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300" b="1" dirty="0">
                <a:solidFill>
                  <a:srgbClr val="E4D490"/>
                </a:solidFill>
              </a:rPr>
              <a:t>		0	1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300" b="1" dirty="0">
                <a:solidFill>
                  <a:srgbClr val="E4D490"/>
                </a:solidFill>
              </a:rPr>
              <a:t>		1	0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300" b="1" dirty="0">
                <a:solidFill>
                  <a:srgbClr val="E4D490"/>
                </a:solidFill>
              </a:rPr>
              <a:t>		1	1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300" dirty="0">
                <a:solidFill>
                  <a:srgbClr val="E4D490"/>
                </a:solidFill>
              </a:rPr>
              <a:t>Pneumatic		Logic Gate		Ladder Logic</a:t>
            </a:r>
          </a:p>
        </p:txBody>
      </p:sp>
      <p:grpSp>
        <p:nvGrpSpPr>
          <p:cNvPr id="6151" name="Group 4"/>
          <p:cNvGrpSpPr>
            <a:grpSpLocks/>
          </p:cNvGrpSpPr>
          <p:nvPr/>
        </p:nvGrpSpPr>
        <p:grpSpPr bwMode="auto">
          <a:xfrm>
            <a:off x="1447800" y="2265363"/>
            <a:ext cx="2819400" cy="2068512"/>
            <a:chOff x="1248" y="1680"/>
            <a:chExt cx="1776" cy="1584"/>
          </a:xfrm>
        </p:grpSpPr>
        <p:sp>
          <p:nvSpPr>
            <p:cNvPr id="6196" name="Line 5"/>
            <p:cNvSpPr>
              <a:spLocks noChangeShapeType="1"/>
            </p:cNvSpPr>
            <p:nvPr/>
          </p:nvSpPr>
          <p:spPr bwMode="auto">
            <a:xfrm>
              <a:off x="1248" y="1968"/>
              <a:ext cx="1776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7" name="Line 6"/>
            <p:cNvSpPr>
              <a:spLocks noChangeShapeType="1"/>
            </p:cNvSpPr>
            <p:nvPr/>
          </p:nvSpPr>
          <p:spPr bwMode="auto">
            <a:xfrm>
              <a:off x="2400" y="1680"/>
              <a:ext cx="0" cy="1584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8" name="Line 7"/>
            <p:cNvSpPr>
              <a:spLocks noChangeShapeType="1"/>
            </p:cNvSpPr>
            <p:nvPr/>
          </p:nvSpPr>
          <p:spPr bwMode="auto">
            <a:xfrm>
              <a:off x="1248" y="3264"/>
              <a:ext cx="1776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Line 8"/>
            <p:cNvSpPr>
              <a:spLocks noChangeShapeType="1"/>
            </p:cNvSpPr>
            <p:nvPr/>
          </p:nvSpPr>
          <p:spPr bwMode="auto">
            <a:xfrm>
              <a:off x="1248" y="1680"/>
              <a:ext cx="0" cy="1584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0" name="Line 9"/>
            <p:cNvSpPr>
              <a:spLocks noChangeShapeType="1"/>
            </p:cNvSpPr>
            <p:nvPr/>
          </p:nvSpPr>
          <p:spPr bwMode="auto">
            <a:xfrm>
              <a:off x="3024" y="1680"/>
              <a:ext cx="0" cy="1584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1" name="Line 10"/>
            <p:cNvSpPr>
              <a:spLocks noChangeShapeType="1"/>
            </p:cNvSpPr>
            <p:nvPr/>
          </p:nvSpPr>
          <p:spPr bwMode="auto">
            <a:xfrm>
              <a:off x="1248" y="1680"/>
              <a:ext cx="1776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77913" y="4962525"/>
            <a:ext cx="2198687" cy="838200"/>
            <a:chOff x="1077913" y="4962525"/>
            <a:chExt cx="2198687" cy="838200"/>
          </a:xfrm>
        </p:grpSpPr>
        <p:grpSp>
          <p:nvGrpSpPr>
            <p:cNvPr id="6184" name="Group 62"/>
            <p:cNvGrpSpPr>
              <a:grpSpLocks/>
            </p:cNvGrpSpPr>
            <p:nvPr/>
          </p:nvGrpSpPr>
          <p:grpSpPr bwMode="auto">
            <a:xfrm>
              <a:off x="1158875" y="4962525"/>
              <a:ext cx="2038350" cy="838200"/>
              <a:chOff x="730" y="3126"/>
              <a:chExt cx="1284" cy="528"/>
            </a:xfrm>
          </p:grpSpPr>
          <p:sp>
            <p:nvSpPr>
              <p:cNvPr id="6187" name="Rectangle 38"/>
              <p:cNvSpPr>
                <a:spLocks noChangeArrowheads="1"/>
              </p:cNvSpPr>
              <p:nvPr/>
            </p:nvSpPr>
            <p:spPr bwMode="auto">
              <a:xfrm>
                <a:off x="971" y="3270"/>
                <a:ext cx="768" cy="384"/>
              </a:xfrm>
              <a:prstGeom prst="rect">
                <a:avLst/>
              </a:prstGeom>
              <a:noFill/>
              <a:ln w="19050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188" name="Line 39"/>
              <p:cNvSpPr>
                <a:spLocks noChangeShapeType="1"/>
              </p:cNvSpPr>
              <p:nvPr/>
            </p:nvSpPr>
            <p:spPr bwMode="auto">
              <a:xfrm flipV="1">
                <a:off x="1355" y="3126"/>
                <a:ext cx="0" cy="336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9" name="Line 46"/>
              <p:cNvSpPr>
                <a:spLocks noChangeShapeType="1"/>
              </p:cNvSpPr>
              <p:nvPr/>
            </p:nvSpPr>
            <p:spPr bwMode="auto">
              <a:xfrm>
                <a:off x="730" y="3462"/>
                <a:ext cx="1284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0" name="Line 47"/>
              <p:cNvSpPr>
                <a:spLocks noChangeShapeType="1"/>
              </p:cNvSpPr>
              <p:nvPr/>
            </p:nvSpPr>
            <p:spPr bwMode="auto">
              <a:xfrm>
                <a:off x="1547" y="3318"/>
                <a:ext cx="96" cy="144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1" name="Line 48"/>
              <p:cNvSpPr>
                <a:spLocks noChangeShapeType="1"/>
              </p:cNvSpPr>
              <p:nvPr/>
            </p:nvSpPr>
            <p:spPr bwMode="auto">
              <a:xfrm flipH="1">
                <a:off x="1547" y="3462"/>
                <a:ext cx="96" cy="144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2" name="Line 49"/>
              <p:cNvSpPr>
                <a:spLocks noChangeShapeType="1"/>
              </p:cNvSpPr>
              <p:nvPr/>
            </p:nvSpPr>
            <p:spPr bwMode="auto">
              <a:xfrm flipH="1">
                <a:off x="1067" y="3318"/>
                <a:ext cx="96" cy="144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3" name="Line 50"/>
              <p:cNvSpPr>
                <a:spLocks noChangeShapeType="1"/>
              </p:cNvSpPr>
              <p:nvPr/>
            </p:nvSpPr>
            <p:spPr bwMode="auto">
              <a:xfrm>
                <a:off x="1067" y="3462"/>
                <a:ext cx="96" cy="144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4" name="Oval 51"/>
              <p:cNvSpPr>
                <a:spLocks noChangeArrowheads="1"/>
              </p:cNvSpPr>
              <p:nvPr/>
            </p:nvSpPr>
            <p:spPr bwMode="auto">
              <a:xfrm>
                <a:off x="1092" y="3374"/>
                <a:ext cx="177" cy="177"/>
              </a:xfrm>
              <a:prstGeom prst="ellipse">
                <a:avLst/>
              </a:prstGeom>
              <a:solidFill>
                <a:srgbClr val="071D49"/>
              </a:solidFill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195" name="Oval 52"/>
              <p:cNvSpPr>
                <a:spLocks noChangeArrowheads="1"/>
              </p:cNvSpPr>
              <p:nvPr/>
            </p:nvSpPr>
            <p:spPr bwMode="auto">
              <a:xfrm>
                <a:off x="1332" y="3428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6185" name="Text Box 53"/>
            <p:cNvSpPr txBox="1">
              <a:spLocks noChangeArrowheads="1"/>
            </p:cNvSpPr>
            <p:nvPr/>
          </p:nvSpPr>
          <p:spPr bwMode="auto">
            <a:xfrm>
              <a:off x="1077913" y="5118100"/>
              <a:ext cx="304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6186" name="Text Box 56"/>
            <p:cNvSpPr txBox="1">
              <a:spLocks noChangeArrowheads="1"/>
            </p:cNvSpPr>
            <p:nvPr/>
          </p:nvSpPr>
          <p:spPr bwMode="auto">
            <a:xfrm>
              <a:off x="2971800" y="5129213"/>
              <a:ext cx="304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accent1"/>
                  </a:solidFill>
                </a:rPr>
                <a:t>B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67150" y="4879975"/>
            <a:ext cx="1619250" cy="954088"/>
            <a:chOff x="3867150" y="4879975"/>
            <a:chExt cx="1619250" cy="954088"/>
          </a:xfrm>
        </p:grpSpPr>
        <p:grpSp>
          <p:nvGrpSpPr>
            <p:cNvPr id="6172" name="Group 59"/>
            <p:cNvGrpSpPr>
              <a:grpSpLocks/>
            </p:cNvGrpSpPr>
            <p:nvPr/>
          </p:nvGrpSpPr>
          <p:grpSpPr bwMode="auto">
            <a:xfrm>
              <a:off x="3962400" y="5072063"/>
              <a:ext cx="1524000" cy="762000"/>
              <a:chOff x="2496" y="3195"/>
              <a:chExt cx="960" cy="480"/>
            </a:xfrm>
          </p:grpSpPr>
          <p:sp>
            <p:nvSpPr>
              <p:cNvPr id="6175" name="Line 28"/>
              <p:cNvSpPr>
                <a:spLocks noChangeShapeType="1"/>
              </p:cNvSpPr>
              <p:nvPr/>
            </p:nvSpPr>
            <p:spPr bwMode="auto">
              <a:xfrm flipH="1">
                <a:off x="2688" y="3195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Line 29"/>
              <p:cNvSpPr>
                <a:spLocks noChangeShapeType="1"/>
              </p:cNvSpPr>
              <p:nvPr/>
            </p:nvSpPr>
            <p:spPr bwMode="auto">
              <a:xfrm>
                <a:off x="2688" y="3675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Line 30"/>
              <p:cNvSpPr>
                <a:spLocks noChangeShapeType="1"/>
              </p:cNvSpPr>
              <p:nvPr/>
            </p:nvSpPr>
            <p:spPr bwMode="auto">
              <a:xfrm flipH="1">
                <a:off x="2496" y="3291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8" name="Line 31"/>
              <p:cNvSpPr>
                <a:spLocks noChangeShapeType="1"/>
              </p:cNvSpPr>
              <p:nvPr/>
            </p:nvSpPr>
            <p:spPr bwMode="auto">
              <a:xfrm flipH="1">
                <a:off x="2496" y="3579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Line 32"/>
              <p:cNvSpPr>
                <a:spLocks noChangeShapeType="1"/>
              </p:cNvSpPr>
              <p:nvPr/>
            </p:nvSpPr>
            <p:spPr bwMode="auto">
              <a:xfrm>
                <a:off x="3264" y="3435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Arc 33"/>
              <p:cNvSpPr>
                <a:spLocks/>
              </p:cNvSpPr>
              <p:nvPr/>
            </p:nvSpPr>
            <p:spPr bwMode="auto">
              <a:xfrm>
                <a:off x="2688" y="3195"/>
                <a:ext cx="144" cy="2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1" name="Arc 34"/>
              <p:cNvSpPr>
                <a:spLocks/>
              </p:cNvSpPr>
              <p:nvPr/>
            </p:nvSpPr>
            <p:spPr bwMode="auto">
              <a:xfrm flipV="1">
                <a:off x="2688" y="3435"/>
                <a:ext cx="144" cy="2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2" name="Arc 35"/>
              <p:cNvSpPr>
                <a:spLocks/>
              </p:cNvSpPr>
              <p:nvPr/>
            </p:nvSpPr>
            <p:spPr bwMode="auto">
              <a:xfrm>
                <a:off x="2880" y="3195"/>
                <a:ext cx="383" cy="240"/>
              </a:xfrm>
              <a:custGeom>
                <a:avLst/>
                <a:gdLst>
                  <a:gd name="T0" fmla="*/ 0 w 21566"/>
                  <a:gd name="T1" fmla="*/ 0 h 21600"/>
                  <a:gd name="T2" fmla="*/ 0 w 21566"/>
                  <a:gd name="T3" fmla="*/ 0 h 21600"/>
                  <a:gd name="T4" fmla="*/ 0 w 2156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66"/>
                  <a:gd name="T10" fmla="*/ 0 h 21600"/>
                  <a:gd name="T11" fmla="*/ 21566 w 2156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66" h="21600" fill="none" extrusionOk="0">
                    <a:moveTo>
                      <a:pt x="-1" y="0"/>
                    </a:moveTo>
                    <a:cubicBezTo>
                      <a:pt x="11458" y="0"/>
                      <a:pt x="20923" y="8948"/>
                      <a:pt x="21566" y="20388"/>
                    </a:cubicBezTo>
                  </a:path>
                  <a:path w="21566" h="21600" stroke="0" extrusionOk="0">
                    <a:moveTo>
                      <a:pt x="-1" y="0"/>
                    </a:moveTo>
                    <a:cubicBezTo>
                      <a:pt x="11458" y="0"/>
                      <a:pt x="20923" y="8948"/>
                      <a:pt x="21566" y="2038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3" name="Arc 36"/>
              <p:cNvSpPr>
                <a:spLocks/>
              </p:cNvSpPr>
              <p:nvPr/>
            </p:nvSpPr>
            <p:spPr bwMode="auto">
              <a:xfrm flipV="1">
                <a:off x="2880" y="3435"/>
                <a:ext cx="383" cy="240"/>
              </a:xfrm>
              <a:custGeom>
                <a:avLst/>
                <a:gdLst>
                  <a:gd name="T0" fmla="*/ 0 w 21566"/>
                  <a:gd name="T1" fmla="*/ 0 h 21600"/>
                  <a:gd name="T2" fmla="*/ 0 w 21566"/>
                  <a:gd name="T3" fmla="*/ 0 h 21600"/>
                  <a:gd name="T4" fmla="*/ 0 w 2156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66"/>
                  <a:gd name="T10" fmla="*/ 0 h 21600"/>
                  <a:gd name="T11" fmla="*/ 21566 w 2156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66" h="21600" fill="none" extrusionOk="0">
                    <a:moveTo>
                      <a:pt x="-1" y="0"/>
                    </a:moveTo>
                    <a:cubicBezTo>
                      <a:pt x="11458" y="0"/>
                      <a:pt x="20923" y="8948"/>
                      <a:pt x="21566" y="20388"/>
                    </a:cubicBezTo>
                  </a:path>
                  <a:path w="21566" h="21600" stroke="0" extrusionOk="0">
                    <a:moveTo>
                      <a:pt x="-1" y="0"/>
                    </a:moveTo>
                    <a:cubicBezTo>
                      <a:pt x="11458" y="0"/>
                      <a:pt x="20923" y="8948"/>
                      <a:pt x="21566" y="2038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73" name="Text Box 54"/>
            <p:cNvSpPr txBox="1">
              <a:spLocks noChangeArrowheads="1"/>
            </p:cNvSpPr>
            <p:nvPr/>
          </p:nvSpPr>
          <p:spPr bwMode="auto">
            <a:xfrm>
              <a:off x="3867150" y="4879975"/>
              <a:ext cx="304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6174" name="Text Box 57"/>
            <p:cNvSpPr txBox="1">
              <a:spLocks noChangeArrowheads="1"/>
            </p:cNvSpPr>
            <p:nvPr/>
          </p:nvSpPr>
          <p:spPr bwMode="auto">
            <a:xfrm>
              <a:off x="3867150" y="5351463"/>
              <a:ext cx="304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accent1"/>
                  </a:solidFill>
                </a:rPr>
                <a:t>B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400800" y="4808538"/>
            <a:ext cx="1752600" cy="1512887"/>
            <a:chOff x="6400800" y="4808538"/>
            <a:chExt cx="1752600" cy="1512887"/>
          </a:xfrm>
        </p:grpSpPr>
        <p:grpSp>
          <p:nvGrpSpPr>
            <p:cNvPr id="6155" name="Group 11"/>
            <p:cNvGrpSpPr>
              <a:grpSpLocks/>
            </p:cNvGrpSpPr>
            <p:nvPr/>
          </p:nvGrpSpPr>
          <p:grpSpPr bwMode="auto">
            <a:xfrm>
              <a:off x="6400800" y="4808538"/>
              <a:ext cx="1752600" cy="1219200"/>
              <a:chOff x="4464" y="3072"/>
              <a:chExt cx="1104" cy="768"/>
            </a:xfrm>
          </p:grpSpPr>
          <p:grpSp>
            <p:nvGrpSpPr>
              <p:cNvPr id="6158" name="Group 12"/>
              <p:cNvGrpSpPr>
                <a:grpSpLocks/>
              </p:cNvGrpSpPr>
              <p:nvPr/>
            </p:nvGrpSpPr>
            <p:grpSpPr bwMode="auto">
              <a:xfrm>
                <a:off x="4752" y="3072"/>
                <a:ext cx="384" cy="288"/>
                <a:chOff x="4368" y="3216"/>
                <a:chExt cx="384" cy="288"/>
              </a:xfrm>
            </p:grpSpPr>
            <p:sp>
              <p:nvSpPr>
                <p:cNvPr id="6169" name="Line 13"/>
                <p:cNvSpPr>
                  <a:spLocks noChangeShapeType="1"/>
                </p:cNvSpPr>
                <p:nvPr/>
              </p:nvSpPr>
              <p:spPr bwMode="auto">
                <a:xfrm>
                  <a:off x="4368" y="336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0" name="Line 14"/>
                <p:cNvSpPr>
                  <a:spLocks noChangeShapeType="1"/>
                </p:cNvSpPr>
                <p:nvPr/>
              </p:nvSpPr>
              <p:spPr bwMode="auto">
                <a:xfrm>
                  <a:off x="4560" y="3216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1" name="Line 15"/>
                <p:cNvSpPr>
                  <a:spLocks noChangeShapeType="1"/>
                </p:cNvSpPr>
                <p:nvPr/>
              </p:nvSpPr>
              <p:spPr bwMode="auto">
                <a:xfrm>
                  <a:off x="4752" y="3216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159" name="Line 16"/>
              <p:cNvSpPr>
                <a:spLocks noChangeShapeType="1"/>
              </p:cNvSpPr>
              <p:nvPr/>
            </p:nvSpPr>
            <p:spPr bwMode="auto">
              <a:xfrm>
                <a:off x="4752" y="3696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160" name="Group 17"/>
              <p:cNvGrpSpPr>
                <a:grpSpLocks/>
              </p:cNvGrpSpPr>
              <p:nvPr/>
            </p:nvGrpSpPr>
            <p:grpSpPr bwMode="auto">
              <a:xfrm flipH="1">
                <a:off x="4944" y="3552"/>
                <a:ext cx="384" cy="288"/>
                <a:chOff x="4368" y="3216"/>
                <a:chExt cx="384" cy="288"/>
              </a:xfrm>
            </p:grpSpPr>
            <p:sp>
              <p:nvSpPr>
                <p:cNvPr id="6166" name="Line 18"/>
                <p:cNvSpPr>
                  <a:spLocks noChangeShapeType="1"/>
                </p:cNvSpPr>
                <p:nvPr/>
              </p:nvSpPr>
              <p:spPr bwMode="auto">
                <a:xfrm>
                  <a:off x="4368" y="336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7" name="Line 19"/>
                <p:cNvSpPr>
                  <a:spLocks noChangeShapeType="1"/>
                </p:cNvSpPr>
                <p:nvPr/>
              </p:nvSpPr>
              <p:spPr bwMode="auto">
                <a:xfrm>
                  <a:off x="4560" y="3216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8" name="Line 20"/>
                <p:cNvSpPr>
                  <a:spLocks noChangeShapeType="1"/>
                </p:cNvSpPr>
                <p:nvPr/>
              </p:nvSpPr>
              <p:spPr bwMode="auto">
                <a:xfrm>
                  <a:off x="4752" y="3216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161" name="Line 21"/>
              <p:cNvSpPr>
                <a:spLocks noChangeShapeType="1"/>
              </p:cNvSpPr>
              <p:nvPr/>
            </p:nvSpPr>
            <p:spPr bwMode="auto">
              <a:xfrm flipV="1">
                <a:off x="4752" y="3216"/>
                <a:ext cx="0" cy="48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2" name="Line 22"/>
              <p:cNvSpPr>
                <a:spLocks noChangeShapeType="1"/>
              </p:cNvSpPr>
              <p:nvPr/>
            </p:nvSpPr>
            <p:spPr bwMode="auto">
              <a:xfrm>
                <a:off x="5136" y="3216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Line 23"/>
              <p:cNvSpPr>
                <a:spLocks noChangeShapeType="1"/>
              </p:cNvSpPr>
              <p:nvPr/>
            </p:nvSpPr>
            <p:spPr bwMode="auto">
              <a:xfrm>
                <a:off x="5328" y="3216"/>
                <a:ext cx="0" cy="48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" name="Line 24"/>
              <p:cNvSpPr>
                <a:spLocks noChangeShapeType="1"/>
              </p:cNvSpPr>
              <p:nvPr/>
            </p:nvSpPr>
            <p:spPr bwMode="auto">
              <a:xfrm flipH="1">
                <a:off x="4464" y="345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5" name="Line 25"/>
              <p:cNvSpPr>
                <a:spLocks noChangeShapeType="1"/>
              </p:cNvSpPr>
              <p:nvPr/>
            </p:nvSpPr>
            <p:spPr bwMode="auto">
              <a:xfrm>
                <a:off x="5328" y="345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56" name="Text Box 55"/>
            <p:cNvSpPr txBox="1">
              <a:spLocks noChangeArrowheads="1"/>
            </p:cNvSpPr>
            <p:nvPr/>
          </p:nvSpPr>
          <p:spPr bwMode="auto">
            <a:xfrm>
              <a:off x="7156450" y="5194300"/>
              <a:ext cx="304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6157" name="Text Box 58"/>
            <p:cNvSpPr txBox="1">
              <a:spLocks noChangeArrowheads="1"/>
            </p:cNvSpPr>
            <p:nvPr/>
          </p:nvSpPr>
          <p:spPr bwMode="auto">
            <a:xfrm>
              <a:off x="7143750" y="5984875"/>
              <a:ext cx="304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accent1"/>
                  </a:solidFill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800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6518A4-909D-4BE8-BB81-91DCF2671BB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83711E-7D47-4A68-AE2E-03A73A61770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NOT Function</a:t>
            </a:r>
          </a:p>
        </p:txBody>
      </p:sp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836613" y="17526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700" dirty="0">
                <a:solidFill>
                  <a:srgbClr val="E4D490"/>
                </a:solidFill>
              </a:rPr>
              <a:t>Truth Table:</a:t>
            </a:r>
          </a:p>
          <a:p>
            <a:pPr lvl="1" eaLnBrk="1" hangingPunct="1">
              <a:buFontTx/>
              <a:buNone/>
            </a:pPr>
            <a:r>
              <a:rPr lang="en-US" altLang="en-US" sz="2200" dirty="0"/>
              <a:t>		</a:t>
            </a:r>
            <a:r>
              <a:rPr lang="en-US" altLang="en-US" sz="2200" dirty="0">
                <a:solidFill>
                  <a:srgbClr val="FFFFFF"/>
                </a:solidFill>
              </a:rPr>
              <a:t>A	B	= 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700" dirty="0"/>
              <a:t>		</a:t>
            </a:r>
            <a:r>
              <a:rPr lang="en-US" altLang="en-US" sz="2700" b="1" dirty="0">
                <a:solidFill>
                  <a:srgbClr val="E4D490"/>
                </a:solidFill>
              </a:rPr>
              <a:t>0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700" b="1" dirty="0">
                <a:solidFill>
                  <a:srgbClr val="E4D490"/>
                </a:solidFill>
              </a:rPr>
              <a:t>		1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300" dirty="0">
                <a:solidFill>
                  <a:srgbClr val="E4D490"/>
                </a:solidFill>
              </a:rPr>
              <a:t>Pneumatic		Logic Gate		Ladder Logic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300" dirty="0"/>
          </a:p>
          <a:p>
            <a:pPr eaLnBrk="1" hangingPunct="1">
              <a:buFont typeface="Wingdings" pitchFamily="2" charset="2"/>
              <a:buNone/>
            </a:pPr>
            <a:endParaRPr lang="en-US" altLang="en-US" sz="2700" dirty="0"/>
          </a:p>
          <a:p>
            <a:pPr eaLnBrk="1" hangingPunct="1">
              <a:buFont typeface="Wingdings" pitchFamily="2" charset="2"/>
              <a:buNone/>
            </a:pPr>
            <a:endParaRPr lang="en-US" altLang="en-US" sz="2700" dirty="0"/>
          </a:p>
          <a:p>
            <a:pPr eaLnBrk="1" hangingPunct="1">
              <a:buFont typeface="Wingdings" pitchFamily="2" charset="2"/>
              <a:buNone/>
            </a:pPr>
            <a:endParaRPr lang="en-US" altLang="en-US" sz="2700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dirty="0">
                <a:solidFill>
                  <a:srgbClr val="E4D490"/>
                </a:solidFill>
              </a:rPr>
              <a:t>(2/2 DCV won’t work)	   (ISO preferred)</a:t>
            </a:r>
            <a:endParaRPr lang="en-US" altLang="en-US" sz="2700" dirty="0">
              <a:solidFill>
                <a:srgbClr val="E4D490"/>
              </a:solidFill>
            </a:endParaRPr>
          </a:p>
        </p:txBody>
      </p:sp>
      <p:grpSp>
        <p:nvGrpSpPr>
          <p:cNvPr id="7175" name="Group 4"/>
          <p:cNvGrpSpPr>
            <a:grpSpLocks/>
          </p:cNvGrpSpPr>
          <p:nvPr/>
        </p:nvGrpSpPr>
        <p:grpSpPr bwMode="auto">
          <a:xfrm>
            <a:off x="1447800" y="2209800"/>
            <a:ext cx="1831975" cy="1381125"/>
            <a:chOff x="1247" y="1680"/>
            <a:chExt cx="1154" cy="960"/>
          </a:xfrm>
        </p:grpSpPr>
        <p:sp>
          <p:nvSpPr>
            <p:cNvPr id="7230" name="Line 5"/>
            <p:cNvSpPr>
              <a:spLocks noChangeShapeType="1"/>
            </p:cNvSpPr>
            <p:nvPr/>
          </p:nvSpPr>
          <p:spPr bwMode="auto">
            <a:xfrm>
              <a:off x="1248" y="1968"/>
              <a:ext cx="1153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1" name="Line 6"/>
            <p:cNvSpPr>
              <a:spLocks noChangeShapeType="1"/>
            </p:cNvSpPr>
            <p:nvPr/>
          </p:nvSpPr>
          <p:spPr bwMode="auto">
            <a:xfrm>
              <a:off x="1824" y="1680"/>
              <a:ext cx="0" cy="96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2" name="Line 7"/>
            <p:cNvSpPr>
              <a:spLocks noChangeShapeType="1"/>
            </p:cNvSpPr>
            <p:nvPr/>
          </p:nvSpPr>
          <p:spPr bwMode="auto">
            <a:xfrm>
              <a:off x="1248" y="2640"/>
              <a:ext cx="1153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3" name="Line 8"/>
            <p:cNvSpPr>
              <a:spLocks noChangeShapeType="1"/>
            </p:cNvSpPr>
            <p:nvPr/>
          </p:nvSpPr>
          <p:spPr bwMode="auto">
            <a:xfrm>
              <a:off x="1247" y="1680"/>
              <a:ext cx="1" cy="96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Line 9"/>
            <p:cNvSpPr>
              <a:spLocks noChangeShapeType="1"/>
            </p:cNvSpPr>
            <p:nvPr/>
          </p:nvSpPr>
          <p:spPr bwMode="auto">
            <a:xfrm>
              <a:off x="2400" y="1680"/>
              <a:ext cx="0" cy="96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Line 10"/>
            <p:cNvSpPr>
              <a:spLocks noChangeShapeType="1"/>
            </p:cNvSpPr>
            <p:nvPr/>
          </p:nvSpPr>
          <p:spPr bwMode="auto">
            <a:xfrm>
              <a:off x="1248" y="1680"/>
              <a:ext cx="1153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6" name="Line 11"/>
          <p:cNvSpPr>
            <a:spLocks noChangeShapeType="1"/>
          </p:cNvSpPr>
          <p:nvPr/>
        </p:nvSpPr>
        <p:spPr bwMode="auto">
          <a:xfrm>
            <a:off x="3886200" y="2286000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934200" y="4419600"/>
            <a:ext cx="914400" cy="869950"/>
            <a:chOff x="6934200" y="4419600"/>
            <a:chExt cx="914400" cy="869950"/>
          </a:xfrm>
        </p:grpSpPr>
        <p:grpSp>
          <p:nvGrpSpPr>
            <p:cNvPr id="7219" name="Group 18"/>
            <p:cNvGrpSpPr>
              <a:grpSpLocks/>
            </p:cNvGrpSpPr>
            <p:nvPr/>
          </p:nvGrpSpPr>
          <p:grpSpPr bwMode="auto">
            <a:xfrm>
              <a:off x="6934200" y="4419600"/>
              <a:ext cx="914400" cy="457200"/>
              <a:chOff x="4704" y="2592"/>
              <a:chExt cx="576" cy="288"/>
            </a:xfrm>
          </p:grpSpPr>
          <p:grpSp>
            <p:nvGrpSpPr>
              <p:cNvPr id="7221" name="Group 19"/>
              <p:cNvGrpSpPr>
                <a:grpSpLocks/>
              </p:cNvGrpSpPr>
              <p:nvPr/>
            </p:nvGrpSpPr>
            <p:grpSpPr bwMode="auto">
              <a:xfrm>
                <a:off x="4704" y="2592"/>
                <a:ext cx="384" cy="288"/>
                <a:chOff x="4368" y="3216"/>
                <a:chExt cx="384" cy="288"/>
              </a:xfrm>
            </p:grpSpPr>
            <p:sp>
              <p:nvSpPr>
                <p:cNvPr id="7227" name="Line 20"/>
                <p:cNvSpPr>
                  <a:spLocks noChangeShapeType="1"/>
                </p:cNvSpPr>
                <p:nvPr/>
              </p:nvSpPr>
              <p:spPr bwMode="auto">
                <a:xfrm>
                  <a:off x="4368" y="336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8" name="Line 21"/>
                <p:cNvSpPr>
                  <a:spLocks noChangeShapeType="1"/>
                </p:cNvSpPr>
                <p:nvPr/>
              </p:nvSpPr>
              <p:spPr bwMode="auto">
                <a:xfrm>
                  <a:off x="4560" y="3216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9" name="Line 22"/>
                <p:cNvSpPr>
                  <a:spLocks noChangeShapeType="1"/>
                </p:cNvSpPr>
                <p:nvPr/>
              </p:nvSpPr>
              <p:spPr bwMode="auto">
                <a:xfrm>
                  <a:off x="4752" y="3216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22" name="Group 23"/>
              <p:cNvGrpSpPr>
                <a:grpSpLocks/>
              </p:cNvGrpSpPr>
              <p:nvPr/>
            </p:nvGrpSpPr>
            <p:grpSpPr bwMode="auto">
              <a:xfrm flipH="1">
                <a:off x="4896" y="2592"/>
                <a:ext cx="384" cy="288"/>
                <a:chOff x="4368" y="3216"/>
                <a:chExt cx="384" cy="288"/>
              </a:xfrm>
            </p:grpSpPr>
            <p:sp>
              <p:nvSpPr>
                <p:cNvPr id="7224" name="Line 24"/>
                <p:cNvSpPr>
                  <a:spLocks noChangeShapeType="1"/>
                </p:cNvSpPr>
                <p:nvPr/>
              </p:nvSpPr>
              <p:spPr bwMode="auto">
                <a:xfrm>
                  <a:off x="4368" y="336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5" name="Line 25"/>
                <p:cNvSpPr>
                  <a:spLocks noChangeShapeType="1"/>
                </p:cNvSpPr>
                <p:nvPr/>
              </p:nvSpPr>
              <p:spPr bwMode="auto">
                <a:xfrm>
                  <a:off x="4560" y="3216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6" name="Line 26"/>
                <p:cNvSpPr>
                  <a:spLocks noChangeShapeType="1"/>
                </p:cNvSpPr>
                <p:nvPr/>
              </p:nvSpPr>
              <p:spPr bwMode="auto">
                <a:xfrm>
                  <a:off x="4752" y="3216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23" name="Line 27"/>
              <p:cNvSpPr>
                <a:spLocks noChangeShapeType="1"/>
              </p:cNvSpPr>
              <p:nvPr/>
            </p:nvSpPr>
            <p:spPr bwMode="auto">
              <a:xfrm flipV="1">
                <a:off x="4800" y="2640"/>
                <a:ext cx="384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20" name="Text Box 35"/>
            <p:cNvSpPr txBox="1">
              <a:spLocks noChangeArrowheads="1"/>
            </p:cNvSpPr>
            <p:nvPr/>
          </p:nvSpPr>
          <p:spPr bwMode="auto">
            <a:xfrm>
              <a:off x="7239000" y="4953000"/>
              <a:ext cx="304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accent1"/>
                  </a:solidFill>
                </a:rPr>
                <a:t>A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62000" y="4267200"/>
            <a:ext cx="2057400" cy="1600200"/>
            <a:chOff x="762000" y="4267200"/>
            <a:chExt cx="2057400" cy="1600200"/>
          </a:xfrm>
        </p:grpSpPr>
        <p:sp>
          <p:nvSpPr>
            <p:cNvPr id="7193" name="Line 37"/>
            <p:cNvSpPr>
              <a:spLocks noChangeShapeType="1"/>
            </p:cNvSpPr>
            <p:nvPr/>
          </p:nvSpPr>
          <p:spPr bwMode="auto">
            <a:xfrm flipV="1">
              <a:off x="2286000" y="5181600"/>
              <a:ext cx="0" cy="53340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94" name="Group 65"/>
            <p:cNvGrpSpPr>
              <a:grpSpLocks/>
            </p:cNvGrpSpPr>
            <p:nvPr/>
          </p:nvGrpSpPr>
          <p:grpSpPr bwMode="auto">
            <a:xfrm>
              <a:off x="838200" y="4267200"/>
              <a:ext cx="1981200" cy="914400"/>
              <a:chOff x="528" y="2688"/>
              <a:chExt cx="1248" cy="576"/>
            </a:xfrm>
          </p:grpSpPr>
          <p:sp>
            <p:nvSpPr>
              <p:cNvPr id="7200" name="Rectangle 39"/>
              <p:cNvSpPr>
                <a:spLocks noChangeArrowheads="1"/>
              </p:cNvSpPr>
              <p:nvPr/>
            </p:nvSpPr>
            <p:spPr bwMode="auto">
              <a:xfrm>
                <a:off x="768" y="2784"/>
                <a:ext cx="768" cy="384"/>
              </a:xfrm>
              <a:prstGeom prst="rect">
                <a:avLst/>
              </a:prstGeom>
              <a:noFill/>
              <a:ln w="19050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201" name="Line 40"/>
              <p:cNvSpPr>
                <a:spLocks noChangeShapeType="1"/>
              </p:cNvSpPr>
              <p:nvPr/>
            </p:nvSpPr>
            <p:spPr bwMode="auto">
              <a:xfrm flipV="1">
                <a:off x="1152" y="2784"/>
                <a:ext cx="0" cy="384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02" name="Group 41"/>
              <p:cNvGrpSpPr>
                <a:grpSpLocks/>
              </p:cNvGrpSpPr>
              <p:nvPr/>
            </p:nvGrpSpPr>
            <p:grpSpPr bwMode="auto">
              <a:xfrm>
                <a:off x="528" y="2928"/>
                <a:ext cx="240" cy="96"/>
                <a:chOff x="864" y="3360"/>
                <a:chExt cx="240" cy="96"/>
              </a:xfrm>
            </p:grpSpPr>
            <p:sp>
              <p:nvSpPr>
                <p:cNvPr id="7217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864" y="340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8" name="AutoShape 43"/>
                <p:cNvSpPr>
                  <a:spLocks noChangeArrowheads="1"/>
                </p:cNvSpPr>
                <p:nvPr/>
              </p:nvSpPr>
              <p:spPr bwMode="auto">
                <a:xfrm rot="5400000">
                  <a:off x="936" y="3336"/>
                  <a:ext cx="96" cy="14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71D49"/>
                </a:solidFill>
                <a:ln w="190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itchFamily="2" charset="2"/>
                    <a:buChar char="l"/>
                    <a:defRPr sz="3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sz="2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03" name="Line 44"/>
              <p:cNvSpPr>
                <a:spLocks noChangeShapeType="1"/>
              </p:cNvSpPr>
              <p:nvPr/>
            </p:nvSpPr>
            <p:spPr bwMode="auto">
              <a:xfrm flipH="1">
                <a:off x="1584" y="2880"/>
                <a:ext cx="48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4" name="Line 45"/>
              <p:cNvSpPr>
                <a:spLocks noChangeShapeType="1"/>
              </p:cNvSpPr>
              <p:nvPr/>
            </p:nvSpPr>
            <p:spPr bwMode="auto">
              <a:xfrm>
                <a:off x="1632" y="2880"/>
                <a:ext cx="48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5" name="Line 46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6" name="Line 47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7" name="Line 48"/>
              <p:cNvSpPr>
                <a:spLocks noChangeShapeType="1"/>
              </p:cNvSpPr>
              <p:nvPr/>
            </p:nvSpPr>
            <p:spPr bwMode="auto">
              <a:xfrm>
                <a:off x="1440" y="316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Line 49"/>
              <p:cNvSpPr>
                <a:spLocks noChangeShapeType="1"/>
              </p:cNvSpPr>
              <p:nvPr/>
            </p:nvSpPr>
            <p:spPr bwMode="auto">
              <a:xfrm>
                <a:off x="1056" y="3072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" name="Line 50"/>
              <p:cNvSpPr>
                <a:spLocks noChangeShapeType="1"/>
              </p:cNvSpPr>
              <p:nvPr/>
            </p:nvSpPr>
            <p:spPr bwMode="auto">
              <a:xfrm flipH="1">
                <a:off x="1200" y="3072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" name="Line 51"/>
              <p:cNvSpPr>
                <a:spLocks noChangeShapeType="1"/>
              </p:cNvSpPr>
              <p:nvPr/>
            </p:nvSpPr>
            <p:spPr bwMode="auto">
              <a:xfrm>
                <a:off x="1248" y="2784"/>
                <a:ext cx="192" cy="384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1" name="Line 52"/>
              <p:cNvSpPr>
                <a:spLocks noChangeShapeType="1"/>
              </p:cNvSpPr>
              <p:nvPr/>
            </p:nvSpPr>
            <p:spPr bwMode="auto">
              <a:xfrm flipH="1">
                <a:off x="1008" y="3072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2" name="Line 53"/>
              <p:cNvSpPr>
                <a:spLocks noChangeShapeType="1"/>
              </p:cNvSpPr>
              <p:nvPr/>
            </p:nvSpPr>
            <p:spPr bwMode="auto">
              <a:xfrm>
                <a:off x="1248" y="316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3" name="Line 54"/>
              <p:cNvSpPr>
                <a:spLocks noChangeShapeType="1"/>
              </p:cNvSpPr>
              <p:nvPr/>
            </p:nvSpPr>
            <p:spPr bwMode="auto">
              <a:xfrm flipV="1">
                <a:off x="864" y="2784"/>
                <a:ext cx="0" cy="384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4" name="Line 55"/>
              <p:cNvSpPr>
                <a:spLocks noChangeShapeType="1"/>
              </p:cNvSpPr>
              <p:nvPr/>
            </p:nvSpPr>
            <p:spPr bwMode="auto">
              <a:xfrm flipH="1">
                <a:off x="1680" y="2880"/>
                <a:ext cx="48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5" name="Line 56"/>
              <p:cNvSpPr>
                <a:spLocks noChangeShapeType="1"/>
              </p:cNvSpPr>
              <p:nvPr/>
            </p:nvSpPr>
            <p:spPr bwMode="auto">
              <a:xfrm>
                <a:off x="1536" y="2880"/>
                <a:ext cx="48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6" name="Line 57"/>
              <p:cNvSpPr>
                <a:spLocks noChangeShapeType="1"/>
              </p:cNvSpPr>
              <p:nvPr/>
            </p:nvSpPr>
            <p:spPr bwMode="auto">
              <a:xfrm>
                <a:off x="1728" y="2880"/>
                <a:ext cx="48" cy="144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95" name="AutoShape 58"/>
            <p:cNvSpPr>
              <a:spLocks noChangeArrowheads="1"/>
            </p:cNvSpPr>
            <p:nvPr/>
          </p:nvSpPr>
          <p:spPr bwMode="auto">
            <a:xfrm flipV="1">
              <a:off x="1905000" y="5181600"/>
              <a:ext cx="152400" cy="1524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7196" name="Text Box 59"/>
            <p:cNvSpPr txBox="1">
              <a:spLocks noChangeArrowheads="1"/>
            </p:cNvSpPr>
            <p:nvPr/>
          </p:nvSpPr>
          <p:spPr bwMode="auto">
            <a:xfrm>
              <a:off x="762000" y="4343400"/>
              <a:ext cx="304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7197" name="Line 60"/>
            <p:cNvSpPr>
              <a:spLocks noChangeShapeType="1"/>
            </p:cNvSpPr>
            <p:nvPr/>
          </p:nvSpPr>
          <p:spPr bwMode="auto">
            <a:xfrm>
              <a:off x="1219200" y="5715000"/>
              <a:ext cx="106680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Oval 61"/>
            <p:cNvSpPr>
              <a:spLocks noChangeArrowheads="1"/>
            </p:cNvSpPr>
            <p:nvPr/>
          </p:nvSpPr>
          <p:spPr bwMode="auto">
            <a:xfrm>
              <a:off x="912813" y="5562600"/>
              <a:ext cx="304800" cy="304800"/>
            </a:xfrm>
            <a:prstGeom prst="ellips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7199" name="Oval 62"/>
            <p:cNvSpPr>
              <a:spLocks noChangeArrowheads="1"/>
            </p:cNvSpPr>
            <p:nvPr/>
          </p:nvSpPr>
          <p:spPr bwMode="auto">
            <a:xfrm>
              <a:off x="1028700" y="5678488"/>
              <a:ext cx="74613" cy="74613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556000" y="4267200"/>
            <a:ext cx="1854200" cy="1676400"/>
            <a:chOff x="3556000" y="4267200"/>
            <a:chExt cx="1854200" cy="1676400"/>
          </a:xfrm>
        </p:grpSpPr>
        <p:grpSp>
          <p:nvGrpSpPr>
            <p:cNvPr id="7180" name="Group 12"/>
            <p:cNvGrpSpPr>
              <a:grpSpLocks/>
            </p:cNvGrpSpPr>
            <p:nvPr/>
          </p:nvGrpSpPr>
          <p:grpSpPr bwMode="auto">
            <a:xfrm>
              <a:off x="3657600" y="5334000"/>
              <a:ext cx="1752600" cy="609600"/>
              <a:chOff x="2640" y="3168"/>
              <a:chExt cx="1104" cy="384"/>
            </a:xfrm>
          </p:grpSpPr>
          <p:sp>
            <p:nvSpPr>
              <p:cNvPr id="7188" name="Line 13"/>
              <p:cNvSpPr>
                <a:spLocks noChangeShapeType="1"/>
              </p:cNvSpPr>
              <p:nvPr/>
            </p:nvSpPr>
            <p:spPr bwMode="auto">
              <a:xfrm flipH="1">
                <a:off x="2640" y="3360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9" name="Line 14"/>
              <p:cNvSpPr>
                <a:spLocks noChangeShapeType="1"/>
              </p:cNvSpPr>
              <p:nvPr/>
            </p:nvSpPr>
            <p:spPr bwMode="auto">
              <a:xfrm>
                <a:off x="3408" y="3360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0" name="Rectangle 15"/>
              <p:cNvSpPr>
                <a:spLocks noChangeArrowheads="1"/>
              </p:cNvSpPr>
              <p:nvPr/>
            </p:nvSpPr>
            <p:spPr bwMode="auto">
              <a:xfrm>
                <a:off x="3024" y="3168"/>
                <a:ext cx="384" cy="384"/>
              </a:xfrm>
              <a:prstGeom prst="rect">
                <a:avLst/>
              </a:prstGeom>
              <a:noFill/>
              <a:ln w="19050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191" name="Line 16"/>
              <p:cNvSpPr>
                <a:spLocks noChangeShapeType="1"/>
              </p:cNvSpPr>
              <p:nvPr/>
            </p:nvSpPr>
            <p:spPr bwMode="auto">
              <a:xfrm flipV="1">
                <a:off x="3024" y="3168"/>
                <a:ext cx="384" cy="384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Line 17"/>
              <p:cNvSpPr>
                <a:spLocks noChangeShapeType="1"/>
              </p:cNvSpPr>
              <p:nvPr/>
            </p:nvSpPr>
            <p:spPr bwMode="auto">
              <a:xfrm>
                <a:off x="3024" y="3168"/>
                <a:ext cx="384" cy="384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81" name="Group 64"/>
            <p:cNvGrpSpPr>
              <a:grpSpLocks/>
            </p:cNvGrpSpPr>
            <p:nvPr/>
          </p:nvGrpSpPr>
          <p:grpSpPr bwMode="auto">
            <a:xfrm>
              <a:off x="3581400" y="4267200"/>
              <a:ext cx="1828800" cy="762000"/>
              <a:chOff x="2256" y="2688"/>
              <a:chExt cx="1152" cy="480"/>
            </a:xfrm>
          </p:grpSpPr>
          <p:sp>
            <p:nvSpPr>
              <p:cNvPr id="7183" name="Line 30"/>
              <p:cNvSpPr>
                <a:spLocks noChangeShapeType="1"/>
              </p:cNvSpPr>
              <p:nvPr/>
            </p:nvSpPr>
            <p:spPr bwMode="auto">
              <a:xfrm flipH="1">
                <a:off x="2304" y="2928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4" name="Line 31"/>
              <p:cNvSpPr>
                <a:spLocks noChangeShapeType="1"/>
              </p:cNvSpPr>
              <p:nvPr/>
            </p:nvSpPr>
            <p:spPr bwMode="auto">
              <a:xfrm>
                <a:off x="3169" y="2928"/>
                <a:ext cx="239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5" name="AutoShape 32"/>
              <p:cNvSpPr>
                <a:spLocks noChangeArrowheads="1"/>
              </p:cNvSpPr>
              <p:nvPr/>
            </p:nvSpPr>
            <p:spPr bwMode="auto">
              <a:xfrm rot="5400000">
                <a:off x="2544" y="2736"/>
                <a:ext cx="480" cy="384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186" name="Oval 33"/>
              <p:cNvSpPr>
                <a:spLocks noChangeArrowheads="1"/>
              </p:cNvSpPr>
              <p:nvPr/>
            </p:nvSpPr>
            <p:spPr bwMode="auto">
              <a:xfrm>
                <a:off x="2976" y="2832"/>
                <a:ext cx="192" cy="192"/>
              </a:xfrm>
              <a:prstGeom prst="ellips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187" name="Text Box 34"/>
              <p:cNvSpPr txBox="1">
                <a:spLocks noChangeArrowheads="1"/>
              </p:cNvSpPr>
              <p:nvPr/>
            </p:nvSpPr>
            <p:spPr bwMode="auto">
              <a:xfrm>
                <a:off x="2256" y="2736"/>
                <a:ext cx="192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1">
                    <a:solidFill>
                      <a:schemeClr val="accent1"/>
                    </a:solidFill>
                  </a:rPr>
                  <a:t>A</a:t>
                </a:r>
              </a:p>
            </p:txBody>
          </p:sp>
        </p:grpSp>
        <p:sp>
          <p:nvSpPr>
            <p:cNvPr id="7182" name="Text Box 63"/>
            <p:cNvSpPr txBox="1">
              <a:spLocks noChangeArrowheads="1"/>
            </p:cNvSpPr>
            <p:nvPr/>
          </p:nvSpPr>
          <p:spPr bwMode="auto">
            <a:xfrm>
              <a:off x="3556000" y="5303838"/>
              <a:ext cx="304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accent1"/>
                  </a:solidFill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664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2E47A4-1FF4-45AD-B18C-EE4D641F6EB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4302E5-299F-4C95-BC9E-44FF7310673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Wire Logic = Gate Logic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038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700" dirty="0"/>
              <a:t>Missile Engine Example: </a:t>
            </a:r>
            <a:r>
              <a:rPr lang="en-US" altLang="en-US" sz="2200" dirty="0">
                <a:solidFill>
                  <a:srgbClr val="FFFF00"/>
                </a:solidFill>
              </a:rPr>
              <a:t>e =  [ ( a • b • c ) + e ] • d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752600" y="2514600"/>
            <a:ext cx="5791200" cy="1235075"/>
            <a:chOff x="1489" y="3024"/>
            <a:chExt cx="3648" cy="778"/>
          </a:xfrm>
        </p:grpSpPr>
        <p:sp>
          <p:nvSpPr>
            <p:cNvPr id="8201" name="Oval 5"/>
            <p:cNvSpPr>
              <a:spLocks noChangeArrowheads="1"/>
            </p:cNvSpPr>
            <p:nvPr/>
          </p:nvSpPr>
          <p:spPr bwMode="auto">
            <a:xfrm>
              <a:off x="1489" y="3075"/>
              <a:ext cx="96" cy="9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202" name="Line 6"/>
            <p:cNvSpPr>
              <a:spLocks noChangeShapeType="1"/>
            </p:cNvSpPr>
            <p:nvPr/>
          </p:nvSpPr>
          <p:spPr bwMode="auto">
            <a:xfrm>
              <a:off x="1584" y="3120"/>
              <a:ext cx="47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7"/>
            <p:cNvSpPr>
              <a:spLocks noChangeShapeType="1"/>
            </p:cNvSpPr>
            <p:nvPr/>
          </p:nvSpPr>
          <p:spPr bwMode="auto">
            <a:xfrm>
              <a:off x="2065" y="3027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8"/>
            <p:cNvSpPr>
              <a:spLocks noChangeShapeType="1"/>
            </p:cNvSpPr>
            <p:nvPr/>
          </p:nvSpPr>
          <p:spPr bwMode="auto">
            <a:xfrm>
              <a:off x="2256" y="3024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9"/>
            <p:cNvSpPr>
              <a:spLocks noChangeShapeType="1"/>
            </p:cNvSpPr>
            <p:nvPr/>
          </p:nvSpPr>
          <p:spPr bwMode="auto">
            <a:xfrm>
              <a:off x="2256" y="3120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10"/>
            <p:cNvSpPr>
              <a:spLocks noChangeShapeType="1"/>
            </p:cNvSpPr>
            <p:nvPr/>
          </p:nvSpPr>
          <p:spPr bwMode="auto">
            <a:xfrm>
              <a:off x="2544" y="3024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Line 11"/>
            <p:cNvSpPr>
              <a:spLocks noChangeShapeType="1"/>
            </p:cNvSpPr>
            <p:nvPr/>
          </p:nvSpPr>
          <p:spPr bwMode="auto">
            <a:xfrm>
              <a:off x="2737" y="3027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2"/>
            <p:cNvSpPr>
              <a:spLocks noChangeShapeType="1"/>
            </p:cNvSpPr>
            <p:nvPr/>
          </p:nvSpPr>
          <p:spPr bwMode="auto">
            <a:xfrm flipV="1">
              <a:off x="3216" y="3120"/>
              <a:ext cx="671" cy="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13"/>
            <p:cNvSpPr txBox="1">
              <a:spLocks noChangeArrowheads="1"/>
            </p:cNvSpPr>
            <p:nvPr/>
          </p:nvSpPr>
          <p:spPr bwMode="auto">
            <a:xfrm>
              <a:off x="2544" y="316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8210" name="Text Box 14"/>
            <p:cNvSpPr txBox="1">
              <a:spLocks noChangeArrowheads="1"/>
            </p:cNvSpPr>
            <p:nvPr/>
          </p:nvSpPr>
          <p:spPr bwMode="auto">
            <a:xfrm>
              <a:off x="2064" y="316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8211" name="Line 15"/>
            <p:cNvSpPr>
              <a:spLocks noChangeShapeType="1"/>
            </p:cNvSpPr>
            <p:nvPr/>
          </p:nvSpPr>
          <p:spPr bwMode="auto">
            <a:xfrm>
              <a:off x="1824" y="3504"/>
              <a:ext cx="72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16"/>
            <p:cNvSpPr>
              <a:spLocks noChangeShapeType="1"/>
            </p:cNvSpPr>
            <p:nvPr/>
          </p:nvSpPr>
          <p:spPr bwMode="auto">
            <a:xfrm>
              <a:off x="2544" y="3408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Line 17"/>
            <p:cNvSpPr>
              <a:spLocks noChangeShapeType="1"/>
            </p:cNvSpPr>
            <p:nvPr/>
          </p:nvSpPr>
          <p:spPr bwMode="auto">
            <a:xfrm>
              <a:off x="2737" y="3411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Text Box 18"/>
            <p:cNvSpPr txBox="1">
              <a:spLocks noChangeArrowheads="1"/>
            </p:cNvSpPr>
            <p:nvPr/>
          </p:nvSpPr>
          <p:spPr bwMode="auto">
            <a:xfrm>
              <a:off x="2544" y="3552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e</a:t>
              </a:r>
            </a:p>
          </p:txBody>
        </p:sp>
        <p:sp>
          <p:nvSpPr>
            <p:cNvPr id="8215" name="Line 19"/>
            <p:cNvSpPr>
              <a:spLocks noChangeShapeType="1"/>
            </p:cNvSpPr>
            <p:nvPr/>
          </p:nvSpPr>
          <p:spPr bwMode="auto">
            <a:xfrm>
              <a:off x="3889" y="3027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20"/>
            <p:cNvSpPr>
              <a:spLocks noChangeShapeType="1"/>
            </p:cNvSpPr>
            <p:nvPr/>
          </p:nvSpPr>
          <p:spPr bwMode="auto">
            <a:xfrm>
              <a:off x="4080" y="3024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Line 21"/>
            <p:cNvSpPr>
              <a:spLocks noChangeShapeType="1"/>
            </p:cNvSpPr>
            <p:nvPr/>
          </p:nvSpPr>
          <p:spPr bwMode="auto">
            <a:xfrm>
              <a:off x="4080" y="3120"/>
              <a:ext cx="38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Oval 22"/>
            <p:cNvSpPr>
              <a:spLocks noChangeArrowheads="1"/>
            </p:cNvSpPr>
            <p:nvPr/>
          </p:nvSpPr>
          <p:spPr bwMode="auto">
            <a:xfrm>
              <a:off x="4465" y="3024"/>
              <a:ext cx="192" cy="192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219" name="Line 23"/>
            <p:cNvSpPr>
              <a:spLocks noChangeShapeType="1"/>
            </p:cNvSpPr>
            <p:nvPr/>
          </p:nvSpPr>
          <p:spPr bwMode="auto">
            <a:xfrm>
              <a:off x="4657" y="3120"/>
              <a:ext cx="33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Line 24"/>
            <p:cNvSpPr>
              <a:spLocks noChangeShapeType="1"/>
            </p:cNvSpPr>
            <p:nvPr/>
          </p:nvSpPr>
          <p:spPr bwMode="auto">
            <a:xfrm>
              <a:off x="4993" y="3120"/>
              <a:ext cx="0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Line 25"/>
            <p:cNvSpPr>
              <a:spLocks noChangeShapeType="1"/>
            </p:cNvSpPr>
            <p:nvPr/>
          </p:nvSpPr>
          <p:spPr bwMode="auto">
            <a:xfrm>
              <a:off x="4849" y="3216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Line 26"/>
            <p:cNvSpPr>
              <a:spLocks noChangeShapeType="1"/>
            </p:cNvSpPr>
            <p:nvPr/>
          </p:nvSpPr>
          <p:spPr bwMode="auto">
            <a:xfrm>
              <a:off x="4897" y="3264"/>
              <a:ext cx="192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Line 27"/>
            <p:cNvSpPr>
              <a:spLocks noChangeShapeType="1"/>
            </p:cNvSpPr>
            <p:nvPr/>
          </p:nvSpPr>
          <p:spPr bwMode="auto">
            <a:xfrm>
              <a:off x="4945" y="3312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Text Box 28"/>
            <p:cNvSpPr txBox="1">
              <a:spLocks noChangeArrowheads="1"/>
            </p:cNvSpPr>
            <p:nvPr/>
          </p:nvSpPr>
          <p:spPr bwMode="auto">
            <a:xfrm>
              <a:off x="4464" y="3165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e</a:t>
              </a:r>
            </a:p>
          </p:txBody>
        </p:sp>
        <p:sp>
          <p:nvSpPr>
            <p:cNvPr id="8225" name="Text Box 29"/>
            <p:cNvSpPr txBox="1">
              <a:spLocks noChangeArrowheads="1"/>
            </p:cNvSpPr>
            <p:nvPr/>
          </p:nvSpPr>
          <p:spPr bwMode="auto">
            <a:xfrm>
              <a:off x="3888" y="316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d</a:t>
              </a:r>
            </a:p>
          </p:txBody>
        </p:sp>
        <p:sp>
          <p:nvSpPr>
            <p:cNvPr id="8226" name="Line 30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Line 31"/>
            <p:cNvSpPr>
              <a:spLocks noChangeShapeType="1"/>
            </p:cNvSpPr>
            <p:nvPr/>
          </p:nvSpPr>
          <p:spPr bwMode="auto">
            <a:xfrm>
              <a:off x="2736" y="3504"/>
              <a:ext cx="76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Line 32"/>
            <p:cNvSpPr>
              <a:spLocks noChangeShapeType="1"/>
            </p:cNvSpPr>
            <p:nvPr/>
          </p:nvSpPr>
          <p:spPr bwMode="auto">
            <a:xfrm flipV="1">
              <a:off x="3504" y="3120"/>
              <a:ext cx="0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Line 33"/>
            <p:cNvSpPr>
              <a:spLocks noChangeShapeType="1"/>
            </p:cNvSpPr>
            <p:nvPr/>
          </p:nvSpPr>
          <p:spPr bwMode="auto">
            <a:xfrm flipV="1">
              <a:off x="3840" y="3072"/>
              <a:ext cx="288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Line 34"/>
            <p:cNvSpPr>
              <a:spLocks noChangeShapeType="1"/>
            </p:cNvSpPr>
            <p:nvPr/>
          </p:nvSpPr>
          <p:spPr bwMode="auto">
            <a:xfrm>
              <a:off x="3024" y="3024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Line 35"/>
            <p:cNvSpPr>
              <a:spLocks noChangeShapeType="1"/>
            </p:cNvSpPr>
            <p:nvPr/>
          </p:nvSpPr>
          <p:spPr bwMode="auto">
            <a:xfrm>
              <a:off x="3217" y="3027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Text Box 36"/>
            <p:cNvSpPr txBox="1">
              <a:spLocks noChangeArrowheads="1"/>
            </p:cNvSpPr>
            <p:nvPr/>
          </p:nvSpPr>
          <p:spPr bwMode="auto">
            <a:xfrm>
              <a:off x="3024" y="316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8233" name="Line 37"/>
            <p:cNvSpPr>
              <a:spLocks noChangeShapeType="1"/>
            </p:cNvSpPr>
            <p:nvPr/>
          </p:nvSpPr>
          <p:spPr bwMode="auto">
            <a:xfrm>
              <a:off x="2736" y="3120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9654" name="Line 38"/>
          <p:cNvSpPr>
            <a:spLocks noChangeShapeType="1"/>
          </p:cNvSpPr>
          <p:nvPr/>
        </p:nvSpPr>
        <p:spPr bwMode="auto">
          <a:xfrm>
            <a:off x="7924800" y="1981200"/>
            <a:ext cx="152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42213" y="4953000"/>
            <a:ext cx="1068387" cy="620713"/>
            <a:chOff x="7542213" y="4953000"/>
            <a:chExt cx="1068387" cy="620713"/>
          </a:xfrm>
        </p:grpSpPr>
        <p:sp>
          <p:nvSpPr>
            <p:cNvPr id="60" name="Oval 22"/>
            <p:cNvSpPr>
              <a:spLocks noChangeArrowheads="1"/>
            </p:cNvSpPr>
            <p:nvPr/>
          </p:nvSpPr>
          <p:spPr bwMode="auto">
            <a:xfrm>
              <a:off x="7543800" y="4953000"/>
              <a:ext cx="304800" cy="304800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" name="Line 23"/>
            <p:cNvSpPr>
              <a:spLocks noChangeShapeType="1"/>
            </p:cNvSpPr>
            <p:nvPr/>
          </p:nvSpPr>
          <p:spPr bwMode="auto">
            <a:xfrm>
              <a:off x="7848600" y="5105400"/>
              <a:ext cx="5334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>
              <a:off x="8382000" y="5105400"/>
              <a:ext cx="0" cy="1524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25"/>
            <p:cNvSpPr>
              <a:spLocks noChangeShapeType="1"/>
            </p:cNvSpPr>
            <p:nvPr/>
          </p:nvSpPr>
          <p:spPr bwMode="auto">
            <a:xfrm>
              <a:off x="8153400" y="5257800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26"/>
            <p:cNvSpPr>
              <a:spLocks noChangeShapeType="1"/>
            </p:cNvSpPr>
            <p:nvPr/>
          </p:nvSpPr>
          <p:spPr bwMode="auto">
            <a:xfrm>
              <a:off x="8229600" y="5334000"/>
              <a:ext cx="3048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8305800" y="5410200"/>
              <a:ext cx="1524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Text Box 28"/>
            <p:cNvSpPr txBox="1">
              <a:spLocks noChangeArrowheads="1"/>
            </p:cNvSpPr>
            <p:nvPr/>
          </p:nvSpPr>
          <p:spPr bwMode="auto">
            <a:xfrm>
              <a:off x="7542213" y="5176838"/>
              <a:ext cx="304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67050" y="4078288"/>
            <a:ext cx="2190750" cy="762000"/>
            <a:chOff x="3067050" y="4078288"/>
            <a:chExt cx="2190750" cy="762000"/>
          </a:xfrm>
        </p:grpSpPr>
        <p:sp>
          <p:nvSpPr>
            <p:cNvPr id="109" name="Text Box 54"/>
            <p:cNvSpPr txBox="1">
              <a:spLocks noChangeArrowheads="1"/>
            </p:cNvSpPr>
            <p:nvPr/>
          </p:nvSpPr>
          <p:spPr bwMode="auto">
            <a:xfrm>
              <a:off x="3962400" y="4114800"/>
              <a:ext cx="1295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 dirty="0">
                  <a:solidFill>
                    <a:schemeClr val="accent1"/>
                  </a:solidFill>
                </a:rPr>
                <a:t>(</a:t>
              </a:r>
              <a:r>
                <a:rPr lang="en-US" altLang="en-US" sz="1600" b="1" dirty="0" err="1">
                  <a:solidFill>
                    <a:schemeClr val="accent1"/>
                  </a:solidFill>
                </a:rPr>
                <a:t>a●b●c</a:t>
              </a:r>
              <a:r>
                <a:rPr lang="en-US" altLang="en-US" sz="1600" b="1" dirty="0">
                  <a:solidFill>
                    <a:schemeClr val="accent1"/>
                  </a:solidFill>
                </a:rPr>
                <a:t>)+e</a:t>
              </a:r>
            </a:p>
          </p:txBody>
        </p:sp>
        <p:sp>
          <p:nvSpPr>
            <p:cNvPr id="112" name="Line 29"/>
            <p:cNvSpPr>
              <a:spLocks noChangeShapeType="1"/>
            </p:cNvSpPr>
            <p:nvPr/>
          </p:nvSpPr>
          <p:spPr bwMode="auto">
            <a:xfrm>
              <a:off x="3067050" y="4840288"/>
              <a:ext cx="30480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28"/>
            <p:cNvSpPr>
              <a:spLocks noChangeShapeType="1"/>
            </p:cNvSpPr>
            <p:nvPr/>
          </p:nvSpPr>
          <p:spPr bwMode="auto">
            <a:xfrm flipH="1">
              <a:off x="3067050" y="4078288"/>
              <a:ext cx="30480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32"/>
            <p:cNvSpPr>
              <a:spLocks noChangeShapeType="1"/>
            </p:cNvSpPr>
            <p:nvPr/>
          </p:nvSpPr>
          <p:spPr bwMode="auto">
            <a:xfrm>
              <a:off x="3981450" y="4459288"/>
              <a:ext cx="89535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Arc 33"/>
            <p:cNvSpPr>
              <a:spLocks/>
            </p:cNvSpPr>
            <p:nvPr/>
          </p:nvSpPr>
          <p:spPr bwMode="auto">
            <a:xfrm>
              <a:off x="3067050" y="4078288"/>
              <a:ext cx="228600" cy="3810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Arc 34"/>
            <p:cNvSpPr>
              <a:spLocks/>
            </p:cNvSpPr>
            <p:nvPr/>
          </p:nvSpPr>
          <p:spPr bwMode="auto">
            <a:xfrm flipV="1">
              <a:off x="3067050" y="4459288"/>
              <a:ext cx="228600" cy="3810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Arc 35"/>
            <p:cNvSpPr>
              <a:spLocks/>
            </p:cNvSpPr>
            <p:nvPr/>
          </p:nvSpPr>
          <p:spPr bwMode="auto">
            <a:xfrm>
              <a:off x="3371850" y="4078288"/>
              <a:ext cx="608013" cy="381000"/>
            </a:xfrm>
            <a:custGeom>
              <a:avLst/>
              <a:gdLst>
                <a:gd name="T0" fmla="*/ 0 w 21566"/>
                <a:gd name="T1" fmla="*/ 0 h 21600"/>
                <a:gd name="T2" fmla="*/ 0 w 21566"/>
                <a:gd name="T3" fmla="*/ 0 h 21600"/>
                <a:gd name="T4" fmla="*/ 0 w 21566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66"/>
                <a:gd name="T10" fmla="*/ 0 h 21600"/>
                <a:gd name="T11" fmla="*/ 21566 w 2156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66" h="21600" fill="none" extrusionOk="0">
                  <a:moveTo>
                    <a:pt x="-1" y="0"/>
                  </a:moveTo>
                  <a:cubicBezTo>
                    <a:pt x="11458" y="0"/>
                    <a:pt x="20923" y="8948"/>
                    <a:pt x="21566" y="20388"/>
                  </a:cubicBezTo>
                </a:path>
                <a:path w="21566" h="21600" stroke="0" extrusionOk="0">
                  <a:moveTo>
                    <a:pt x="-1" y="0"/>
                  </a:moveTo>
                  <a:cubicBezTo>
                    <a:pt x="11458" y="0"/>
                    <a:pt x="20923" y="8948"/>
                    <a:pt x="21566" y="2038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Arc 36"/>
            <p:cNvSpPr>
              <a:spLocks/>
            </p:cNvSpPr>
            <p:nvPr/>
          </p:nvSpPr>
          <p:spPr bwMode="auto">
            <a:xfrm flipV="1">
              <a:off x="3371850" y="4459288"/>
              <a:ext cx="608013" cy="381000"/>
            </a:xfrm>
            <a:custGeom>
              <a:avLst/>
              <a:gdLst>
                <a:gd name="T0" fmla="*/ 0 w 21566"/>
                <a:gd name="T1" fmla="*/ 0 h 21600"/>
                <a:gd name="T2" fmla="*/ 0 w 21566"/>
                <a:gd name="T3" fmla="*/ 0 h 21600"/>
                <a:gd name="T4" fmla="*/ 0 w 21566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66"/>
                <a:gd name="T10" fmla="*/ 0 h 21600"/>
                <a:gd name="T11" fmla="*/ 21566 w 2156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66" h="21600" fill="none" extrusionOk="0">
                  <a:moveTo>
                    <a:pt x="-1" y="0"/>
                  </a:moveTo>
                  <a:cubicBezTo>
                    <a:pt x="11458" y="0"/>
                    <a:pt x="20923" y="8948"/>
                    <a:pt x="21566" y="20388"/>
                  </a:cubicBezTo>
                </a:path>
                <a:path w="21566" h="21600" stroke="0" extrusionOk="0">
                  <a:moveTo>
                    <a:pt x="-1" y="0"/>
                  </a:moveTo>
                  <a:cubicBezTo>
                    <a:pt x="11458" y="0"/>
                    <a:pt x="20923" y="8948"/>
                    <a:pt x="21566" y="2038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24000" y="4286250"/>
            <a:ext cx="1828800" cy="762001"/>
            <a:chOff x="1524000" y="4286250"/>
            <a:chExt cx="1828800" cy="762001"/>
          </a:xfrm>
        </p:grpSpPr>
        <p:grpSp>
          <p:nvGrpSpPr>
            <p:cNvPr id="6" name="Group 5"/>
            <p:cNvGrpSpPr/>
            <p:nvPr/>
          </p:nvGrpSpPr>
          <p:grpSpPr>
            <a:xfrm>
              <a:off x="1524000" y="4286250"/>
              <a:ext cx="1752600" cy="762001"/>
              <a:chOff x="1524000" y="4286250"/>
              <a:chExt cx="1752600" cy="762001"/>
            </a:xfrm>
          </p:grpSpPr>
          <p:grpSp>
            <p:nvGrpSpPr>
              <p:cNvPr id="84" name="Group 30"/>
              <p:cNvGrpSpPr>
                <a:grpSpLocks/>
              </p:cNvGrpSpPr>
              <p:nvPr/>
            </p:nvGrpSpPr>
            <p:grpSpPr bwMode="auto">
              <a:xfrm>
                <a:off x="1524000" y="4286250"/>
                <a:ext cx="419100" cy="762000"/>
                <a:chOff x="3072" y="3168"/>
                <a:chExt cx="240" cy="432"/>
              </a:xfrm>
            </p:grpSpPr>
            <p:sp>
              <p:nvSpPr>
                <p:cNvPr id="88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3072" y="316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32"/>
                <p:cNvSpPr>
                  <a:spLocks noChangeShapeType="1"/>
                </p:cNvSpPr>
                <p:nvPr/>
              </p:nvSpPr>
              <p:spPr bwMode="auto">
                <a:xfrm>
                  <a:off x="3072" y="3168"/>
                  <a:ext cx="0" cy="432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33"/>
                <p:cNvSpPr>
                  <a:spLocks noChangeShapeType="1"/>
                </p:cNvSpPr>
                <p:nvPr/>
              </p:nvSpPr>
              <p:spPr bwMode="auto">
                <a:xfrm>
                  <a:off x="3072" y="3600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7" name="Line 36"/>
              <p:cNvSpPr>
                <a:spLocks noChangeShapeType="1"/>
              </p:cNvSpPr>
              <p:nvPr/>
            </p:nvSpPr>
            <p:spPr bwMode="auto">
              <a:xfrm>
                <a:off x="2324100" y="4667250"/>
                <a:ext cx="952500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Arc 53"/>
              <p:cNvSpPr>
                <a:spLocks/>
              </p:cNvSpPr>
              <p:nvPr/>
            </p:nvSpPr>
            <p:spPr bwMode="auto">
              <a:xfrm>
                <a:off x="1943100" y="4286250"/>
                <a:ext cx="381000" cy="37941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Arc 54"/>
              <p:cNvSpPr>
                <a:spLocks/>
              </p:cNvSpPr>
              <p:nvPr/>
            </p:nvSpPr>
            <p:spPr bwMode="auto">
              <a:xfrm flipV="1">
                <a:off x="1943100" y="4668838"/>
                <a:ext cx="381000" cy="37941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1" name="Text Box 54"/>
            <p:cNvSpPr txBox="1">
              <a:spLocks noChangeArrowheads="1"/>
            </p:cNvSpPr>
            <p:nvPr/>
          </p:nvSpPr>
          <p:spPr bwMode="auto">
            <a:xfrm>
              <a:off x="2286000" y="4343400"/>
              <a:ext cx="1066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 dirty="0" err="1">
                  <a:solidFill>
                    <a:schemeClr val="accent1"/>
                  </a:solidFill>
                </a:rPr>
                <a:t>a●b●c</a:t>
              </a:r>
              <a:endParaRPr lang="en-US" altLang="en-US" sz="16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26" name="Text Box 54"/>
          <p:cNvSpPr txBox="1">
            <a:spLocks noChangeArrowheads="1"/>
          </p:cNvSpPr>
          <p:nvPr/>
        </p:nvSpPr>
        <p:spPr bwMode="auto">
          <a:xfrm>
            <a:off x="6019800" y="48006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chemeClr val="accent1"/>
                </a:solidFill>
              </a:rPr>
              <a:t>[(</a:t>
            </a:r>
            <a:r>
              <a:rPr lang="en-US" altLang="en-US" sz="1600" b="1" dirty="0" err="1">
                <a:solidFill>
                  <a:schemeClr val="accent1"/>
                </a:solidFill>
              </a:rPr>
              <a:t>a●b●c</a:t>
            </a:r>
            <a:r>
              <a:rPr lang="en-US" altLang="en-US" sz="1600" b="1" dirty="0">
                <a:solidFill>
                  <a:schemeClr val="accent1"/>
                </a:solidFill>
              </a:rPr>
              <a:t>)+e]●d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971800" y="3657600"/>
            <a:ext cx="5029200" cy="1447800"/>
            <a:chOff x="2971800" y="3657600"/>
            <a:chExt cx="5029200" cy="1447800"/>
          </a:xfrm>
        </p:grpSpPr>
        <p:sp>
          <p:nvSpPr>
            <p:cNvPr id="93" name="Text Box 51"/>
            <p:cNvSpPr txBox="1">
              <a:spLocks noChangeArrowheads="1"/>
            </p:cNvSpPr>
            <p:nvPr/>
          </p:nvSpPr>
          <p:spPr bwMode="auto">
            <a:xfrm>
              <a:off x="4572000" y="3657600"/>
              <a:ext cx="304800" cy="336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 dirty="0">
                  <a:solidFill>
                    <a:schemeClr val="accent1"/>
                  </a:solidFill>
                </a:rPr>
                <a:t>e</a:t>
              </a:r>
            </a:p>
          </p:txBody>
        </p:sp>
        <p:sp>
          <p:nvSpPr>
            <p:cNvPr id="113" name="Line 30"/>
            <p:cNvSpPr>
              <a:spLocks noChangeShapeType="1"/>
            </p:cNvSpPr>
            <p:nvPr/>
          </p:nvSpPr>
          <p:spPr bwMode="auto">
            <a:xfrm flipH="1">
              <a:off x="2971800" y="4267200"/>
              <a:ext cx="30480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30"/>
            <p:cNvSpPr>
              <a:spLocks noChangeShapeType="1"/>
            </p:cNvSpPr>
            <p:nvPr/>
          </p:nvSpPr>
          <p:spPr bwMode="auto">
            <a:xfrm rot="5400000" flipH="1">
              <a:off x="2819400" y="4114800"/>
              <a:ext cx="30480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31"/>
            <p:cNvSpPr>
              <a:spLocks noChangeShapeType="1"/>
            </p:cNvSpPr>
            <p:nvPr/>
          </p:nvSpPr>
          <p:spPr bwMode="auto">
            <a:xfrm flipH="1">
              <a:off x="2971800" y="3962400"/>
              <a:ext cx="502920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Line 30"/>
            <p:cNvSpPr>
              <a:spLocks noChangeShapeType="1"/>
            </p:cNvSpPr>
            <p:nvPr/>
          </p:nvSpPr>
          <p:spPr bwMode="auto">
            <a:xfrm rot="5400000" flipH="1">
              <a:off x="7429500" y="4533900"/>
              <a:ext cx="114300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7200" y="4114800"/>
            <a:ext cx="1066800" cy="1387475"/>
            <a:chOff x="457200" y="4114800"/>
            <a:chExt cx="1066800" cy="1387475"/>
          </a:xfrm>
        </p:grpSpPr>
        <p:grpSp>
          <p:nvGrpSpPr>
            <p:cNvPr id="3" name="Group 2"/>
            <p:cNvGrpSpPr/>
            <p:nvPr/>
          </p:nvGrpSpPr>
          <p:grpSpPr>
            <a:xfrm>
              <a:off x="762000" y="4267200"/>
              <a:ext cx="762000" cy="152400"/>
              <a:chOff x="1600200" y="3890963"/>
              <a:chExt cx="909638" cy="152400"/>
            </a:xfrm>
          </p:grpSpPr>
          <p:sp>
            <p:nvSpPr>
              <p:cNvPr id="43" name="Oval 5"/>
              <p:cNvSpPr>
                <a:spLocks noChangeArrowheads="1"/>
              </p:cNvSpPr>
              <p:nvPr/>
            </p:nvSpPr>
            <p:spPr bwMode="auto">
              <a:xfrm>
                <a:off x="1600200" y="3890963"/>
                <a:ext cx="152400" cy="152400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" name="Line 6"/>
              <p:cNvSpPr>
                <a:spLocks noChangeShapeType="1"/>
              </p:cNvSpPr>
              <p:nvPr/>
            </p:nvSpPr>
            <p:spPr bwMode="auto">
              <a:xfrm>
                <a:off x="1751013" y="3962400"/>
                <a:ext cx="758825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Text Box 13"/>
            <p:cNvSpPr txBox="1">
              <a:spLocks noChangeArrowheads="1"/>
            </p:cNvSpPr>
            <p:nvPr/>
          </p:nvSpPr>
          <p:spPr bwMode="auto">
            <a:xfrm>
              <a:off x="457200" y="4419600"/>
              <a:ext cx="304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52" name="Text Box 14"/>
            <p:cNvSpPr txBox="1">
              <a:spLocks noChangeArrowheads="1"/>
            </p:cNvSpPr>
            <p:nvPr/>
          </p:nvSpPr>
          <p:spPr bwMode="auto">
            <a:xfrm>
              <a:off x="457200" y="4114800"/>
              <a:ext cx="304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67" name="Text Box 29"/>
            <p:cNvSpPr txBox="1">
              <a:spLocks noChangeArrowheads="1"/>
            </p:cNvSpPr>
            <p:nvPr/>
          </p:nvSpPr>
          <p:spPr bwMode="auto">
            <a:xfrm>
              <a:off x="457200" y="5105400"/>
              <a:ext cx="304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FFFF00"/>
                  </a:solidFill>
                </a:rPr>
                <a:t>d</a:t>
              </a:r>
            </a:p>
          </p:txBody>
        </p:sp>
        <p:sp>
          <p:nvSpPr>
            <p:cNvPr id="74" name="Text Box 36"/>
            <p:cNvSpPr txBox="1">
              <a:spLocks noChangeArrowheads="1"/>
            </p:cNvSpPr>
            <p:nvPr/>
          </p:nvSpPr>
          <p:spPr bwMode="auto">
            <a:xfrm>
              <a:off x="457200" y="4724400"/>
              <a:ext cx="304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FFFF00"/>
                  </a:solidFill>
                </a:rPr>
                <a:t>c</a:t>
              </a:r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762000" y="4572000"/>
              <a:ext cx="762000" cy="152400"/>
              <a:chOff x="1600200" y="3890963"/>
              <a:chExt cx="909638" cy="152400"/>
            </a:xfrm>
          </p:grpSpPr>
          <p:sp>
            <p:nvSpPr>
              <p:cNvPr id="130" name="Oval 5"/>
              <p:cNvSpPr>
                <a:spLocks noChangeArrowheads="1"/>
              </p:cNvSpPr>
              <p:nvPr/>
            </p:nvSpPr>
            <p:spPr bwMode="auto">
              <a:xfrm>
                <a:off x="1600200" y="3890963"/>
                <a:ext cx="152400" cy="152400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31" name="Line 6"/>
              <p:cNvSpPr>
                <a:spLocks noChangeShapeType="1"/>
              </p:cNvSpPr>
              <p:nvPr/>
            </p:nvSpPr>
            <p:spPr bwMode="auto">
              <a:xfrm>
                <a:off x="1751013" y="3962400"/>
                <a:ext cx="758825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762000" y="4876800"/>
              <a:ext cx="762000" cy="152400"/>
              <a:chOff x="1600200" y="3890963"/>
              <a:chExt cx="909638" cy="152400"/>
            </a:xfrm>
          </p:grpSpPr>
          <p:sp>
            <p:nvSpPr>
              <p:cNvPr id="133" name="Oval 5"/>
              <p:cNvSpPr>
                <a:spLocks noChangeArrowheads="1"/>
              </p:cNvSpPr>
              <p:nvPr/>
            </p:nvSpPr>
            <p:spPr bwMode="auto">
              <a:xfrm>
                <a:off x="1600200" y="3890963"/>
                <a:ext cx="152400" cy="152400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34" name="Line 6"/>
              <p:cNvSpPr>
                <a:spLocks noChangeShapeType="1"/>
              </p:cNvSpPr>
              <p:nvPr/>
            </p:nvSpPr>
            <p:spPr bwMode="auto">
              <a:xfrm>
                <a:off x="1751013" y="3962400"/>
                <a:ext cx="758825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762000" y="5257800"/>
              <a:ext cx="762000" cy="152400"/>
              <a:chOff x="1600200" y="3890963"/>
              <a:chExt cx="909638" cy="152400"/>
            </a:xfrm>
          </p:grpSpPr>
          <p:sp>
            <p:nvSpPr>
              <p:cNvPr id="136" name="Oval 5"/>
              <p:cNvSpPr>
                <a:spLocks noChangeArrowheads="1"/>
              </p:cNvSpPr>
              <p:nvPr/>
            </p:nvSpPr>
            <p:spPr bwMode="auto">
              <a:xfrm>
                <a:off x="1600200" y="3890963"/>
                <a:ext cx="152400" cy="152400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37" name="Line 6"/>
              <p:cNvSpPr>
                <a:spLocks noChangeShapeType="1"/>
              </p:cNvSpPr>
              <p:nvPr/>
            </p:nvSpPr>
            <p:spPr bwMode="auto">
              <a:xfrm>
                <a:off x="1751013" y="3962400"/>
                <a:ext cx="758825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1447800" y="4953000"/>
            <a:ext cx="3810000" cy="762000"/>
            <a:chOff x="1447800" y="4953000"/>
            <a:chExt cx="3810000" cy="762000"/>
          </a:xfrm>
        </p:grpSpPr>
        <p:sp>
          <p:nvSpPr>
            <p:cNvPr id="114" name="Line 31"/>
            <p:cNvSpPr>
              <a:spLocks noChangeShapeType="1"/>
            </p:cNvSpPr>
            <p:nvPr/>
          </p:nvSpPr>
          <p:spPr bwMode="auto">
            <a:xfrm flipH="1">
              <a:off x="4267200" y="5334000"/>
              <a:ext cx="99060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30"/>
            <p:cNvSpPr>
              <a:spLocks noChangeShapeType="1"/>
            </p:cNvSpPr>
            <p:nvPr/>
          </p:nvSpPr>
          <p:spPr bwMode="auto">
            <a:xfrm flipH="1">
              <a:off x="1447800" y="5334000"/>
              <a:ext cx="167640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Line 31"/>
            <p:cNvSpPr>
              <a:spLocks noChangeShapeType="1"/>
            </p:cNvSpPr>
            <p:nvPr/>
          </p:nvSpPr>
          <p:spPr bwMode="auto">
            <a:xfrm>
              <a:off x="4040188" y="5334000"/>
              <a:ext cx="379413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AutoShape 32"/>
            <p:cNvSpPr>
              <a:spLocks noChangeArrowheads="1"/>
            </p:cNvSpPr>
            <p:nvPr/>
          </p:nvSpPr>
          <p:spPr bwMode="auto">
            <a:xfrm rot="5400000">
              <a:off x="3048000" y="5029200"/>
              <a:ext cx="762000" cy="6096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45" name="Oval 33"/>
            <p:cNvSpPr>
              <a:spLocks noChangeArrowheads="1"/>
            </p:cNvSpPr>
            <p:nvPr/>
          </p:nvSpPr>
          <p:spPr bwMode="auto">
            <a:xfrm>
              <a:off x="3733800" y="5181600"/>
              <a:ext cx="304800" cy="304800"/>
            </a:xfrm>
            <a:prstGeom prst="ellips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46" name="Text Box 34"/>
            <p:cNvSpPr txBox="1">
              <a:spLocks noChangeArrowheads="1"/>
            </p:cNvSpPr>
            <p:nvPr/>
          </p:nvSpPr>
          <p:spPr bwMode="auto">
            <a:xfrm>
              <a:off x="4267200" y="5029200"/>
              <a:ext cx="304800" cy="336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 dirty="0">
                  <a:solidFill>
                    <a:schemeClr val="accent1"/>
                  </a:solidFill>
                </a:rPr>
                <a:t>d</a:t>
              </a:r>
            </a:p>
          </p:txBody>
        </p:sp>
        <p:sp>
          <p:nvSpPr>
            <p:cNvPr id="152" name="Line 38"/>
            <p:cNvSpPr>
              <a:spLocks noChangeShapeType="1"/>
            </p:cNvSpPr>
            <p:nvPr/>
          </p:nvSpPr>
          <p:spPr bwMode="auto">
            <a:xfrm>
              <a:off x="4343400" y="5029200"/>
              <a:ext cx="152400" cy="0"/>
            </a:xfrm>
            <a:prstGeom prst="line">
              <a:avLst/>
            </a:prstGeom>
            <a:noFill/>
            <a:ln w="28575">
              <a:solidFill>
                <a:srgbClr val="E4D4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876800" y="4419600"/>
            <a:ext cx="2667000" cy="1066800"/>
            <a:chOff x="4876800" y="4419600"/>
            <a:chExt cx="2667000" cy="1066800"/>
          </a:xfrm>
        </p:grpSpPr>
        <p:grpSp>
          <p:nvGrpSpPr>
            <p:cNvPr id="98" name="Group 30"/>
            <p:cNvGrpSpPr>
              <a:grpSpLocks/>
            </p:cNvGrpSpPr>
            <p:nvPr/>
          </p:nvGrpSpPr>
          <p:grpSpPr bwMode="auto">
            <a:xfrm>
              <a:off x="5257800" y="4724400"/>
              <a:ext cx="381000" cy="762000"/>
              <a:chOff x="3072" y="3168"/>
              <a:chExt cx="240" cy="432"/>
            </a:xfrm>
          </p:grpSpPr>
          <p:sp>
            <p:nvSpPr>
              <p:cNvPr id="102" name="Line 31"/>
              <p:cNvSpPr>
                <a:spLocks noChangeShapeType="1"/>
              </p:cNvSpPr>
              <p:nvPr/>
            </p:nvSpPr>
            <p:spPr bwMode="auto">
              <a:xfrm flipH="1">
                <a:off x="3072" y="316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32"/>
              <p:cNvSpPr>
                <a:spLocks noChangeShapeType="1"/>
              </p:cNvSpPr>
              <p:nvPr/>
            </p:nvSpPr>
            <p:spPr bwMode="auto">
              <a:xfrm>
                <a:off x="3072" y="3168"/>
                <a:ext cx="0" cy="43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33"/>
              <p:cNvSpPr>
                <a:spLocks noChangeShapeType="1"/>
              </p:cNvSpPr>
              <p:nvPr/>
            </p:nvSpPr>
            <p:spPr bwMode="auto">
              <a:xfrm>
                <a:off x="3072" y="360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9" name="Line 34"/>
            <p:cNvSpPr>
              <a:spLocks noChangeShapeType="1"/>
            </p:cNvSpPr>
            <p:nvPr/>
          </p:nvSpPr>
          <p:spPr bwMode="auto">
            <a:xfrm flipH="1">
              <a:off x="4876800" y="4800600"/>
              <a:ext cx="38100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36"/>
            <p:cNvSpPr>
              <a:spLocks noChangeShapeType="1"/>
            </p:cNvSpPr>
            <p:nvPr/>
          </p:nvSpPr>
          <p:spPr bwMode="auto">
            <a:xfrm>
              <a:off x="6019800" y="5105400"/>
              <a:ext cx="152400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Arc 53"/>
            <p:cNvSpPr>
              <a:spLocks/>
            </p:cNvSpPr>
            <p:nvPr/>
          </p:nvSpPr>
          <p:spPr bwMode="auto">
            <a:xfrm>
              <a:off x="5638800" y="4724400"/>
              <a:ext cx="381000" cy="3794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Arc 54"/>
            <p:cNvSpPr>
              <a:spLocks/>
            </p:cNvSpPr>
            <p:nvPr/>
          </p:nvSpPr>
          <p:spPr bwMode="auto">
            <a:xfrm flipV="1">
              <a:off x="5638800" y="5105400"/>
              <a:ext cx="381000" cy="3794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30"/>
            <p:cNvSpPr>
              <a:spLocks noChangeShapeType="1"/>
            </p:cNvSpPr>
            <p:nvPr/>
          </p:nvSpPr>
          <p:spPr bwMode="auto">
            <a:xfrm rot="5400000" flipH="1">
              <a:off x="4686300" y="4610100"/>
              <a:ext cx="38100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38"/>
            <p:cNvSpPr>
              <a:spLocks noChangeShapeType="1"/>
            </p:cNvSpPr>
            <p:nvPr/>
          </p:nvSpPr>
          <p:spPr bwMode="auto">
            <a:xfrm>
              <a:off x="7315200" y="4800600"/>
              <a:ext cx="152400" cy="0"/>
            </a:xfrm>
            <a:prstGeom prst="line">
              <a:avLst/>
            </a:prstGeom>
            <a:noFill/>
            <a:ln w="28575">
              <a:solidFill>
                <a:srgbClr val="E4D4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2898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BCE8A0-6FFD-4D0A-871C-0F8DD02FA67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3/30/2020</a:t>
            </a:fld>
            <a:endParaRPr lang="en-US" altLang="en-US" sz="140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73AC23-CAC5-4E5D-BBB1-1D80DA80AC1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848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Wire Logic → Ladder Logic Rungs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300" dirty="0"/>
              <a:t>A rung runs from the left (hot) rail to the right rail (return), generally having only </a:t>
            </a:r>
            <a:r>
              <a:rPr lang="en-US" altLang="en-US" sz="2300" b="1" dirty="0">
                <a:solidFill>
                  <a:srgbClr val="FFFF00"/>
                </a:solidFill>
              </a:rPr>
              <a:t>ONE output coil per rung</a:t>
            </a:r>
            <a:r>
              <a:rPr lang="en-US" altLang="en-US" sz="2300" dirty="0">
                <a:solidFill>
                  <a:srgbClr val="FFFF00"/>
                </a:solidFill>
              </a:rPr>
              <a:t>.</a:t>
            </a:r>
          </a:p>
          <a:p>
            <a:pPr eaLnBrk="1" hangingPunct="1"/>
            <a:endParaRPr lang="en-US" altLang="en-US" sz="800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sz="2300" dirty="0">
                <a:solidFill>
                  <a:srgbClr val="FFFFFF"/>
                </a:solidFill>
              </a:rPr>
              <a:t>Mnemonic</a:t>
            </a:r>
            <a:r>
              <a:rPr lang="en-US" altLang="en-US" sz="2300" dirty="0"/>
              <a:t> names (addresses) of inputs and outputs are given at the top of the symbol.</a:t>
            </a:r>
          </a:p>
          <a:p>
            <a:pPr eaLnBrk="1" hangingPunct="1"/>
            <a:endParaRPr lang="en-US" altLang="en-US" sz="800" dirty="0"/>
          </a:p>
          <a:p>
            <a:pPr eaLnBrk="1" hangingPunct="1"/>
            <a:r>
              <a:rPr lang="en-US" altLang="en-US" sz="2300" dirty="0"/>
              <a:t>The type (NO, NC) of an input is depicted in the center of the input symbol. The state of </a:t>
            </a:r>
            <a:r>
              <a:rPr lang="en-US" altLang="en-US" sz="2300" dirty="0">
                <a:solidFill>
                  <a:srgbClr val="FFFF00"/>
                </a:solidFill>
              </a:rPr>
              <a:t>an output may be used as an input </a:t>
            </a:r>
            <a:r>
              <a:rPr lang="en-US" altLang="en-US" sz="2300" dirty="0"/>
              <a:t>in a rung. </a:t>
            </a:r>
          </a:p>
          <a:p>
            <a:pPr eaLnBrk="1" hangingPunct="1"/>
            <a:endParaRPr lang="en-US" altLang="en-US" sz="800" dirty="0"/>
          </a:p>
          <a:p>
            <a:pPr eaLnBrk="1" hangingPunct="1"/>
            <a:r>
              <a:rPr lang="en-US" altLang="en-US" sz="2300" b="1" i="1" dirty="0">
                <a:solidFill>
                  <a:schemeClr val="accent1"/>
                </a:solidFill>
              </a:rPr>
              <a:t>Preset times/counts/other values are noted below the output coil symbol.</a:t>
            </a:r>
          </a:p>
        </p:txBody>
      </p:sp>
    </p:spTree>
    <p:extLst>
      <p:ext uri="{BB962C8B-B14F-4D97-AF65-F5344CB8AC3E}">
        <p14:creationId xmlns:p14="http://schemas.microsoft.com/office/powerpoint/2010/main" val="294218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udio">
  <a:themeElements>
    <a:clrScheme name="Mines RGB">
      <a:dk1>
        <a:srgbClr val="071D49"/>
      </a:dk1>
      <a:lt1>
        <a:srgbClr val="B3A369"/>
      </a:lt1>
      <a:dk2>
        <a:srgbClr val="000000"/>
      </a:dk2>
      <a:lt2>
        <a:srgbClr val="E4D490"/>
      </a:lt2>
      <a:accent1>
        <a:srgbClr val="E4D490"/>
      </a:accent1>
      <a:accent2>
        <a:srgbClr val="FFFFFF"/>
      </a:accent2>
      <a:accent3>
        <a:srgbClr val="B3A369"/>
      </a:accent3>
      <a:accent4>
        <a:srgbClr val="071D49"/>
      </a:accent4>
      <a:accent5>
        <a:srgbClr val="FFFF00"/>
      </a:accent5>
      <a:accent6>
        <a:srgbClr val="C00000"/>
      </a:accent6>
      <a:hlink>
        <a:srgbClr val="00B0F0"/>
      </a:hlink>
      <a:folHlink>
        <a:srgbClr val="3398FF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3631</TotalTime>
  <Words>930</Words>
  <Application>Microsoft Office PowerPoint</Application>
  <PresentationFormat>On-screen Show (4:3)</PresentationFormat>
  <Paragraphs>252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Times New Roman</vt:lpstr>
      <vt:lpstr>Wingdings</vt:lpstr>
      <vt:lpstr>Studio</vt:lpstr>
      <vt:lpstr>IENG 475 - Lecture 11</vt:lpstr>
      <vt:lpstr>Wire Logic</vt:lpstr>
      <vt:lpstr>Truth Tables</vt:lpstr>
      <vt:lpstr>Logic Diagramming</vt:lpstr>
      <vt:lpstr>Logical AND Function</vt:lpstr>
      <vt:lpstr>Logical OR Function</vt:lpstr>
      <vt:lpstr>Logical NOT Function</vt:lpstr>
      <vt:lpstr>Wire Logic = Gate Logic</vt:lpstr>
      <vt:lpstr>Wire Logic → Ladder Logic Rungs</vt:lpstr>
      <vt:lpstr>Logic Diagram Examples</vt:lpstr>
      <vt:lpstr>PLC History 101</vt:lpstr>
      <vt:lpstr>PLC History 102</vt:lpstr>
      <vt:lpstr>PLC History 103</vt:lpstr>
      <vt:lpstr>PLC System Diagrammed</vt:lpstr>
      <vt:lpstr>Electro-Optical Isolation</vt:lpstr>
      <vt:lpstr>Questions &amp; Issues</vt:lpstr>
    </vt:vector>
  </TitlesOfParts>
  <Company>SDSMT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Diagramming &amp; Introduction to Programmable Logic Controllers</dc:title>
  <dc:creator>D.H. Jensen</dc:creator>
  <cp:lastModifiedBy>Jensen, Dean H.</cp:lastModifiedBy>
  <cp:revision>153</cp:revision>
  <cp:lastPrinted>2015-03-23T23:11:33Z</cp:lastPrinted>
  <dcterms:created xsi:type="dcterms:W3CDTF">2002-09-30T14:47:20Z</dcterms:created>
  <dcterms:modified xsi:type="dcterms:W3CDTF">2020-03-31T01:04:08Z</dcterms:modified>
</cp:coreProperties>
</file>