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0"/>
  </p:notesMasterIdLst>
  <p:handoutMasterIdLst>
    <p:handoutMasterId r:id="rId21"/>
  </p:handoutMasterIdLst>
  <p:sldIdLst>
    <p:sldId id="443" r:id="rId2"/>
    <p:sldId id="444" r:id="rId3"/>
    <p:sldId id="445" r:id="rId4"/>
    <p:sldId id="446" r:id="rId5"/>
    <p:sldId id="447" r:id="rId6"/>
    <p:sldId id="448" r:id="rId7"/>
    <p:sldId id="449" r:id="rId8"/>
    <p:sldId id="450" r:id="rId9"/>
    <p:sldId id="451" r:id="rId10"/>
    <p:sldId id="452" r:id="rId11"/>
    <p:sldId id="453" r:id="rId12"/>
    <p:sldId id="454" r:id="rId13"/>
    <p:sldId id="458" r:id="rId14"/>
    <p:sldId id="455" r:id="rId15"/>
    <p:sldId id="456" r:id="rId16"/>
    <p:sldId id="460" r:id="rId17"/>
    <p:sldId id="459" r:id="rId18"/>
    <p:sldId id="457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D490"/>
    <a:srgbClr val="071D49"/>
    <a:srgbClr val="FFFFFF"/>
    <a:srgbClr val="003366"/>
    <a:srgbClr val="0000FF"/>
    <a:srgbClr val="DAA510"/>
    <a:srgbClr val="B3A369"/>
    <a:srgbClr val="00FFFF"/>
    <a:srgbClr val="00C9C4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6" autoAdjust="0"/>
    <p:restoredTop sz="94674" autoAdjust="0"/>
  </p:normalViewPr>
  <p:slideViewPr>
    <p:cSldViewPr>
      <p:cViewPr varScale="1">
        <p:scale>
          <a:sx n="108" d="100"/>
          <a:sy n="108" d="100"/>
        </p:scale>
        <p:origin x="-8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185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3" Type="http://schemas.openxmlformats.org/officeDocument/2006/relationships/slide" Target="slides/slide3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2" Type="http://schemas.openxmlformats.org/officeDocument/2006/relationships/slide" Target="slides/slide2.xml"/><Relationship Id="rId16" Type="http://schemas.openxmlformats.org/officeDocument/2006/relationships/slide" Target="slides/slide17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21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IENG 475:  Computer-Controlled Manufacturing Systems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4183" y="0"/>
            <a:ext cx="303621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21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(c) 2006,  D.H. Jensen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4183" y="8832850"/>
            <a:ext cx="303621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7CB0BA6-FC61-49BF-AB22-C3B3D7382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8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21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IENG 475:  Computer-Controlled Manufacturing Systems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4183" y="0"/>
            <a:ext cx="303621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6430"/>
            <a:ext cx="514096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21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(c) 2006,  D.H. Jensen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4183" y="8832850"/>
            <a:ext cx="303621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32A3B95-6D26-41D5-9937-C9487233E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0558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>
                <a:latin typeface="Times New Roman" pitchFamily="18" charset="0"/>
              </a:rPr>
              <a:t>IENG 475:  Computer-Controlled Manufacturing Systems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>
                <a:latin typeface="Times New Roman" pitchFamily="18" charset="0"/>
              </a:rPr>
              <a:t>(c) 2006,  D.H. Jensen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688E543-8994-4023-9C84-E31E519D9AB3}" type="slidenum">
              <a:rPr lang="en-US" altLang="en-US" smtClean="0">
                <a:latin typeface="Times New Roman" pitchFamily="18" charset="0"/>
              </a:rPr>
              <a:pPr/>
              <a:t>1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B3A369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rgbClr val="071D49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>
                <a:solidFill>
                  <a:srgbClr val="E4D490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E2557-0AF9-41C1-81DE-CF84B8197669}" type="datetime1">
              <a:rPr lang="en-US"/>
              <a:pPr>
                <a:defRPr/>
              </a:pPr>
              <a:t>3/21/2018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91275"/>
            <a:ext cx="3276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IENG 475: Computer-Controlled Manufacturing Systems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12095-F970-44BA-9019-5577AF3C4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1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8BFD4-9DFE-49A0-8EFE-C38A3DD99CA0}" type="datetime1">
              <a:rPr lang="en-US"/>
              <a:pPr>
                <a:defRPr/>
              </a:pPr>
              <a:t>3/21/2018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889AA-DFE2-4838-856D-CE3E12EAC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5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93550-DB14-4D43-8D19-1B126689FB63}" type="datetime1">
              <a:rPr lang="en-US"/>
              <a:pPr>
                <a:defRPr/>
              </a:pPr>
              <a:t>3/21/2018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70B87-6AF1-4846-BD4B-09C22333E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5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i="0" baseline="0"/>
            </a:lvl1pPr>
            <a:lvl2pPr>
              <a:defRPr baseline="0">
                <a:solidFill>
                  <a:srgbClr val="FFFFFF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B34C8-0BDF-478F-8619-D30D984BC7E5}" type="datetime1">
              <a:rPr lang="en-US"/>
              <a:pPr>
                <a:defRPr/>
              </a:pPr>
              <a:t>3/21/2018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87BAD-20C6-4C38-8929-0AC3FB082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F1C39-8DDE-4E23-B1BC-5D5DE3D0E97D}" type="datetime1">
              <a:rPr lang="en-US"/>
              <a:pPr>
                <a:defRPr/>
              </a:pPr>
              <a:t>3/21/2018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E98D0-036C-410D-A98E-6E084D37A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9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E82B0-090C-40F7-B7B9-32B4E09A13CF}" type="datetime1">
              <a:rPr lang="en-US"/>
              <a:pPr>
                <a:defRPr/>
              </a:pPr>
              <a:t>3/21/2018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D101E-AFD7-4A85-A41C-230EC8B98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9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C2892-8C4B-458B-B191-40D3B2E68819}" type="datetime1">
              <a:rPr lang="en-US"/>
              <a:pPr>
                <a:defRPr/>
              </a:pPr>
              <a:t>3/21/2018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0C68-9CAC-4392-BAC3-41EAD79E3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6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1CD1E-CBA5-46C7-834F-A6754015639D}" type="datetime1">
              <a:rPr lang="en-US"/>
              <a:pPr>
                <a:defRPr/>
              </a:pPr>
              <a:t>3/21/2018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32361-8AFE-4E69-8D2E-BF2469A1F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9BBA2-80A4-4A71-BEF7-DEEF8C3D7207}" type="datetime1">
              <a:rPr lang="en-US"/>
              <a:pPr>
                <a:defRPr/>
              </a:pPr>
              <a:t>3/21/2018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4AA6F-4099-4E87-BC1F-09428BF10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3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ADD29-71B1-4689-B7AA-96B301332185}" type="datetime1">
              <a:rPr lang="en-US"/>
              <a:pPr>
                <a:defRPr/>
              </a:pPr>
              <a:t>3/21/2018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7E15A-5CB8-4905-814F-BE493D867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6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1AF37-6495-40FA-8E12-34B73768CCB3}" type="datetime1">
              <a:rPr lang="en-US"/>
              <a:pPr>
                <a:defRPr/>
              </a:pPr>
              <a:t>3/21/2018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222C3-C81D-463A-BD69-7C408EEC7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3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1D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solidFill>
            <a:srgbClr val="B3A369"/>
          </a:solidFill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DC6E414F-8048-44C7-B8CA-6B06D8F659B1}" type="datetime1">
              <a:rPr lang="en-US"/>
              <a:pPr>
                <a:defRPr/>
              </a:pPr>
              <a:t>3/21/2018</a:t>
            </a:fld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403975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B555E543-5E2C-499B-83EC-98EBDF6D7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rgbClr val="E4D4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1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rgbClr val="E4D49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 baseline="0">
          <a:solidFill>
            <a:srgbClr val="E4D49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150000"/>
        <a:buChar char="•"/>
        <a:defRPr sz="22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3A369"/>
        </a:buClr>
        <a:buSzPct val="150000"/>
        <a:buChar char="•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5"/>
        </a:buClr>
        <a:buSzPct val="150000"/>
        <a:buChar char="•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B2D5D2-BE6C-447F-A060-9BD655A4EE36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3/21/2018</a:t>
            </a:fld>
            <a:endParaRPr lang="en-US" altLang="en-US" sz="1400" smtClean="0"/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3076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B91C0C-48A7-40DC-8D98-694D6FB81B2D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IENG 475 - Lecture 10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Relay and Pneumatic (Fluid) Control Logic</a:t>
            </a:r>
          </a:p>
        </p:txBody>
      </p:sp>
    </p:spTree>
    <p:extLst>
      <p:ext uri="{BB962C8B-B14F-4D97-AF65-F5344CB8AC3E}">
        <p14:creationId xmlns:p14="http://schemas.microsoft.com/office/powerpoint/2010/main" val="383970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FCD096-EDDB-4D38-B135-2D0CEAB60A32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3/21/2018</a:t>
            </a:fld>
            <a:endParaRPr lang="en-US" altLang="en-US" sz="1400" smtClean="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59AB52-3182-4323-BCC5-0E6E01059C8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Signal / Control Valves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33550"/>
            <a:ext cx="7696200" cy="4038600"/>
          </a:xfrm>
        </p:spPr>
        <p:txBody>
          <a:bodyPr/>
          <a:lstStyle/>
          <a:p>
            <a:pPr eaLnBrk="1" hangingPunct="1"/>
            <a:r>
              <a:rPr lang="en-US" altLang="en-US" sz="2700" dirty="0" smtClean="0"/>
              <a:t>Signal &amp; Control Valves:</a:t>
            </a:r>
          </a:p>
          <a:p>
            <a:pPr lvl="1" eaLnBrk="1" hangingPunct="1"/>
            <a:r>
              <a:rPr lang="en-US" altLang="en-US" sz="2000" dirty="0" smtClean="0"/>
              <a:t>Number of ports may be counted from the lines exiting the normal position square </a:t>
            </a:r>
          </a:p>
          <a:p>
            <a:pPr lvl="1" eaLnBrk="1" hangingPunct="1"/>
            <a:r>
              <a:rPr lang="en-US" altLang="en-US" sz="2000" dirty="0" smtClean="0"/>
              <a:t>Number of squares is the number of positions</a:t>
            </a:r>
          </a:p>
          <a:p>
            <a:pPr lvl="2" eaLnBrk="1" hangingPunct="1"/>
            <a:r>
              <a:rPr lang="en-US" altLang="en-US" sz="1800" dirty="0" smtClean="0"/>
              <a:t>Example: 3/2 manually actuated signal valve</a:t>
            </a:r>
          </a:p>
          <a:p>
            <a:pPr lvl="2" eaLnBrk="1" hangingPunct="1"/>
            <a:endParaRPr lang="en-US" altLang="en-US" sz="1800" dirty="0" smtClean="0"/>
          </a:p>
          <a:p>
            <a:pPr lvl="2" eaLnBrk="1" hangingPunct="1"/>
            <a:endParaRPr lang="en-US" altLang="en-US" sz="1800" dirty="0" smtClean="0"/>
          </a:p>
          <a:p>
            <a:pPr lvl="2" eaLnBrk="1" hangingPunct="1"/>
            <a:endParaRPr lang="en-US" altLang="en-US" sz="1800" dirty="0" smtClean="0"/>
          </a:p>
          <a:p>
            <a:pPr lvl="2" eaLnBrk="1" hangingPunct="1"/>
            <a:endParaRPr lang="en-US" altLang="en-US" sz="1800" dirty="0" smtClean="0"/>
          </a:p>
          <a:p>
            <a:pPr lvl="2" eaLnBrk="1" hangingPunct="1"/>
            <a:endParaRPr lang="en-US" altLang="en-US" sz="1800" dirty="0" smtClean="0"/>
          </a:p>
          <a:p>
            <a:pPr lvl="2" eaLnBrk="1" hangingPunct="1"/>
            <a:endParaRPr lang="en-US" altLang="en-US" sz="1800" dirty="0" smtClean="0"/>
          </a:p>
          <a:p>
            <a:pPr lvl="2" eaLnBrk="1" hangingPunct="1"/>
            <a:endParaRPr lang="en-US" altLang="en-US" sz="2400" dirty="0" smtClean="0"/>
          </a:p>
          <a:p>
            <a:pPr lvl="1" eaLnBrk="1" hangingPunct="1"/>
            <a:r>
              <a:rPr lang="en-US" altLang="en-US" sz="2000" dirty="0" smtClean="0"/>
              <a:t>Function is evident by shifting position squares</a:t>
            </a:r>
          </a:p>
        </p:txBody>
      </p:sp>
      <p:grpSp>
        <p:nvGrpSpPr>
          <p:cNvPr id="12295" name="Group 4"/>
          <p:cNvGrpSpPr>
            <a:grpSpLocks/>
          </p:cNvGrpSpPr>
          <p:nvPr/>
        </p:nvGrpSpPr>
        <p:grpSpPr bwMode="auto">
          <a:xfrm>
            <a:off x="1665288" y="3810000"/>
            <a:ext cx="6858000" cy="1752600"/>
            <a:chOff x="1056" y="2304"/>
            <a:chExt cx="4320" cy="1104"/>
          </a:xfrm>
        </p:grpSpPr>
        <p:sp>
          <p:nvSpPr>
            <p:cNvPr id="12318" name="Freeform 5"/>
            <p:cNvSpPr>
              <a:spLocks/>
            </p:cNvSpPr>
            <p:nvPr/>
          </p:nvSpPr>
          <p:spPr bwMode="auto">
            <a:xfrm>
              <a:off x="4224" y="2640"/>
              <a:ext cx="1152" cy="528"/>
            </a:xfrm>
            <a:custGeom>
              <a:avLst/>
              <a:gdLst>
                <a:gd name="T0" fmla="*/ 0 w 672"/>
                <a:gd name="T1" fmla="*/ 0 h 528"/>
                <a:gd name="T2" fmla="*/ 3554 w 672"/>
                <a:gd name="T3" fmla="*/ 528 h 528"/>
                <a:gd name="T4" fmla="*/ 7109 w 672"/>
                <a:gd name="T5" fmla="*/ 0 h 528"/>
                <a:gd name="T6" fmla="*/ 9951 w 672"/>
                <a:gd name="T7" fmla="*/ 528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528"/>
                <a:gd name="T14" fmla="*/ 672 w 672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528">
                  <a:moveTo>
                    <a:pt x="0" y="0"/>
                  </a:moveTo>
                  <a:lnTo>
                    <a:pt x="240" y="528"/>
                  </a:lnTo>
                  <a:lnTo>
                    <a:pt x="480" y="0"/>
                  </a:lnTo>
                  <a:lnTo>
                    <a:pt x="672" y="528"/>
                  </a:lnTo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9" name="Rectangle 6"/>
            <p:cNvSpPr>
              <a:spLocks noChangeArrowheads="1"/>
            </p:cNvSpPr>
            <p:nvPr/>
          </p:nvSpPr>
          <p:spPr bwMode="auto">
            <a:xfrm>
              <a:off x="3120" y="2304"/>
              <a:ext cx="1104" cy="1104"/>
            </a:xfrm>
            <a:prstGeom prst="rect">
              <a:avLst/>
            </a:prstGeom>
            <a:noFill/>
            <a:ln w="190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2320" name="Rectangle 7"/>
            <p:cNvSpPr>
              <a:spLocks noChangeArrowheads="1"/>
            </p:cNvSpPr>
            <p:nvPr/>
          </p:nvSpPr>
          <p:spPr bwMode="auto">
            <a:xfrm>
              <a:off x="2016" y="2304"/>
              <a:ext cx="1104" cy="1104"/>
            </a:xfrm>
            <a:prstGeom prst="rect">
              <a:avLst/>
            </a:prstGeom>
            <a:noFill/>
            <a:ln w="190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grpSp>
          <p:nvGrpSpPr>
            <p:cNvPr id="12321" name="Group 8"/>
            <p:cNvGrpSpPr>
              <a:grpSpLocks/>
            </p:cNvGrpSpPr>
            <p:nvPr/>
          </p:nvGrpSpPr>
          <p:grpSpPr bwMode="auto">
            <a:xfrm>
              <a:off x="3216" y="3216"/>
              <a:ext cx="192" cy="192"/>
              <a:chOff x="3744" y="3168"/>
              <a:chExt cx="192" cy="192"/>
            </a:xfrm>
          </p:grpSpPr>
          <p:sp>
            <p:nvSpPr>
              <p:cNvPr id="12330" name="Line 9"/>
              <p:cNvSpPr>
                <a:spLocks noChangeShapeType="1"/>
              </p:cNvSpPr>
              <p:nvPr/>
            </p:nvSpPr>
            <p:spPr bwMode="auto">
              <a:xfrm flipH="1">
                <a:off x="3744" y="3168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1" name="Line 10"/>
              <p:cNvSpPr>
                <a:spLocks noChangeShapeType="1"/>
              </p:cNvSpPr>
              <p:nvPr/>
            </p:nvSpPr>
            <p:spPr bwMode="auto">
              <a:xfrm>
                <a:off x="3840" y="3168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22" name="Line 11"/>
            <p:cNvSpPr>
              <a:spLocks noChangeShapeType="1"/>
            </p:cNvSpPr>
            <p:nvPr/>
          </p:nvSpPr>
          <p:spPr bwMode="auto">
            <a:xfrm>
              <a:off x="3312" y="2304"/>
              <a:ext cx="672" cy="1104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23" name="Group 12"/>
            <p:cNvGrpSpPr>
              <a:grpSpLocks/>
            </p:cNvGrpSpPr>
            <p:nvPr/>
          </p:nvGrpSpPr>
          <p:grpSpPr bwMode="auto">
            <a:xfrm>
              <a:off x="2832" y="3216"/>
              <a:ext cx="192" cy="192"/>
              <a:chOff x="3744" y="3168"/>
              <a:chExt cx="192" cy="192"/>
            </a:xfrm>
          </p:grpSpPr>
          <p:sp>
            <p:nvSpPr>
              <p:cNvPr id="12328" name="Line 13"/>
              <p:cNvSpPr>
                <a:spLocks noChangeShapeType="1"/>
              </p:cNvSpPr>
              <p:nvPr/>
            </p:nvSpPr>
            <p:spPr bwMode="auto">
              <a:xfrm flipH="1">
                <a:off x="3744" y="3168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9" name="Line 14"/>
              <p:cNvSpPr>
                <a:spLocks noChangeShapeType="1"/>
              </p:cNvSpPr>
              <p:nvPr/>
            </p:nvSpPr>
            <p:spPr bwMode="auto">
              <a:xfrm>
                <a:off x="3840" y="3168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24" name="Line 15"/>
            <p:cNvSpPr>
              <a:spLocks noChangeShapeType="1"/>
            </p:cNvSpPr>
            <p:nvPr/>
          </p:nvSpPr>
          <p:spPr bwMode="auto">
            <a:xfrm flipV="1">
              <a:off x="2256" y="2304"/>
              <a:ext cx="0" cy="1104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5" name="Rectangle 16"/>
            <p:cNvSpPr>
              <a:spLocks noChangeArrowheads="1"/>
            </p:cNvSpPr>
            <p:nvPr/>
          </p:nvSpPr>
          <p:spPr bwMode="auto">
            <a:xfrm>
              <a:off x="1584" y="2640"/>
              <a:ext cx="432" cy="384"/>
            </a:xfrm>
            <a:prstGeom prst="rect">
              <a:avLst/>
            </a:prstGeom>
            <a:noFill/>
            <a:ln w="19050">
              <a:solidFill>
                <a:srgbClr val="FFFFFF"/>
              </a:solidFill>
              <a:miter lim="800000"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2326" name="Line 17"/>
            <p:cNvSpPr>
              <a:spLocks noChangeShapeType="1"/>
            </p:cNvSpPr>
            <p:nvPr/>
          </p:nvSpPr>
          <p:spPr bwMode="auto">
            <a:xfrm>
              <a:off x="1584" y="2496"/>
              <a:ext cx="0" cy="672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7" name="Line 18"/>
            <p:cNvSpPr>
              <a:spLocks noChangeShapeType="1"/>
            </p:cNvSpPr>
            <p:nvPr/>
          </p:nvSpPr>
          <p:spPr bwMode="auto">
            <a:xfrm>
              <a:off x="1056" y="2832"/>
              <a:ext cx="336" cy="0"/>
            </a:xfrm>
            <a:prstGeom prst="line">
              <a:avLst/>
            </a:prstGeom>
            <a:noFill/>
            <a:ln w="44450">
              <a:solidFill>
                <a:srgbClr val="FFFFFF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524000" y="3657600"/>
            <a:ext cx="7010400" cy="2057400"/>
            <a:chOff x="1524000" y="609600"/>
            <a:chExt cx="7010400" cy="2057400"/>
          </a:xfrm>
        </p:grpSpPr>
        <p:sp>
          <p:nvSpPr>
            <p:cNvPr id="12303" name="Rectangle 20"/>
            <p:cNvSpPr>
              <a:spLocks noChangeArrowheads="1"/>
            </p:cNvSpPr>
            <p:nvPr/>
          </p:nvSpPr>
          <p:spPr bwMode="auto">
            <a:xfrm>
              <a:off x="1524000" y="609600"/>
              <a:ext cx="7010400" cy="2057400"/>
            </a:xfrm>
            <a:prstGeom prst="rect">
              <a:avLst/>
            </a:prstGeom>
            <a:solidFill>
              <a:srgbClr val="071D49"/>
            </a:solidFill>
            <a:ln w="19050">
              <a:noFill/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2304" name="Freeform 21"/>
            <p:cNvSpPr>
              <a:spLocks/>
            </p:cNvSpPr>
            <p:nvPr/>
          </p:nvSpPr>
          <p:spPr bwMode="auto">
            <a:xfrm>
              <a:off x="8382000" y="1295400"/>
              <a:ext cx="152400" cy="838200"/>
            </a:xfrm>
            <a:custGeom>
              <a:avLst/>
              <a:gdLst>
                <a:gd name="T0" fmla="*/ 0 w 672"/>
                <a:gd name="T1" fmla="*/ 0 h 528"/>
                <a:gd name="T2" fmla="*/ 0 w 672"/>
                <a:gd name="T3" fmla="*/ 528 h 528"/>
                <a:gd name="T4" fmla="*/ 0 w 672"/>
                <a:gd name="T5" fmla="*/ 0 h 528"/>
                <a:gd name="T6" fmla="*/ 0 w 672"/>
                <a:gd name="T7" fmla="*/ 528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528"/>
                <a:gd name="T14" fmla="*/ 672 w 672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528">
                  <a:moveTo>
                    <a:pt x="0" y="0"/>
                  </a:moveTo>
                  <a:lnTo>
                    <a:pt x="240" y="528"/>
                  </a:lnTo>
                  <a:lnTo>
                    <a:pt x="480" y="0"/>
                  </a:lnTo>
                  <a:lnTo>
                    <a:pt x="672" y="528"/>
                  </a:lnTo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Rectangle 22"/>
            <p:cNvSpPr>
              <a:spLocks noChangeArrowheads="1"/>
            </p:cNvSpPr>
            <p:nvPr/>
          </p:nvSpPr>
          <p:spPr bwMode="auto">
            <a:xfrm>
              <a:off x="6629400" y="762000"/>
              <a:ext cx="1752600" cy="1752600"/>
            </a:xfrm>
            <a:prstGeom prst="rect">
              <a:avLst/>
            </a:prstGeom>
            <a:noFill/>
            <a:ln w="190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2306" name="Rectangle 23"/>
            <p:cNvSpPr>
              <a:spLocks noChangeArrowheads="1"/>
            </p:cNvSpPr>
            <p:nvPr/>
          </p:nvSpPr>
          <p:spPr bwMode="auto">
            <a:xfrm>
              <a:off x="4876800" y="762000"/>
              <a:ext cx="1752600" cy="1752600"/>
            </a:xfrm>
            <a:prstGeom prst="rect">
              <a:avLst/>
            </a:prstGeom>
            <a:noFill/>
            <a:ln w="190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grpSp>
          <p:nvGrpSpPr>
            <p:cNvPr id="12307" name="Group 24"/>
            <p:cNvGrpSpPr>
              <a:grpSpLocks/>
            </p:cNvGrpSpPr>
            <p:nvPr/>
          </p:nvGrpSpPr>
          <p:grpSpPr bwMode="auto">
            <a:xfrm>
              <a:off x="6781800" y="2209800"/>
              <a:ext cx="304800" cy="304800"/>
              <a:chOff x="3744" y="3168"/>
              <a:chExt cx="192" cy="192"/>
            </a:xfrm>
          </p:grpSpPr>
          <p:sp>
            <p:nvSpPr>
              <p:cNvPr id="12316" name="Line 25"/>
              <p:cNvSpPr>
                <a:spLocks noChangeShapeType="1"/>
              </p:cNvSpPr>
              <p:nvPr/>
            </p:nvSpPr>
            <p:spPr bwMode="auto">
              <a:xfrm flipH="1">
                <a:off x="3744" y="3168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7" name="Line 26"/>
              <p:cNvSpPr>
                <a:spLocks noChangeShapeType="1"/>
              </p:cNvSpPr>
              <p:nvPr/>
            </p:nvSpPr>
            <p:spPr bwMode="auto">
              <a:xfrm>
                <a:off x="3840" y="3168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8" name="Line 27"/>
            <p:cNvSpPr>
              <a:spLocks noChangeShapeType="1"/>
            </p:cNvSpPr>
            <p:nvPr/>
          </p:nvSpPr>
          <p:spPr bwMode="auto">
            <a:xfrm>
              <a:off x="6934200" y="762000"/>
              <a:ext cx="1066800" cy="175260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09" name="Group 28"/>
            <p:cNvGrpSpPr>
              <a:grpSpLocks/>
            </p:cNvGrpSpPr>
            <p:nvPr/>
          </p:nvGrpSpPr>
          <p:grpSpPr bwMode="auto">
            <a:xfrm>
              <a:off x="6172200" y="2209800"/>
              <a:ext cx="304800" cy="304800"/>
              <a:chOff x="3744" y="3168"/>
              <a:chExt cx="192" cy="192"/>
            </a:xfrm>
          </p:grpSpPr>
          <p:sp>
            <p:nvSpPr>
              <p:cNvPr id="12314" name="Line 29"/>
              <p:cNvSpPr>
                <a:spLocks noChangeShapeType="1"/>
              </p:cNvSpPr>
              <p:nvPr/>
            </p:nvSpPr>
            <p:spPr bwMode="auto">
              <a:xfrm flipH="1">
                <a:off x="3744" y="3168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5" name="Line 30"/>
              <p:cNvSpPr>
                <a:spLocks noChangeShapeType="1"/>
              </p:cNvSpPr>
              <p:nvPr/>
            </p:nvSpPr>
            <p:spPr bwMode="auto">
              <a:xfrm>
                <a:off x="3840" y="3168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10" name="Line 31"/>
            <p:cNvSpPr>
              <a:spLocks noChangeShapeType="1"/>
            </p:cNvSpPr>
            <p:nvPr/>
          </p:nvSpPr>
          <p:spPr bwMode="auto">
            <a:xfrm flipV="1">
              <a:off x="5257800" y="762000"/>
              <a:ext cx="0" cy="175260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1" name="Rectangle 32"/>
            <p:cNvSpPr>
              <a:spLocks noChangeArrowheads="1"/>
            </p:cNvSpPr>
            <p:nvPr/>
          </p:nvSpPr>
          <p:spPr bwMode="auto">
            <a:xfrm>
              <a:off x="4191000" y="1295400"/>
              <a:ext cx="685800" cy="609600"/>
            </a:xfrm>
            <a:prstGeom prst="rect">
              <a:avLst/>
            </a:prstGeom>
            <a:noFill/>
            <a:ln w="19050">
              <a:solidFill>
                <a:srgbClr val="FFFFFF"/>
              </a:solidFill>
              <a:miter lim="800000"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2312" name="Line 33"/>
            <p:cNvSpPr>
              <a:spLocks noChangeShapeType="1"/>
            </p:cNvSpPr>
            <p:nvPr/>
          </p:nvSpPr>
          <p:spPr bwMode="auto">
            <a:xfrm>
              <a:off x="4191000" y="1066800"/>
              <a:ext cx="0" cy="106680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3" name="Line 34"/>
            <p:cNvSpPr>
              <a:spLocks noChangeShapeType="1"/>
            </p:cNvSpPr>
            <p:nvPr/>
          </p:nvSpPr>
          <p:spPr bwMode="auto">
            <a:xfrm>
              <a:off x="1676400" y="1600200"/>
              <a:ext cx="2057400" cy="0"/>
            </a:xfrm>
            <a:prstGeom prst="line">
              <a:avLst/>
            </a:prstGeom>
            <a:noFill/>
            <a:ln w="44450">
              <a:solidFill>
                <a:srgbClr val="FFFFFF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297" name="Group 35"/>
          <p:cNvGrpSpPr>
            <a:grpSpLocks/>
          </p:cNvGrpSpPr>
          <p:nvPr/>
        </p:nvGrpSpPr>
        <p:grpSpPr bwMode="auto">
          <a:xfrm>
            <a:off x="5246688" y="3505200"/>
            <a:ext cx="1219200" cy="2590800"/>
            <a:chOff x="3312" y="2112"/>
            <a:chExt cx="768" cy="1632"/>
          </a:xfrm>
        </p:grpSpPr>
        <p:grpSp>
          <p:nvGrpSpPr>
            <p:cNvPr id="12298" name="Group 36"/>
            <p:cNvGrpSpPr>
              <a:grpSpLocks/>
            </p:cNvGrpSpPr>
            <p:nvPr/>
          </p:nvGrpSpPr>
          <p:grpSpPr bwMode="auto">
            <a:xfrm>
              <a:off x="3312" y="2112"/>
              <a:ext cx="672" cy="1488"/>
              <a:chOff x="3312" y="2112"/>
              <a:chExt cx="672" cy="1488"/>
            </a:xfrm>
          </p:grpSpPr>
          <p:sp>
            <p:nvSpPr>
              <p:cNvPr id="12300" name="Line 37"/>
              <p:cNvSpPr>
                <a:spLocks noChangeShapeType="1"/>
              </p:cNvSpPr>
              <p:nvPr/>
            </p:nvSpPr>
            <p:spPr bwMode="auto">
              <a:xfrm>
                <a:off x="3984" y="3408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1" name="Line 38"/>
              <p:cNvSpPr>
                <a:spLocks noChangeShapeType="1"/>
              </p:cNvSpPr>
              <p:nvPr/>
            </p:nvSpPr>
            <p:spPr bwMode="auto">
              <a:xfrm>
                <a:off x="3312" y="21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2" name="Line 39"/>
              <p:cNvSpPr>
                <a:spLocks noChangeShapeType="1"/>
              </p:cNvSpPr>
              <p:nvPr/>
            </p:nvSpPr>
            <p:spPr bwMode="auto">
              <a:xfrm>
                <a:off x="3312" y="3408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99" name="AutoShape 40"/>
            <p:cNvSpPr>
              <a:spLocks noChangeArrowheads="1"/>
            </p:cNvSpPr>
            <p:nvPr/>
          </p:nvSpPr>
          <p:spPr bwMode="auto">
            <a:xfrm flipV="1">
              <a:off x="3888" y="3600"/>
              <a:ext cx="192" cy="144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rgbClr val="FFFFFF"/>
              </a:solidFill>
              <a:miter lim="800000"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sp useBgFill="1">
        <p:nvSpPr>
          <p:cNvPr id="3" name="Rectangle 2"/>
          <p:cNvSpPr/>
          <p:nvPr/>
        </p:nvSpPr>
        <p:spPr bwMode="auto">
          <a:xfrm>
            <a:off x="1524000" y="3733800"/>
            <a:ext cx="7086600" cy="19050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59" name="Group 4"/>
          <p:cNvGrpSpPr>
            <a:grpSpLocks/>
          </p:cNvGrpSpPr>
          <p:nvPr/>
        </p:nvGrpSpPr>
        <p:grpSpPr bwMode="auto">
          <a:xfrm>
            <a:off x="1676400" y="3810000"/>
            <a:ext cx="6858000" cy="1752600"/>
            <a:chOff x="1056" y="2304"/>
            <a:chExt cx="4320" cy="1104"/>
          </a:xfrm>
        </p:grpSpPr>
        <p:sp>
          <p:nvSpPr>
            <p:cNvPr id="60" name="Freeform 5"/>
            <p:cNvSpPr>
              <a:spLocks/>
            </p:cNvSpPr>
            <p:nvPr/>
          </p:nvSpPr>
          <p:spPr bwMode="auto">
            <a:xfrm>
              <a:off x="4224" y="2640"/>
              <a:ext cx="1152" cy="528"/>
            </a:xfrm>
            <a:custGeom>
              <a:avLst/>
              <a:gdLst>
                <a:gd name="T0" fmla="*/ 0 w 672"/>
                <a:gd name="T1" fmla="*/ 0 h 528"/>
                <a:gd name="T2" fmla="*/ 3554 w 672"/>
                <a:gd name="T3" fmla="*/ 528 h 528"/>
                <a:gd name="T4" fmla="*/ 7109 w 672"/>
                <a:gd name="T5" fmla="*/ 0 h 528"/>
                <a:gd name="T6" fmla="*/ 9951 w 672"/>
                <a:gd name="T7" fmla="*/ 528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528"/>
                <a:gd name="T14" fmla="*/ 672 w 672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528">
                  <a:moveTo>
                    <a:pt x="0" y="0"/>
                  </a:moveTo>
                  <a:lnTo>
                    <a:pt x="240" y="528"/>
                  </a:lnTo>
                  <a:lnTo>
                    <a:pt x="480" y="0"/>
                  </a:lnTo>
                  <a:lnTo>
                    <a:pt x="672" y="528"/>
                  </a:lnTo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6"/>
            <p:cNvSpPr>
              <a:spLocks noChangeArrowheads="1"/>
            </p:cNvSpPr>
            <p:nvPr/>
          </p:nvSpPr>
          <p:spPr bwMode="auto">
            <a:xfrm>
              <a:off x="3120" y="2304"/>
              <a:ext cx="1104" cy="1104"/>
            </a:xfrm>
            <a:prstGeom prst="rect">
              <a:avLst/>
            </a:prstGeom>
            <a:noFill/>
            <a:ln w="190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2" name="Rectangle 7"/>
            <p:cNvSpPr>
              <a:spLocks noChangeArrowheads="1"/>
            </p:cNvSpPr>
            <p:nvPr/>
          </p:nvSpPr>
          <p:spPr bwMode="auto">
            <a:xfrm>
              <a:off x="2016" y="2304"/>
              <a:ext cx="1104" cy="1104"/>
            </a:xfrm>
            <a:prstGeom prst="rect">
              <a:avLst/>
            </a:prstGeom>
            <a:noFill/>
            <a:ln w="190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grpSp>
          <p:nvGrpSpPr>
            <p:cNvPr id="63" name="Group 8"/>
            <p:cNvGrpSpPr>
              <a:grpSpLocks/>
            </p:cNvGrpSpPr>
            <p:nvPr/>
          </p:nvGrpSpPr>
          <p:grpSpPr bwMode="auto">
            <a:xfrm>
              <a:off x="3216" y="3216"/>
              <a:ext cx="192" cy="192"/>
              <a:chOff x="3744" y="3168"/>
              <a:chExt cx="192" cy="192"/>
            </a:xfrm>
          </p:grpSpPr>
          <p:sp>
            <p:nvSpPr>
              <p:cNvPr id="72" name="Line 9"/>
              <p:cNvSpPr>
                <a:spLocks noChangeShapeType="1"/>
              </p:cNvSpPr>
              <p:nvPr/>
            </p:nvSpPr>
            <p:spPr bwMode="auto">
              <a:xfrm flipH="1">
                <a:off x="3744" y="3168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10"/>
              <p:cNvSpPr>
                <a:spLocks noChangeShapeType="1"/>
              </p:cNvSpPr>
              <p:nvPr/>
            </p:nvSpPr>
            <p:spPr bwMode="auto">
              <a:xfrm>
                <a:off x="3840" y="3168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4" name="Line 11"/>
            <p:cNvSpPr>
              <a:spLocks noChangeShapeType="1"/>
            </p:cNvSpPr>
            <p:nvPr/>
          </p:nvSpPr>
          <p:spPr bwMode="auto">
            <a:xfrm>
              <a:off x="3312" y="2304"/>
              <a:ext cx="672" cy="1104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5" name="Group 12"/>
            <p:cNvGrpSpPr>
              <a:grpSpLocks/>
            </p:cNvGrpSpPr>
            <p:nvPr/>
          </p:nvGrpSpPr>
          <p:grpSpPr bwMode="auto">
            <a:xfrm>
              <a:off x="2832" y="3216"/>
              <a:ext cx="192" cy="192"/>
              <a:chOff x="3744" y="3168"/>
              <a:chExt cx="192" cy="192"/>
            </a:xfrm>
          </p:grpSpPr>
          <p:sp>
            <p:nvSpPr>
              <p:cNvPr id="70" name="Line 13"/>
              <p:cNvSpPr>
                <a:spLocks noChangeShapeType="1"/>
              </p:cNvSpPr>
              <p:nvPr/>
            </p:nvSpPr>
            <p:spPr bwMode="auto">
              <a:xfrm flipH="1">
                <a:off x="3744" y="3168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14"/>
              <p:cNvSpPr>
                <a:spLocks noChangeShapeType="1"/>
              </p:cNvSpPr>
              <p:nvPr/>
            </p:nvSpPr>
            <p:spPr bwMode="auto">
              <a:xfrm>
                <a:off x="3840" y="3168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6" name="Line 15"/>
            <p:cNvSpPr>
              <a:spLocks noChangeShapeType="1"/>
            </p:cNvSpPr>
            <p:nvPr/>
          </p:nvSpPr>
          <p:spPr bwMode="auto">
            <a:xfrm flipV="1">
              <a:off x="2256" y="2304"/>
              <a:ext cx="0" cy="1104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16"/>
            <p:cNvSpPr>
              <a:spLocks noChangeArrowheads="1"/>
            </p:cNvSpPr>
            <p:nvPr/>
          </p:nvSpPr>
          <p:spPr bwMode="auto">
            <a:xfrm>
              <a:off x="1584" y="2640"/>
              <a:ext cx="432" cy="384"/>
            </a:xfrm>
            <a:prstGeom prst="rect">
              <a:avLst/>
            </a:prstGeom>
            <a:noFill/>
            <a:ln w="19050">
              <a:solidFill>
                <a:srgbClr val="FFFFFF"/>
              </a:solidFill>
              <a:miter lim="800000"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8" name="Line 17"/>
            <p:cNvSpPr>
              <a:spLocks noChangeShapeType="1"/>
            </p:cNvSpPr>
            <p:nvPr/>
          </p:nvSpPr>
          <p:spPr bwMode="auto">
            <a:xfrm>
              <a:off x="1584" y="2496"/>
              <a:ext cx="0" cy="672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18"/>
            <p:cNvSpPr>
              <a:spLocks noChangeShapeType="1"/>
            </p:cNvSpPr>
            <p:nvPr/>
          </p:nvSpPr>
          <p:spPr bwMode="auto">
            <a:xfrm>
              <a:off x="1056" y="2832"/>
              <a:ext cx="336" cy="0"/>
            </a:xfrm>
            <a:prstGeom prst="line">
              <a:avLst/>
            </a:prstGeom>
            <a:noFill/>
            <a:ln w="44450">
              <a:noFill/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8244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4DDE21-0D0C-4000-8797-D90AC6C6804F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3/21/2018</a:t>
            </a:fld>
            <a:endParaRPr lang="en-US" altLang="en-US" sz="1400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3DA552-99BD-4DE5-88F4-DCD1D6D55B3D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Valve Actuation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46250"/>
            <a:ext cx="7696200" cy="4038600"/>
          </a:xfrm>
        </p:spPr>
        <p:txBody>
          <a:bodyPr/>
          <a:lstStyle/>
          <a:p>
            <a:pPr eaLnBrk="1" hangingPunct="1"/>
            <a:endParaRPr lang="en-US" altLang="en-US" sz="2100" smtClean="0"/>
          </a:p>
          <a:p>
            <a:pPr eaLnBrk="1" hangingPunct="1"/>
            <a:r>
              <a:rPr lang="en-US" altLang="en-US" sz="2100" smtClean="0"/>
              <a:t>General (Manual) Actuation</a:t>
            </a:r>
          </a:p>
          <a:p>
            <a:pPr eaLnBrk="1" hangingPunct="1"/>
            <a:endParaRPr lang="en-US" altLang="en-US" sz="2100" smtClean="0"/>
          </a:p>
          <a:p>
            <a:pPr eaLnBrk="1" hangingPunct="1"/>
            <a:endParaRPr lang="en-US" altLang="en-US" sz="2100" smtClean="0"/>
          </a:p>
          <a:p>
            <a:pPr eaLnBrk="1" hangingPunct="1"/>
            <a:r>
              <a:rPr lang="en-US" altLang="en-US" sz="2100" smtClean="0"/>
              <a:t>Mechanical Actuation</a:t>
            </a:r>
          </a:p>
          <a:p>
            <a:pPr eaLnBrk="1" hangingPunct="1"/>
            <a:endParaRPr lang="en-US" altLang="en-US" sz="2100" smtClean="0"/>
          </a:p>
          <a:p>
            <a:pPr eaLnBrk="1" hangingPunct="1"/>
            <a:endParaRPr lang="en-US" altLang="en-US" sz="2100" smtClean="0"/>
          </a:p>
          <a:p>
            <a:pPr eaLnBrk="1" hangingPunct="1"/>
            <a:r>
              <a:rPr lang="en-US" altLang="en-US" sz="2100" smtClean="0"/>
              <a:t>Solenoid Actuation</a:t>
            </a:r>
          </a:p>
          <a:p>
            <a:pPr eaLnBrk="1" hangingPunct="1"/>
            <a:endParaRPr lang="en-US" altLang="en-US" sz="2100" smtClean="0"/>
          </a:p>
          <a:p>
            <a:pPr eaLnBrk="1" hangingPunct="1"/>
            <a:endParaRPr lang="en-US" altLang="en-US" sz="2100" smtClean="0"/>
          </a:p>
          <a:p>
            <a:pPr eaLnBrk="1" hangingPunct="1"/>
            <a:r>
              <a:rPr lang="en-US" altLang="en-US" sz="2100" smtClean="0"/>
              <a:t>Air Actuation</a:t>
            </a:r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6897688" y="1987550"/>
            <a:ext cx="838200" cy="914400"/>
          </a:xfrm>
          <a:prstGeom prst="rect">
            <a:avLst/>
          </a:prstGeom>
          <a:noFill/>
          <a:ln w="28575">
            <a:solidFill>
              <a:srgbClr val="E4D490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>
            <a:off x="5589588" y="2063750"/>
            <a:ext cx="1587" cy="747713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Rectangle 6"/>
          <p:cNvSpPr>
            <a:spLocks noChangeArrowheads="1"/>
          </p:cNvSpPr>
          <p:nvPr/>
        </p:nvSpPr>
        <p:spPr bwMode="auto">
          <a:xfrm>
            <a:off x="6924675" y="3084513"/>
            <a:ext cx="838200" cy="914400"/>
          </a:xfrm>
          <a:prstGeom prst="rect">
            <a:avLst/>
          </a:prstGeom>
          <a:noFill/>
          <a:ln w="28575">
            <a:solidFill>
              <a:srgbClr val="E4D490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22" name="Rectangle 7"/>
          <p:cNvSpPr>
            <a:spLocks noChangeArrowheads="1"/>
          </p:cNvSpPr>
          <p:nvPr/>
        </p:nvSpPr>
        <p:spPr bwMode="auto">
          <a:xfrm>
            <a:off x="5629275" y="3313113"/>
            <a:ext cx="457200" cy="415925"/>
          </a:xfrm>
          <a:prstGeom prst="rect">
            <a:avLst/>
          </a:prstGeom>
          <a:noFill/>
          <a:ln w="28575">
            <a:solidFill>
              <a:srgbClr val="FFFFFF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23" name="Oval 8"/>
          <p:cNvSpPr>
            <a:spLocks noChangeArrowheads="1"/>
          </p:cNvSpPr>
          <p:nvPr/>
        </p:nvSpPr>
        <p:spPr bwMode="auto">
          <a:xfrm>
            <a:off x="5248275" y="3236913"/>
            <a:ext cx="533400" cy="582612"/>
          </a:xfrm>
          <a:prstGeom prst="ellipse">
            <a:avLst/>
          </a:prstGeom>
          <a:solidFill>
            <a:srgbClr val="071D49"/>
          </a:solidFill>
          <a:ln w="28575">
            <a:solidFill>
              <a:srgbClr val="FFFFFF"/>
            </a:solidFill>
            <a:round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24" name="Rectangle 9"/>
          <p:cNvSpPr>
            <a:spLocks noChangeArrowheads="1"/>
          </p:cNvSpPr>
          <p:nvPr/>
        </p:nvSpPr>
        <p:spPr bwMode="auto">
          <a:xfrm>
            <a:off x="6911975" y="4206875"/>
            <a:ext cx="838200" cy="914400"/>
          </a:xfrm>
          <a:prstGeom prst="rect">
            <a:avLst/>
          </a:prstGeom>
          <a:noFill/>
          <a:ln w="28575">
            <a:solidFill>
              <a:srgbClr val="E4D490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25" name="Rectangle 10"/>
          <p:cNvSpPr>
            <a:spLocks noChangeArrowheads="1"/>
          </p:cNvSpPr>
          <p:nvPr/>
        </p:nvSpPr>
        <p:spPr bwMode="auto">
          <a:xfrm>
            <a:off x="5311775" y="4511675"/>
            <a:ext cx="762000" cy="249238"/>
          </a:xfrm>
          <a:prstGeom prst="rect">
            <a:avLst/>
          </a:prstGeom>
          <a:noFill/>
          <a:ln w="28575">
            <a:solidFill>
              <a:srgbClr val="FFFFFF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26" name="Line 11"/>
          <p:cNvSpPr>
            <a:spLocks noChangeShapeType="1"/>
          </p:cNvSpPr>
          <p:nvPr/>
        </p:nvSpPr>
        <p:spPr bwMode="auto">
          <a:xfrm>
            <a:off x="5616575" y="4511675"/>
            <a:ext cx="152400" cy="249238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Rectangle 12"/>
          <p:cNvSpPr>
            <a:spLocks noChangeArrowheads="1"/>
          </p:cNvSpPr>
          <p:nvPr/>
        </p:nvSpPr>
        <p:spPr bwMode="auto">
          <a:xfrm>
            <a:off x="6926263" y="5294313"/>
            <a:ext cx="838200" cy="914400"/>
          </a:xfrm>
          <a:prstGeom prst="rect">
            <a:avLst/>
          </a:prstGeom>
          <a:noFill/>
          <a:ln w="28575">
            <a:solidFill>
              <a:srgbClr val="E4D490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28" name="Rectangle 13"/>
          <p:cNvSpPr>
            <a:spLocks noChangeArrowheads="1"/>
          </p:cNvSpPr>
          <p:nvPr/>
        </p:nvSpPr>
        <p:spPr bwMode="auto">
          <a:xfrm>
            <a:off x="6088063" y="5294313"/>
            <a:ext cx="838200" cy="914400"/>
          </a:xfrm>
          <a:prstGeom prst="rect">
            <a:avLst/>
          </a:prstGeom>
          <a:noFill/>
          <a:ln w="28575">
            <a:solidFill>
              <a:srgbClr val="E4D490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29" name="Line 14"/>
          <p:cNvSpPr>
            <a:spLocks noChangeShapeType="1"/>
          </p:cNvSpPr>
          <p:nvPr/>
        </p:nvSpPr>
        <p:spPr bwMode="auto">
          <a:xfrm flipH="1">
            <a:off x="5021263" y="5751513"/>
            <a:ext cx="1066800" cy="1587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AutoShape 15"/>
          <p:cNvSpPr>
            <a:spLocks noChangeArrowheads="1"/>
          </p:cNvSpPr>
          <p:nvPr/>
        </p:nvSpPr>
        <p:spPr bwMode="auto">
          <a:xfrm rot="5400000">
            <a:off x="5426869" y="5447507"/>
            <a:ext cx="331787" cy="609600"/>
          </a:xfrm>
          <a:prstGeom prst="triangle">
            <a:avLst>
              <a:gd name="adj" fmla="val 50000"/>
            </a:avLst>
          </a:prstGeom>
          <a:solidFill>
            <a:srgbClr val="071D49"/>
          </a:solidFill>
          <a:ln w="28575">
            <a:solidFill>
              <a:srgbClr val="FFFFFF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31" name="Rectangle 16"/>
          <p:cNvSpPr>
            <a:spLocks noChangeArrowheads="1"/>
          </p:cNvSpPr>
          <p:nvPr/>
        </p:nvSpPr>
        <p:spPr bwMode="auto">
          <a:xfrm>
            <a:off x="6059488" y="1987550"/>
            <a:ext cx="838200" cy="914400"/>
          </a:xfrm>
          <a:prstGeom prst="rect">
            <a:avLst/>
          </a:prstGeom>
          <a:noFill/>
          <a:ln w="28575">
            <a:solidFill>
              <a:srgbClr val="E4D490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32" name="Rectangle 17"/>
          <p:cNvSpPr>
            <a:spLocks noChangeArrowheads="1"/>
          </p:cNvSpPr>
          <p:nvPr/>
        </p:nvSpPr>
        <p:spPr bwMode="auto">
          <a:xfrm>
            <a:off x="6086475" y="3084513"/>
            <a:ext cx="838200" cy="914400"/>
          </a:xfrm>
          <a:prstGeom prst="rect">
            <a:avLst/>
          </a:prstGeom>
          <a:noFill/>
          <a:ln w="28575">
            <a:solidFill>
              <a:srgbClr val="E4D490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33" name="Rectangle 18"/>
          <p:cNvSpPr>
            <a:spLocks noChangeArrowheads="1"/>
          </p:cNvSpPr>
          <p:nvPr/>
        </p:nvSpPr>
        <p:spPr bwMode="auto">
          <a:xfrm>
            <a:off x="6073775" y="4206875"/>
            <a:ext cx="838200" cy="914400"/>
          </a:xfrm>
          <a:prstGeom prst="rect">
            <a:avLst/>
          </a:prstGeom>
          <a:noFill/>
          <a:ln w="28575">
            <a:solidFill>
              <a:srgbClr val="E4D490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34" name="Line 19"/>
          <p:cNvSpPr>
            <a:spLocks noChangeShapeType="1"/>
          </p:cNvSpPr>
          <p:nvPr/>
        </p:nvSpPr>
        <p:spPr bwMode="auto">
          <a:xfrm flipH="1">
            <a:off x="5602288" y="2216150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0"/>
          <p:cNvSpPr>
            <a:spLocks noChangeShapeType="1"/>
          </p:cNvSpPr>
          <p:nvPr/>
        </p:nvSpPr>
        <p:spPr bwMode="auto">
          <a:xfrm>
            <a:off x="5602288" y="2622550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1"/>
          <p:cNvSpPr>
            <a:spLocks noChangeShapeType="1"/>
          </p:cNvSpPr>
          <p:nvPr/>
        </p:nvSpPr>
        <p:spPr bwMode="auto">
          <a:xfrm flipH="1">
            <a:off x="4983163" y="4638675"/>
            <a:ext cx="3175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37" name="Freeform 22"/>
          <p:cNvSpPr>
            <a:spLocks/>
          </p:cNvSpPr>
          <p:nvPr/>
        </p:nvSpPr>
        <p:spPr bwMode="auto">
          <a:xfrm>
            <a:off x="4849813" y="4200525"/>
            <a:ext cx="344487" cy="423863"/>
          </a:xfrm>
          <a:custGeom>
            <a:avLst/>
            <a:gdLst>
              <a:gd name="T0" fmla="*/ 0 w 217"/>
              <a:gd name="T1" fmla="*/ 0 h 267"/>
              <a:gd name="T2" fmla="*/ 2147483647 w 217"/>
              <a:gd name="T3" fmla="*/ 2147483647 h 267"/>
              <a:gd name="T4" fmla="*/ 2147483647 w 217"/>
              <a:gd name="T5" fmla="*/ 2147483647 h 267"/>
              <a:gd name="T6" fmla="*/ 2147483647 w 217"/>
              <a:gd name="T7" fmla="*/ 2147483647 h 267"/>
              <a:gd name="T8" fmla="*/ 0 60000 65536"/>
              <a:gd name="T9" fmla="*/ 0 60000 65536"/>
              <a:gd name="T10" fmla="*/ 0 60000 65536"/>
              <a:gd name="T11" fmla="*/ 0 60000 65536"/>
              <a:gd name="T12" fmla="*/ 0 w 217"/>
              <a:gd name="T13" fmla="*/ 0 h 267"/>
              <a:gd name="T14" fmla="*/ 217 w 217"/>
              <a:gd name="T15" fmla="*/ 267 h 2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7" h="267">
                <a:moveTo>
                  <a:pt x="0" y="0"/>
                </a:moveTo>
                <a:lnTo>
                  <a:pt x="175" y="151"/>
                </a:lnTo>
                <a:lnTo>
                  <a:pt x="41" y="125"/>
                </a:lnTo>
                <a:lnTo>
                  <a:pt x="217" y="267"/>
                </a:lnTo>
              </a:path>
            </a:pathLst>
          </a:custGeom>
          <a:noFill/>
          <a:ln w="28575" cmpd="sng">
            <a:solidFill>
              <a:srgbClr val="FFFFFF"/>
            </a:solidFill>
            <a:round/>
            <a:headEnd type="none" w="med" len="med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38" name="Freeform 23"/>
          <p:cNvSpPr>
            <a:spLocks/>
          </p:cNvSpPr>
          <p:nvPr/>
        </p:nvSpPr>
        <p:spPr bwMode="auto">
          <a:xfrm>
            <a:off x="7739063" y="2106613"/>
            <a:ext cx="503237" cy="584200"/>
          </a:xfrm>
          <a:custGeom>
            <a:avLst/>
            <a:gdLst>
              <a:gd name="T0" fmla="*/ 0 w 317"/>
              <a:gd name="T1" fmla="*/ 2147483647 h 368"/>
              <a:gd name="T2" fmla="*/ 2147483647 w 317"/>
              <a:gd name="T3" fmla="*/ 2147483647 h 368"/>
              <a:gd name="T4" fmla="*/ 2147483647 w 317"/>
              <a:gd name="T5" fmla="*/ 2147483647 h 368"/>
              <a:gd name="T6" fmla="*/ 2147483647 w 317"/>
              <a:gd name="T7" fmla="*/ 0 h 368"/>
              <a:gd name="T8" fmla="*/ 2147483647 w 317"/>
              <a:gd name="T9" fmla="*/ 2147483647 h 3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7"/>
              <a:gd name="T16" fmla="*/ 0 h 368"/>
              <a:gd name="T17" fmla="*/ 317 w 317"/>
              <a:gd name="T18" fmla="*/ 368 h 3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7" h="368">
                <a:moveTo>
                  <a:pt x="0" y="368"/>
                </a:moveTo>
                <a:lnTo>
                  <a:pt x="75" y="9"/>
                </a:lnTo>
                <a:lnTo>
                  <a:pt x="167" y="368"/>
                </a:lnTo>
                <a:lnTo>
                  <a:pt x="234" y="0"/>
                </a:lnTo>
                <a:lnTo>
                  <a:pt x="317" y="368"/>
                </a:lnTo>
              </a:path>
            </a:pathLst>
          </a:custGeom>
          <a:noFill/>
          <a:ln w="28575" cmpd="sng">
            <a:solidFill>
              <a:srgbClr val="E4D4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39" name="Freeform 24"/>
          <p:cNvSpPr>
            <a:spLocks/>
          </p:cNvSpPr>
          <p:nvPr/>
        </p:nvSpPr>
        <p:spPr bwMode="auto">
          <a:xfrm>
            <a:off x="7770813" y="3213100"/>
            <a:ext cx="503237" cy="584200"/>
          </a:xfrm>
          <a:custGeom>
            <a:avLst/>
            <a:gdLst>
              <a:gd name="T0" fmla="*/ 0 w 317"/>
              <a:gd name="T1" fmla="*/ 2147483647 h 368"/>
              <a:gd name="T2" fmla="*/ 2147483647 w 317"/>
              <a:gd name="T3" fmla="*/ 2147483647 h 368"/>
              <a:gd name="T4" fmla="*/ 2147483647 w 317"/>
              <a:gd name="T5" fmla="*/ 2147483647 h 368"/>
              <a:gd name="T6" fmla="*/ 2147483647 w 317"/>
              <a:gd name="T7" fmla="*/ 0 h 368"/>
              <a:gd name="T8" fmla="*/ 2147483647 w 317"/>
              <a:gd name="T9" fmla="*/ 2147483647 h 3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7"/>
              <a:gd name="T16" fmla="*/ 0 h 368"/>
              <a:gd name="T17" fmla="*/ 317 w 317"/>
              <a:gd name="T18" fmla="*/ 368 h 3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7" h="368">
                <a:moveTo>
                  <a:pt x="0" y="368"/>
                </a:moveTo>
                <a:lnTo>
                  <a:pt x="75" y="9"/>
                </a:lnTo>
                <a:lnTo>
                  <a:pt x="167" y="368"/>
                </a:lnTo>
                <a:lnTo>
                  <a:pt x="234" y="0"/>
                </a:lnTo>
                <a:lnTo>
                  <a:pt x="317" y="368"/>
                </a:lnTo>
              </a:path>
            </a:pathLst>
          </a:custGeom>
          <a:noFill/>
          <a:ln w="28575" cmpd="sng">
            <a:solidFill>
              <a:srgbClr val="E4D4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40" name="Freeform 25"/>
          <p:cNvSpPr>
            <a:spLocks/>
          </p:cNvSpPr>
          <p:nvPr/>
        </p:nvSpPr>
        <p:spPr bwMode="auto">
          <a:xfrm>
            <a:off x="7759700" y="4340225"/>
            <a:ext cx="503238" cy="584200"/>
          </a:xfrm>
          <a:custGeom>
            <a:avLst/>
            <a:gdLst>
              <a:gd name="T0" fmla="*/ 0 w 317"/>
              <a:gd name="T1" fmla="*/ 2147483647 h 368"/>
              <a:gd name="T2" fmla="*/ 2147483647 w 317"/>
              <a:gd name="T3" fmla="*/ 2147483647 h 368"/>
              <a:gd name="T4" fmla="*/ 2147483647 w 317"/>
              <a:gd name="T5" fmla="*/ 2147483647 h 368"/>
              <a:gd name="T6" fmla="*/ 2147483647 w 317"/>
              <a:gd name="T7" fmla="*/ 0 h 368"/>
              <a:gd name="T8" fmla="*/ 2147483647 w 317"/>
              <a:gd name="T9" fmla="*/ 2147483647 h 3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7"/>
              <a:gd name="T16" fmla="*/ 0 h 368"/>
              <a:gd name="T17" fmla="*/ 317 w 317"/>
              <a:gd name="T18" fmla="*/ 368 h 3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7" h="368">
                <a:moveTo>
                  <a:pt x="0" y="368"/>
                </a:moveTo>
                <a:lnTo>
                  <a:pt x="75" y="9"/>
                </a:lnTo>
                <a:lnTo>
                  <a:pt x="167" y="368"/>
                </a:lnTo>
                <a:lnTo>
                  <a:pt x="234" y="0"/>
                </a:lnTo>
                <a:lnTo>
                  <a:pt x="317" y="368"/>
                </a:lnTo>
              </a:path>
            </a:pathLst>
          </a:custGeom>
          <a:noFill/>
          <a:ln w="28575" cmpd="sng">
            <a:solidFill>
              <a:srgbClr val="E4D4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41" name="Freeform 26"/>
          <p:cNvSpPr>
            <a:spLocks/>
          </p:cNvSpPr>
          <p:nvPr/>
        </p:nvSpPr>
        <p:spPr bwMode="auto">
          <a:xfrm>
            <a:off x="7770813" y="5453063"/>
            <a:ext cx="503237" cy="584200"/>
          </a:xfrm>
          <a:custGeom>
            <a:avLst/>
            <a:gdLst>
              <a:gd name="T0" fmla="*/ 0 w 317"/>
              <a:gd name="T1" fmla="*/ 2147483647 h 368"/>
              <a:gd name="T2" fmla="*/ 2147483647 w 317"/>
              <a:gd name="T3" fmla="*/ 2147483647 h 368"/>
              <a:gd name="T4" fmla="*/ 2147483647 w 317"/>
              <a:gd name="T5" fmla="*/ 2147483647 h 368"/>
              <a:gd name="T6" fmla="*/ 2147483647 w 317"/>
              <a:gd name="T7" fmla="*/ 0 h 368"/>
              <a:gd name="T8" fmla="*/ 2147483647 w 317"/>
              <a:gd name="T9" fmla="*/ 2147483647 h 3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7"/>
              <a:gd name="T16" fmla="*/ 0 h 368"/>
              <a:gd name="T17" fmla="*/ 317 w 317"/>
              <a:gd name="T18" fmla="*/ 368 h 3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7" h="368">
                <a:moveTo>
                  <a:pt x="0" y="368"/>
                </a:moveTo>
                <a:lnTo>
                  <a:pt x="75" y="9"/>
                </a:lnTo>
                <a:lnTo>
                  <a:pt x="167" y="368"/>
                </a:lnTo>
                <a:lnTo>
                  <a:pt x="234" y="0"/>
                </a:lnTo>
                <a:lnTo>
                  <a:pt x="317" y="368"/>
                </a:lnTo>
              </a:path>
            </a:pathLst>
          </a:custGeom>
          <a:noFill/>
          <a:ln w="28575" cmpd="sng">
            <a:solidFill>
              <a:srgbClr val="E4D4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0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E52617-8DE0-477C-9365-7E0B60842295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3/21/2018</a:t>
            </a:fld>
            <a:endParaRPr lang="en-US" altLang="en-US" sz="14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5693FC4-386D-4737-982D-167AA4C0ED3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 smtClean="0"/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300" y="1733550"/>
            <a:ext cx="7696200" cy="2547938"/>
          </a:xfrm>
        </p:spPr>
        <p:txBody>
          <a:bodyPr/>
          <a:lstStyle/>
          <a:p>
            <a:pPr eaLnBrk="1" hangingPunct="1"/>
            <a:r>
              <a:rPr lang="en-US" altLang="en-US" sz="2700" dirty="0" smtClean="0"/>
              <a:t>(OR gate) Shuttle Valve</a:t>
            </a:r>
          </a:p>
          <a:p>
            <a:pPr eaLnBrk="1" hangingPunct="1"/>
            <a:endParaRPr lang="en-US" altLang="en-US" sz="2700" dirty="0" smtClean="0"/>
          </a:p>
          <a:p>
            <a:pPr eaLnBrk="1" hangingPunct="1"/>
            <a:endParaRPr lang="en-US" altLang="en-US" sz="2700" dirty="0" smtClean="0"/>
          </a:p>
          <a:p>
            <a:pPr eaLnBrk="1" hangingPunct="1"/>
            <a:endParaRPr lang="en-US" altLang="en-US" sz="2700" dirty="0" smtClean="0"/>
          </a:p>
          <a:p>
            <a:pPr eaLnBrk="1" hangingPunct="1"/>
            <a:endParaRPr lang="en-US" altLang="en-US" sz="1600" dirty="0" smtClean="0"/>
          </a:p>
          <a:p>
            <a:pPr eaLnBrk="1" hangingPunct="1"/>
            <a:r>
              <a:rPr lang="en-US" altLang="en-US" sz="2700" dirty="0" smtClean="0"/>
              <a:t>(AND gate) Two Pressure Valve</a:t>
            </a:r>
          </a:p>
        </p:txBody>
      </p:sp>
      <p:grpSp>
        <p:nvGrpSpPr>
          <p:cNvPr id="14342" name="Group 89"/>
          <p:cNvGrpSpPr>
            <a:grpSpLocks/>
          </p:cNvGrpSpPr>
          <p:nvPr/>
        </p:nvGrpSpPr>
        <p:grpSpPr bwMode="auto">
          <a:xfrm>
            <a:off x="3276600" y="2438400"/>
            <a:ext cx="3429000" cy="1524000"/>
            <a:chOff x="1872" y="1248"/>
            <a:chExt cx="2160" cy="960"/>
          </a:xfrm>
        </p:grpSpPr>
        <p:sp>
          <p:nvSpPr>
            <p:cNvPr id="14414" name="Rectangle 18"/>
            <p:cNvSpPr>
              <a:spLocks noChangeArrowheads="1"/>
            </p:cNvSpPr>
            <p:nvPr/>
          </p:nvSpPr>
          <p:spPr bwMode="auto">
            <a:xfrm>
              <a:off x="2112" y="1344"/>
              <a:ext cx="1680" cy="86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4415" name="Line 19"/>
            <p:cNvSpPr>
              <a:spLocks noChangeShapeType="1"/>
            </p:cNvSpPr>
            <p:nvPr/>
          </p:nvSpPr>
          <p:spPr bwMode="auto">
            <a:xfrm>
              <a:off x="2928" y="1248"/>
              <a:ext cx="0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6" name="Line 20"/>
            <p:cNvSpPr>
              <a:spLocks noChangeShapeType="1"/>
            </p:cNvSpPr>
            <p:nvPr/>
          </p:nvSpPr>
          <p:spPr bwMode="auto">
            <a:xfrm>
              <a:off x="2736" y="1776"/>
              <a:ext cx="8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417" name="Group 21"/>
            <p:cNvGrpSpPr>
              <a:grpSpLocks/>
            </p:cNvGrpSpPr>
            <p:nvPr/>
          </p:nvGrpSpPr>
          <p:grpSpPr bwMode="auto">
            <a:xfrm>
              <a:off x="2256" y="1440"/>
              <a:ext cx="288" cy="672"/>
              <a:chOff x="2400" y="1536"/>
              <a:chExt cx="192" cy="480"/>
            </a:xfrm>
          </p:grpSpPr>
          <p:sp>
            <p:nvSpPr>
              <p:cNvPr id="14425" name="Line 22"/>
              <p:cNvSpPr>
                <a:spLocks noChangeShapeType="1"/>
              </p:cNvSpPr>
              <p:nvPr/>
            </p:nvSpPr>
            <p:spPr bwMode="auto">
              <a:xfrm flipH="1">
                <a:off x="2400" y="1536"/>
                <a:ext cx="192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6" name="Line 23"/>
              <p:cNvSpPr>
                <a:spLocks noChangeShapeType="1"/>
              </p:cNvSpPr>
              <p:nvPr/>
            </p:nvSpPr>
            <p:spPr bwMode="auto">
              <a:xfrm>
                <a:off x="2400" y="1776"/>
                <a:ext cx="192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418" name="Oval 24"/>
            <p:cNvSpPr>
              <a:spLocks noChangeArrowheads="1"/>
            </p:cNvSpPr>
            <p:nvPr/>
          </p:nvSpPr>
          <p:spPr bwMode="auto">
            <a:xfrm>
              <a:off x="2352" y="1584"/>
              <a:ext cx="384" cy="384"/>
            </a:xfrm>
            <a:prstGeom prst="ellipse">
              <a:avLst/>
            </a:prstGeom>
            <a:solidFill>
              <a:srgbClr val="071D49"/>
            </a:solidFill>
            <a:ln w="19050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grpSp>
          <p:nvGrpSpPr>
            <p:cNvPr id="14419" name="Group 25"/>
            <p:cNvGrpSpPr>
              <a:grpSpLocks/>
            </p:cNvGrpSpPr>
            <p:nvPr/>
          </p:nvGrpSpPr>
          <p:grpSpPr bwMode="auto">
            <a:xfrm flipH="1">
              <a:off x="3312" y="1440"/>
              <a:ext cx="288" cy="672"/>
              <a:chOff x="2400" y="1536"/>
              <a:chExt cx="192" cy="480"/>
            </a:xfrm>
          </p:grpSpPr>
          <p:sp>
            <p:nvSpPr>
              <p:cNvPr id="14423" name="Line 26"/>
              <p:cNvSpPr>
                <a:spLocks noChangeShapeType="1"/>
              </p:cNvSpPr>
              <p:nvPr/>
            </p:nvSpPr>
            <p:spPr bwMode="auto">
              <a:xfrm flipH="1">
                <a:off x="2400" y="1536"/>
                <a:ext cx="192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4" name="Line 27"/>
              <p:cNvSpPr>
                <a:spLocks noChangeShapeType="1"/>
              </p:cNvSpPr>
              <p:nvPr/>
            </p:nvSpPr>
            <p:spPr bwMode="auto">
              <a:xfrm>
                <a:off x="2400" y="1776"/>
                <a:ext cx="192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420" name="Oval 28"/>
            <p:cNvSpPr>
              <a:spLocks noChangeArrowheads="1"/>
            </p:cNvSpPr>
            <p:nvPr/>
          </p:nvSpPr>
          <p:spPr bwMode="auto">
            <a:xfrm>
              <a:off x="2880" y="1728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4421" name="Line 29"/>
            <p:cNvSpPr>
              <a:spLocks noChangeShapeType="1"/>
            </p:cNvSpPr>
            <p:nvPr/>
          </p:nvSpPr>
          <p:spPr bwMode="auto">
            <a:xfrm>
              <a:off x="1872" y="1776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22" name="Line 30"/>
            <p:cNvSpPr>
              <a:spLocks noChangeShapeType="1"/>
            </p:cNvSpPr>
            <p:nvPr/>
          </p:nvSpPr>
          <p:spPr bwMode="auto">
            <a:xfrm flipH="1">
              <a:off x="3600" y="1776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Logic Valves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276600" y="4572000"/>
            <a:ext cx="3429000" cy="1600200"/>
            <a:chOff x="3236913" y="4629150"/>
            <a:chExt cx="3429000" cy="1600200"/>
          </a:xfrm>
        </p:grpSpPr>
        <p:sp>
          <p:nvSpPr>
            <p:cNvPr id="14402" name="Rectangle 5"/>
            <p:cNvSpPr>
              <a:spLocks noChangeArrowheads="1"/>
            </p:cNvSpPr>
            <p:nvPr/>
          </p:nvSpPr>
          <p:spPr bwMode="auto">
            <a:xfrm>
              <a:off x="3617913" y="4857750"/>
              <a:ext cx="2667000" cy="1371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4403" name="Line 6"/>
            <p:cNvSpPr>
              <a:spLocks noChangeShapeType="1"/>
            </p:cNvSpPr>
            <p:nvPr/>
          </p:nvSpPr>
          <p:spPr bwMode="auto">
            <a:xfrm>
              <a:off x="4379913" y="485775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4" name="Line 7"/>
            <p:cNvSpPr>
              <a:spLocks noChangeShapeType="1"/>
            </p:cNvSpPr>
            <p:nvPr/>
          </p:nvSpPr>
          <p:spPr bwMode="auto">
            <a:xfrm>
              <a:off x="5522913" y="485775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5" name="Line 8"/>
            <p:cNvSpPr>
              <a:spLocks noChangeShapeType="1"/>
            </p:cNvSpPr>
            <p:nvPr/>
          </p:nvSpPr>
          <p:spPr bwMode="auto">
            <a:xfrm>
              <a:off x="5522913" y="592455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6" name="Line 9"/>
            <p:cNvSpPr>
              <a:spLocks noChangeShapeType="1"/>
            </p:cNvSpPr>
            <p:nvPr/>
          </p:nvSpPr>
          <p:spPr bwMode="auto">
            <a:xfrm>
              <a:off x="4379913" y="592455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7" name="Line 10"/>
            <p:cNvSpPr>
              <a:spLocks noChangeShapeType="1"/>
            </p:cNvSpPr>
            <p:nvPr/>
          </p:nvSpPr>
          <p:spPr bwMode="auto">
            <a:xfrm>
              <a:off x="6284913" y="5543550"/>
              <a:ext cx="381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8" name="Line 11"/>
            <p:cNvSpPr>
              <a:spLocks noChangeShapeType="1"/>
            </p:cNvSpPr>
            <p:nvPr/>
          </p:nvSpPr>
          <p:spPr bwMode="auto">
            <a:xfrm flipH="1">
              <a:off x="3236913" y="5543550"/>
              <a:ext cx="381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9" name="Line 12"/>
            <p:cNvSpPr>
              <a:spLocks noChangeShapeType="1"/>
            </p:cNvSpPr>
            <p:nvPr/>
          </p:nvSpPr>
          <p:spPr bwMode="auto">
            <a:xfrm flipV="1">
              <a:off x="4913313" y="462915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410" name="Group 13"/>
            <p:cNvGrpSpPr>
              <a:grpSpLocks/>
            </p:cNvGrpSpPr>
            <p:nvPr/>
          </p:nvGrpSpPr>
          <p:grpSpPr bwMode="auto">
            <a:xfrm>
              <a:off x="3998913" y="5086350"/>
              <a:ext cx="1905000" cy="914400"/>
              <a:chOff x="2352" y="3072"/>
              <a:chExt cx="1200" cy="576"/>
            </a:xfrm>
          </p:grpSpPr>
          <p:sp>
            <p:nvSpPr>
              <p:cNvPr id="14411" name="Line 14"/>
              <p:cNvSpPr>
                <a:spLocks noChangeShapeType="1"/>
              </p:cNvSpPr>
              <p:nvPr/>
            </p:nvSpPr>
            <p:spPr bwMode="auto">
              <a:xfrm>
                <a:off x="2352" y="3360"/>
                <a:ext cx="1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2" name="Line 15"/>
              <p:cNvSpPr>
                <a:spLocks noChangeShapeType="1"/>
              </p:cNvSpPr>
              <p:nvPr/>
            </p:nvSpPr>
            <p:spPr bwMode="auto">
              <a:xfrm>
                <a:off x="2352" y="3072"/>
                <a:ext cx="0" cy="57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3" name="Line 16"/>
              <p:cNvSpPr>
                <a:spLocks noChangeShapeType="1"/>
              </p:cNvSpPr>
              <p:nvPr/>
            </p:nvSpPr>
            <p:spPr bwMode="auto">
              <a:xfrm>
                <a:off x="3552" y="3072"/>
                <a:ext cx="0" cy="57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31"/>
          <p:cNvGrpSpPr>
            <a:grpSpLocks/>
          </p:cNvGrpSpPr>
          <p:nvPr/>
        </p:nvGrpSpPr>
        <p:grpSpPr bwMode="auto">
          <a:xfrm flipH="1">
            <a:off x="5067300" y="2319338"/>
            <a:ext cx="1600200" cy="1143000"/>
            <a:chOff x="1872" y="1152"/>
            <a:chExt cx="1008" cy="720"/>
          </a:xfrm>
        </p:grpSpPr>
        <p:sp>
          <p:nvSpPr>
            <p:cNvPr id="14400" name="Line 32"/>
            <p:cNvSpPr>
              <a:spLocks noChangeShapeType="1"/>
            </p:cNvSpPr>
            <p:nvPr/>
          </p:nvSpPr>
          <p:spPr bwMode="auto">
            <a:xfrm>
              <a:off x="1872" y="1872"/>
              <a:ext cx="1008" cy="0"/>
            </a:xfrm>
            <a:prstGeom prst="line">
              <a:avLst/>
            </a:prstGeom>
            <a:noFill/>
            <a:ln w="44450">
              <a:solidFill>
                <a:schemeClr val="accent2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1" name="Line 33"/>
            <p:cNvSpPr>
              <a:spLocks noChangeShapeType="1"/>
            </p:cNvSpPr>
            <p:nvPr/>
          </p:nvSpPr>
          <p:spPr bwMode="auto">
            <a:xfrm flipV="1">
              <a:off x="2880" y="1152"/>
              <a:ext cx="0" cy="720"/>
            </a:xfrm>
            <a:prstGeom prst="line">
              <a:avLst/>
            </a:prstGeom>
            <a:noFill/>
            <a:ln w="44450">
              <a:solidFill>
                <a:schemeClr val="accent2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4"/>
          <p:cNvGrpSpPr>
            <a:grpSpLocks/>
          </p:cNvGrpSpPr>
          <p:nvPr/>
        </p:nvGrpSpPr>
        <p:grpSpPr bwMode="auto">
          <a:xfrm>
            <a:off x="3160713" y="4781550"/>
            <a:ext cx="3505200" cy="685800"/>
            <a:chOff x="1824" y="2976"/>
            <a:chExt cx="2208" cy="432"/>
          </a:xfrm>
        </p:grpSpPr>
        <p:grpSp>
          <p:nvGrpSpPr>
            <p:cNvPr id="14386" name="Group 55"/>
            <p:cNvGrpSpPr>
              <a:grpSpLocks/>
            </p:cNvGrpSpPr>
            <p:nvPr/>
          </p:nvGrpSpPr>
          <p:grpSpPr bwMode="auto">
            <a:xfrm>
              <a:off x="2928" y="2976"/>
              <a:ext cx="1104" cy="432"/>
              <a:chOff x="2928" y="2976"/>
              <a:chExt cx="1104" cy="432"/>
            </a:xfrm>
          </p:grpSpPr>
          <p:sp>
            <p:nvSpPr>
              <p:cNvPr id="14394" name="Line 56"/>
              <p:cNvSpPr>
                <a:spLocks noChangeShapeType="1"/>
              </p:cNvSpPr>
              <p:nvPr/>
            </p:nvSpPr>
            <p:spPr bwMode="auto">
              <a:xfrm flipH="1">
                <a:off x="3648" y="3408"/>
                <a:ext cx="384" cy="0"/>
              </a:xfrm>
              <a:prstGeom prst="line">
                <a:avLst/>
              </a:prstGeom>
              <a:noFill/>
              <a:ln w="44450">
                <a:solidFill>
                  <a:schemeClr val="accent2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5" name="Line 57"/>
              <p:cNvSpPr>
                <a:spLocks noChangeShapeType="1"/>
              </p:cNvSpPr>
              <p:nvPr/>
            </p:nvSpPr>
            <p:spPr bwMode="auto">
              <a:xfrm flipV="1">
                <a:off x="3648" y="3072"/>
                <a:ext cx="0" cy="336"/>
              </a:xfrm>
              <a:prstGeom prst="line">
                <a:avLst/>
              </a:prstGeom>
              <a:noFill/>
              <a:ln w="44450">
                <a:solidFill>
                  <a:schemeClr val="accent2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6" name="Line 58"/>
              <p:cNvSpPr>
                <a:spLocks noChangeShapeType="1"/>
              </p:cNvSpPr>
              <p:nvPr/>
            </p:nvSpPr>
            <p:spPr bwMode="auto">
              <a:xfrm flipH="1">
                <a:off x="3408" y="3072"/>
                <a:ext cx="240" cy="0"/>
              </a:xfrm>
              <a:prstGeom prst="line">
                <a:avLst/>
              </a:prstGeom>
              <a:noFill/>
              <a:ln w="44450">
                <a:solidFill>
                  <a:schemeClr val="accent2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7" name="Line 59"/>
              <p:cNvSpPr>
                <a:spLocks noChangeShapeType="1"/>
              </p:cNvSpPr>
              <p:nvPr/>
            </p:nvSpPr>
            <p:spPr bwMode="auto">
              <a:xfrm>
                <a:off x="3408" y="3072"/>
                <a:ext cx="0" cy="288"/>
              </a:xfrm>
              <a:prstGeom prst="line">
                <a:avLst/>
              </a:prstGeom>
              <a:noFill/>
              <a:ln w="44450">
                <a:solidFill>
                  <a:schemeClr val="accent2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8" name="Line 60"/>
              <p:cNvSpPr>
                <a:spLocks noChangeShapeType="1"/>
              </p:cNvSpPr>
              <p:nvPr/>
            </p:nvSpPr>
            <p:spPr bwMode="auto">
              <a:xfrm flipH="1">
                <a:off x="2928" y="3360"/>
                <a:ext cx="480" cy="0"/>
              </a:xfrm>
              <a:prstGeom prst="line">
                <a:avLst/>
              </a:prstGeom>
              <a:noFill/>
              <a:ln w="44450">
                <a:solidFill>
                  <a:schemeClr val="accent2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9" name="Line 61"/>
              <p:cNvSpPr>
                <a:spLocks noChangeShapeType="1"/>
              </p:cNvSpPr>
              <p:nvPr/>
            </p:nvSpPr>
            <p:spPr bwMode="auto">
              <a:xfrm flipV="1">
                <a:off x="2928" y="2976"/>
                <a:ext cx="0" cy="384"/>
              </a:xfrm>
              <a:prstGeom prst="line">
                <a:avLst/>
              </a:prstGeom>
              <a:noFill/>
              <a:ln w="44450">
                <a:solidFill>
                  <a:schemeClr val="accent2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87" name="Group 62"/>
            <p:cNvGrpSpPr>
              <a:grpSpLocks/>
            </p:cNvGrpSpPr>
            <p:nvPr/>
          </p:nvGrpSpPr>
          <p:grpSpPr bwMode="auto">
            <a:xfrm flipH="1">
              <a:off x="1824" y="2976"/>
              <a:ext cx="1104" cy="432"/>
              <a:chOff x="2928" y="2976"/>
              <a:chExt cx="1104" cy="432"/>
            </a:xfrm>
          </p:grpSpPr>
          <p:sp>
            <p:nvSpPr>
              <p:cNvPr id="14388" name="Line 63"/>
              <p:cNvSpPr>
                <a:spLocks noChangeShapeType="1"/>
              </p:cNvSpPr>
              <p:nvPr/>
            </p:nvSpPr>
            <p:spPr bwMode="auto">
              <a:xfrm flipH="1">
                <a:off x="3648" y="3408"/>
                <a:ext cx="384" cy="0"/>
              </a:xfrm>
              <a:prstGeom prst="line">
                <a:avLst/>
              </a:prstGeom>
              <a:noFill/>
              <a:ln w="44450">
                <a:solidFill>
                  <a:schemeClr val="accent2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9" name="Line 64"/>
              <p:cNvSpPr>
                <a:spLocks noChangeShapeType="1"/>
              </p:cNvSpPr>
              <p:nvPr/>
            </p:nvSpPr>
            <p:spPr bwMode="auto">
              <a:xfrm flipV="1">
                <a:off x="3648" y="3072"/>
                <a:ext cx="0" cy="336"/>
              </a:xfrm>
              <a:prstGeom prst="line">
                <a:avLst/>
              </a:prstGeom>
              <a:noFill/>
              <a:ln w="44450">
                <a:solidFill>
                  <a:schemeClr val="accent2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0" name="Line 65"/>
              <p:cNvSpPr>
                <a:spLocks noChangeShapeType="1"/>
              </p:cNvSpPr>
              <p:nvPr/>
            </p:nvSpPr>
            <p:spPr bwMode="auto">
              <a:xfrm flipH="1">
                <a:off x="3408" y="3072"/>
                <a:ext cx="240" cy="0"/>
              </a:xfrm>
              <a:prstGeom prst="line">
                <a:avLst/>
              </a:prstGeom>
              <a:noFill/>
              <a:ln w="44450">
                <a:solidFill>
                  <a:schemeClr val="accent2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1" name="Line 66"/>
              <p:cNvSpPr>
                <a:spLocks noChangeShapeType="1"/>
              </p:cNvSpPr>
              <p:nvPr/>
            </p:nvSpPr>
            <p:spPr bwMode="auto">
              <a:xfrm>
                <a:off x="3408" y="3072"/>
                <a:ext cx="0" cy="288"/>
              </a:xfrm>
              <a:prstGeom prst="line">
                <a:avLst/>
              </a:prstGeom>
              <a:noFill/>
              <a:ln w="44450">
                <a:solidFill>
                  <a:schemeClr val="accent2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2" name="Line 67"/>
              <p:cNvSpPr>
                <a:spLocks noChangeShapeType="1"/>
              </p:cNvSpPr>
              <p:nvPr/>
            </p:nvSpPr>
            <p:spPr bwMode="auto">
              <a:xfrm flipH="1">
                <a:off x="2928" y="3360"/>
                <a:ext cx="480" cy="0"/>
              </a:xfrm>
              <a:prstGeom prst="line">
                <a:avLst/>
              </a:prstGeom>
              <a:noFill/>
              <a:ln w="44450">
                <a:solidFill>
                  <a:schemeClr val="accent2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3" name="Line 68"/>
              <p:cNvSpPr>
                <a:spLocks noChangeShapeType="1"/>
              </p:cNvSpPr>
              <p:nvPr/>
            </p:nvSpPr>
            <p:spPr bwMode="auto">
              <a:xfrm flipV="1">
                <a:off x="2928" y="2976"/>
                <a:ext cx="0" cy="384"/>
              </a:xfrm>
              <a:prstGeom prst="line">
                <a:avLst/>
              </a:prstGeom>
              <a:noFill/>
              <a:ln w="44450">
                <a:solidFill>
                  <a:schemeClr val="accent2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5" name="Group 91"/>
          <p:cNvGrpSpPr>
            <a:grpSpLocks/>
          </p:cNvGrpSpPr>
          <p:nvPr/>
        </p:nvGrpSpPr>
        <p:grpSpPr bwMode="auto">
          <a:xfrm>
            <a:off x="3124200" y="2209800"/>
            <a:ext cx="3733800" cy="1828800"/>
            <a:chOff x="1943" y="1413"/>
            <a:chExt cx="2352" cy="1152"/>
          </a:xfrm>
          <a:solidFill>
            <a:srgbClr val="071D49"/>
          </a:solidFill>
        </p:grpSpPr>
        <p:grpSp>
          <p:nvGrpSpPr>
            <p:cNvPr id="14349" name="Group 90"/>
            <p:cNvGrpSpPr>
              <a:grpSpLocks/>
            </p:cNvGrpSpPr>
            <p:nvPr/>
          </p:nvGrpSpPr>
          <p:grpSpPr bwMode="auto">
            <a:xfrm>
              <a:off x="1943" y="1413"/>
              <a:ext cx="2352" cy="1152"/>
              <a:chOff x="1943" y="1413"/>
              <a:chExt cx="2352" cy="1152"/>
            </a:xfrm>
            <a:grpFill/>
          </p:grpSpPr>
          <p:sp>
            <p:nvSpPr>
              <p:cNvPr id="14353" name="Rectangle 36"/>
              <p:cNvSpPr>
                <a:spLocks noChangeArrowheads="1"/>
              </p:cNvSpPr>
              <p:nvPr/>
            </p:nvSpPr>
            <p:spPr bwMode="auto">
              <a:xfrm>
                <a:off x="1943" y="1413"/>
                <a:ext cx="2352" cy="115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14354" name="Group 37"/>
              <p:cNvGrpSpPr>
                <a:grpSpLocks/>
              </p:cNvGrpSpPr>
              <p:nvPr/>
            </p:nvGrpSpPr>
            <p:grpSpPr bwMode="auto">
              <a:xfrm flipH="1">
                <a:off x="2039" y="1557"/>
                <a:ext cx="2160" cy="960"/>
                <a:chOff x="1872" y="1248"/>
                <a:chExt cx="2160" cy="960"/>
              </a:xfrm>
              <a:grpFill/>
            </p:grpSpPr>
            <p:sp>
              <p:nvSpPr>
                <p:cNvPr id="14355" name="Rectangle 38"/>
                <p:cNvSpPr>
                  <a:spLocks noChangeArrowheads="1"/>
                </p:cNvSpPr>
                <p:nvPr/>
              </p:nvSpPr>
              <p:spPr bwMode="auto">
                <a:xfrm>
                  <a:off x="2112" y="1344"/>
                  <a:ext cx="1680" cy="864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  <a:miter lim="800000"/>
                  <a:headEnd/>
                  <a:tailEnd type="none" w="med" len="lg"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itchFamily="2" charset="2"/>
                    <a:buChar char="l"/>
                    <a:defRPr sz="3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sz="22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4356" name="Line 39"/>
                <p:cNvSpPr>
                  <a:spLocks noChangeShapeType="1"/>
                </p:cNvSpPr>
                <p:nvPr/>
              </p:nvSpPr>
              <p:spPr bwMode="auto">
                <a:xfrm>
                  <a:off x="2928" y="1248"/>
                  <a:ext cx="0" cy="528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 type="none" w="med" len="lg"/>
                </a:ln>
                <a:ex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57" name="Line 40"/>
                <p:cNvSpPr>
                  <a:spLocks noChangeShapeType="1"/>
                </p:cNvSpPr>
                <p:nvPr/>
              </p:nvSpPr>
              <p:spPr bwMode="auto">
                <a:xfrm>
                  <a:off x="2736" y="1776"/>
                  <a:ext cx="864" cy="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 type="none" w="med" len="lg"/>
                </a:ln>
                <a:ex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4358" name="Group 41"/>
                <p:cNvGrpSpPr>
                  <a:grpSpLocks/>
                </p:cNvGrpSpPr>
                <p:nvPr/>
              </p:nvGrpSpPr>
              <p:grpSpPr bwMode="auto">
                <a:xfrm>
                  <a:off x="2256" y="1440"/>
                  <a:ext cx="288" cy="672"/>
                  <a:chOff x="2400" y="1536"/>
                  <a:chExt cx="192" cy="480"/>
                </a:xfrm>
                <a:grpFill/>
              </p:grpSpPr>
              <p:sp>
                <p:nvSpPr>
                  <p:cNvPr id="14366" name="Line 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00" y="1536"/>
                    <a:ext cx="192" cy="240"/>
                  </a:xfrm>
                  <a:prstGeom prst="line">
                    <a:avLst/>
                  </a:prstGeom>
                  <a:grpFill/>
                  <a:ln w="19050">
                    <a:solidFill>
                      <a:schemeClr val="tx1"/>
                    </a:solidFill>
                    <a:round/>
                    <a:headEnd/>
                    <a:tailEnd type="none" w="med" len="lg"/>
                  </a:ln>
                  <a:ex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67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2400" y="1776"/>
                    <a:ext cx="192" cy="240"/>
                  </a:xfrm>
                  <a:prstGeom prst="line">
                    <a:avLst/>
                  </a:prstGeom>
                  <a:grpFill/>
                  <a:ln w="19050">
                    <a:solidFill>
                      <a:schemeClr val="tx1"/>
                    </a:solidFill>
                    <a:round/>
                    <a:headEnd/>
                    <a:tailEnd type="none" w="med" len="lg"/>
                  </a:ln>
                  <a:ex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359" name="Oval 44"/>
                <p:cNvSpPr>
                  <a:spLocks noChangeArrowheads="1"/>
                </p:cNvSpPr>
                <p:nvPr/>
              </p:nvSpPr>
              <p:spPr bwMode="auto">
                <a:xfrm>
                  <a:off x="2352" y="1584"/>
                  <a:ext cx="384" cy="384"/>
                </a:xfrm>
                <a:prstGeom prst="ellipse">
                  <a:avLst/>
                </a:prstGeom>
                <a:solidFill>
                  <a:srgbClr val="071D49"/>
                </a:solidFill>
                <a:ln w="19050">
                  <a:solidFill>
                    <a:schemeClr val="tx1"/>
                  </a:solidFill>
                  <a:round/>
                  <a:headEnd/>
                  <a:tailEnd type="none" w="med" len="lg"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itchFamily="2" charset="2"/>
                    <a:buChar char="l"/>
                    <a:defRPr sz="3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sz="22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grpSp>
              <p:nvGrpSpPr>
                <p:cNvPr id="14360" name="Group 45"/>
                <p:cNvGrpSpPr>
                  <a:grpSpLocks/>
                </p:cNvGrpSpPr>
                <p:nvPr/>
              </p:nvGrpSpPr>
              <p:grpSpPr bwMode="auto">
                <a:xfrm flipH="1">
                  <a:off x="3312" y="1440"/>
                  <a:ext cx="288" cy="672"/>
                  <a:chOff x="2400" y="1536"/>
                  <a:chExt cx="192" cy="480"/>
                </a:xfrm>
                <a:grpFill/>
              </p:grpSpPr>
              <p:sp>
                <p:nvSpPr>
                  <p:cNvPr id="14364" name="Line 4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00" y="1536"/>
                    <a:ext cx="192" cy="240"/>
                  </a:xfrm>
                  <a:prstGeom prst="line">
                    <a:avLst/>
                  </a:prstGeom>
                  <a:grpFill/>
                  <a:ln w="19050">
                    <a:solidFill>
                      <a:schemeClr val="tx1"/>
                    </a:solidFill>
                    <a:round/>
                    <a:headEnd/>
                    <a:tailEnd type="none" w="med" len="lg"/>
                  </a:ln>
                  <a:ex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65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2400" y="1776"/>
                    <a:ext cx="192" cy="240"/>
                  </a:xfrm>
                  <a:prstGeom prst="line">
                    <a:avLst/>
                  </a:prstGeom>
                  <a:grpFill/>
                  <a:ln w="19050">
                    <a:solidFill>
                      <a:schemeClr val="tx1"/>
                    </a:solidFill>
                    <a:round/>
                    <a:headEnd/>
                    <a:tailEnd type="none" w="med" len="lg"/>
                  </a:ln>
                  <a:ex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361" name="Oval 48"/>
                <p:cNvSpPr>
                  <a:spLocks noChangeArrowheads="1"/>
                </p:cNvSpPr>
                <p:nvPr/>
              </p:nvSpPr>
              <p:spPr bwMode="auto">
                <a:xfrm>
                  <a:off x="2880" y="1728"/>
                  <a:ext cx="96" cy="96"/>
                </a:xfrm>
                <a:prstGeom prst="ellipse">
                  <a:avLst/>
                </a:prstGeom>
                <a:solidFill>
                  <a:srgbClr val="E4D490"/>
                </a:solidFill>
                <a:ln w="19050">
                  <a:solidFill>
                    <a:schemeClr val="tx1"/>
                  </a:solidFill>
                  <a:round/>
                  <a:headEnd/>
                  <a:tailEnd type="none" w="med" len="lg"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itchFamily="2" charset="2"/>
                    <a:buChar char="l"/>
                    <a:defRPr sz="3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sz="22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4362" name="Line 49"/>
                <p:cNvSpPr>
                  <a:spLocks noChangeShapeType="1"/>
                </p:cNvSpPr>
                <p:nvPr/>
              </p:nvSpPr>
              <p:spPr bwMode="auto">
                <a:xfrm>
                  <a:off x="1872" y="1776"/>
                  <a:ext cx="384" cy="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 type="none" w="med" len="lg"/>
                </a:ln>
                <a:ex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63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3600" y="1776"/>
                  <a:ext cx="432" cy="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 type="none" w="med" len="lg"/>
                </a:ln>
                <a:ex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350" name="Group 51"/>
            <p:cNvGrpSpPr>
              <a:grpSpLocks/>
            </p:cNvGrpSpPr>
            <p:nvPr/>
          </p:nvGrpSpPr>
          <p:grpSpPr bwMode="auto">
            <a:xfrm>
              <a:off x="2039" y="1461"/>
              <a:ext cx="1008" cy="720"/>
              <a:chOff x="1872" y="1152"/>
              <a:chExt cx="1008" cy="720"/>
            </a:xfrm>
            <a:grpFill/>
          </p:grpSpPr>
          <p:sp>
            <p:nvSpPr>
              <p:cNvPr id="14351" name="Line 52"/>
              <p:cNvSpPr>
                <a:spLocks noChangeShapeType="1"/>
              </p:cNvSpPr>
              <p:nvPr/>
            </p:nvSpPr>
            <p:spPr bwMode="auto">
              <a:xfrm>
                <a:off x="1872" y="1872"/>
                <a:ext cx="1008" cy="0"/>
              </a:xfrm>
              <a:prstGeom prst="line">
                <a:avLst/>
              </a:prstGeom>
              <a:grpFill/>
              <a:ln w="44450">
                <a:solidFill>
                  <a:schemeClr val="accent2"/>
                </a:solidFill>
                <a:round/>
                <a:headEnd/>
                <a:tailEnd type="arrow" w="med" len="med"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2" name="Line 53"/>
              <p:cNvSpPr>
                <a:spLocks noChangeShapeType="1"/>
              </p:cNvSpPr>
              <p:nvPr/>
            </p:nvSpPr>
            <p:spPr bwMode="auto">
              <a:xfrm flipV="1">
                <a:off x="2880" y="1152"/>
                <a:ext cx="0" cy="720"/>
              </a:xfrm>
              <a:prstGeom prst="line">
                <a:avLst/>
              </a:prstGeom>
              <a:grpFill/>
              <a:ln w="44450">
                <a:solidFill>
                  <a:schemeClr val="accent2"/>
                </a:solidFill>
                <a:round/>
                <a:headEnd/>
                <a:tailEnd type="arrow" w="med" len="med"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3200400" y="4495800"/>
            <a:ext cx="3581400" cy="1752600"/>
            <a:chOff x="3124200" y="6400800"/>
            <a:chExt cx="3581400" cy="1752600"/>
          </a:xfrm>
        </p:grpSpPr>
        <p:grpSp>
          <p:nvGrpSpPr>
            <p:cNvPr id="3" name="Group 2"/>
            <p:cNvGrpSpPr/>
            <p:nvPr/>
          </p:nvGrpSpPr>
          <p:grpSpPr>
            <a:xfrm>
              <a:off x="3124200" y="6400800"/>
              <a:ext cx="3581400" cy="1752600"/>
              <a:chOff x="3124200" y="6400800"/>
              <a:chExt cx="3581400" cy="1752600"/>
            </a:xfrm>
          </p:grpSpPr>
          <p:grpSp>
            <p:nvGrpSpPr>
              <p:cNvPr id="14368" name="Group 95"/>
              <p:cNvGrpSpPr>
                <a:grpSpLocks/>
              </p:cNvGrpSpPr>
              <p:nvPr/>
            </p:nvGrpSpPr>
            <p:grpSpPr bwMode="auto">
              <a:xfrm>
                <a:off x="3124200" y="6400800"/>
                <a:ext cx="3505200" cy="1752600"/>
                <a:chOff x="-36" y="2868"/>
                <a:chExt cx="2208" cy="1104"/>
              </a:xfrm>
              <a:solidFill>
                <a:srgbClr val="071D49"/>
              </a:solidFill>
            </p:grpSpPr>
            <p:sp>
              <p:nvSpPr>
                <p:cNvPr id="14376" name="Rectangle 71"/>
                <p:cNvSpPr>
                  <a:spLocks noChangeArrowheads="1"/>
                </p:cNvSpPr>
                <p:nvPr/>
              </p:nvSpPr>
              <p:spPr bwMode="auto">
                <a:xfrm>
                  <a:off x="-36" y="2868"/>
                  <a:ext cx="2160" cy="1104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med" len="lg"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itchFamily="2" charset="2"/>
                    <a:buChar char="l"/>
                    <a:defRPr sz="3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sz="22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grpSp>
              <p:nvGrpSpPr>
                <p:cNvPr id="14377" name="Group 94"/>
                <p:cNvGrpSpPr>
                  <a:grpSpLocks/>
                </p:cNvGrpSpPr>
                <p:nvPr/>
              </p:nvGrpSpPr>
              <p:grpSpPr bwMode="auto">
                <a:xfrm>
                  <a:off x="348" y="3204"/>
                  <a:ext cx="1200" cy="576"/>
                  <a:chOff x="348" y="3204"/>
                  <a:chExt cx="1200" cy="576"/>
                </a:xfrm>
                <a:grpFill/>
              </p:grpSpPr>
              <p:sp>
                <p:nvSpPr>
                  <p:cNvPr id="14383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348" y="3492"/>
                    <a:ext cx="1200" cy="0"/>
                  </a:xfrm>
                  <a:prstGeom prst="line">
                    <a:avLst/>
                  </a:prstGeom>
                  <a:grpFill/>
                  <a:ln w="19050">
                    <a:solidFill>
                      <a:schemeClr val="tx1"/>
                    </a:solidFill>
                    <a:round/>
                    <a:headEnd/>
                    <a:tailEnd type="none" w="med" len="lg"/>
                  </a:ln>
                  <a:ex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84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348" y="3204"/>
                    <a:ext cx="0" cy="576"/>
                  </a:xfrm>
                  <a:prstGeom prst="line">
                    <a:avLst/>
                  </a:prstGeom>
                  <a:grpFill/>
                  <a:ln w="19050">
                    <a:solidFill>
                      <a:schemeClr val="tx1"/>
                    </a:solidFill>
                    <a:round/>
                    <a:headEnd/>
                    <a:tailEnd type="none" w="med" len="lg"/>
                  </a:ln>
                  <a:ex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85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1548" y="3204"/>
                    <a:ext cx="0" cy="576"/>
                  </a:xfrm>
                  <a:prstGeom prst="line">
                    <a:avLst/>
                  </a:prstGeom>
                  <a:grpFill/>
                  <a:ln w="19050">
                    <a:solidFill>
                      <a:schemeClr val="tx1"/>
                    </a:solidFill>
                    <a:round/>
                    <a:headEnd/>
                    <a:tailEnd type="none" w="med" len="lg"/>
                  </a:ln>
                  <a:ex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78" name="Group 93"/>
                <p:cNvGrpSpPr>
                  <a:grpSpLocks/>
                </p:cNvGrpSpPr>
                <p:nvPr/>
              </p:nvGrpSpPr>
              <p:grpSpPr bwMode="auto">
                <a:xfrm>
                  <a:off x="300" y="3060"/>
                  <a:ext cx="1872" cy="864"/>
                  <a:chOff x="300" y="3060"/>
                  <a:chExt cx="1872" cy="864"/>
                </a:xfrm>
                <a:grpFill/>
              </p:grpSpPr>
              <p:sp>
                <p:nvSpPr>
                  <p:cNvPr id="14379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300" y="3060"/>
                    <a:ext cx="1680" cy="864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  <a:miter lim="800000"/>
                    <a:headEnd/>
                    <a:tailEnd type="none" w="med" len="lg"/>
                  </a:ln>
                  <a:extLst/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bg2"/>
                      </a:buClr>
                      <a:buSzPct val="70000"/>
                      <a:buFont typeface="Wingdings" pitchFamily="2" charset="2"/>
                      <a:buChar char="l"/>
                      <a:defRPr sz="31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150000"/>
                      <a:buChar char="•"/>
                      <a:defRPr sz="26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150000"/>
                      <a:buChar char="•"/>
                      <a:defRPr sz="22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2"/>
                      </a:buClr>
                      <a:buSzPct val="150000"/>
                      <a:buChar char="•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150000"/>
                      <a:buChar char="•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150000"/>
                      <a:buChar char="•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14380" name="Line 7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96" y="3444"/>
                    <a:ext cx="576" cy="0"/>
                  </a:xfrm>
                  <a:prstGeom prst="line">
                    <a:avLst/>
                  </a:prstGeom>
                  <a:grpFill/>
                  <a:ln w="44450">
                    <a:solidFill>
                      <a:schemeClr val="accent2"/>
                    </a:solidFill>
                    <a:round/>
                    <a:headEnd/>
                    <a:tailEnd type="arrow" w="med" len="med"/>
                  </a:ln>
                  <a:ex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81" name="Line 7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48" y="3156"/>
                    <a:ext cx="336" cy="288"/>
                  </a:xfrm>
                  <a:prstGeom prst="line">
                    <a:avLst/>
                  </a:prstGeom>
                  <a:grpFill/>
                  <a:ln w="44450">
                    <a:solidFill>
                      <a:schemeClr val="accent2"/>
                    </a:solidFill>
                    <a:round/>
                    <a:headEnd/>
                    <a:tailEnd type="arrow" w="med" len="med"/>
                  </a:ln>
                  <a:ex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82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1548" y="3444"/>
                    <a:ext cx="336" cy="336"/>
                  </a:xfrm>
                  <a:prstGeom prst="line">
                    <a:avLst/>
                  </a:prstGeom>
                  <a:grpFill/>
                  <a:ln w="44450">
                    <a:solidFill>
                      <a:schemeClr val="accent2"/>
                    </a:solidFill>
                    <a:round/>
                    <a:headEnd/>
                    <a:tailEnd type="arrow" w="med" len="med"/>
                  </a:ln>
                  <a:ex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4369" name="Line 81"/>
              <p:cNvSpPr>
                <a:spLocks noChangeShapeType="1"/>
              </p:cNvSpPr>
              <p:nvPr/>
            </p:nvSpPr>
            <p:spPr bwMode="auto">
              <a:xfrm>
                <a:off x="4419600" y="6705600"/>
                <a:ext cx="0" cy="304800"/>
              </a:xfrm>
              <a:prstGeom prst="line">
                <a:avLst/>
              </a:prstGeom>
              <a:solidFill>
                <a:srgbClr val="071D49"/>
              </a:solidFill>
              <a:ln w="19050">
                <a:solidFill>
                  <a:schemeClr val="tx1"/>
                </a:solidFill>
                <a:round/>
                <a:headEnd/>
                <a:tailEnd type="none" w="med" len="lg"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0" name="Line 82"/>
              <p:cNvSpPr>
                <a:spLocks noChangeShapeType="1"/>
              </p:cNvSpPr>
              <p:nvPr/>
            </p:nvSpPr>
            <p:spPr bwMode="auto">
              <a:xfrm>
                <a:off x="5562600" y="6705600"/>
                <a:ext cx="0" cy="304800"/>
              </a:xfrm>
              <a:prstGeom prst="line">
                <a:avLst/>
              </a:prstGeom>
              <a:solidFill>
                <a:srgbClr val="071D49"/>
              </a:solidFill>
              <a:ln w="19050">
                <a:solidFill>
                  <a:schemeClr val="tx1"/>
                </a:solidFill>
                <a:round/>
                <a:headEnd/>
                <a:tailEnd type="none" w="med" len="lg"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1" name="Line 83"/>
              <p:cNvSpPr>
                <a:spLocks noChangeShapeType="1"/>
              </p:cNvSpPr>
              <p:nvPr/>
            </p:nvSpPr>
            <p:spPr bwMode="auto">
              <a:xfrm>
                <a:off x="5562600" y="7772400"/>
                <a:ext cx="0" cy="304800"/>
              </a:xfrm>
              <a:prstGeom prst="line">
                <a:avLst/>
              </a:prstGeom>
              <a:solidFill>
                <a:srgbClr val="071D49"/>
              </a:solidFill>
              <a:ln w="19050">
                <a:solidFill>
                  <a:schemeClr val="tx1"/>
                </a:solidFill>
                <a:round/>
                <a:headEnd/>
                <a:tailEnd type="none" w="med" len="lg"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2" name="Line 84"/>
              <p:cNvSpPr>
                <a:spLocks noChangeShapeType="1"/>
              </p:cNvSpPr>
              <p:nvPr/>
            </p:nvSpPr>
            <p:spPr bwMode="auto">
              <a:xfrm>
                <a:off x="4419600" y="7772400"/>
                <a:ext cx="0" cy="304800"/>
              </a:xfrm>
              <a:prstGeom prst="line">
                <a:avLst/>
              </a:prstGeom>
              <a:solidFill>
                <a:srgbClr val="071D49"/>
              </a:solidFill>
              <a:ln w="19050">
                <a:solidFill>
                  <a:schemeClr val="tx1"/>
                </a:solidFill>
                <a:round/>
                <a:headEnd/>
                <a:tailEnd type="none" w="med" len="lg"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3" name="Line 85"/>
              <p:cNvSpPr>
                <a:spLocks noChangeShapeType="1"/>
              </p:cNvSpPr>
              <p:nvPr/>
            </p:nvSpPr>
            <p:spPr bwMode="auto">
              <a:xfrm>
                <a:off x="6324600" y="7391400"/>
                <a:ext cx="381000" cy="0"/>
              </a:xfrm>
              <a:prstGeom prst="line">
                <a:avLst/>
              </a:prstGeom>
              <a:solidFill>
                <a:srgbClr val="071D49"/>
              </a:solidFill>
              <a:ln w="19050">
                <a:solidFill>
                  <a:schemeClr val="tx1"/>
                </a:solidFill>
                <a:round/>
                <a:headEnd/>
                <a:tailEnd type="none" w="med" len="lg"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4" name="Line 86"/>
              <p:cNvSpPr>
                <a:spLocks noChangeShapeType="1"/>
              </p:cNvSpPr>
              <p:nvPr/>
            </p:nvSpPr>
            <p:spPr bwMode="auto">
              <a:xfrm flipH="1">
                <a:off x="3276600" y="7391400"/>
                <a:ext cx="381000" cy="0"/>
              </a:xfrm>
              <a:prstGeom prst="line">
                <a:avLst/>
              </a:prstGeom>
              <a:solidFill>
                <a:srgbClr val="071D49"/>
              </a:solidFill>
              <a:ln w="19050">
                <a:solidFill>
                  <a:schemeClr val="tx1"/>
                </a:solidFill>
                <a:round/>
                <a:headEnd/>
                <a:tailEnd type="none" w="med" len="lg"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5" name="Line 87"/>
              <p:cNvSpPr>
                <a:spLocks noChangeShapeType="1"/>
              </p:cNvSpPr>
              <p:nvPr/>
            </p:nvSpPr>
            <p:spPr bwMode="auto">
              <a:xfrm flipV="1">
                <a:off x="4953000" y="6477000"/>
                <a:ext cx="0" cy="228600"/>
              </a:xfrm>
              <a:prstGeom prst="line">
                <a:avLst/>
              </a:prstGeom>
              <a:solidFill>
                <a:srgbClr val="071D49"/>
              </a:solidFill>
              <a:ln w="19050">
                <a:solidFill>
                  <a:schemeClr val="tx1"/>
                </a:solidFill>
                <a:round/>
                <a:headEnd/>
                <a:tailEnd type="none" w="med" len="lg"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" name="Group 13"/>
            <p:cNvGrpSpPr>
              <a:grpSpLocks/>
            </p:cNvGrpSpPr>
            <p:nvPr/>
          </p:nvGrpSpPr>
          <p:grpSpPr bwMode="auto">
            <a:xfrm>
              <a:off x="3733800" y="6934200"/>
              <a:ext cx="1905000" cy="914400"/>
              <a:chOff x="2352" y="3072"/>
              <a:chExt cx="1200" cy="576"/>
            </a:xfrm>
          </p:grpSpPr>
          <p:sp>
            <p:nvSpPr>
              <p:cNvPr id="92" name="Line 14"/>
              <p:cNvSpPr>
                <a:spLocks noChangeShapeType="1"/>
              </p:cNvSpPr>
              <p:nvPr/>
            </p:nvSpPr>
            <p:spPr bwMode="auto">
              <a:xfrm>
                <a:off x="2352" y="3360"/>
                <a:ext cx="1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15"/>
              <p:cNvSpPr>
                <a:spLocks noChangeShapeType="1"/>
              </p:cNvSpPr>
              <p:nvPr/>
            </p:nvSpPr>
            <p:spPr bwMode="auto">
              <a:xfrm>
                <a:off x="2352" y="3072"/>
                <a:ext cx="0" cy="57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16"/>
              <p:cNvSpPr>
                <a:spLocks noChangeShapeType="1"/>
              </p:cNvSpPr>
              <p:nvPr/>
            </p:nvSpPr>
            <p:spPr bwMode="auto">
              <a:xfrm>
                <a:off x="3552" y="3072"/>
                <a:ext cx="0" cy="57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9358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11C680-0DB0-4845-B9F9-9B41F64D435A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3/21/2018</a:t>
            </a:fld>
            <a:endParaRPr lang="en-US" altLang="en-US" sz="14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4C58ABA-1A66-49E1-87E2-5DE4D47A8E9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Single Acting Cylinder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80645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To extend the cylinder,</a:t>
            </a:r>
            <a:r>
              <a:rPr lang="en-US" altLang="en-US" sz="2800" dirty="0" smtClean="0">
                <a:solidFill>
                  <a:schemeClr val="accent2"/>
                </a:solidFill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</a:rPr>
              <a:t>air flows in the port side,</a:t>
            </a:r>
            <a:r>
              <a:rPr lang="en-US" altLang="en-US" sz="2800" dirty="0" smtClean="0">
                <a:solidFill>
                  <a:schemeClr val="accent1"/>
                </a:solidFill>
              </a:rPr>
              <a:t> </a:t>
            </a:r>
            <a:r>
              <a:rPr lang="en-US" altLang="en-US" sz="2800" dirty="0" smtClean="0"/>
              <a:t>compressing the spring side</a:t>
            </a:r>
            <a:r>
              <a:rPr lang="en-US" altLang="en-US" sz="2800" dirty="0" smtClean="0">
                <a:solidFill>
                  <a:schemeClr val="accent1"/>
                </a:solidFill>
              </a:rPr>
              <a:t>...</a:t>
            </a:r>
            <a:endParaRPr lang="en-US" altLang="en-US" sz="2800" dirty="0" smtClean="0"/>
          </a:p>
        </p:txBody>
      </p:sp>
      <p:grpSp>
        <p:nvGrpSpPr>
          <p:cNvPr id="15367" name="Group 58"/>
          <p:cNvGrpSpPr>
            <a:grpSpLocks/>
          </p:cNvGrpSpPr>
          <p:nvPr/>
        </p:nvGrpSpPr>
        <p:grpSpPr bwMode="auto">
          <a:xfrm>
            <a:off x="3505200" y="3257550"/>
            <a:ext cx="3352800" cy="1371600"/>
            <a:chOff x="2208" y="2052"/>
            <a:chExt cx="2112" cy="864"/>
          </a:xfrm>
          <a:solidFill>
            <a:srgbClr val="071D49"/>
          </a:solidFill>
        </p:grpSpPr>
        <p:sp>
          <p:nvSpPr>
            <p:cNvPr id="15407" name="Rectangle 5"/>
            <p:cNvSpPr>
              <a:spLocks noChangeArrowheads="1"/>
            </p:cNvSpPr>
            <p:nvPr/>
          </p:nvSpPr>
          <p:spPr bwMode="auto">
            <a:xfrm>
              <a:off x="2496" y="2388"/>
              <a:ext cx="1824" cy="1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5408" name="Line 6"/>
            <p:cNvSpPr>
              <a:spLocks noChangeShapeType="1"/>
            </p:cNvSpPr>
            <p:nvPr/>
          </p:nvSpPr>
          <p:spPr bwMode="auto">
            <a:xfrm flipH="1">
              <a:off x="2496" y="2388"/>
              <a:ext cx="1824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 type="none" w="med" len="lg"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9" name="Line 7"/>
            <p:cNvSpPr>
              <a:spLocks noChangeShapeType="1"/>
            </p:cNvSpPr>
            <p:nvPr/>
          </p:nvSpPr>
          <p:spPr bwMode="auto">
            <a:xfrm flipH="1">
              <a:off x="2496" y="2580"/>
              <a:ext cx="1824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 type="none" w="med" len="lg"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0" name="Rectangle 8"/>
            <p:cNvSpPr>
              <a:spLocks noChangeArrowheads="1"/>
            </p:cNvSpPr>
            <p:nvPr/>
          </p:nvSpPr>
          <p:spPr bwMode="auto">
            <a:xfrm>
              <a:off x="2208" y="2052"/>
              <a:ext cx="288" cy="864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 type="none" w="med" len="lg"/>
            </a:ln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5368" name="Group 9"/>
          <p:cNvGrpSpPr>
            <a:grpSpLocks/>
          </p:cNvGrpSpPr>
          <p:nvPr/>
        </p:nvGrpSpPr>
        <p:grpSpPr bwMode="auto">
          <a:xfrm>
            <a:off x="2590800" y="3257550"/>
            <a:ext cx="3657600" cy="1676400"/>
            <a:chOff x="1632" y="1776"/>
            <a:chExt cx="2304" cy="1056"/>
          </a:xfrm>
        </p:grpSpPr>
        <p:sp>
          <p:nvSpPr>
            <p:cNvPr id="15404" name="Rectangle 10"/>
            <p:cNvSpPr>
              <a:spLocks noChangeArrowheads="1"/>
            </p:cNvSpPr>
            <p:nvPr/>
          </p:nvSpPr>
          <p:spPr bwMode="auto">
            <a:xfrm>
              <a:off x="1632" y="1776"/>
              <a:ext cx="2304" cy="86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5405" name="Line 11"/>
            <p:cNvSpPr>
              <a:spLocks noChangeShapeType="1"/>
            </p:cNvSpPr>
            <p:nvPr/>
          </p:nvSpPr>
          <p:spPr bwMode="auto">
            <a:xfrm>
              <a:off x="1872" y="2640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6" name="Line 12"/>
            <p:cNvSpPr>
              <a:spLocks noChangeShapeType="1"/>
            </p:cNvSpPr>
            <p:nvPr/>
          </p:nvSpPr>
          <p:spPr bwMode="auto">
            <a:xfrm>
              <a:off x="3696" y="2640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253" name="Rectangle 13"/>
          <p:cNvSpPr>
            <a:spLocks noChangeArrowheads="1"/>
          </p:cNvSpPr>
          <p:nvPr/>
        </p:nvSpPr>
        <p:spPr bwMode="auto">
          <a:xfrm>
            <a:off x="855663" y="4965700"/>
            <a:ext cx="7602537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E4D490"/>
                </a:solidFill>
              </a:rPr>
              <a:t>To retract the cylinder, </a:t>
            </a:r>
            <a:r>
              <a:rPr lang="en-US" altLang="en-US" sz="2800" b="1" dirty="0">
                <a:solidFill>
                  <a:srgbClr val="FFFFFF"/>
                </a:solidFill>
              </a:rPr>
              <a:t>air </a:t>
            </a:r>
            <a:r>
              <a:rPr lang="en-US" altLang="en-US" sz="2800" b="1" dirty="0" smtClean="0">
                <a:solidFill>
                  <a:srgbClr val="FFFFFF"/>
                </a:solidFill>
              </a:rPr>
              <a:t>flows out the port </a:t>
            </a:r>
            <a:r>
              <a:rPr lang="en-US" altLang="en-US" sz="2800" b="1" dirty="0">
                <a:solidFill>
                  <a:srgbClr val="FFFFFF"/>
                </a:solidFill>
              </a:rPr>
              <a:t>side, </a:t>
            </a:r>
            <a:r>
              <a:rPr lang="en-US" altLang="en-US" sz="2800" b="1" dirty="0" smtClean="0">
                <a:solidFill>
                  <a:srgbClr val="E4D490"/>
                </a:solidFill>
              </a:rPr>
              <a:t>releasing </a:t>
            </a:r>
            <a:r>
              <a:rPr lang="en-US" altLang="en-US" sz="2800" b="1" dirty="0">
                <a:solidFill>
                  <a:srgbClr val="E4D490"/>
                </a:solidFill>
              </a:rPr>
              <a:t>the </a:t>
            </a:r>
            <a:r>
              <a:rPr lang="en-US" altLang="en-US" sz="2800" b="1" dirty="0" smtClean="0">
                <a:solidFill>
                  <a:srgbClr val="E4D490"/>
                </a:solidFill>
              </a:rPr>
              <a:t>spring </a:t>
            </a:r>
            <a:r>
              <a:rPr lang="en-US" altLang="en-US" sz="2800" b="1" dirty="0">
                <a:solidFill>
                  <a:srgbClr val="E4D490"/>
                </a:solidFill>
              </a:rPr>
              <a:t>side.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514600" y="3124200"/>
            <a:ext cx="5791200" cy="1828800"/>
            <a:chOff x="1905000" y="685800"/>
            <a:chExt cx="5791200" cy="1828800"/>
          </a:xfrm>
        </p:grpSpPr>
        <p:grpSp>
          <p:nvGrpSpPr>
            <p:cNvPr id="2" name="Group 1"/>
            <p:cNvGrpSpPr/>
            <p:nvPr/>
          </p:nvGrpSpPr>
          <p:grpSpPr>
            <a:xfrm>
              <a:off x="1905000" y="685800"/>
              <a:ext cx="5791200" cy="1828800"/>
              <a:chOff x="2438400" y="990600"/>
              <a:chExt cx="5791200" cy="1828800"/>
            </a:xfrm>
          </p:grpSpPr>
          <p:sp>
            <p:nvSpPr>
              <p:cNvPr id="15372" name="Rectangle 32"/>
              <p:cNvSpPr>
                <a:spLocks noChangeArrowheads="1"/>
              </p:cNvSpPr>
              <p:nvPr/>
            </p:nvSpPr>
            <p:spPr bwMode="auto">
              <a:xfrm>
                <a:off x="2438400" y="990600"/>
                <a:ext cx="5791200" cy="1828800"/>
              </a:xfrm>
              <a:prstGeom prst="rect">
                <a:avLst/>
              </a:prstGeom>
              <a:solidFill>
                <a:srgbClr val="071D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15373" name="Group 62"/>
              <p:cNvGrpSpPr>
                <a:grpSpLocks/>
              </p:cNvGrpSpPr>
              <p:nvPr/>
            </p:nvGrpSpPr>
            <p:grpSpPr bwMode="auto">
              <a:xfrm>
                <a:off x="2514600" y="1143000"/>
                <a:ext cx="3657600" cy="1676400"/>
                <a:chOff x="1632" y="2052"/>
                <a:chExt cx="2304" cy="1056"/>
              </a:xfrm>
              <a:solidFill>
                <a:srgbClr val="071D49"/>
              </a:solidFill>
            </p:grpSpPr>
            <p:sp>
              <p:nvSpPr>
                <p:cNvPr id="15385" name="Rectangle 34"/>
                <p:cNvSpPr>
                  <a:spLocks noChangeArrowheads="1"/>
                </p:cNvSpPr>
                <p:nvPr/>
              </p:nvSpPr>
              <p:spPr bwMode="auto">
                <a:xfrm>
                  <a:off x="1632" y="2052"/>
                  <a:ext cx="2304" cy="864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  <a:miter lim="800000"/>
                  <a:headEnd/>
                  <a:tailEnd type="none" w="med" len="lg"/>
                </a:ln>
                <a:extLst/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itchFamily="2" charset="2"/>
                    <a:buChar char="l"/>
                    <a:defRPr sz="3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sz="22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86" name="Line 35"/>
                <p:cNvSpPr>
                  <a:spLocks noChangeShapeType="1"/>
                </p:cNvSpPr>
                <p:nvPr/>
              </p:nvSpPr>
              <p:spPr bwMode="auto">
                <a:xfrm>
                  <a:off x="1872" y="2916"/>
                  <a:ext cx="0" cy="192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 type="none" w="med" len="lg"/>
                </a:ln>
                <a:ex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376" name="Group 60"/>
              <p:cNvGrpSpPr>
                <a:grpSpLocks/>
              </p:cNvGrpSpPr>
              <p:nvPr/>
            </p:nvGrpSpPr>
            <p:grpSpPr bwMode="auto">
              <a:xfrm>
                <a:off x="3200400" y="1143000"/>
                <a:ext cx="3352800" cy="1371600"/>
                <a:chOff x="2064" y="2052"/>
                <a:chExt cx="2112" cy="864"/>
              </a:xfrm>
              <a:solidFill>
                <a:srgbClr val="071D49"/>
              </a:solidFill>
            </p:grpSpPr>
            <p:sp>
              <p:nvSpPr>
                <p:cNvPr id="15377" name="Rectangle 44"/>
                <p:cNvSpPr>
                  <a:spLocks noChangeArrowheads="1"/>
                </p:cNvSpPr>
                <p:nvPr/>
              </p:nvSpPr>
              <p:spPr bwMode="auto">
                <a:xfrm>
                  <a:off x="2352" y="2388"/>
                  <a:ext cx="1824" cy="19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med" len="lg"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itchFamily="2" charset="2"/>
                    <a:buChar char="l"/>
                    <a:defRPr sz="3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sz="22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78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2352" y="2388"/>
                  <a:ext cx="1824" cy="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 type="none" w="med" len="lg"/>
                </a:ln>
                <a:ex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79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2352" y="2580"/>
                  <a:ext cx="1824" cy="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 type="none" w="med" len="lg"/>
                </a:ln>
                <a:ex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80" name="Rectangle 47"/>
                <p:cNvSpPr>
                  <a:spLocks noChangeArrowheads="1"/>
                </p:cNvSpPr>
                <p:nvPr/>
              </p:nvSpPr>
              <p:spPr bwMode="auto">
                <a:xfrm>
                  <a:off x="2064" y="2052"/>
                  <a:ext cx="288" cy="864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  <a:miter lim="800000"/>
                  <a:headEnd/>
                  <a:tailEnd type="none" w="med" len="lg"/>
                </a:ln>
                <a:extLst/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itchFamily="2" charset="2"/>
                    <a:buChar char="l"/>
                    <a:defRPr sz="3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sz="22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grpSp>
          <p:nvGrpSpPr>
            <p:cNvPr id="4" name="Group 3"/>
            <p:cNvGrpSpPr/>
            <p:nvPr/>
          </p:nvGrpSpPr>
          <p:grpSpPr>
            <a:xfrm>
              <a:off x="3124200" y="914400"/>
              <a:ext cx="2514600" cy="1219200"/>
              <a:chOff x="3733800" y="3352800"/>
              <a:chExt cx="2514600" cy="1219200"/>
            </a:xfrm>
          </p:grpSpPr>
          <p:sp>
            <p:nvSpPr>
              <p:cNvPr id="53" name="Line 42"/>
              <p:cNvSpPr>
                <a:spLocks noChangeShapeType="1"/>
              </p:cNvSpPr>
              <p:nvPr/>
            </p:nvSpPr>
            <p:spPr bwMode="auto">
              <a:xfrm flipH="1">
                <a:off x="5257800" y="3352800"/>
                <a:ext cx="381000" cy="1219200"/>
              </a:xfrm>
              <a:prstGeom prst="line">
                <a:avLst/>
              </a:prstGeom>
              <a:solidFill>
                <a:srgbClr val="071D49"/>
              </a:solidFill>
              <a:ln w="19050">
                <a:solidFill>
                  <a:srgbClr val="E4D490"/>
                </a:solidFill>
                <a:round/>
                <a:headEnd type="none" w="med" len="med"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42"/>
              <p:cNvSpPr>
                <a:spLocks noChangeShapeType="1"/>
              </p:cNvSpPr>
              <p:nvPr/>
            </p:nvSpPr>
            <p:spPr bwMode="auto">
              <a:xfrm flipH="1" flipV="1">
                <a:off x="5638800" y="3352800"/>
                <a:ext cx="381000" cy="1219200"/>
              </a:xfrm>
              <a:prstGeom prst="line">
                <a:avLst/>
              </a:prstGeom>
              <a:solidFill>
                <a:srgbClr val="071D49"/>
              </a:solidFill>
              <a:ln w="19050">
                <a:solidFill>
                  <a:srgbClr val="E4D490"/>
                </a:solidFill>
                <a:round/>
                <a:headEnd type="none" w="med" len="med"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42"/>
              <p:cNvSpPr>
                <a:spLocks noChangeShapeType="1"/>
              </p:cNvSpPr>
              <p:nvPr/>
            </p:nvSpPr>
            <p:spPr bwMode="auto">
              <a:xfrm flipH="1">
                <a:off x="6019800" y="3657600"/>
                <a:ext cx="228600" cy="914400"/>
              </a:xfrm>
              <a:prstGeom prst="line">
                <a:avLst/>
              </a:prstGeom>
              <a:solidFill>
                <a:srgbClr val="071D49"/>
              </a:solidFill>
              <a:ln w="19050">
                <a:solidFill>
                  <a:srgbClr val="E4D490"/>
                </a:solidFill>
                <a:round/>
                <a:headEnd type="none" w="med" len="med"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42"/>
              <p:cNvSpPr>
                <a:spLocks noChangeShapeType="1"/>
              </p:cNvSpPr>
              <p:nvPr/>
            </p:nvSpPr>
            <p:spPr bwMode="auto">
              <a:xfrm flipH="1">
                <a:off x="4495800" y="3352800"/>
                <a:ext cx="381000" cy="1219200"/>
              </a:xfrm>
              <a:prstGeom prst="line">
                <a:avLst/>
              </a:prstGeom>
              <a:solidFill>
                <a:srgbClr val="071D49"/>
              </a:solidFill>
              <a:ln w="19050">
                <a:solidFill>
                  <a:srgbClr val="E4D490"/>
                </a:solidFill>
                <a:round/>
                <a:headEnd type="none" w="med" len="med"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Line 42"/>
              <p:cNvSpPr>
                <a:spLocks noChangeShapeType="1"/>
              </p:cNvSpPr>
              <p:nvPr/>
            </p:nvSpPr>
            <p:spPr bwMode="auto">
              <a:xfrm flipH="1" flipV="1">
                <a:off x="4876800" y="3352800"/>
                <a:ext cx="381000" cy="1219200"/>
              </a:xfrm>
              <a:prstGeom prst="line">
                <a:avLst/>
              </a:prstGeom>
              <a:solidFill>
                <a:srgbClr val="071D49"/>
              </a:solidFill>
              <a:ln w="19050">
                <a:solidFill>
                  <a:srgbClr val="E4D490"/>
                </a:solidFill>
                <a:round/>
                <a:headEnd type="none" w="med" len="med"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42"/>
              <p:cNvSpPr>
                <a:spLocks noChangeShapeType="1"/>
              </p:cNvSpPr>
              <p:nvPr/>
            </p:nvSpPr>
            <p:spPr bwMode="auto">
              <a:xfrm flipH="1">
                <a:off x="3733800" y="3352800"/>
                <a:ext cx="381000" cy="1219200"/>
              </a:xfrm>
              <a:prstGeom prst="line">
                <a:avLst/>
              </a:prstGeom>
              <a:solidFill>
                <a:srgbClr val="071D49"/>
              </a:solidFill>
              <a:ln w="19050">
                <a:solidFill>
                  <a:srgbClr val="E4D490"/>
                </a:solidFill>
                <a:round/>
                <a:headEnd type="none" w="med" len="med"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42"/>
              <p:cNvSpPr>
                <a:spLocks noChangeShapeType="1"/>
              </p:cNvSpPr>
              <p:nvPr/>
            </p:nvSpPr>
            <p:spPr bwMode="auto">
              <a:xfrm flipH="1" flipV="1">
                <a:off x="4114800" y="3352800"/>
                <a:ext cx="381000" cy="1219200"/>
              </a:xfrm>
              <a:prstGeom prst="line">
                <a:avLst/>
              </a:prstGeom>
              <a:solidFill>
                <a:srgbClr val="071D49"/>
              </a:solidFill>
              <a:ln w="19050">
                <a:solidFill>
                  <a:srgbClr val="E4D490"/>
                </a:solidFill>
                <a:round/>
                <a:headEnd type="none" w="med" len="med"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2514600" y="3124200"/>
            <a:ext cx="5791200" cy="1828800"/>
            <a:chOff x="2514600" y="3124200"/>
            <a:chExt cx="5791200" cy="1828800"/>
          </a:xfrm>
        </p:grpSpPr>
        <p:grpSp>
          <p:nvGrpSpPr>
            <p:cNvPr id="3" name="Group 2"/>
            <p:cNvGrpSpPr/>
            <p:nvPr/>
          </p:nvGrpSpPr>
          <p:grpSpPr>
            <a:xfrm>
              <a:off x="2514600" y="3124200"/>
              <a:ext cx="5791200" cy="1828800"/>
              <a:chOff x="2438400" y="5486400"/>
              <a:chExt cx="5791200" cy="1828800"/>
            </a:xfrm>
          </p:grpSpPr>
          <p:sp>
            <p:nvSpPr>
              <p:cNvPr id="15388" name="Rectangle 15"/>
              <p:cNvSpPr>
                <a:spLocks noChangeArrowheads="1"/>
              </p:cNvSpPr>
              <p:nvPr/>
            </p:nvSpPr>
            <p:spPr bwMode="auto">
              <a:xfrm>
                <a:off x="2438400" y="5486400"/>
                <a:ext cx="5791200" cy="1676400"/>
              </a:xfrm>
              <a:prstGeom prst="rect">
                <a:avLst/>
              </a:prstGeom>
              <a:solidFill>
                <a:srgbClr val="071D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15389" name="Group 67"/>
              <p:cNvGrpSpPr>
                <a:grpSpLocks/>
              </p:cNvGrpSpPr>
              <p:nvPr/>
            </p:nvGrpSpPr>
            <p:grpSpPr bwMode="auto">
              <a:xfrm>
                <a:off x="2514600" y="5638800"/>
                <a:ext cx="3657600" cy="1676400"/>
                <a:chOff x="1632" y="2052"/>
                <a:chExt cx="2304" cy="1056"/>
              </a:xfrm>
              <a:solidFill>
                <a:srgbClr val="071D49"/>
              </a:solidFill>
            </p:grpSpPr>
            <p:sp>
              <p:nvSpPr>
                <p:cNvPr id="15401" name="Rectangle 17"/>
                <p:cNvSpPr>
                  <a:spLocks noChangeArrowheads="1"/>
                </p:cNvSpPr>
                <p:nvPr/>
              </p:nvSpPr>
              <p:spPr bwMode="auto">
                <a:xfrm>
                  <a:off x="1632" y="2052"/>
                  <a:ext cx="2304" cy="864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  <a:miter lim="800000"/>
                  <a:headEnd/>
                  <a:tailEnd type="none" w="med" len="lg"/>
                </a:ln>
                <a:extLst/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itchFamily="2" charset="2"/>
                    <a:buChar char="l"/>
                    <a:defRPr sz="3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sz="22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402" name="Line 18"/>
                <p:cNvSpPr>
                  <a:spLocks noChangeShapeType="1"/>
                </p:cNvSpPr>
                <p:nvPr/>
              </p:nvSpPr>
              <p:spPr bwMode="auto">
                <a:xfrm>
                  <a:off x="1872" y="2916"/>
                  <a:ext cx="0" cy="192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 type="none" w="med" len="lg"/>
                </a:ln>
                <a:ex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390" name="Group 64"/>
              <p:cNvGrpSpPr>
                <a:grpSpLocks/>
              </p:cNvGrpSpPr>
              <p:nvPr/>
            </p:nvGrpSpPr>
            <p:grpSpPr bwMode="auto">
              <a:xfrm>
                <a:off x="2743200" y="6324600"/>
                <a:ext cx="1905000" cy="914400"/>
                <a:chOff x="1776" y="2484"/>
                <a:chExt cx="1200" cy="576"/>
              </a:xfrm>
              <a:solidFill>
                <a:srgbClr val="071D49"/>
              </a:solidFill>
            </p:grpSpPr>
            <p:sp>
              <p:nvSpPr>
                <p:cNvPr id="15399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1776" y="2484"/>
                  <a:ext cx="0" cy="576"/>
                </a:xfrm>
                <a:prstGeom prst="line">
                  <a:avLst/>
                </a:prstGeom>
                <a:grpFill/>
                <a:ln w="44450">
                  <a:solidFill>
                    <a:srgbClr val="FFFF00"/>
                  </a:solidFill>
                  <a:round/>
                  <a:headEnd/>
                  <a:tailEnd type="arrow" w="med" len="med"/>
                </a:ln>
                <a:ex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0" name="Line 22"/>
                <p:cNvSpPr>
                  <a:spLocks noChangeShapeType="1"/>
                </p:cNvSpPr>
                <p:nvPr/>
              </p:nvSpPr>
              <p:spPr bwMode="auto">
                <a:xfrm>
                  <a:off x="1776" y="2484"/>
                  <a:ext cx="1200" cy="0"/>
                </a:xfrm>
                <a:prstGeom prst="line">
                  <a:avLst/>
                </a:prstGeom>
                <a:grpFill/>
                <a:ln w="44450">
                  <a:solidFill>
                    <a:srgbClr val="FFFF00"/>
                  </a:solidFill>
                  <a:round/>
                  <a:headEnd/>
                  <a:tailEnd type="arrow" w="med" len="med"/>
                </a:ln>
                <a:ex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392" name="Group 65"/>
              <p:cNvGrpSpPr>
                <a:grpSpLocks/>
              </p:cNvGrpSpPr>
              <p:nvPr/>
            </p:nvGrpSpPr>
            <p:grpSpPr bwMode="auto">
              <a:xfrm>
                <a:off x="4724400" y="5638800"/>
                <a:ext cx="3352800" cy="1371600"/>
                <a:chOff x="3024" y="2052"/>
                <a:chExt cx="2112" cy="864"/>
              </a:xfrm>
              <a:solidFill>
                <a:srgbClr val="071D49"/>
              </a:solidFill>
            </p:grpSpPr>
            <p:sp>
              <p:nvSpPr>
                <p:cNvPr id="15393" name="Rectangle 27"/>
                <p:cNvSpPr>
                  <a:spLocks noChangeArrowheads="1"/>
                </p:cNvSpPr>
                <p:nvPr/>
              </p:nvSpPr>
              <p:spPr bwMode="auto">
                <a:xfrm>
                  <a:off x="3312" y="2388"/>
                  <a:ext cx="1824" cy="19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med" len="lg"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itchFamily="2" charset="2"/>
                    <a:buChar char="l"/>
                    <a:defRPr sz="3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sz="22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94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3312" y="2388"/>
                  <a:ext cx="1824" cy="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 type="none" w="med" len="lg"/>
                </a:ln>
                <a:ex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95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3312" y="2580"/>
                  <a:ext cx="1824" cy="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 type="none" w="med" len="lg"/>
                </a:ln>
                <a:ex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96" name="Rectangle 30"/>
                <p:cNvSpPr>
                  <a:spLocks noChangeArrowheads="1"/>
                </p:cNvSpPr>
                <p:nvPr/>
              </p:nvSpPr>
              <p:spPr bwMode="auto">
                <a:xfrm>
                  <a:off x="3024" y="2052"/>
                  <a:ext cx="288" cy="864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  <a:miter lim="800000"/>
                  <a:headEnd/>
                  <a:tailEnd type="none" w="med" len="lg"/>
                </a:ln>
                <a:extLst/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itchFamily="2" charset="2"/>
                    <a:buChar char="l"/>
                    <a:defRPr sz="3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sz="22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grpSp>
          <p:nvGrpSpPr>
            <p:cNvPr id="66" name="Group 65"/>
            <p:cNvGrpSpPr/>
            <p:nvPr/>
          </p:nvGrpSpPr>
          <p:grpSpPr>
            <a:xfrm>
              <a:off x="5257800" y="3352800"/>
              <a:ext cx="990600" cy="1219200"/>
              <a:chOff x="3733800" y="3352800"/>
              <a:chExt cx="2514600" cy="1219200"/>
            </a:xfrm>
          </p:grpSpPr>
          <p:sp>
            <p:nvSpPr>
              <p:cNvPr id="67" name="Line 42"/>
              <p:cNvSpPr>
                <a:spLocks noChangeShapeType="1"/>
              </p:cNvSpPr>
              <p:nvPr/>
            </p:nvSpPr>
            <p:spPr bwMode="auto">
              <a:xfrm flipH="1">
                <a:off x="5257800" y="3352800"/>
                <a:ext cx="381000" cy="1219200"/>
              </a:xfrm>
              <a:prstGeom prst="line">
                <a:avLst/>
              </a:prstGeom>
              <a:solidFill>
                <a:srgbClr val="071D49"/>
              </a:solidFill>
              <a:ln w="19050">
                <a:solidFill>
                  <a:srgbClr val="E4D490"/>
                </a:solidFill>
                <a:round/>
                <a:headEnd type="none" w="med" len="med"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42"/>
              <p:cNvSpPr>
                <a:spLocks noChangeShapeType="1"/>
              </p:cNvSpPr>
              <p:nvPr/>
            </p:nvSpPr>
            <p:spPr bwMode="auto">
              <a:xfrm flipH="1" flipV="1">
                <a:off x="5638800" y="3352800"/>
                <a:ext cx="381000" cy="1219200"/>
              </a:xfrm>
              <a:prstGeom prst="line">
                <a:avLst/>
              </a:prstGeom>
              <a:solidFill>
                <a:srgbClr val="071D49"/>
              </a:solidFill>
              <a:ln w="19050">
                <a:solidFill>
                  <a:srgbClr val="E4D490"/>
                </a:solidFill>
                <a:round/>
                <a:headEnd type="none" w="med" len="med"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42"/>
              <p:cNvSpPr>
                <a:spLocks noChangeShapeType="1"/>
              </p:cNvSpPr>
              <p:nvPr/>
            </p:nvSpPr>
            <p:spPr bwMode="auto">
              <a:xfrm flipH="1">
                <a:off x="6019800" y="3657600"/>
                <a:ext cx="228600" cy="914400"/>
              </a:xfrm>
              <a:prstGeom prst="line">
                <a:avLst/>
              </a:prstGeom>
              <a:solidFill>
                <a:srgbClr val="071D49"/>
              </a:solidFill>
              <a:ln w="19050">
                <a:solidFill>
                  <a:srgbClr val="E4D490"/>
                </a:solidFill>
                <a:round/>
                <a:headEnd type="none" w="med" len="med"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Line 42"/>
              <p:cNvSpPr>
                <a:spLocks noChangeShapeType="1"/>
              </p:cNvSpPr>
              <p:nvPr/>
            </p:nvSpPr>
            <p:spPr bwMode="auto">
              <a:xfrm flipH="1">
                <a:off x="4495800" y="3352800"/>
                <a:ext cx="381000" cy="1219200"/>
              </a:xfrm>
              <a:prstGeom prst="line">
                <a:avLst/>
              </a:prstGeom>
              <a:solidFill>
                <a:srgbClr val="071D49"/>
              </a:solidFill>
              <a:ln w="19050">
                <a:solidFill>
                  <a:srgbClr val="E4D490"/>
                </a:solidFill>
                <a:round/>
                <a:headEnd type="none" w="med" len="med"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42"/>
              <p:cNvSpPr>
                <a:spLocks noChangeShapeType="1"/>
              </p:cNvSpPr>
              <p:nvPr/>
            </p:nvSpPr>
            <p:spPr bwMode="auto">
              <a:xfrm flipH="1" flipV="1">
                <a:off x="4876800" y="3352800"/>
                <a:ext cx="381000" cy="1219200"/>
              </a:xfrm>
              <a:prstGeom prst="line">
                <a:avLst/>
              </a:prstGeom>
              <a:solidFill>
                <a:srgbClr val="071D49"/>
              </a:solidFill>
              <a:ln w="19050">
                <a:solidFill>
                  <a:srgbClr val="E4D490"/>
                </a:solidFill>
                <a:round/>
                <a:headEnd type="none" w="med" len="med"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42"/>
              <p:cNvSpPr>
                <a:spLocks noChangeShapeType="1"/>
              </p:cNvSpPr>
              <p:nvPr/>
            </p:nvSpPr>
            <p:spPr bwMode="auto">
              <a:xfrm flipH="1">
                <a:off x="3733800" y="3352800"/>
                <a:ext cx="381000" cy="1219200"/>
              </a:xfrm>
              <a:prstGeom prst="line">
                <a:avLst/>
              </a:prstGeom>
              <a:solidFill>
                <a:srgbClr val="071D49"/>
              </a:solidFill>
              <a:ln w="19050">
                <a:solidFill>
                  <a:srgbClr val="E4D490"/>
                </a:solidFill>
                <a:round/>
                <a:headEnd type="none" w="med" len="med"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42"/>
              <p:cNvSpPr>
                <a:spLocks noChangeShapeType="1"/>
              </p:cNvSpPr>
              <p:nvPr/>
            </p:nvSpPr>
            <p:spPr bwMode="auto">
              <a:xfrm flipH="1" flipV="1">
                <a:off x="4114800" y="3352800"/>
                <a:ext cx="381000" cy="1219200"/>
              </a:xfrm>
              <a:prstGeom prst="line">
                <a:avLst/>
              </a:prstGeom>
              <a:solidFill>
                <a:srgbClr val="071D49"/>
              </a:solidFill>
              <a:ln w="19050">
                <a:solidFill>
                  <a:srgbClr val="E4D490"/>
                </a:solidFill>
                <a:round/>
                <a:headEnd type="none" w="med" len="med"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6" name="Group 75"/>
          <p:cNvGrpSpPr/>
          <p:nvPr/>
        </p:nvGrpSpPr>
        <p:grpSpPr>
          <a:xfrm>
            <a:off x="2514600" y="3124200"/>
            <a:ext cx="5791200" cy="1828800"/>
            <a:chOff x="1905000" y="685800"/>
            <a:chExt cx="5791200" cy="1828800"/>
          </a:xfrm>
        </p:grpSpPr>
        <p:grpSp>
          <p:nvGrpSpPr>
            <p:cNvPr id="77" name="Group 76"/>
            <p:cNvGrpSpPr/>
            <p:nvPr/>
          </p:nvGrpSpPr>
          <p:grpSpPr>
            <a:xfrm>
              <a:off x="1905000" y="685800"/>
              <a:ext cx="5791200" cy="1828800"/>
              <a:chOff x="2438400" y="990600"/>
              <a:chExt cx="5791200" cy="1828800"/>
            </a:xfrm>
          </p:grpSpPr>
          <p:sp>
            <p:nvSpPr>
              <p:cNvPr id="86" name="Rectangle 32"/>
              <p:cNvSpPr>
                <a:spLocks noChangeArrowheads="1"/>
              </p:cNvSpPr>
              <p:nvPr/>
            </p:nvSpPr>
            <p:spPr bwMode="auto">
              <a:xfrm>
                <a:off x="2438400" y="990600"/>
                <a:ext cx="5791200" cy="1828800"/>
              </a:xfrm>
              <a:prstGeom prst="rect">
                <a:avLst/>
              </a:prstGeom>
              <a:solidFill>
                <a:srgbClr val="071D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87" name="Group 62"/>
              <p:cNvGrpSpPr>
                <a:grpSpLocks/>
              </p:cNvGrpSpPr>
              <p:nvPr/>
            </p:nvGrpSpPr>
            <p:grpSpPr bwMode="auto">
              <a:xfrm>
                <a:off x="2514600" y="1143000"/>
                <a:ext cx="3657600" cy="1676400"/>
                <a:chOff x="1632" y="2052"/>
                <a:chExt cx="2304" cy="1056"/>
              </a:xfrm>
              <a:solidFill>
                <a:srgbClr val="071D49"/>
              </a:solidFill>
            </p:grpSpPr>
            <p:sp>
              <p:nvSpPr>
                <p:cNvPr id="96" name="Rectangle 34"/>
                <p:cNvSpPr>
                  <a:spLocks noChangeArrowheads="1"/>
                </p:cNvSpPr>
                <p:nvPr/>
              </p:nvSpPr>
              <p:spPr bwMode="auto">
                <a:xfrm>
                  <a:off x="1632" y="2052"/>
                  <a:ext cx="2304" cy="864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  <a:miter lim="800000"/>
                  <a:headEnd/>
                  <a:tailEnd type="none" w="med" len="lg"/>
                </a:ln>
                <a:extLst/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itchFamily="2" charset="2"/>
                    <a:buChar char="l"/>
                    <a:defRPr sz="3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sz="22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7" name="Line 35"/>
                <p:cNvSpPr>
                  <a:spLocks noChangeShapeType="1"/>
                </p:cNvSpPr>
                <p:nvPr/>
              </p:nvSpPr>
              <p:spPr bwMode="auto">
                <a:xfrm>
                  <a:off x="1872" y="2916"/>
                  <a:ext cx="0" cy="192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 type="none" w="med" len="lg"/>
                </a:ln>
                <a:ex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8" name="Group 59"/>
              <p:cNvGrpSpPr>
                <a:grpSpLocks/>
              </p:cNvGrpSpPr>
              <p:nvPr/>
            </p:nvGrpSpPr>
            <p:grpSpPr bwMode="auto">
              <a:xfrm>
                <a:off x="2743200" y="1828800"/>
                <a:ext cx="381000" cy="914400"/>
                <a:chOff x="1776" y="2484"/>
                <a:chExt cx="240" cy="576"/>
              </a:xfrm>
              <a:solidFill>
                <a:srgbClr val="071D49"/>
              </a:solidFill>
            </p:grpSpPr>
            <p:sp>
              <p:nvSpPr>
                <p:cNvPr id="94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1776" y="2484"/>
                  <a:ext cx="0" cy="576"/>
                </a:xfrm>
                <a:prstGeom prst="line">
                  <a:avLst/>
                </a:prstGeom>
                <a:grpFill/>
                <a:ln w="44450">
                  <a:solidFill>
                    <a:schemeClr val="accent2"/>
                  </a:solidFill>
                  <a:round/>
                  <a:headEnd type="arrow" w="med" len="med"/>
                  <a:tailEnd/>
                </a:ln>
                <a:ex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" name="Line 39"/>
                <p:cNvSpPr>
                  <a:spLocks noChangeShapeType="1"/>
                </p:cNvSpPr>
                <p:nvPr/>
              </p:nvSpPr>
              <p:spPr bwMode="auto">
                <a:xfrm>
                  <a:off x="1776" y="2484"/>
                  <a:ext cx="240" cy="0"/>
                </a:xfrm>
                <a:prstGeom prst="line">
                  <a:avLst/>
                </a:prstGeom>
                <a:grpFill/>
                <a:ln w="44450">
                  <a:solidFill>
                    <a:schemeClr val="accent2"/>
                  </a:solidFill>
                  <a:round/>
                  <a:headEnd type="arrow" w="med" len="med"/>
                  <a:tailEnd/>
                </a:ln>
                <a:ex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9" name="Group 60"/>
              <p:cNvGrpSpPr>
                <a:grpSpLocks/>
              </p:cNvGrpSpPr>
              <p:nvPr/>
            </p:nvGrpSpPr>
            <p:grpSpPr bwMode="auto">
              <a:xfrm>
                <a:off x="3200400" y="1143000"/>
                <a:ext cx="3352800" cy="1371600"/>
                <a:chOff x="2064" y="2052"/>
                <a:chExt cx="2112" cy="864"/>
              </a:xfrm>
              <a:solidFill>
                <a:srgbClr val="071D49"/>
              </a:solidFill>
            </p:grpSpPr>
            <p:sp>
              <p:nvSpPr>
                <p:cNvPr id="90" name="Rectangle 44"/>
                <p:cNvSpPr>
                  <a:spLocks noChangeArrowheads="1"/>
                </p:cNvSpPr>
                <p:nvPr/>
              </p:nvSpPr>
              <p:spPr bwMode="auto">
                <a:xfrm>
                  <a:off x="2352" y="2388"/>
                  <a:ext cx="1824" cy="19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med" len="lg"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itchFamily="2" charset="2"/>
                    <a:buChar char="l"/>
                    <a:defRPr sz="3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sz="22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1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2352" y="2388"/>
                  <a:ext cx="1824" cy="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 type="none" w="med" len="lg"/>
                </a:ln>
                <a:ex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2352" y="2580"/>
                  <a:ext cx="1824" cy="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 type="none" w="med" len="lg"/>
                </a:ln>
                <a:ex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Rectangle 47"/>
                <p:cNvSpPr>
                  <a:spLocks noChangeArrowheads="1"/>
                </p:cNvSpPr>
                <p:nvPr/>
              </p:nvSpPr>
              <p:spPr bwMode="auto">
                <a:xfrm>
                  <a:off x="2064" y="2052"/>
                  <a:ext cx="288" cy="864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  <a:miter lim="800000"/>
                  <a:headEnd/>
                  <a:tailEnd type="none" w="med" len="lg"/>
                </a:ln>
                <a:extLst/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0000"/>
                    <a:buFont typeface="Wingdings" pitchFamily="2" charset="2"/>
                    <a:buChar char="l"/>
                    <a:defRPr sz="31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150000"/>
                    <a:buChar char="•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150000"/>
                    <a:buChar char="•"/>
                    <a:defRPr sz="22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150000"/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grpSp>
          <p:nvGrpSpPr>
            <p:cNvPr id="78" name="Group 77"/>
            <p:cNvGrpSpPr/>
            <p:nvPr/>
          </p:nvGrpSpPr>
          <p:grpSpPr>
            <a:xfrm>
              <a:off x="3124200" y="914400"/>
              <a:ext cx="2514600" cy="1219200"/>
              <a:chOff x="3733800" y="3352800"/>
              <a:chExt cx="2514600" cy="1219200"/>
            </a:xfrm>
          </p:grpSpPr>
          <p:sp>
            <p:nvSpPr>
              <p:cNvPr id="79" name="Line 42"/>
              <p:cNvSpPr>
                <a:spLocks noChangeShapeType="1"/>
              </p:cNvSpPr>
              <p:nvPr/>
            </p:nvSpPr>
            <p:spPr bwMode="auto">
              <a:xfrm flipH="1">
                <a:off x="5257800" y="3352800"/>
                <a:ext cx="381000" cy="1219200"/>
              </a:xfrm>
              <a:prstGeom prst="line">
                <a:avLst/>
              </a:prstGeom>
              <a:solidFill>
                <a:srgbClr val="071D49"/>
              </a:solidFill>
              <a:ln w="19050">
                <a:solidFill>
                  <a:srgbClr val="E4D490"/>
                </a:solidFill>
                <a:round/>
                <a:headEnd type="none" w="med" len="med"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42"/>
              <p:cNvSpPr>
                <a:spLocks noChangeShapeType="1"/>
              </p:cNvSpPr>
              <p:nvPr/>
            </p:nvSpPr>
            <p:spPr bwMode="auto">
              <a:xfrm flipH="1" flipV="1">
                <a:off x="5638800" y="3352800"/>
                <a:ext cx="381000" cy="1219200"/>
              </a:xfrm>
              <a:prstGeom prst="line">
                <a:avLst/>
              </a:prstGeom>
              <a:solidFill>
                <a:srgbClr val="071D49"/>
              </a:solidFill>
              <a:ln w="19050">
                <a:solidFill>
                  <a:srgbClr val="E4D490"/>
                </a:solidFill>
                <a:round/>
                <a:headEnd type="none" w="med" len="med"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42"/>
              <p:cNvSpPr>
                <a:spLocks noChangeShapeType="1"/>
              </p:cNvSpPr>
              <p:nvPr/>
            </p:nvSpPr>
            <p:spPr bwMode="auto">
              <a:xfrm flipH="1">
                <a:off x="6019800" y="3657600"/>
                <a:ext cx="228600" cy="914400"/>
              </a:xfrm>
              <a:prstGeom prst="line">
                <a:avLst/>
              </a:prstGeom>
              <a:solidFill>
                <a:srgbClr val="071D49"/>
              </a:solidFill>
              <a:ln w="19050">
                <a:solidFill>
                  <a:srgbClr val="E4D490"/>
                </a:solidFill>
                <a:round/>
                <a:headEnd type="none" w="med" len="med"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Line 42"/>
              <p:cNvSpPr>
                <a:spLocks noChangeShapeType="1"/>
              </p:cNvSpPr>
              <p:nvPr/>
            </p:nvSpPr>
            <p:spPr bwMode="auto">
              <a:xfrm flipH="1">
                <a:off x="4495800" y="3352800"/>
                <a:ext cx="381000" cy="1219200"/>
              </a:xfrm>
              <a:prstGeom prst="line">
                <a:avLst/>
              </a:prstGeom>
              <a:solidFill>
                <a:srgbClr val="071D49"/>
              </a:solidFill>
              <a:ln w="19050">
                <a:solidFill>
                  <a:srgbClr val="E4D490"/>
                </a:solidFill>
                <a:round/>
                <a:headEnd type="none" w="med" len="med"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Line 42"/>
              <p:cNvSpPr>
                <a:spLocks noChangeShapeType="1"/>
              </p:cNvSpPr>
              <p:nvPr/>
            </p:nvSpPr>
            <p:spPr bwMode="auto">
              <a:xfrm flipH="1" flipV="1">
                <a:off x="4876800" y="3352800"/>
                <a:ext cx="381000" cy="1219200"/>
              </a:xfrm>
              <a:prstGeom prst="line">
                <a:avLst/>
              </a:prstGeom>
              <a:solidFill>
                <a:srgbClr val="071D49"/>
              </a:solidFill>
              <a:ln w="19050">
                <a:solidFill>
                  <a:srgbClr val="E4D490"/>
                </a:solidFill>
                <a:round/>
                <a:headEnd type="none" w="med" len="med"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42"/>
              <p:cNvSpPr>
                <a:spLocks noChangeShapeType="1"/>
              </p:cNvSpPr>
              <p:nvPr/>
            </p:nvSpPr>
            <p:spPr bwMode="auto">
              <a:xfrm flipH="1">
                <a:off x="3733800" y="3352800"/>
                <a:ext cx="381000" cy="1219200"/>
              </a:xfrm>
              <a:prstGeom prst="line">
                <a:avLst/>
              </a:prstGeom>
              <a:solidFill>
                <a:srgbClr val="071D49"/>
              </a:solidFill>
              <a:ln w="19050">
                <a:solidFill>
                  <a:srgbClr val="E4D490"/>
                </a:solidFill>
                <a:round/>
                <a:headEnd type="none" w="med" len="med"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Line 42"/>
              <p:cNvSpPr>
                <a:spLocks noChangeShapeType="1"/>
              </p:cNvSpPr>
              <p:nvPr/>
            </p:nvSpPr>
            <p:spPr bwMode="auto">
              <a:xfrm flipH="1" flipV="1">
                <a:off x="4114800" y="3352800"/>
                <a:ext cx="381000" cy="1219200"/>
              </a:xfrm>
              <a:prstGeom prst="line">
                <a:avLst/>
              </a:prstGeom>
              <a:solidFill>
                <a:srgbClr val="071D49"/>
              </a:solidFill>
              <a:ln w="19050">
                <a:solidFill>
                  <a:srgbClr val="E4D490"/>
                </a:solidFill>
                <a:round/>
                <a:headEnd type="none" w="med" len="med"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8701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build="p"/>
      <p:bldP spid="2662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11C680-0DB0-4845-B9F9-9B41F64D435A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3/21/2018</a:t>
            </a:fld>
            <a:endParaRPr lang="en-US" altLang="en-US" sz="14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4C58ABA-1A66-49E1-87E2-5DE4D47A8E9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Double Acting Cylinder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8064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To extend the cylinder,</a:t>
            </a:r>
            <a:r>
              <a:rPr lang="en-US" altLang="en-US" dirty="0" smtClean="0">
                <a:solidFill>
                  <a:schemeClr val="accent2"/>
                </a:solidFill>
              </a:rPr>
              <a:t> </a:t>
            </a:r>
            <a:r>
              <a:rPr lang="en-US" altLang="en-US" dirty="0" smtClean="0">
                <a:solidFill>
                  <a:srgbClr val="FFFF00"/>
                </a:solidFill>
              </a:rPr>
              <a:t>air flows in the left side</a:t>
            </a:r>
            <a:r>
              <a:rPr lang="en-US" altLang="en-US" dirty="0" smtClean="0">
                <a:solidFill>
                  <a:schemeClr val="accent2"/>
                </a:solidFill>
              </a:rPr>
              <a:t>,</a:t>
            </a:r>
            <a:r>
              <a:rPr lang="en-US" altLang="en-US" dirty="0" smtClean="0">
                <a:solidFill>
                  <a:schemeClr val="accent1"/>
                </a:solidFill>
              </a:rPr>
              <a:t> </a:t>
            </a:r>
            <a:r>
              <a:rPr lang="en-US" altLang="en-US" dirty="0" smtClean="0">
                <a:solidFill>
                  <a:srgbClr val="FFFFFF"/>
                </a:solidFill>
              </a:rPr>
              <a:t>exhausting the right side</a:t>
            </a:r>
            <a:r>
              <a:rPr lang="en-US" altLang="en-US" dirty="0" smtClean="0">
                <a:solidFill>
                  <a:schemeClr val="accent1"/>
                </a:solidFill>
              </a:rPr>
              <a:t>...</a:t>
            </a:r>
            <a:endParaRPr lang="en-US" altLang="en-US" dirty="0" smtClean="0"/>
          </a:p>
        </p:txBody>
      </p:sp>
      <p:sp>
        <p:nvSpPr>
          <p:cNvPr id="266253" name="Rectangle 13"/>
          <p:cNvSpPr>
            <a:spLocks noChangeArrowheads="1"/>
          </p:cNvSpPr>
          <p:nvPr/>
        </p:nvSpPr>
        <p:spPr bwMode="auto">
          <a:xfrm>
            <a:off x="855663" y="49657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E4D490"/>
                </a:solidFill>
              </a:rPr>
              <a:t>To retract the cylinder, </a:t>
            </a:r>
            <a:r>
              <a:rPr lang="en-US" altLang="en-US" b="1" dirty="0">
                <a:solidFill>
                  <a:srgbClr val="FFFFFF"/>
                </a:solidFill>
              </a:rPr>
              <a:t>air enters on the right side, </a:t>
            </a:r>
            <a:r>
              <a:rPr lang="en-US" altLang="en-US" b="1" dirty="0">
                <a:solidFill>
                  <a:srgbClr val="FFFF00"/>
                </a:solidFill>
              </a:rPr>
              <a:t>exhausting the left side.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438400" y="3124200"/>
            <a:ext cx="5791200" cy="1828800"/>
            <a:chOff x="2438400" y="3124200"/>
            <a:chExt cx="5791200" cy="1828800"/>
          </a:xfrm>
        </p:grpSpPr>
        <p:sp>
          <p:nvSpPr>
            <p:cNvPr id="78" name="Rectangle 32"/>
            <p:cNvSpPr>
              <a:spLocks noChangeArrowheads="1"/>
            </p:cNvSpPr>
            <p:nvPr/>
          </p:nvSpPr>
          <p:spPr bwMode="auto">
            <a:xfrm>
              <a:off x="2438400" y="3124200"/>
              <a:ext cx="5791200" cy="1828800"/>
            </a:xfrm>
            <a:prstGeom prst="rect">
              <a:avLst/>
            </a:prstGeom>
            <a:solidFill>
              <a:srgbClr val="071D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grpSp>
          <p:nvGrpSpPr>
            <p:cNvPr id="79" name="Group 62"/>
            <p:cNvGrpSpPr>
              <a:grpSpLocks/>
            </p:cNvGrpSpPr>
            <p:nvPr/>
          </p:nvGrpSpPr>
          <p:grpSpPr bwMode="auto">
            <a:xfrm>
              <a:off x="2514600" y="3276600"/>
              <a:ext cx="3657600" cy="1676400"/>
              <a:chOff x="1632" y="2052"/>
              <a:chExt cx="2304" cy="1056"/>
            </a:xfrm>
            <a:solidFill>
              <a:srgbClr val="071D49"/>
            </a:solidFill>
          </p:grpSpPr>
          <p:sp>
            <p:nvSpPr>
              <p:cNvPr id="91" name="Rectangle 34"/>
              <p:cNvSpPr>
                <a:spLocks noChangeArrowheads="1"/>
              </p:cNvSpPr>
              <p:nvPr/>
            </p:nvSpPr>
            <p:spPr bwMode="auto">
              <a:xfrm>
                <a:off x="1632" y="2052"/>
                <a:ext cx="2304" cy="864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/>
                <a:tailEnd type="none" w="med" len="lg"/>
              </a:ln>
              <a:extLst/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" name="Line 35"/>
              <p:cNvSpPr>
                <a:spLocks noChangeShapeType="1"/>
              </p:cNvSpPr>
              <p:nvPr/>
            </p:nvSpPr>
            <p:spPr bwMode="auto">
              <a:xfrm>
                <a:off x="1872" y="2916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 type="none" w="med" len="lg"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36"/>
              <p:cNvSpPr>
                <a:spLocks noChangeShapeType="1"/>
              </p:cNvSpPr>
              <p:nvPr/>
            </p:nvSpPr>
            <p:spPr bwMode="auto">
              <a:xfrm>
                <a:off x="3696" y="2916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 type="none" w="med" len="lg"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" name="Group 60"/>
            <p:cNvGrpSpPr>
              <a:grpSpLocks/>
            </p:cNvGrpSpPr>
            <p:nvPr/>
          </p:nvGrpSpPr>
          <p:grpSpPr bwMode="auto">
            <a:xfrm>
              <a:off x="3200400" y="3276600"/>
              <a:ext cx="3352800" cy="1371600"/>
              <a:chOff x="2064" y="2052"/>
              <a:chExt cx="2112" cy="864"/>
            </a:xfrm>
            <a:solidFill>
              <a:srgbClr val="071D49"/>
            </a:solidFill>
          </p:grpSpPr>
          <p:sp>
            <p:nvSpPr>
              <p:cNvPr id="83" name="Rectangle 44"/>
              <p:cNvSpPr>
                <a:spLocks noChangeArrowheads="1"/>
              </p:cNvSpPr>
              <p:nvPr/>
            </p:nvSpPr>
            <p:spPr bwMode="auto">
              <a:xfrm>
                <a:off x="2352" y="2388"/>
                <a:ext cx="1824" cy="19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4" name="Line 45"/>
              <p:cNvSpPr>
                <a:spLocks noChangeShapeType="1"/>
              </p:cNvSpPr>
              <p:nvPr/>
            </p:nvSpPr>
            <p:spPr bwMode="auto">
              <a:xfrm flipH="1">
                <a:off x="2352" y="2388"/>
                <a:ext cx="1824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 type="none" w="med" len="lg"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Line 46"/>
              <p:cNvSpPr>
                <a:spLocks noChangeShapeType="1"/>
              </p:cNvSpPr>
              <p:nvPr/>
            </p:nvSpPr>
            <p:spPr bwMode="auto">
              <a:xfrm flipH="1">
                <a:off x="2352" y="2580"/>
                <a:ext cx="1824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 type="none" w="med" len="lg"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Rectangle 47"/>
              <p:cNvSpPr>
                <a:spLocks noChangeArrowheads="1"/>
              </p:cNvSpPr>
              <p:nvPr/>
            </p:nvSpPr>
            <p:spPr bwMode="auto">
              <a:xfrm>
                <a:off x="2064" y="2052"/>
                <a:ext cx="288" cy="864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/>
                <a:tailEnd type="none" w="med" len="lg"/>
              </a:ln>
              <a:extLst/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2438400" y="3124200"/>
            <a:ext cx="5791200" cy="1828800"/>
            <a:chOff x="2438400" y="5486400"/>
            <a:chExt cx="5791200" cy="1828800"/>
          </a:xfrm>
        </p:grpSpPr>
        <p:sp>
          <p:nvSpPr>
            <p:cNvPr id="15388" name="Rectangle 15"/>
            <p:cNvSpPr>
              <a:spLocks noChangeArrowheads="1"/>
            </p:cNvSpPr>
            <p:nvPr/>
          </p:nvSpPr>
          <p:spPr bwMode="auto">
            <a:xfrm>
              <a:off x="2438400" y="5486400"/>
              <a:ext cx="5791200" cy="1676400"/>
            </a:xfrm>
            <a:prstGeom prst="rect">
              <a:avLst/>
            </a:prstGeom>
            <a:solidFill>
              <a:srgbClr val="071D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grpSp>
          <p:nvGrpSpPr>
            <p:cNvPr id="15389" name="Group 67"/>
            <p:cNvGrpSpPr>
              <a:grpSpLocks/>
            </p:cNvGrpSpPr>
            <p:nvPr/>
          </p:nvGrpSpPr>
          <p:grpSpPr bwMode="auto">
            <a:xfrm>
              <a:off x="2514600" y="5638800"/>
              <a:ext cx="3657600" cy="1676400"/>
              <a:chOff x="1632" y="2052"/>
              <a:chExt cx="2304" cy="1056"/>
            </a:xfrm>
            <a:solidFill>
              <a:srgbClr val="071D49"/>
            </a:solidFill>
          </p:grpSpPr>
          <p:sp>
            <p:nvSpPr>
              <p:cNvPr id="15401" name="Rectangle 17"/>
              <p:cNvSpPr>
                <a:spLocks noChangeArrowheads="1"/>
              </p:cNvSpPr>
              <p:nvPr/>
            </p:nvSpPr>
            <p:spPr bwMode="auto">
              <a:xfrm>
                <a:off x="1632" y="2052"/>
                <a:ext cx="2304" cy="864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/>
                <a:tailEnd type="none" w="med" len="lg"/>
              </a:ln>
              <a:extLst/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5402" name="Line 18"/>
              <p:cNvSpPr>
                <a:spLocks noChangeShapeType="1"/>
              </p:cNvSpPr>
              <p:nvPr/>
            </p:nvSpPr>
            <p:spPr bwMode="auto">
              <a:xfrm>
                <a:off x="1872" y="2916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 type="none" w="med" len="lg"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3" name="Line 19"/>
              <p:cNvSpPr>
                <a:spLocks noChangeShapeType="1"/>
              </p:cNvSpPr>
              <p:nvPr/>
            </p:nvSpPr>
            <p:spPr bwMode="auto">
              <a:xfrm>
                <a:off x="3696" y="2916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 type="none" w="med" len="lg"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390" name="Group 64"/>
            <p:cNvGrpSpPr>
              <a:grpSpLocks/>
            </p:cNvGrpSpPr>
            <p:nvPr/>
          </p:nvGrpSpPr>
          <p:grpSpPr bwMode="auto">
            <a:xfrm>
              <a:off x="2743200" y="6324600"/>
              <a:ext cx="1905000" cy="914400"/>
              <a:chOff x="1776" y="2484"/>
              <a:chExt cx="1200" cy="576"/>
            </a:xfrm>
            <a:solidFill>
              <a:srgbClr val="071D49"/>
            </a:solidFill>
          </p:grpSpPr>
          <p:sp>
            <p:nvSpPr>
              <p:cNvPr id="15399" name="Line 21"/>
              <p:cNvSpPr>
                <a:spLocks noChangeShapeType="1"/>
              </p:cNvSpPr>
              <p:nvPr/>
            </p:nvSpPr>
            <p:spPr bwMode="auto">
              <a:xfrm flipV="1">
                <a:off x="1776" y="2484"/>
                <a:ext cx="0" cy="576"/>
              </a:xfrm>
              <a:prstGeom prst="line">
                <a:avLst/>
              </a:prstGeom>
              <a:grpFill/>
              <a:ln w="44450">
                <a:solidFill>
                  <a:srgbClr val="FFFF00"/>
                </a:solidFill>
                <a:round/>
                <a:headEnd/>
                <a:tailEnd type="arrow" w="med" len="med"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0" name="Line 22"/>
              <p:cNvSpPr>
                <a:spLocks noChangeShapeType="1"/>
              </p:cNvSpPr>
              <p:nvPr/>
            </p:nvSpPr>
            <p:spPr bwMode="auto">
              <a:xfrm>
                <a:off x="1776" y="2484"/>
                <a:ext cx="1200" cy="0"/>
              </a:xfrm>
              <a:prstGeom prst="line">
                <a:avLst/>
              </a:prstGeom>
              <a:grpFill/>
              <a:ln w="44450">
                <a:solidFill>
                  <a:srgbClr val="FFFF00"/>
                </a:solidFill>
                <a:round/>
                <a:headEnd/>
                <a:tailEnd type="arrow" w="med" len="med"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391" name="Group 66"/>
            <p:cNvGrpSpPr>
              <a:grpSpLocks/>
            </p:cNvGrpSpPr>
            <p:nvPr/>
          </p:nvGrpSpPr>
          <p:grpSpPr bwMode="auto">
            <a:xfrm>
              <a:off x="5257800" y="6781800"/>
              <a:ext cx="685800" cy="457200"/>
              <a:chOff x="3360" y="2772"/>
              <a:chExt cx="432" cy="288"/>
            </a:xfrm>
            <a:solidFill>
              <a:srgbClr val="071D49"/>
            </a:solidFill>
          </p:grpSpPr>
          <p:sp>
            <p:nvSpPr>
              <p:cNvPr id="15397" name="Line 24"/>
              <p:cNvSpPr>
                <a:spLocks noChangeShapeType="1"/>
              </p:cNvSpPr>
              <p:nvPr/>
            </p:nvSpPr>
            <p:spPr bwMode="auto">
              <a:xfrm>
                <a:off x="3360" y="2772"/>
                <a:ext cx="432" cy="0"/>
              </a:xfrm>
              <a:prstGeom prst="line">
                <a:avLst/>
              </a:prstGeom>
              <a:grpFill/>
              <a:ln w="44450">
                <a:solidFill>
                  <a:srgbClr val="FFFFFF"/>
                </a:solidFill>
                <a:round/>
                <a:headEnd/>
                <a:tailEnd type="arrow" w="med" len="med"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8" name="Line 25"/>
              <p:cNvSpPr>
                <a:spLocks noChangeShapeType="1"/>
              </p:cNvSpPr>
              <p:nvPr/>
            </p:nvSpPr>
            <p:spPr bwMode="auto">
              <a:xfrm>
                <a:off x="3792" y="2772"/>
                <a:ext cx="0" cy="288"/>
              </a:xfrm>
              <a:prstGeom prst="line">
                <a:avLst/>
              </a:prstGeom>
              <a:grpFill/>
              <a:ln w="44450">
                <a:solidFill>
                  <a:srgbClr val="FFFFFF"/>
                </a:solidFill>
                <a:round/>
                <a:headEnd/>
                <a:tailEnd type="arrow" w="med" len="med"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392" name="Group 65"/>
            <p:cNvGrpSpPr>
              <a:grpSpLocks/>
            </p:cNvGrpSpPr>
            <p:nvPr/>
          </p:nvGrpSpPr>
          <p:grpSpPr bwMode="auto">
            <a:xfrm>
              <a:off x="4724400" y="5638800"/>
              <a:ext cx="3352800" cy="1371600"/>
              <a:chOff x="3024" y="2052"/>
              <a:chExt cx="2112" cy="864"/>
            </a:xfrm>
            <a:solidFill>
              <a:srgbClr val="071D49"/>
            </a:solidFill>
          </p:grpSpPr>
          <p:sp>
            <p:nvSpPr>
              <p:cNvPr id="15393" name="Rectangle 27"/>
              <p:cNvSpPr>
                <a:spLocks noChangeArrowheads="1"/>
              </p:cNvSpPr>
              <p:nvPr/>
            </p:nvSpPr>
            <p:spPr bwMode="auto">
              <a:xfrm>
                <a:off x="3312" y="2388"/>
                <a:ext cx="1824" cy="19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5394" name="Line 28"/>
              <p:cNvSpPr>
                <a:spLocks noChangeShapeType="1"/>
              </p:cNvSpPr>
              <p:nvPr/>
            </p:nvSpPr>
            <p:spPr bwMode="auto">
              <a:xfrm flipH="1">
                <a:off x="3312" y="2388"/>
                <a:ext cx="1824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 type="none" w="med" len="lg"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5" name="Line 29"/>
              <p:cNvSpPr>
                <a:spLocks noChangeShapeType="1"/>
              </p:cNvSpPr>
              <p:nvPr/>
            </p:nvSpPr>
            <p:spPr bwMode="auto">
              <a:xfrm flipH="1">
                <a:off x="3312" y="2580"/>
                <a:ext cx="1824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 type="none" w="med" len="lg"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6" name="Rectangle 30"/>
              <p:cNvSpPr>
                <a:spLocks noChangeArrowheads="1"/>
              </p:cNvSpPr>
              <p:nvPr/>
            </p:nvSpPr>
            <p:spPr bwMode="auto">
              <a:xfrm>
                <a:off x="3024" y="2052"/>
                <a:ext cx="288" cy="864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/>
                <a:tailEnd type="none" w="med" len="lg"/>
              </a:ln>
              <a:extLst/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2438400" y="3124200"/>
            <a:ext cx="5791200" cy="1828800"/>
            <a:chOff x="2438400" y="990600"/>
            <a:chExt cx="5791200" cy="1828800"/>
          </a:xfrm>
        </p:grpSpPr>
        <p:sp>
          <p:nvSpPr>
            <p:cNvPr id="15372" name="Rectangle 32"/>
            <p:cNvSpPr>
              <a:spLocks noChangeArrowheads="1"/>
            </p:cNvSpPr>
            <p:nvPr/>
          </p:nvSpPr>
          <p:spPr bwMode="auto">
            <a:xfrm>
              <a:off x="2438400" y="990600"/>
              <a:ext cx="5791200" cy="1828800"/>
            </a:xfrm>
            <a:prstGeom prst="rect">
              <a:avLst/>
            </a:prstGeom>
            <a:solidFill>
              <a:srgbClr val="071D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grpSp>
          <p:nvGrpSpPr>
            <p:cNvPr id="15373" name="Group 62"/>
            <p:cNvGrpSpPr>
              <a:grpSpLocks/>
            </p:cNvGrpSpPr>
            <p:nvPr/>
          </p:nvGrpSpPr>
          <p:grpSpPr bwMode="auto">
            <a:xfrm>
              <a:off x="2514600" y="1143000"/>
              <a:ext cx="3657600" cy="1676400"/>
              <a:chOff x="1632" y="2052"/>
              <a:chExt cx="2304" cy="1056"/>
            </a:xfrm>
            <a:solidFill>
              <a:srgbClr val="071D49"/>
            </a:solidFill>
          </p:grpSpPr>
          <p:sp>
            <p:nvSpPr>
              <p:cNvPr id="15385" name="Rectangle 34"/>
              <p:cNvSpPr>
                <a:spLocks noChangeArrowheads="1"/>
              </p:cNvSpPr>
              <p:nvPr/>
            </p:nvSpPr>
            <p:spPr bwMode="auto">
              <a:xfrm>
                <a:off x="1632" y="2052"/>
                <a:ext cx="2304" cy="864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/>
                <a:tailEnd type="none" w="med" len="lg"/>
              </a:ln>
              <a:extLst/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5386" name="Line 35"/>
              <p:cNvSpPr>
                <a:spLocks noChangeShapeType="1"/>
              </p:cNvSpPr>
              <p:nvPr/>
            </p:nvSpPr>
            <p:spPr bwMode="auto">
              <a:xfrm>
                <a:off x="1872" y="2916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 type="none" w="med" len="lg"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7" name="Line 36"/>
              <p:cNvSpPr>
                <a:spLocks noChangeShapeType="1"/>
              </p:cNvSpPr>
              <p:nvPr/>
            </p:nvSpPr>
            <p:spPr bwMode="auto">
              <a:xfrm>
                <a:off x="3696" y="2916"/>
                <a:ext cx="0" cy="192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 type="none" w="med" len="lg"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374" name="Group 59"/>
            <p:cNvGrpSpPr>
              <a:grpSpLocks/>
            </p:cNvGrpSpPr>
            <p:nvPr/>
          </p:nvGrpSpPr>
          <p:grpSpPr bwMode="auto">
            <a:xfrm>
              <a:off x="2743200" y="1828800"/>
              <a:ext cx="381000" cy="914400"/>
              <a:chOff x="1776" y="2484"/>
              <a:chExt cx="240" cy="576"/>
            </a:xfrm>
            <a:solidFill>
              <a:srgbClr val="071D49"/>
            </a:solidFill>
          </p:grpSpPr>
          <p:sp>
            <p:nvSpPr>
              <p:cNvPr id="15383" name="Line 38"/>
              <p:cNvSpPr>
                <a:spLocks noChangeShapeType="1"/>
              </p:cNvSpPr>
              <p:nvPr/>
            </p:nvSpPr>
            <p:spPr bwMode="auto">
              <a:xfrm flipV="1">
                <a:off x="1776" y="2484"/>
                <a:ext cx="0" cy="576"/>
              </a:xfrm>
              <a:prstGeom prst="line">
                <a:avLst/>
              </a:prstGeom>
              <a:grpFill/>
              <a:ln w="44450">
                <a:solidFill>
                  <a:srgbClr val="FFFF00"/>
                </a:solidFill>
                <a:round/>
                <a:headEnd type="arrow" w="med" len="med"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4" name="Line 39"/>
              <p:cNvSpPr>
                <a:spLocks noChangeShapeType="1"/>
              </p:cNvSpPr>
              <p:nvPr/>
            </p:nvSpPr>
            <p:spPr bwMode="auto">
              <a:xfrm>
                <a:off x="1776" y="2484"/>
                <a:ext cx="240" cy="0"/>
              </a:xfrm>
              <a:prstGeom prst="line">
                <a:avLst/>
              </a:prstGeom>
              <a:grpFill/>
              <a:ln w="44450">
                <a:solidFill>
                  <a:srgbClr val="FFFF00"/>
                </a:solidFill>
                <a:round/>
                <a:headEnd type="arrow" w="med" len="med"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375" name="Group 61"/>
            <p:cNvGrpSpPr>
              <a:grpSpLocks/>
            </p:cNvGrpSpPr>
            <p:nvPr/>
          </p:nvGrpSpPr>
          <p:grpSpPr bwMode="auto">
            <a:xfrm>
              <a:off x="3733800" y="2286000"/>
              <a:ext cx="2209800" cy="457200"/>
              <a:chOff x="2400" y="2772"/>
              <a:chExt cx="1392" cy="288"/>
            </a:xfrm>
            <a:solidFill>
              <a:srgbClr val="071D49"/>
            </a:solidFill>
          </p:grpSpPr>
          <p:sp>
            <p:nvSpPr>
              <p:cNvPr id="15381" name="Line 41"/>
              <p:cNvSpPr>
                <a:spLocks noChangeShapeType="1"/>
              </p:cNvSpPr>
              <p:nvPr/>
            </p:nvSpPr>
            <p:spPr bwMode="auto">
              <a:xfrm>
                <a:off x="2400" y="2772"/>
                <a:ext cx="1392" cy="0"/>
              </a:xfrm>
              <a:prstGeom prst="line">
                <a:avLst/>
              </a:prstGeom>
              <a:grpFill/>
              <a:ln w="44450">
                <a:solidFill>
                  <a:srgbClr val="FFFFFF"/>
                </a:solidFill>
                <a:round/>
                <a:headEnd type="arrow" w="med" len="med"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2" name="Line 42"/>
              <p:cNvSpPr>
                <a:spLocks noChangeShapeType="1"/>
              </p:cNvSpPr>
              <p:nvPr/>
            </p:nvSpPr>
            <p:spPr bwMode="auto">
              <a:xfrm>
                <a:off x="3792" y="2772"/>
                <a:ext cx="0" cy="288"/>
              </a:xfrm>
              <a:prstGeom prst="line">
                <a:avLst/>
              </a:prstGeom>
              <a:grpFill/>
              <a:ln w="44450">
                <a:solidFill>
                  <a:srgbClr val="FFFFFF"/>
                </a:solidFill>
                <a:round/>
                <a:headEnd type="arrow" w="med" len="med"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376" name="Group 60"/>
            <p:cNvGrpSpPr>
              <a:grpSpLocks/>
            </p:cNvGrpSpPr>
            <p:nvPr/>
          </p:nvGrpSpPr>
          <p:grpSpPr bwMode="auto">
            <a:xfrm>
              <a:off x="3200400" y="1143000"/>
              <a:ext cx="3352800" cy="1371600"/>
              <a:chOff x="2064" y="2052"/>
              <a:chExt cx="2112" cy="864"/>
            </a:xfrm>
            <a:solidFill>
              <a:srgbClr val="071D49"/>
            </a:solidFill>
          </p:grpSpPr>
          <p:sp>
            <p:nvSpPr>
              <p:cNvPr id="15377" name="Rectangle 44"/>
              <p:cNvSpPr>
                <a:spLocks noChangeArrowheads="1"/>
              </p:cNvSpPr>
              <p:nvPr/>
            </p:nvSpPr>
            <p:spPr bwMode="auto">
              <a:xfrm>
                <a:off x="2352" y="2388"/>
                <a:ext cx="1824" cy="19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5378" name="Line 45"/>
              <p:cNvSpPr>
                <a:spLocks noChangeShapeType="1"/>
              </p:cNvSpPr>
              <p:nvPr/>
            </p:nvSpPr>
            <p:spPr bwMode="auto">
              <a:xfrm flipH="1">
                <a:off x="2352" y="2388"/>
                <a:ext cx="1824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 type="none" w="med" len="lg"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9" name="Line 46"/>
              <p:cNvSpPr>
                <a:spLocks noChangeShapeType="1"/>
              </p:cNvSpPr>
              <p:nvPr/>
            </p:nvSpPr>
            <p:spPr bwMode="auto">
              <a:xfrm flipH="1">
                <a:off x="2352" y="2580"/>
                <a:ext cx="1824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 type="none" w="med" len="lg"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0" name="Rectangle 47"/>
              <p:cNvSpPr>
                <a:spLocks noChangeArrowheads="1"/>
              </p:cNvSpPr>
              <p:nvPr/>
            </p:nvSpPr>
            <p:spPr bwMode="auto">
              <a:xfrm>
                <a:off x="2064" y="2052"/>
                <a:ext cx="288" cy="864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/>
                <a:tailEnd type="none" w="med" len="lg"/>
              </a:ln>
              <a:extLst/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8347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build="p"/>
      <p:bldP spid="26625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BCA578-5122-4E75-9C5B-CFB2CF214B2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3/21/2018</a:t>
            </a:fld>
            <a:endParaRPr lang="en-US" altLang="en-US" sz="1400" dirty="0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E735645-F687-41B0-8A9E-EC6CDC0CA72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Speed Controls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26400" cy="4038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Two types:</a:t>
            </a:r>
          </a:p>
          <a:p>
            <a:pPr eaLnBrk="1" hangingPunct="1"/>
            <a:endParaRPr lang="en-US" altLang="en-US" sz="800" dirty="0" smtClean="0"/>
          </a:p>
          <a:p>
            <a:pPr lvl="1" eaLnBrk="1" hangingPunct="1"/>
            <a:r>
              <a:rPr lang="en-US" altLang="en-US" dirty="0" smtClean="0"/>
              <a:t>Manually Operated</a:t>
            </a:r>
          </a:p>
          <a:p>
            <a:pPr lvl="2" eaLnBrk="1" hangingPunct="1"/>
            <a:r>
              <a:rPr lang="en-US" altLang="en-US" sz="2000" dirty="0" smtClean="0"/>
              <a:t>Operator controlled flow</a:t>
            </a:r>
          </a:p>
          <a:p>
            <a:pPr lvl="1" eaLnBrk="1" hangingPunct="1"/>
            <a:r>
              <a:rPr lang="en-US" altLang="en-US" sz="2400" dirty="0" smtClean="0"/>
              <a:t>Needle Valves</a:t>
            </a:r>
          </a:p>
          <a:p>
            <a:pPr lvl="1" eaLnBrk="1" hangingPunct="1"/>
            <a:endParaRPr lang="en-US" altLang="en-US" sz="2400" dirty="0" smtClean="0"/>
          </a:p>
          <a:p>
            <a:pPr marL="914400" lvl="2" indent="0" eaLnBrk="1" hangingPunct="1">
              <a:buNone/>
            </a:pPr>
            <a:r>
              <a:rPr lang="en-US" altLang="en-US" sz="2000" i="1" dirty="0" smtClean="0">
                <a:solidFill>
                  <a:srgbClr val="FFFF00"/>
                </a:solidFill>
              </a:rPr>
              <a:t>	ISO Preferred</a:t>
            </a:r>
          </a:p>
          <a:p>
            <a:pPr marL="914400" lvl="2" indent="0" eaLnBrk="1" hangingPunct="1">
              <a:buNone/>
            </a:pPr>
            <a:endParaRPr lang="en-US" altLang="en-US" sz="2000" dirty="0">
              <a:solidFill>
                <a:srgbClr val="FFFF00"/>
              </a:solidFill>
            </a:endParaRPr>
          </a:p>
          <a:p>
            <a:pPr lvl="2" eaLnBrk="1" hangingPunct="1"/>
            <a:r>
              <a:rPr lang="en-US" altLang="en-US" sz="2000" dirty="0" smtClean="0"/>
              <a:t>Flow rate is set once*</a:t>
            </a:r>
          </a:p>
          <a:p>
            <a:pPr lvl="1" eaLnBrk="1" hangingPunct="1"/>
            <a:r>
              <a:rPr lang="en-US" altLang="en-US" sz="2400" dirty="0" smtClean="0"/>
              <a:t>Closing </a:t>
            </a:r>
            <a:r>
              <a:rPr lang="en-US" altLang="en-US" sz="2400" dirty="0" smtClean="0"/>
              <a:t>a valve </a:t>
            </a:r>
            <a:r>
              <a:rPr lang="en-US" altLang="en-US" sz="2400" dirty="0" smtClean="0"/>
              <a:t>slows operation in 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BOTH</a:t>
            </a:r>
            <a:r>
              <a:rPr lang="en-US" altLang="en-US" sz="2400" dirty="0" smtClean="0"/>
              <a:t> directions!</a:t>
            </a:r>
          </a:p>
          <a:p>
            <a:pPr lvl="1" eaLnBrk="1" hangingPunct="1"/>
            <a:endParaRPr lang="en-US" altLang="en-US" sz="800" dirty="0" smtClean="0"/>
          </a:p>
        </p:txBody>
      </p:sp>
      <p:grpSp>
        <p:nvGrpSpPr>
          <p:cNvPr id="16391" name="Group 5"/>
          <p:cNvGrpSpPr>
            <a:grpSpLocks/>
          </p:cNvGrpSpPr>
          <p:nvPr/>
        </p:nvGrpSpPr>
        <p:grpSpPr bwMode="auto">
          <a:xfrm>
            <a:off x="5486400" y="3581400"/>
            <a:ext cx="1854200" cy="514350"/>
            <a:chOff x="4368800" y="3117322"/>
            <a:chExt cx="1854200" cy="514878"/>
          </a:xfrm>
        </p:grpSpPr>
        <p:sp>
          <p:nvSpPr>
            <p:cNvPr id="16393" name="Arc 8"/>
            <p:cNvSpPr>
              <a:spLocks/>
            </p:cNvSpPr>
            <p:nvPr/>
          </p:nvSpPr>
          <p:spPr bwMode="auto">
            <a:xfrm>
              <a:off x="5016362" y="3426536"/>
              <a:ext cx="589644" cy="205664"/>
            </a:xfrm>
            <a:custGeom>
              <a:avLst/>
              <a:gdLst>
                <a:gd name="T0" fmla="*/ 0 w 42684"/>
                <a:gd name="T1" fmla="*/ 167054 h 21600"/>
                <a:gd name="T2" fmla="*/ 589644 w 42684"/>
                <a:gd name="T3" fmla="*/ 182993 h 21600"/>
                <a:gd name="T4" fmla="*/ 293081 w 42684"/>
                <a:gd name="T5" fmla="*/ 20566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684" h="21600" fill="none" extrusionOk="0">
                  <a:moveTo>
                    <a:pt x="0" y="17545"/>
                  </a:moveTo>
                  <a:cubicBezTo>
                    <a:pt x="1946" y="7363"/>
                    <a:pt x="10850" y="-1"/>
                    <a:pt x="21216" y="0"/>
                  </a:cubicBezTo>
                  <a:cubicBezTo>
                    <a:pt x="32223" y="0"/>
                    <a:pt x="41470" y="8278"/>
                    <a:pt x="42684" y="19218"/>
                  </a:cubicBezTo>
                </a:path>
                <a:path w="42684" h="21600" stroke="0" extrusionOk="0">
                  <a:moveTo>
                    <a:pt x="0" y="17545"/>
                  </a:moveTo>
                  <a:cubicBezTo>
                    <a:pt x="1946" y="7363"/>
                    <a:pt x="10850" y="-1"/>
                    <a:pt x="21216" y="0"/>
                  </a:cubicBezTo>
                  <a:cubicBezTo>
                    <a:pt x="32223" y="0"/>
                    <a:pt x="41470" y="8278"/>
                    <a:pt x="42684" y="19218"/>
                  </a:cubicBezTo>
                  <a:lnTo>
                    <a:pt x="21216" y="21600"/>
                  </a:lnTo>
                  <a:lnTo>
                    <a:pt x="0" y="17545"/>
                  </a:lnTo>
                  <a:close/>
                </a:path>
              </a:pathLst>
            </a:custGeom>
            <a:noFill/>
            <a:ln w="25400">
              <a:solidFill>
                <a:srgbClr val="E4D490"/>
              </a:solidFill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Arc 9"/>
            <p:cNvSpPr>
              <a:spLocks/>
            </p:cNvSpPr>
            <p:nvPr/>
          </p:nvSpPr>
          <p:spPr bwMode="auto">
            <a:xfrm flipV="1">
              <a:off x="5027624" y="3117322"/>
              <a:ext cx="581599" cy="205664"/>
            </a:xfrm>
            <a:custGeom>
              <a:avLst/>
              <a:gdLst>
                <a:gd name="T0" fmla="*/ 0 w 42089"/>
                <a:gd name="T1" fmla="*/ 167054 h 21600"/>
                <a:gd name="T2" fmla="*/ 581599 w 42089"/>
                <a:gd name="T3" fmla="*/ 152772 h 21600"/>
                <a:gd name="T4" fmla="*/ 293169 w 42089"/>
                <a:gd name="T5" fmla="*/ 20566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089" h="21600" fill="none" extrusionOk="0">
                  <a:moveTo>
                    <a:pt x="0" y="17545"/>
                  </a:moveTo>
                  <a:cubicBezTo>
                    <a:pt x="1946" y="7363"/>
                    <a:pt x="10850" y="-1"/>
                    <a:pt x="21216" y="0"/>
                  </a:cubicBezTo>
                  <a:cubicBezTo>
                    <a:pt x="31005" y="0"/>
                    <a:pt x="39571" y="6584"/>
                    <a:pt x="42089" y="16044"/>
                  </a:cubicBezTo>
                </a:path>
                <a:path w="42089" h="21600" stroke="0" extrusionOk="0">
                  <a:moveTo>
                    <a:pt x="0" y="17545"/>
                  </a:moveTo>
                  <a:cubicBezTo>
                    <a:pt x="1946" y="7363"/>
                    <a:pt x="10850" y="-1"/>
                    <a:pt x="21216" y="0"/>
                  </a:cubicBezTo>
                  <a:cubicBezTo>
                    <a:pt x="31005" y="0"/>
                    <a:pt x="39571" y="6584"/>
                    <a:pt x="42089" y="16044"/>
                  </a:cubicBezTo>
                  <a:lnTo>
                    <a:pt x="21216" y="21600"/>
                  </a:lnTo>
                  <a:lnTo>
                    <a:pt x="0" y="17545"/>
                  </a:lnTo>
                  <a:close/>
                </a:path>
              </a:pathLst>
            </a:custGeom>
            <a:noFill/>
            <a:ln w="25400">
              <a:solidFill>
                <a:srgbClr val="E4D490"/>
              </a:solidFill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16395" name="AutoShape 10"/>
            <p:cNvCxnSpPr>
              <a:cxnSpLocks noChangeShapeType="1"/>
            </p:cNvCxnSpPr>
            <p:nvPr/>
          </p:nvCxnSpPr>
          <p:spPr bwMode="auto">
            <a:xfrm>
              <a:off x="4368800" y="3366132"/>
              <a:ext cx="1854200" cy="0"/>
            </a:xfrm>
            <a:prstGeom prst="straightConnector1">
              <a:avLst/>
            </a:prstGeom>
            <a:noFill/>
            <a:ln w="25400">
              <a:solidFill>
                <a:srgbClr val="E4D490"/>
              </a:solidFill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6396" name="AutoShape 11"/>
            <p:cNvCxnSpPr>
              <a:cxnSpLocks noChangeShapeType="1"/>
            </p:cNvCxnSpPr>
            <p:nvPr/>
          </p:nvCxnSpPr>
          <p:spPr bwMode="auto">
            <a:xfrm flipH="1">
              <a:off x="5223933" y="3117322"/>
              <a:ext cx="219580" cy="481011"/>
            </a:xfrm>
            <a:prstGeom prst="straightConnector1">
              <a:avLst/>
            </a:prstGeom>
            <a:noFill/>
            <a:ln w="25400">
              <a:solidFill>
                <a:srgbClr val="E4D490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5334000" y="4495800"/>
            <a:ext cx="2209799" cy="374650"/>
            <a:chOff x="7200" y="12426"/>
            <a:chExt cx="2304" cy="310"/>
          </a:xfrm>
          <a:solidFill>
            <a:schemeClr val="tx1"/>
          </a:solidFill>
        </p:grpSpPr>
        <p:grpSp>
          <p:nvGrpSpPr>
            <p:cNvPr id="8" name="Group 13"/>
            <p:cNvGrpSpPr>
              <a:grpSpLocks/>
            </p:cNvGrpSpPr>
            <p:nvPr/>
          </p:nvGrpSpPr>
          <p:grpSpPr bwMode="auto">
            <a:xfrm>
              <a:off x="7200" y="12516"/>
              <a:ext cx="2304" cy="220"/>
              <a:chOff x="7200" y="11736"/>
              <a:chExt cx="2304" cy="220"/>
            </a:xfrm>
            <a:grpFill/>
          </p:grpSpPr>
          <p:sp>
            <p:nvSpPr>
              <p:cNvPr id="10" name="Line 14"/>
              <p:cNvSpPr>
                <a:spLocks noChangeShapeType="1"/>
              </p:cNvSpPr>
              <p:nvPr/>
            </p:nvSpPr>
            <p:spPr bwMode="auto">
              <a:xfrm>
                <a:off x="7200" y="11858"/>
                <a:ext cx="2304" cy="0"/>
              </a:xfrm>
              <a:prstGeom prst="line">
                <a:avLst/>
              </a:prstGeom>
              <a:grpFill/>
              <a:ln w="25400">
                <a:solidFill>
                  <a:srgbClr val="E4D490"/>
                </a:solidFill>
                <a:round/>
                <a:headEnd/>
                <a:tailEnd type="none" w="sm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AutoShape 15"/>
              <p:cNvSpPr>
                <a:spLocks noChangeArrowheads="1"/>
              </p:cNvSpPr>
              <p:nvPr/>
            </p:nvSpPr>
            <p:spPr bwMode="auto">
              <a:xfrm rot="5400000">
                <a:off x="8127" y="11721"/>
                <a:ext cx="220" cy="249"/>
              </a:xfrm>
              <a:prstGeom prst="triangle">
                <a:avLst>
                  <a:gd name="adj" fmla="val 50000"/>
                </a:avLst>
              </a:prstGeom>
              <a:grpFill/>
              <a:ln w="25400">
                <a:solidFill>
                  <a:srgbClr val="E4D490"/>
                </a:solidFill>
                <a:miter lim="800000"/>
                <a:headEnd/>
                <a:tailEnd type="none" w="sm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AutoShape 16"/>
              <p:cNvSpPr>
                <a:spLocks noChangeArrowheads="1"/>
              </p:cNvSpPr>
              <p:nvPr/>
            </p:nvSpPr>
            <p:spPr bwMode="auto">
              <a:xfrm rot="16200000" flipH="1">
                <a:off x="8367" y="11721"/>
                <a:ext cx="220" cy="249"/>
              </a:xfrm>
              <a:prstGeom prst="triangle">
                <a:avLst>
                  <a:gd name="adj" fmla="val 50000"/>
                </a:avLst>
              </a:prstGeom>
              <a:grpFill/>
              <a:ln w="25400">
                <a:solidFill>
                  <a:srgbClr val="E4D490"/>
                </a:solidFill>
                <a:miter lim="800000"/>
                <a:headEnd/>
                <a:tailEnd type="none" w="sm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AutoShape 17"/>
            <p:cNvSpPr>
              <a:spLocks noChangeArrowheads="1"/>
            </p:cNvSpPr>
            <p:nvPr/>
          </p:nvSpPr>
          <p:spPr bwMode="auto">
            <a:xfrm rot="10800000">
              <a:off x="8302" y="12426"/>
              <a:ext cx="98" cy="165"/>
            </a:xfrm>
            <a:prstGeom prst="triangle">
              <a:avLst>
                <a:gd name="adj" fmla="val 50000"/>
              </a:avLst>
            </a:prstGeom>
            <a:grpFill/>
            <a:ln w="25400">
              <a:solidFill>
                <a:srgbClr val="E4D490"/>
              </a:solidFill>
              <a:miter lim="800000"/>
              <a:headEnd/>
              <a:tailEnd type="none" w="sm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9" name="Group 13"/>
          <p:cNvGrpSpPr>
            <a:grpSpLocks/>
          </p:cNvGrpSpPr>
          <p:nvPr/>
        </p:nvGrpSpPr>
        <p:grpSpPr bwMode="auto">
          <a:xfrm>
            <a:off x="5334000" y="2699569"/>
            <a:ext cx="2209799" cy="265881"/>
            <a:chOff x="7200" y="11736"/>
            <a:chExt cx="2304" cy="220"/>
          </a:xfrm>
          <a:solidFill>
            <a:schemeClr val="tx1"/>
          </a:solidFill>
        </p:grpSpPr>
        <p:sp>
          <p:nvSpPr>
            <p:cNvPr id="21" name="Line 14"/>
            <p:cNvSpPr>
              <a:spLocks noChangeShapeType="1"/>
            </p:cNvSpPr>
            <p:nvPr/>
          </p:nvSpPr>
          <p:spPr bwMode="auto">
            <a:xfrm>
              <a:off x="7200" y="11858"/>
              <a:ext cx="2304" cy="0"/>
            </a:xfrm>
            <a:prstGeom prst="line">
              <a:avLst/>
            </a:prstGeom>
            <a:grpFill/>
            <a:ln w="25400">
              <a:solidFill>
                <a:srgbClr val="E4D490"/>
              </a:solidFill>
              <a:round/>
              <a:headEnd/>
              <a:tailEnd type="none" w="sm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AutoShape 15"/>
            <p:cNvSpPr>
              <a:spLocks noChangeArrowheads="1"/>
            </p:cNvSpPr>
            <p:nvPr/>
          </p:nvSpPr>
          <p:spPr bwMode="auto">
            <a:xfrm rot="5400000">
              <a:off x="8127" y="11721"/>
              <a:ext cx="220" cy="249"/>
            </a:xfrm>
            <a:prstGeom prst="triangle">
              <a:avLst>
                <a:gd name="adj" fmla="val 50000"/>
              </a:avLst>
            </a:prstGeom>
            <a:grpFill/>
            <a:ln w="25400">
              <a:solidFill>
                <a:srgbClr val="E4D490"/>
              </a:solidFill>
              <a:miter lim="800000"/>
              <a:headEnd/>
              <a:tailEnd type="none" w="sm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AutoShape 16"/>
            <p:cNvSpPr>
              <a:spLocks noChangeArrowheads="1"/>
            </p:cNvSpPr>
            <p:nvPr/>
          </p:nvSpPr>
          <p:spPr bwMode="auto">
            <a:xfrm rot="16200000" flipH="1">
              <a:off x="8367" y="11721"/>
              <a:ext cx="220" cy="249"/>
            </a:xfrm>
            <a:prstGeom prst="triangle">
              <a:avLst>
                <a:gd name="adj" fmla="val 50000"/>
              </a:avLst>
            </a:prstGeom>
            <a:grpFill/>
            <a:ln w="25400">
              <a:solidFill>
                <a:srgbClr val="E4D490"/>
              </a:solidFill>
              <a:miter lim="800000"/>
              <a:headEnd/>
              <a:tailEnd type="none" w="sm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cxnSp>
        <p:nvCxnSpPr>
          <p:cNvPr id="3" name="Straight Connector 2"/>
          <p:cNvCxnSpPr>
            <a:endCxn id="4" idx="1"/>
          </p:cNvCxnSpPr>
          <p:nvPr/>
        </p:nvCxnSpPr>
        <p:spPr bwMode="auto">
          <a:xfrm flipV="1">
            <a:off x="6477000" y="2514600"/>
            <a:ext cx="0" cy="304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E4D49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Flowchart: Delay 3"/>
          <p:cNvSpPr/>
          <p:nvPr/>
        </p:nvSpPr>
        <p:spPr bwMode="auto">
          <a:xfrm rot="16200000">
            <a:off x="6400800" y="2286000"/>
            <a:ext cx="152400" cy="304800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04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BCA578-5122-4E75-9C5B-CFB2CF214B2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3/21/2018</a:t>
            </a:fld>
            <a:endParaRPr lang="en-US" altLang="en-US" sz="1400" dirty="0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E735645-F687-41B0-8A9E-EC6CDC0CA72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Miscellaneous</a:t>
            </a:r>
            <a:endParaRPr lang="en-US" altLang="en-US" dirty="0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26400" cy="4038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Check Valve </a:t>
            </a:r>
            <a:r>
              <a:rPr lang="en-US" altLang="en-US" sz="1800" i="1" dirty="0" smtClean="0"/>
              <a:t>(a control valve)</a:t>
            </a:r>
            <a:r>
              <a:rPr lang="en-US" altLang="en-US" dirty="0" smtClean="0"/>
              <a:t>:</a:t>
            </a:r>
          </a:p>
          <a:p>
            <a:pPr lvl="2" eaLnBrk="1" hangingPunct="1"/>
            <a:r>
              <a:rPr lang="en-US" altLang="en-US" dirty="0" smtClean="0"/>
              <a:t>Permits flow in only one direction</a:t>
            </a:r>
          </a:p>
          <a:p>
            <a:pPr lvl="1" eaLnBrk="1" hangingPunct="1"/>
            <a:endParaRPr lang="en-US" altLang="en-US" sz="400" dirty="0" smtClean="0"/>
          </a:p>
          <a:p>
            <a:pPr eaLnBrk="1" hangingPunct="1"/>
            <a:r>
              <a:rPr lang="en-US" altLang="en-US" dirty="0" smtClean="0"/>
              <a:t>Pressure Sources:</a:t>
            </a:r>
            <a:endParaRPr lang="en-US" altLang="en-US" dirty="0" smtClean="0"/>
          </a:p>
          <a:p>
            <a:pPr eaLnBrk="1" hangingPunct="1"/>
            <a:endParaRPr lang="en-US" altLang="en-US" sz="800" dirty="0" smtClean="0"/>
          </a:p>
          <a:p>
            <a:pPr lvl="1" eaLnBrk="1" hangingPunct="1"/>
            <a:r>
              <a:rPr lang="en-US" altLang="en-US" dirty="0" smtClean="0"/>
              <a:t>Compressor </a:t>
            </a:r>
            <a:r>
              <a:rPr lang="en-US" altLang="en-US" sz="1800" dirty="0" smtClean="0"/>
              <a:t>(fixed displacement shown)</a:t>
            </a:r>
            <a:endParaRPr lang="en-US" altLang="en-US" sz="1800" dirty="0" smtClean="0"/>
          </a:p>
          <a:p>
            <a:pPr lvl="2" eaLnBrk="1" hangingPunct="1"/>
            <a:r>
              <a:rPr lang="en-US" altLang="en-US" sz="2000" dirty="0" smtClean="0"/>
              <a:t>Must be running to generate pressure</a:t>
            </a:r>
          </a:p>
          <a:p>
            <a:pPr lvl="2" eaLnBrk="1" hangingPunct="1"/>
            <a:endParaRPr lang="en-US" altLang="en-US" sz="2000" dirty="0" smtClean="0"/>
          </a:p>
          <a:p>
            <a:pPr lvl="1" eaLnBrk="1" hangingPunct="1"/>
            <a:r>
              <a:rPr lang="en-US" altLang="en-US" sz="2400" dirty="0" smtClean="0"/>
              <a:t>General Pressure Source</a:t>
            </a:r>
            <a:endParaRPr lang="en-US" altLang="en-US" sz="2000" dirty="0">
              <a:solidFill>
                <a:srgbClr val="FFFF00"/>
              </a:solidFill>
            </a:endParaRPr>
          </a:p>
          <a:p>
            <a:pPr lvl="2" eaLnBrk="1" hangingPunct="1"/>
            <a:r>
              <a:rPr lang="en-US" altLang="en-US" sz="2000" dirty="0" smtClean="0"/>
              <a:t>Usually a </a:t>
            </a:r>
            <a:r>
              <a:rPr lang="en-US" altLang="en-US" sz="2000" i="1" dirty="0" smtClean="0"/>
              <a:t>Receiver</a:t>
            </a:r>
            <a:endParaRPr lang="en-US" altLang="en-US" sz="2000" i="1" dirty="0" smtClean="0"/>
          </a:p>
          <a:p>
            <a:pPr lvl="1" eaLnBrk="1" hangingPunct="1"/>
            <a:endParaRPr lang="en-US" altLang="en-US" sz="800" dirty="0" smtClean="0"/>
          </a:p>
        </p:txBody>
      </p:sp>
      <p:grpSp>
        <p:nvGrpSpPr>
          <p:cNvPr id="26" name="Group 25"/>
          <p:cNvGrpSpPr/>
          <p:nvPr/>
        </p:nvGrpSpPr>
        <p:grpSpPr>
          <a:xfrm>
            <a:off x="6477000" y="2057400"/>
            <a:ext cx="1554162" cy="549275"/>
            <a:chOff x="5338763" y="842963"/>
            <a:chExt cx="1554162" cy="549275"/>
          </a:xfrm>
        </p:grpSpPr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6042025" y="938213"/>
              <a:ext cx="457200" cy="366713"/>
            </a:xfrm>
            <a:custGeom>
              <a:avLst/>
              <a:gdLst>
                <a:gd name="T0" fmla="*/ 0 w 288"/>
                <a:gd name="T1" fmla="*/ 0 h 231"/>
                <a:gd name="T2" fmla="*/ 58 w 288"/>
                <a:gd name="T3" fmla="*/ 231 h 231"/>
                <a:gd name="T4" fmla="*/ 115 w 288"/>
                <a:gd name="T5" fmla="*/ 0 h 231"/>
                <a:gd name="T6" fmla="*/ 173 w 288"/>
                <a:gd name="T7" fmla="*/ 231 h 231"/>
                <a:gd name="T8" fmla="*/ 230 w 288"/>
                <a:gd name="T9" fmla="*/ 0 h 231"/>
                <a:gd name="T10" fmla="*/ 288 w 288"/>
                <a:gd name="T11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" h="231">
                  <a:moveTo>
                    <a:pt x="0" y="0"/>
                  </a:moveTo>
                  <a:lnTo>
                    <a:pt x="58" y="231"/>
                  </a:lnTo>
                  <a:lnTo>
                    <a:pt x="115" y="0"/>
                  </a:lnTo>
                  <a:lnTo>
                    <a:pt x="173" y="231"/>
                  </a:lnTo>
                  <a:lnTo>
                    <a:pt x="230" y="0"/>
                  </a:lnTo>
                  <a:lnTo>
                    <a:pt x="288" y="154"/>
                  </a:lnTo>
                </a:path>
              </a:pathLst>
            </a:custGeom>
            <a:noFill/>
            <a:ln w="25400" cap="rnd">
              <a:solidFill>
                <a:srgbClr val="E4D4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11"/>
            <p:cNvGrpSpPr>
              <a:grpSpLocks/>
            </p:cNvGrpSpPr>
            <p:nvPr/>
          </p:nvGrpSpPr>
          <p:grpSpPr bwMode="auto">
            <a:xfrm>
              <a:off x="5338763" y="842963"/>
              <a:ext cx="549275" cy="549275"/>
              <a:chOff x="3363" y="531"/>
              <a:chExt cx="346" cy="346"/>
            </a:xfrm>
          </p:grpSpPr>
          <p:sp>
            <p:nvSpPr>
              <p:cNvPr id="20" name="Line 8"/>
              <p:cNvSpPr>
                <a:spLocks noChangeShapeType="1"/>
              </p:cNvSpPr>
              <p:nvPr/>
            </p:nvSpPr>
            <p:spPr bwMode="auto">
              <a:xfrm flipH="1">
                <a:off x="3363" y="704"/>
                <a:ext cx="173" cy="0"/>
              </a:xfrm>
              <a:prstGeom prst="line">
                <a:avLst/>
              </a:prstGeom>
              <a:noFill/>
              <a:ln w="25400" cap="rnd">
                <a:solidFill>
                  <a:srgbClr val="E4D49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3536" y="704"/>
                <a:ext cx="173" cy="173"/>
              </a:xfrm>
              <a:prstGeom prst="line">
                <a:avLst/>
              </a:prstGeom>
              <a:noFill/>
              <a:ln w="25400" cap="rnd">
                <a:solidFill>
                  <a:srgbClr val="E4D49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10"/>
              <p:cNvSpPr>
                <a:spLocks noChangeShapeType="1"/>
              </p:cNvSpPr>
              <p:nvPr/>
            </p:nvSpPr>
            <p:spPr bwMode="auto">
              <a:xfrm flipH="1">
                <a:off x="3536" y="531"/>
                <a:ext cx="173" cy="173"/>
              </a:xfrm>
              <a:prstGeom prst="line">
                <a:avLst/>
              </a:prstGeom>
              <a:noFill/>
              <a:ln w="25400" cap="rnd">
                <a:solidFill>
                  <a:srgbClr val="E4D49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6070600" y="1117600"/>
              <a:ext cx="822325" cy="0"/>
            </a:xfrm>
            <a:prstGeom prst="line">
              <a:avLst/>
            </a:prstGeom>
            <a:noFill/>
            <a:ln w="25400" cap="rnd">
              <a:solidFill>
                <a:srgbClr val="E4D4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" name="Group 15"/>
            <p:cNvGrpSpPr>
              <a:grpSpLocks/>
            </p:cNvGrpSpPr>
            <p:nvPr/>
          </p:nvGrpSpPr>
          <p:grpSpPr bwMode="auto">
            <a:xfrm>
              <a:off x="5705475" y="935038"/>
              <a:ext cx="365125" cy="365125"/>
              <a:chOff x="3594" y="589"/>
              <a:chExt cx="230" cy="230"/>
            </a:xfrm>
          </p:grpSpPr>
          <p:sp>
            <p:nvSpPr>
              <p:cNvPr id="17" name="Oval 13"/>
              <p:cNvSpPr>
                <a:spLocks noChangeArrowheads="1"/>
              </p:cNvSpPr>
              <p:nvPr/>
            </p:nvSpPr>
            <p:spPr bwMode="auto">
              <a:xfrm>
                <a:off x="3594" y="589"/>
                <a:ext cx="230" cy="230"/>
              </a:xfrm>
              <a:prstGeom prst="ellipse">
                <a:avLst/>
              </a:prstGeom>
              <a:noFill/>
              <a:ln w="25400">
                <a:solidFill>
                  <a:srgbClr val="E4D49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Oval 14"/>
              <p:cNvSpPr>
                <a:spLocks noChangeArrowheads="1"/>
              </p:cNvSpPr>
              <p:nvPr/>
            </p:nvSpPr>
            <p:spPr bwMode="auto">
              <a:xfrm>
                <a:off x="3594" y="589"/>
                <a:ext cx="230" cy="230"/>
              </a:xfrm>
              <a:prstGeom prst="ellipse">
                <a:avLst/>
              </a:prstGeom>
              <a:noFill/>
              <a:ln w="25400" cap="rnd">
                <a:solidFill>
                  <a:srgbClr val="E4D49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28" name="Straight Arrow Connector 27"/>
          <p:cNvCxnSpPr/>
          <p:nvPr/>
        </p:nvCxnSpPr>
        <p:spPr bwMode="auto">
          <a:xfrm>
            <a:off x="6705600" y="2743200"/>
            <a:ext cx="9144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2"/>
            </a:solidFill>
            <a:prstDash val="dash"/>
            <a:round/>
            <a:headEnd type="none" w="med" len="med"/>
            <a:tailEnd type="arrow"/>
          </a:ln>
          <a:effectLst/>
        </p:spPr>
      </p:cxnSp>
      <p:grpSp>
        <p:nvGrpSpPr>
          <p:cNvPr id="16384" name="Group 16383"/>
          <p:cNvGrpSpPr/>
          <p:nvPr/>
        </p:nvGrpSpPr>
        <p:grpSpPr>
          <a:xfrm>
            <a:off x="6705600" y="3733800"/>
            <a:ext cx="1098550" cy="639762"/>
            <a:chOff x="6705600" y="3581400"/>
            <a:chExt cx="1098550" cy="639762"/>
          </a:xfrm>
        </p:grpSpPr>
        <p:sp>
          <p:nvSpPr>
            <p:cNvPr id="29" name="Oval 16"/>
            <p:cNvSpPr>
              <a:spLocks noChangeArrowheads="1"/>
            </p:cNvSpPr>
            <p:nvPr/>
          </p:nvSpPr>
          <p:spPr bwMode="auto">
            <a:xfrm>
              <a:off x="6705600" y="3581400"/>
              <a:ext cx="641350" cy="639762"/>
            </a:xfrm>
            <a:prstGeom prst="ellipse">
              <a:avLst/>
            </a:prstGeom>
            <a:noFill/>
            <a:ln w="25400">
              <a:solidFill>
                <a:srgbClr val="E4D490"/>
              </a:solidFill>
              <a:round/>
              <a:headEnd/>
              <a:tailEnd type="none" w="sm" len="lg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17"/>
            <p:cNvSpPr>
              <a:spLocks noChangeShapeType="1"/>
            </p:cNvSpPr>
            <p:nvPr/>
          </p:nvSpPr>
          <p:spPr bwMode="auto">
            <a:xfrm>
              <a:off x="7346950" y="3889375"/>
              <a:ext cx="457200" cy="0"/>
            </a:xfrm>
            <a:prstGeom prst="line">
              <a:avLst/>
            </a:prstGeom>
            <a:noFill/>
            <a:ln w="25400">
              <a:solidFill>
                <a:srgbClr val="E4D490"/>
              </a:solidFill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AutoShape 18"/>
            <p:cNvSpPr>
              <a:spLocks noChangeArrowheads="1"/>
            </p:cNvSpPr>
            <p:nvPr/>
          </p:nvSpPr>
          <p:spPr bwMode="auto">
            <a:xfrm rot="5400000">
              <a:off x="7197725" y="3803650"/>
              <a:ext cx="139700" cy="158750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rgbClr val="E4D490"/>
              </a:solidFill>
              <a:miter lim="800000"/>
              <a:headEnd/>
              <a:tailEnd type="none" w="sm" len="lg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399" name="Group 16398"/>
          <p:cNvGrpSpPr/>
          <p:nvPr/>
        </p:nvGrpSpPr>
        <p:grpSpPr>
          <a:xfrm>
            <a:off x="6705600" y="5105400"/>
            <a:ext cx="1098550" cy="639762"/>
            <a:chOff x="6705600" y="4953000"/>
            <a:chExt cx="1098550" cy="639762"/>
          </a:xfrm>
        </p:grpSpPr>
        <p:sp>
          <p:nvSpPr>
            <p:cNvPr id="16392" name="Oval 20"/>
            <p:cNvSpPr>
              <a:spLocks noChangeArrowheads="1"/>
            </p:cNvSpPr>
            <p:nvPr/>
          </p:nvSpPr>
          <p:spPr bwMode="auto">
            <a:xfrm>
              <a:off x="6705600" y="4953000"/>
              <a:ext cx="640821" cy="639762"/>
            </a:xfrm>
            <a:prstGeom prst="ellipse">
              <a:avLst/>
            </a:prstGeom>
            <a:noFill/>
            <a:ln w="25400">
              <a:solidFill>
                <a:srgbClr val="E4D490"/>
              </a:solidFill>
              <a:round/>
              <a:headEnd/>
              <a:tailEnd type="none" w="sm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7" name="Oval 21"/>
            <p:cNvSpPr>
              <a:spLocks noChangeArrowheads="1"/>
            </p:cNvSpPr>
            <p:nvPr/>
          </p:nvSpPr>
          <p:spPr bwMode="auto">
            <a:xfrm>
              <a:off x="6980238" y="5227184"/>
              <a:ext cx="91546" cy="91395"/>
            </a:xfrm>
            <a:prstGeom prst="ellipse">
              <a:avLst/>
            </a:prstGeom>
            <a:solidFill>
              <a:srgbClr val="E4D490"/>
            </a:solidFill>
            <a:ln w="25400">
              <a:solidFill>
                <a:srgbClr val="E4D490"/>
              </a:solidFill>
              <a:round/>
              <a:headEnd/>
              <a:tailEnd type="none" w="sm" len="lg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8" name="Line 22"/>
            <p:cNvSpPr>
              <a:spLocks noChangeShapeType="1"/>
            </p:cNvSpPr>
            <p:nvPr/>
          </p:nvSpPr>
          <p:spPr bwMode="auto">
            <a:xfrm>
              <a:off x="7346421" y="5261457"/>
              <a:ext cx="457729" cy="0"/>
            </a:xfrm>
            <a:prstGeom prst="line">
              <a:avLst/>
            </a:prstGeom>
            <a:noFill/>
            <a:ln w="25400">
              <a:solidFill>
                <a:srgbClr val="E4D490"/>
              </a:solidFill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945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BCA578-5122-4E75-9C5B-CFB2CF214B2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3/21/2018</a:t>
            </a:fld>
            <a:endParaRPr lang="en-US" altLang="en-US" sz="1400" dirty="0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E735645-F687-41B0-8A9E-EC6CDC0CA72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ISO Pneumatic Diagrams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26400" cy="4038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From top to bottom, component layers are:</a:t>
            </a:r>
          </a:p>
          <a:p>
            <a:pPr eaLnBrk="1" hangingPunct="1"/>
            <a:endParaRPr lang="en-US" altLang="en-US" sz="800" dirty="0" smtClean="0"/>
          </a:p>
          <a:p>
            <a:pPr lvl="1" eaLnBrk="1" hangingPunct="1"/>
            <a:r>
              <a:rPr lang="en-US" altLang="en-US" dirty="0" smtClean="0"/>
              <a:t>Actuators</a:t>
            </a:r>
          </a:p>
          <a:p>
            <a:pPr lvl="1" eaLnBrk="1" hangingPunct="1"/>
            <a:r>
              <a:rPr lang="en-US" altLang="en-US" sz="2400" dirty="0" smtClean="0">
                <a:solidFill>
                  <a:schemeClr val="accent2"/>
                </a:solidFill>
              </a:rPr>
              <a:t>Speed Controls</a:t>
            </a:r>
          </a:p>
          <a:p>
            <a:pPr lvl="1" eaLnBrk="1" hangingPunct="1"/>
            <a:r>
              <a:rPr lang="en-US" altLang="en-US" sz="2400" dirty="0" smtClean="0"/>
              <a:t>Control Valves</a:t>
            </a:r>
          </a:p>
          <a:p>
            <a:pPr lvl="1" eaLnBrk="1" hangingPunct="1"/>
            <a:r>
              <a:rPr lang="en-US" altLang="en-US" sz="2400" dirty="0" smtClean="0"/>
              <a:t>Logic Valves</a:t>
            </a:r>
          </a:p>
          <a:p>
            <a:pPr lvl="1" eaLnBrk="1" hangingPunct="1"/>
            <a:r>
              <a:rPr lang="en-US" altLang="en-US" sz="2400" dirty="0" smtClean="0"/>
              <a:t>Signal Valves</a:t>
            </a:r>
          </a:p>
          <a:p>
            <a:pPr lvl="1" eaLnBrk="1" hangingPunct="1"/>
            <a:r>
              <a:rPr lang="en-US" altLang="en-US" sz="2400" dirty="0" smtClean="0"/>
              <a:t>Pressure Supply</a:t>
            </a:r>
          </a:p>
          <a:p>
            <a:pPr lvl="1" eaLnBrk="1" hangingPunct="1"/>
            <a:endParaRPr lang="en-US" alt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256045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767E09-1281-4B82-A9B4-220D1C49A6ED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3/21/2018</a:t>
            </a:fld>
            <a:endParaRPr lang="en-US" altLang="en-US" sz="1400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557D963-1B1B-4D0D-8D31-1F56EF7C5DE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Questions &amp; Issues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221663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Lab: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Computer-Aided Milling/3-D Printer/Laser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Finish CAD/CAM work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Personal design parts (by lab this week, </a:t>
            </a:r>
            <a:r>
              <a:rPr lang="en-US" altLang="en-US" smtClean="0">
                <a:solidFill>
                  <a:srgbClr val="FFFF00"/>
                </a:solidFill>
              </a:rPr>
              <a:t>in team folder</a:t>
            </a:r>
            <a:r>
              <a:rPr lang="en-US" altLang="en-US" smtClean="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Lathe/3-D Print part (at least 1 per team, </a:t>
            </a:r>
            <a:r>
              <a:rPr lang="en-US" altLang="en-US" smtClean="0">
                <a:solidFill>
                  <a:srgbClr val="FFFF00"/>
                </a:solidFill>
              </a:rPr>
              <a:t>in team folder</a:t>
            </a:r>
            <a:r>
              <a:rPr lang="en-US" altLang="en-US" smtClean="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Mill Part (at least 1 per team, </a:t>
            </a:r>
            <a:r>
              <a:rPr lang="en-US" altLang="en-US" smtClean="0">
                <a:solidFill>
                  <a:srgbClr val="FFFF00"/>
                </a:solidFill>
              </a:rPr>
              <a:t>in team folder</a:t>
            </a:r>
            <a:r>
              <a:rPr lang="en-US" altLang="en-US" smtClean="0"/>
              <a:t>)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Laser Engraver (at least 1 per team, </a:t>
            </a:r>
            <a:r>
              <a:rPr lang="en-US" altLang="en-US" smtClean="0">
                <a:solidFill>
                  <a:srgbClr val="FFFF00"/>
                </a:solidFill>
              </a:rPr>
              <a:t>in team folder</a:t>
            </a:r>
            <a:r>
              <a:rPr lang="en-US" altLang="en-US" smtClean="0"/>
              <a:t>)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Drill Part (1 per team, </a:t>
            </a:r>
            <a:r>
              <a:rPr lang="en-US" altLang="en-US" smtClean="0">
                <a:solidFill>
                  <a:srgbClr val="FFFF00"/>
                </a:solidFill>
              </a:rPr>
              <a:t>organize with team</a:t>
            </a:r>
            <a:r>
              <a:rPr lang="en-US" altLang="en-US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Perform CNC Milling &amp; Turning, Engraving, Drilling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All parts </a:t>
            </a:r>
            <a:r>
              <a:rPr lang="en-US" altLang="en-US" smtClean="0">
                <a:solidFill>
                  <a:srgbClr val="FFFF00"/>
                </a:solidFill>
              </a:rPr>
              <a:t>– timing!</a:t>
            </a:r>
          </a:p>
        </p:txBody>
      </p:sp>
    </p:spTree>
    <p:extLst>
      <p:ext uri="{BB962C8B-B14F-4D97-AF65-F5344CB8AC3E}">
        <p14:creationId xmlns:p14="http://schemas.microsoft.com/office/powerpoint/2010/main" val="3463493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F64A49F-D7F2-4423-BC5B-3B9BB697F2D5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3/21/2018</a:t>
            </a:fld>
            <a:endParaRPr lang="en-US" altLang="en-US" sz="14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82A4DF8-0505-4714-9AF0-C46B190A8C5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Assignment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83500" cy="4351338"/>
          </a:xfrm>
        </p:spPr>
        <p:txBody>
          <a:bodyPr/>
          <a:lstStyle/>
          <a:p>
            <a:pPr eaLnBrk="1" hangingPunct="1"/>
            <a:r>
              <a:rPr lang="en-US" altLang="en-US" sz="2900" dirty="0" smtClean="0">
                <a:solidFill>
                  <a:srgbClr val="FFFF00"/>
                </a:solidFill>
              </a:rPr>
              <a:t>Assignment</a:t>
            </a:r>
          </a:p>
          <a:p>
            <a:pPr lvl="1" eaLnBrk="1" hangingPunct="1"/>
            <a:r>
              <a:rPr lang="en-US" altLang="en-US" sz="1800" dirty="0" smtClean="0"/>
              <a:t>Begin HW 04.  Do this in teams of 1 – 2 persons.</a:t>
            </a:r>
          </a:p>
          <a:p>
            <a:pPr lvl="1" eaLnBrk="1" hangingPunct="1"/>
            <a:r>
              <a:rPr lang="en-US" altLang="en-US" sz="1800" dirty="0" smtClean="0"/>
              <a:t>Turn in ONE scanned/digital PDF file with Subject Line:  IENG 475 HW 04 and CC your partner (if any!)</a:t>
            </a:r>
          </a:p>
          <a:p>
            <a:pPr eaLnBrk="1" hangingPunct="1"/>
            <a:r>
              <a:rPr lang="en-US" altLang="en-US" sz="2800" b="1" dirty="0" smtClean="0">
                <a:solidFill>
                  <a:srgbClr val="FFFF00"/>
                </a:solidFill>
              </a:rPr>
              <a:t>Select Project and Start Product Design </a:t>
            </a:r>
          </a:p>
          <a:p>
            <a:pPr eaLnBrk="1" hangingPunct="1"/>
            <a:r>
              <a:rPr lang="en-US" altLang="en-US" sz="2400" dirty="0" smtClean="0"/>
              <a:t>      Be ready to select a project – by end of lab    	</a:t>
            </a:r>
            <a:r>
              <a:rPr lang="en-US" altLang="en-US" sz="2400" b="1" i="1" dirty="0" smtClean="0">
                <a:solidFill>
                  <a:srgbClr val="FFFF00"/>
                </a:solidFill>
              </a:rPr>
              <a:t>next week</a:t>
            </a:r>
            <a:r>
              <a:rPr lang="en-US" altLang="en-US" sz="2400" dirty="0" smtClean="0"/>
              <a:t>.</a:t>
            </a:r>
          </a:p>
          <a:p>
            <a:pPr lvl="1" eaLnBrk="1" hangingPunct="1"/>
            <a:r>
              <a:rPr lang="en-US" altLang="en-US" sz="1800" dirty="0" smtClean="0"/>
              <a:t>Begin documentation of team project.  </a:t>
            </a:r>
          </a:p>
          <a:p>
            <a:pPr lvl="1" eaLnBrk="1" hangingPunct="1"/>
            <a:r>
              <a:rPr lang="en-US" altLang="en-US" sz="1800" dirty="0" smtClean="0"/>
              <a:t>Most of the routing information will be pulled from your </a:t>
            </a:r>
            <a:r>
              <a:rPr lang="en-US" altLang="en-US" sz="1800" dirty="0" err="1" smtClean="0"/>
              <a:t>MasterCAM</a:t>
            </a:r>
            <a:r>
              <a:rPr lang="en-US" altLang="en-US" sz="1800" dirty="0" smtClean="0"/>
              <a:t> files, and you can pull images from the SolidWorks files.</a:t>
            </a:r>
          </a:p>
          <a:p>
            <a:pPr lvl="1" eaLnBrk="1" hangingPunct="1"/>
            <a:r>
              <a:rPr lang="en-US" altLang="en-US" sz="1800" dirty="0" smtClean="0"/>
              <a:t>Remember to collect timing data as you go!</a:t>
            </a:r>
          </a:p>
        </p:txBody>
      </p:sp>
    </p:spTree>
    <p:extLst>
      <p:ext uri="{BB962C8B-B14F-4D97-AF65-F5344CB8AC3E}">
        <p14:creationId xmlns:p14="http://schemas.microsoft.com/office/powerpoint/2010/main" val="125243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5FEF725-9532-460C-BFBC-FA857FB5F633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3/21/2018</a:t>
            </a:fld>
            <a:endParaRPr lang="en-US" altLang="en-US" sz="1400" smtClean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E127D7-CBAD-48DE-8BCF-2BD8C2CFF9E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Relays (Switches)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Specification: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Poles &amp; Throws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Making (N.O.) / Breaking (N.C.)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Latching (toggle) / Non-latching (momentary)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altLang="en-US" sz="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Transfer between low power logic controls and high power energy controls</a:t>
            </a:r>
          </a:p>
          <a:p>
            <a:pPr eaLnBrk="1" hangingPunct="1">
              <a:lnSpc>
                <a:spcPct val="80000"/>
              </a:lnSpc>
            </a:pPr>
            <a:endParaRPr lang="en-US" altLang="en-US" sz="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Coil Nomenclature:</a:t>
            </a:r>
            <a:endParaRPr lang="en-US" altLang="en-US" sz="2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“relay”		(&lt; 10 A)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“power relay”	(10 - 30 A)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“contactor”	(&gt; 30 A)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“starters”	(Overload protection, thermal)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altLang="en-US" sz="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Potential problem:  “contact bounce”</a:t>
            </a:r>
          </a:p>
        </p:txBody>
      </p:sp>
    </p:spTree>
    <p:extLst>
      <p:ext uri="{BB962C8B-B14F-4D97-AF65-F5344CB8AC3E}">
        <p14:creationId xmlns:p14="http://schemas.microsoft.com/office/powerpoint/2010/main" val="216798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C73A720-D4E0-465B-802B-B4065612844D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3/21/2018</a:t>
            </a:fld>
            <a:endParaRPr lang="en-US" altLang="en-US" sz="140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DC1F483-B953-4258-A561-3FA0B198331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Switch Nomenclature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4" y="1746250"/>
            <a:ext cx="8289926" cy="11763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b="1" dirty="0" smtClean="0">
                <a:solidFill>
                  <a:srgbClr val="FFFF00"/>
                </a:solidFill>
              </a:rPr>
              <a:t>Poles</a:t>
            </a:r>
            <a:r>
              <a:rPr lang="en-US" altLang="en-US" sz="1800" dirty="0" smtClean="0"/>
              <a:t> </a:t>
            </a:r>
            <a:r>
              <a:rPr lang="en-US" altLang="en-US" sz="1800" dirty="0" smtClean="0">
                <a:solidFill>
                  <a:srgbClr val="FFFFFF"/>
                </a:solidFill>
              </a:rPr>
              <a:t>– number of individual complete circuits switched at a time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1" dirty="0" smtClean="0">
                <a:solidFill>
                  <a:srgbClr val="FFFF00"/>
                </a:solidFill>
              </a:rPr>
              <a:t>Throws</a:t>
            </a:r>
            <a:r>
              <a:rPr lang="en-US" altLang="en-US" sz="1800" dirty="0" smtClean="0"/>
              <a:t> </a:t>
            </a:r>
            <a:r>
              <a:rPr lang="en-US" altLang="en-US" sz="1800" dirty="0" smtClean="0">
                <a:solidFill>
                  <a:srgbClr val="FFFFFF"/>
                </a:solidFill>
              </a:rPr>
              <a:t>– number of positions for each pole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1" dirty="0" smtClean="0">
                <a:solidFill>
                  <a:srgbClr val="FFFF00"/>
                </a:solidFill>
              </a:rPr>
              <a:t>Normally Open / Normally Closed</a:t>
            </a:r>
            <a:r>
              <a:rPr lang="en-US" altLang="en-US" sz="1800" dirty="0" smtClean="0"/>
              <a:t> </a:t>
            </a:r>
            <a:r>
              <a:rPr lang="en-US" altLang="en-US" sz="1800" dirty="0" smtClean="0">
                <a:solidFill>
                  <a:srgbClr val="FFFFFF"/>
                </a:solidFill>
              </a:rPr>
              <a:t>– stable position (if there is only one)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1" dirty="0" smtClean="0">
                <a:solidFill>
                  <a:srgbClr val="FFFF00"/>
                </a:solidFill>
              </a:rPr>
              <a:t>Latching / Momentary</a:t>
            </a:r>
            <a:r>
              <a:rPr lang="en-US" altLang="en-US" sz="1800" dirty="0" smtClean="0"/>
              <a:t> </a:t>
            </a:r>
            <a:r>
              <a:rPr lang="en-US" altLang="en-US" sz="1700" dirty="0" smtClean="0">
                <a:solidFill>
                  <a:srgbClr val="FFFFFF"/>
                </a:solidFill>
              </a:rPr>
              <a:t>– stays in position / returns to normal position</a:t>
            </a:r>
          </a:p>
        </p:txBody>
      </p:sp>
      <p:grpSp>
        <p:nvGrpSpPr>
          <p:cNvPr id="2" name="Group 109"/>
          <p:cNvGrpSpPr>
            <a:grpSpLocks/>
          </p:cNvGrpSpPr>
          <p:nvPr/>
        </p:nvGrpSpPr>
        <p:grpSpPr bwMode="auto">
          <a:xfrm>
            <a:off x="1074738" y="3084513"/>
            <a:ext cx="1795462" cy="236537"/>
            <a:chOff x="677" y="1943"/>
            <a:chExt cx="1131" cy="149"/>
          </a:xfrm>
        </p:grpSpPr>
        <p:grpSp>
          <p:nvGrpSpPr>
            <p:cNvPr id="6250" name="Group 6"/>
            <p:cNvGrpSpPr>
              <a:grpSpLocks/>
            </p:cNvGrpSpPr>
            <p:nvPr/>
          </p:nvGrpSpPr>
          <p:grpSpPr bwMode="auto">
            <a:xfrm>
              <a:off x="677" y="2028"/>
              <a:ext cx="410" cy="59"/>
              <a:chOff x="2446" y="1302"/>
              <a:chExt cx="410" cy="59"/>
            </a:xfrm>
          </p:grpSpPr>
          <p:sp>
            <p:nvSpPr>
              <p:cNvPr id="6255" name="Line 4"/>
              <p:cNvSpPr>
                <a:spLocks noChangeShapeType="1"/>
              </p:cNvSpPr>
              <p:nvPr/>
            </p:nvSpPr>
            <p:spPr bwMode="auto">
              <a:xfrm>
                <a:off x="2446" y="1336"/>
                <a:ext cx="342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56" name="Oval 5"/>
              <p:cNvSpPr>
                <a:spLocks noChangeArrowheads="1"/>
              </p:cNvSpPr>
              <p:nvPr/>
            </p:nvSpPr>
            <p:spPr bwMode="auto">
              <a:xfrm>
                <a:off x="2797" y="1302"/>
                <a:ext cx="59" cy="59"/>
              </a:xfrm>
              <a:prstGeom prst="ellips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6251" name="Group 7"/>
            <p:cNvGrpSpPr>
              <a:grpSpLocks/>
            </p:cNvGrpSpPr>
            <p:nvPr/>
          </p:nvGrpSpPr>
          <p:grpSpPr bwMode="auto">
            <a:xfrm rot="10800000">
              <a:off x="1398" y="2033"/>
              <a:ext cx="410" cy="59"/>
              <a:chOff x="2446" y="1302"/>
              <a:chExt cx="410" cy="59"/>
            </a:xfrm>
          </p:grpSpPr>
          <p:sp>
            <p:nvSpPr>
              <p:cNvPr id="6253" name="Line 8"/>
              <p:cNvSpPr>
                <a:spLocks noChangeShapeType="1"/>
              </p:cNvSpPr>
              <p:nvPr/>
            </p:nvSpPr>
            <p:spPr bwMode="auto">
              <a:xfrm>
                <a:off x="2446" y="1336"/>
                <a:ext cx="342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54" name="Oval 9"/>
              <p:cNvSpPr>
                <a:spLocks noChangeArrowheads="1"/>
              </p:cNvSpPr>
              <p:nvPr/>
            </p:nvSpPr>
            <p:spPr bwMode="auto">
              <a:xfrm>
                <a:off x="2797" y="1302"/>
                <a:ext cx="59" cy="59"/>
              </a:xfrm>
              <a:prstGeom prst="ellips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6252" name="Line 10"/>
            <p:cNvSpPr>
              <a:spLocks noChangeShapeType="1"/>
            </p:cNvSpPr>
            <p:nvPr/>
          </p:nvSpPr>
          <p:spPr bwMode="auto">
            <a:xfrm flipV="1">
              <a:off x="1077" y="1943"/>
              <a:ext cx="359" cy="109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110"/>
          <p:cNvGrpSpPr>
            <a:grpSpLocks/>
          </p:cNvGrpSpPr>
          <p:nvPr/>
        </p:nvGrpSpPr>
        <p:grpSpPr bwMode="auto">
          <a:xfrm>
            <a:off x="3784600" y="3100388"/>
            <a:ext cx="1795463" cy="227012"/>
            <a:chOff x="2384" y="1953"/>
            <a:chExt cx="1131" cy="143"/>
          </a:xfrm>
        </p:grpSpPr>
        <p:grpSp>
          <p:nvGrpSpPr>
            <p:cNvPr id="6241" name="Group 25"/>
            <p:cNvGrpSpPr>
              <a:grpSpLocks/>
            </p:cNvGrpSpPr>
            <p:nvPr/>
          </p:nvGrpSpPr>
          <p:grpSpPr bwMode="auto">
            <a:xfrm>
              <a:off x="2384" y="2032"/>
              <a:ext cx="410" cy="59"/>
              <a:chOff x="2446" y="1302"/>
              <a:chExt cx="410" cy="59"/>
            </a:xfrm>
          </p:grpSpPr>
          <p:sp>
            <p:nvSpPr>
              <p:cNvPr id="6248" name="Line 26"/>
              <p:cNvSpPr>
                <a:spLocks noChangeShapeType="1"/>
              </p:cNvSpPr>
              <p:nvPr/>
            </p:nvSpPr>
            <p:spPr bwMode="auto">
              <a:xfrm>
                <a:off x="2446" y="1336"/>
                <a:ext cx="342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49" name="Oval 27"/>
              <p:cNvSpPr>
                <a:spLocks noChangeArrowheads="1"/>
              </p:cNvSpPr>
              <p:nvPr/>
            </p:nvSpPr>
            <p:spPr bwMode="auto">
              <a:xfrm>
                <a:off x="2797" y="1302"/>
                <a:ext cx="59" cy="59"/>
              </a:xfrm>
              <a:prstGeom prst="ellips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6242" name="Group 28"/>
            <p:cNvGrpSpPr>
              <a:grpSpLocks/>
            </p:cNvGrpSpPr>
            <p:nvPr/>
          </p:nvGrpSpPr>
          <p:grpSpPr bwMode="auto">
            <a:xfrm rot="10800000">
              <a:off x="3105" y="2037"/>
              <a:ext cx="410" cy="59"/>
              <a:chOff x="2446" y="1302"/>
              <a:chExt cx="410" cy="59"/>
            </a:xfrm>
          </p:grpSpPr>
          <p:sp>
            <p:nvSpPr>
              <p:cNvPr id="6246" name="Line 29"/>
              <p:cNvSpPr>
                <a:spLocks noChangeShapeType="1"/>
              </p:cNvSpPr>
              <p:nvPr/>
            </p:nvSpPr>
            <p:spPr bwMode="auto">
              <a:xfrm>
                <a:off x="2446" y="1336"/>
                <a:ext cx="342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47" name="Oval 30"/>
              <p:cNvSpPr>
                <a:spLocks noChangeArrowheads="1"/>
              </p:cNvSpPr>
              <p:nvPr/>
            </p:nvSpPr>
            <p:spPr bwMode="auto">
              <a:xfrm>
                <a:off x="2797" y="1302"/>
                <a:ext cx="59" cy="59"/>
              </a:xfrm>
              <a:prstGeom prst="ellips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6243" name="Group 34"/>
            <p:cNvGrpSpPr>
              <a:grpSpLocks/>
            </p:cNvGrpSpPr>
            <p:nvPr/>
          </p:nvGrpSpPr>
          <p:grpSpPr bwMode="auto">
            <a:xfrm>
              <a:off x="2764" y="1953"/>
              <a:ext cx="376" cy="142"/>
              <a:chOff x="4533" y="1227"/>
              <a:chExt cx="376" cy="142"/>
            </a:xfrm>
          </p:grpSpPr>
          <p:sp>
            <p:nvSpPr>
              <p:cNvPr id="6244" name="Line 32"/>
              <p:cNvSpPr>
                <a:spLocks noChangeShapeType="1"/>
              </p:cNvSpPr>
              <p:nvPr/>
            </p:nvSpPr>
            <p:spPr bwMode="auto">
              <a:xfrm>
                <a:off x="4533" y="1369"/>
                <a:ext cx="376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45" name="Line 33"/>
              <p:cNvSpPr>
                <a:spLocks noChangeShapeType="1"/>
              </p:cNvSpPr>
              <p:nvPr/>
            </p:nvSpPr>
            <p:spPr bwMode="auto">
              <a:xfrm flipV="1">
                <a:off x="4717" y="1227"/>
                <a:ext cx="0" cy="142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9" name="Group 113"/>
          <p:cNvGrpSpPr>
            <a:grpSpLocks/>
          </p:cNvGrpSpPr>
          <p:nvPr/>
        </p:nvGrpSpPr>
        <p:grpSpPr bwMode="auto">
          <a:xfrm>
            <a:off x="3763963" y="4473575"/>
            <a:ext cx="1797050" cy="795338"/>
            <a:chOff x="2371" y="2818"/>
            <a:chExt cx="1132" cy="501"/>
          </a:xfrm>
        </p:grpSpPr>
        <p:grpSp>
          <p:nvGrpSpPr>
            <p:cNvPr id="6224" name="Group 35"/>
            <p:cNvGrpSpPr>
              <a:grpSpLocks/>
            </p:cNvGrpSpPr>
            <p:nvPr/>
          </p:nvGrpSpPr>
          <p:grpSpPr bwMode="auto">
            <a:xfrm>
              <a:off x="2372" y="3005"/>
              <a:ext cx="410" cy="59"/>
              <a:chOff x="2446" y="1302"/>
              <a:chExt cx="410" cy="59"/>
            </a:xfrm>
          </p:grpSpPr>
          <p:sp>
            <p:nvSpPr>
              <p:cNvPr id="6239" name="Line 36"/>
              <p:cNvSpPr>
                <a:spLocks noChangeShapeType="1"/>
              </p:cNvSpPr>
              <p:nvPr/>
            </p:nvSpPr>
            <p:spPr bwMode="auto">
              <a:xfrm>
                <a:off x="2446" y="1336"/>
                <a:ext cx="342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40" name="Oval 37"/>
              <p:cNvSpPr>
                <a:spLocks noChangeArrowheads="1"/>
              </p:cNvSpPr>
              <p:nvPr/>
            </p:nvSpPr>
            <p:spPr bwMode="auto">
              <a:xfrm>
                <a:off x="2797" y="1302"/>
                <a:ext cx="59" cy="59"/>
              </a:xfrm>
              <a:prstGeom prst="ellips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6225" name="Group 38"/>
            <p:cNvGrpSpPr>
              <a:grpSpLocks/>
            </p:cNvGrpSpPr>
            <p:nvPr/>
          </p:nvGrpSpPr>
          <p:grpSpPr bwMode="auto">
            <a:xfrm rot="10800000">
              <a:off x="3093" y="3010"/>
              <a:ext cx="410" cy="59"/>
              <a:chOff x="2446" y="1302"/>
              <a:chExt cx="410" cy="59"/>
            </a:xfrm>
          </p:grpSpPr>
          <p:sp>
            <p:nvSpPr>
              <p:cNvPr id="6237" name="Line 39"/>
              <p:cNvSpPr>
                <a:spLocks noChangeShapeType="1"/>
              </p:cNvSpPr>
              <p:nvPr/>
            </p:nvSpPr>
            <p:spPr bwMode="auto">
              <a:xfrm>
                <a:off x="2446" y="1336"/>
                <a:ext cx="342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38" name="Oval 40"/>
              <p:cNvSpPr>
                <a:spLocks noChangeArrowheads="1"/>
              </p:cNvSpPr>
              <p:nvPr/>
            </p:nvSpPr>
            <p:spPr bwMode="auto">
              <a:xfrm>
                <a:off x="2797" y="1302"/>
                <a:ext cx="59" cy="59"/>
              </a:xfrm>
              <a:prstGeom prst="ellips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6226" name="Group 41"/>
            <p:cNvGrpSpPr>
              <a:grpSpLocks/>
            </p:cNvGrpSpPr>
            <p:nvPr/>
          </p:nvGrpSpPr>
          <p:grpSpPr bwMode="auto">
            <a:xfrm>
              <a:off x="2752" y="2818"/>
              <a:ext cx="376" cy="142"/>
              <a:chOff x="4533" y="1227"/>
              <a:chExt cx="376" cy="142"/>
            </a:xfrm>
          </p:grpSpPr>
          <p:sp>
            <p:nvSpPr>
              <p:cNvPr id="6235" name="Line 42"/>
              <p:cNvSpPr>
                <a:spLocks noChangeShapeType="1"/>
              </p:cNvSpPr>
              <p:nvPr/>
            </p:nvSpPr>
            <p:spPr bwMode="auto">
              <a:xfrm>
                <a:off x="4533" y="1369"/>
                <a:ext cx="376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36" name="Line 43"/>
              <p:cNvSpPr>
                <a:spLocks noChangeShapeType="1"/>
              </p:cNvSpPr>
              <p:nvPr/>
            </p:nvSpPr>
            <p:spPr bwMode="auto">
              <a:xfrm flipV="1">
                <a:off x="4717" y="1227"/>
                <a:ext cx="0" cy="142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227" name="Group 44"/>
            <p:cNvGrpSpPr>
              <a:grpSpLocks/>
            </p:cNvGrpSpPr>
            <p:nvPr/>
          </p:nvGrpSpPr>
          <p:grpSpPr bwMode="auto">
            <a:xfrm>
              <a:off x="2371" y="3255"/>
              <a:ext cx="410" cy="59"/>
              <a:chOff x="2446" y="1302"/>
              <a:chExt cx="410" cy="59"/>
            </a:xfrm>
          </p:grpSpPr>
          <p:sp>
            <p:nvSpPr>
              <p:cNvPr id="6233" name="Line 45"/>
              <p:cNvSpPr>
                <a:spLocks noChangeShapeType="1"/>
              </p:cNvSpPr>
              <p:nvPr/>
            </p:nvSpPr>
            <p:spPr bwMode="auto">
              <a:xfrm>
                <a:off x="2446" y="1336"/>
                <a:ext cx="342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34" name="Oval 46"/>
              <p:cNvSpPr>
                <a:spLocks noChangeArrowheads="1"/>
              </p:cNvSpPr>
              <p:nvPr/>
            </p:nvSpPr>
            <p:spPr bwMode="auto">
              <a:xfrm>
                <a:off x="2797" y="1302"/>
                <a:ext cx="59" cy="59"/>
              </a:xfrm>
              <a:prstGeom prst="ellips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6228" name="Group 47"/>
            <p:cNvGrpSpPr>
              <a:grpSpLocks/>
            </p:cNvGrpSpPr>
            <p:nvPr/>
          </p:nvGrpSpPr>
          <p:grpSpPr bwMode="auto">
            <a:xfrm rot="10800000">
              <a:off x="3092" y="3260"/>
              <a:ext cx="410" cy="59"/>
              <a:chOff x="2446" y="1302"/>
              <a:chExt cx="410" cy="59"/>
            </a:xfrm>
          </p:grpSpPr>
          <p:sp>
            <p:nvSpPr>
              <p:cNvPr id="6231" name="Line 48"/>
              <p:cNvSpPr>
                <a:spLocks noChangeShapeType="1"/>
              </p:cNvSpPr>
              <p:nvPr/>
            </p:nvSpPr>
            <p:spPr bwMode="auto">
              <a:xfrm>
                <a:off x="2446" y="1336"/>
                <a:ext cx="342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32" name="Oval 49"/>
              <p:cNvSpPr>
                <a:spLocks noChangeArrowheads="1"/>
              </p:cNvSpPr>
              <p:nvPr/>
            </p:nvSpPr>
            <p:spPr bwMode="auto">
              <a:xfrm>
                <a:off x="2797" y="1302"/>
                <a:ext cx="59" cy="59"/>
              </a:xfrm>
              <a:prstGeom prst="ellips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6229" name="Line 51"/>
            <p:cNvSpPr>
              <a:spLocks noChangeShapeType="1"/>
            </p:cNvSpPr>
            <p:nvPr/>
          </p:nvSpPr>
          <p:spPr bwMode="auto">
            <a:xfrm>
              <a:off x="2751" y="3210"/>
              <a:ext cx="376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30" name="Line 52"/>
            <p:cNvSpPr>
              <a:spLocks noChangeShapeType="1"/>
            </p:cNvSpPr>
            <p:nvPr/>
          </p:nvSpPr>
          <p:spPr bwMode="auto">
            <a:xfrm flipV="1">
              <a:off x="2935" y="2960"/>
              <a:ext cx="0" cy="25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5" name="Group 112"/>
          <p:cNvGrpSpPr>
            <a:grpSpLocks/>
          </p:cNvGrpSpPr>
          <p:nvPr/>
        </p:nvGrpSpPr>
        <p:grpSpPr bwMode="auto">
          <a:xfrm>
            <a:off x="1068388" y="4627563"/>
            <a:ext cx="1795462" cy="635000"/>
            <a:chOff x="673" y="2915"/>
            <a:chExt cx="1131" cy="400"/>
          </a:xfrm>
        </p:grpSpPr>
        <p:grpSp>
          <p:nvGrpSpPr>
            <p:cNvPr id="6209" name="Group 11"/>
            <p:cNvGrpSpPr>
              <a:grpSpLocks/>
            </p:cNvGrpSpPr>
            <p:nvPr/>
          </p:nvGrpSpPr>
          <p:grpSpPr bwMode="auto">
            <a:xfrm>
              <a:off x="673" y="3000"/>
              <a:ext cx="410" cy="59"/>
              <a:chOff x="2446" y="1302"/>
              <a:chExt cx="410" cy="59"/>
            </a:xfrm>
          </p:grpSpPr>
          <p:sp>
            <p:nvSpPr>
              <p:cNvPr id="6222" name="Line 12"/>
              <p:cNvSpPr>
                <a:spLocks noChangeShapeType="1"/>
              </p:cNvSpPr>
              <p:nvPr/>
            </p:nvSpPr>
            <p:spPr bwMode="auto">
              <a:xfrm>
                <a:off x="2446" y="1336"/>
                <a:ext cx="342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23" name="Oval 13"/>
              <p:cNvSpPr>
                <a:spLocks noChangeArrowheads="1"/>
              </p:cNvSpPr>
              <p:nvPr/>
            </p:nvSpPr>
            <p:spPr bwMode="auto">
              <a:xfrm>
                <a:off x="2797" y="1302"/>
                <a:ext cx="59" cy="59"/>
              </a:xfrm>
              <a:prstGeom prst="ellips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6210" name="Group 14"/>
            <p:cNvGrpSpPr>
              <a:grpSpLocks/>
            </p:cNvGrpSpPr>
            <p:nvPr/>
          </p:nvGrpSpPr>
          <p:grpSpPr bwMode="auto">
            <a:xfrm rot="10800000">
              <a:off x="1394" y="3005"/>
              <a:ext cx="410" cy="59"/>
              <a:chOff x="2446" y="1302"/>
              <a:chExt cx="410" cy="59"/>
            </a:xfrm>
          </p:grpSpPr>
          <p:sp>
            <p:nvSpPr>
              <p:cNvPr id="6220" name="Line 15"/>
              <p:cNvSpPr>
                <a:spLocks noChangeShapeType="1"/>
              </p:cNvSpPr>
              <p:nvPr/>
            </p:nvSpPr>
            <p:spPr bwMode="auto">
              <a:xfrm>
                <a:off x="2446" y="1336"/>
                <a:ext cx="342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21" name="Oval 16"/>
              <p:cNvSpPr>
                <a:spLocks noChangeArrowheads="1"/>
              </p:cNvSpPr>
              <p:nvPr/>
            </p:nvSpPr>
            <p:spPr bwMode="auto">
              <a:xfrm>
                <a:off x="2797" y="1302"/>
                <a:ext cx="59" cy="59"/>
              </a:xfrm>
              <a:prstGeom prst="ellips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6211" name="Line 17"/>
            <p:cNvSpPr>
              <a:spLocks noChangeShapeType="1"/>
            </p:cNvSpPr>
            <p:nvPr/>
          </p:nvSpPr>
          <p:spPr bwMode="auto">
            <a:xfrm flipV="1">
              <a:off x="1073" y="2915"/>
              <a:ext cx="359" cy="109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212" name="Group 18"/>
            <p:cNvGrpSpPr>
              <a:grpSpLocks/>
            </p:cNvGrpSpPr>
            <p:nvPr/>
          </p:nvGrpSpPr>
          <p:grpSpPr bwMode="auto">
            <a:xfrm>
              <a:off x="673" y="3251"/>
              <a:ext cx="410" cy="59"/>
              <a:chOff x="2446" y="1302"/>
              <a:chExt cx="410" cy="59"/>
            </a:xfrm>
          </p:grpSpPr>
          <p:sp>
            <p:nvSpPr>
              <p:cNvPr id="6218" name="Line 19"/>
              <p:cNvSpPr>
                <a:spLocks noChangeShapeType="1"/>
              </p:cNvSpPr>
              <p:nvPr/>
            </p:nvSpPr>
            <p:spPr bwMode="auto">
              <a:xfrm>
                <a:off x="2446" y="1336"/>
                <a:ext cx="342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19" name="Oval 20"/>
              <p:cNvSpPr>
                <a:spLocks noChangeArrowheads="1"/>
              </p:cNvSpPr>
              <p:nvPr/>
            </p:nvSpPr>
            <p:spPr bwMode="auto">
              <a:xfrm>
                <a:off x="2797" y="1302"/>
                <a:ext cx="59" cy="59"/>
              </a:xfrm>
              <a:prstGeom prst="ellips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6213" name="Group 21"/>
            <p:cNvGrpSpPr>
              <a:grpSpLocks/>
            </p:cNvGrpSpPr>
            <p:nvPr/>
          </p:nvGrpSpPr>
          <p:grpSpPr bwMode="auto">
            <a:xfrm rot="10800000">
              <a:off x="1394" y="3256"/>
              <a:ext cx="410" cy="59"/>
              <a:chOff x="2446" y="1302"/>
              <a:chExt cx="410" cy="59"/>
            </a:xfrm>
          </p:grpSpPr>
          <p:sp>
            <p:nvSpPr>
              <p:cNvPr id="6216" name="Line 22"/>
              <p:cNvSpPr>
                <a:spLocks noChangeShapeType="1"/>
              </p:cNvSpPr>
              <p:nvPr/>
            </p:nvSpPr>
            <p:spPr bwMode="auto">
              <a:xfrm>
                <a:off x="2446" y="1336"/>
                <a:ext cx="342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17" name="Oval 23"/>
              <p:cNvSpPr>
                <a:spLocks noChangeArrowheads="1"/>
              </p:cNvSpPr>
              <p:nvPr/>
            </p:nvSpPr>
            <p:spPr bwMode="auto">
              <a:xfrm>
                <a:off x="2797" y="1302"/>
                <a:ext cx="59" cy="59"/>
              </a:xfrm>
              <a:prstGeom prst="ellips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6214" name="Line 24"/>
            <p:cNvSpPr>
              <a:spLocks noChangeShapeType="1"/>
            </p:cNvSpPr>
            <p:nvPr/>
          </p:nvSpPr>
          <p:spPr bwMode="auto">
            <a:xfrm flipV="1">
              <a:off x="1073" y="3166"/>
              <a:ext cx="359" cy="109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15" name="Line 53"/>
            <p:cNvSpPr>
              <a:spLocks noChangeShapeType="1"/>
            </p:cNvSpPr>
            <p:nvPr/>
          </p:nvSpPr>
          <p:spPr bwMode="auto">
            <a:xfrm flipV="1">
              <a:off x="1237" y="2964"/>
              <a:ext cx="0" cy="25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69397" name="Text Box 85"/>
          <p:cNvSpPr txBox="1">
            <a:spLocks noChangeArrowheads="1"/>
          </p:cNvSpPr>
          <p:nvPr/>
        </p:nvSpPr>
        <p:spPr bwMode="auto">
          <a:xfrm>
            <a:off x="715963" y="3498850"/>
            <a:ext cx="26098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4D490"/>
                </a:solidFill>
              </a:rPr>
              <a:t>Single Pole, Single Throw, Normally Open, Latching</a:t>
            </a:r>
          </a:p>
        </p:txBody>
      </p:sp>
      <p:sp>
        <p:nvSpPr>
          <p:cNvPr id="269398" name="Text Box 86"/>
          <p:cNvSpPr txBox="1">
            <a:spLocks noChangeArrowheads="1"/>
          </p:cNvSpPr>
          <p:nvPr/>
        </p:nvSpPr>
        <p:spPr bwMode="auto">
          <a:xfrm>
            <a:off x="3436938" y="3492500"/>
            <a:ext cx="26241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4D490"/>
                </a:solidFill>
              </a:rPr>
              <a:t>Single Pole, Single Throw, Normally Closed, Momentary</a:t>
            </a:r>
          </a:p>
        </p:txBody>
      </p:sp>
      <p:sp>
        <p:nvSpPr>
          <p:cNvPr id="269399" name="Text Box 87"/>
          <p:cNvSpPr txBox="1">
            <a:spLocks noChangeArrowheads="1"/>
          </p:cNvSpPr>
          <p:nvPr/>
        </p:nvSpPr>
        <p:spPr bwMode="auto">
          <a:xfrm>
            <a:off x="660400" y="5407025"/>
            <a:ext cx="262413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4D490"/>
                </a:solidFill>
              </a:rPr>
              <a:t>Double Pole, Single Throw, Normally Open, Latching </a:t>
            </a:r>
          </a:p>
        </p:txBody>
      </p:sp>
      <p:sp>
        <p:nvSpPr>
          <p:cNvPr id="269400" name="Text Box 88"/>
          <p:cNvSpPr txBox="1">
            <a:spLocks noChangeArrowheads="1"/>
          </p:cNvSpPr>
          <p:nvPr/>
        </p:nvSpPr>
        <p:spPr bwMode="auto">
          <a:xfrm>
            <a:off x="3378200" y="5421313"/>
            <a:ext cx="262413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4D490"/>
                </a:solidFill>
              </a:rPr>
              <a:t>Double Pole, Single Throw, Normally Open, Momentary</a:t>
            </a:r>
          </a:p>
        </p:txBody>
      </p:sp>
      <p:sp>
        <p:nvSpPr>
          <p:cNvPr id="269401" name="Text Box 89"/>
          <p:cNvSpPr txBox="1">
            <a:spLocks noChangeArrowheads="1"/>
          </p:cNvSpPr>
          <p:nvPr/>
        </p:nvSpPr>
        <p:spPr bwMode="auto">
          <a:xfrm>
            <a:off x="6357938" y="5435600"/>
            <a:ext cx="26241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4D490"/>
                </a:solidFill>
              </a:rPr>
              <a:t>Double Pole, Double Throw, Latching</a:t>
            </a:r>
          </a:p>
        </p:txBody>
      </p:sp>
      <p:grpSp>
        <p:nvGrpSpPr>
          <p:cNvPr id="20" name="Group 111"/>
          <p:cNvGrpSpPr>
            <a:grpSpLocks/>
          </p:cNvGrpSpPr>
          <p:nvPr/>
        </p:nvGrpSpPr>
        <p:grpSpPr bwMode="auto">
          <a:xfrm>
            <a:off x="6232525" y="2922588"/>
            <a:ext cx="2911475" cy="463550"/>
            <a:chOff x="3926" y="1841"/>
            <a:chExt cx="1834" cy="292"/>
          </a:xfrm>
        </p:grpSpPr>
        <p:grpSp>
          <p:nvGrpSpPr>
            <p:cNvPr id="6196" name="Group 75"/>
            <p:cNvGrpSpPr>
              <a:grpSpLocks/>
            </p:cNvGrpSpPr>
            <p:nvPr/>
          </p:nvGrpSpPr>
          <p:grpSpPr bwMode="auto">
            <a:xfrm>
              <a:off x="4262" y="2031"/>
              <a:ext cx="410" cy="59"/>
              <a:chOff x="2446" y="1302"/>
              <a:chExt cx="410" cy="59"/>
            </a:xfrm>
          </p:grpSpPr>
          <p:sp>
            <p:nvSpPr>
              <p:cNvPr id="6207" name="Line 76"/>
              <p:cNvSpPr>
                <a:spLocks noChangeShapeType="1"/>
              </p:cNvSpPr>
              <p:nvPr/>
            </p:nvSpPr>
            <p:spPr bwMode="auto">
              <a:xfrm>
                <a:off x="2446" y="1336"/>
                <a:ext cx="342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08" name="Oval 77"/>
              <p:cNvSpPr>
                <a:spLocks noChangeArrowheads="1"/>
              </p:cNvSpPr>
              <p:nvPr/>
            </p:nvSpPr>
            <p:spPr bwMode="auto">
              <a:xfrm>
                <a:off x="2797" y="1302"/>
                <a:ext cx="59" cy="59"/>
              </a:xfrm>
              <a:prstGeom prst="ellips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6197" name="Group 78"/>
            <p:cNvGrpSpPr>
              <a:grpSpLocks/>
            </p:cNvGrpSpPr>
            <p:nvPr/>
          </p:nvGrpSpPr>
          <p:grpSpPr bwMode="auto">
            <a:xfrm rot="10800000">
              <a:off x="4983" y="2036"/>
              <a:ext cx="410" cy="59"/>
              <a:chOff x="2446" y="1302"/>
              <a:chExt cx="410" cy="59"/>
            </a:xfrm>
          </p:grpSpPr>
          <p:sp>
            <p:nvSpPr>
              <p:cNvPr id="6205" name="Line 79"/>
              <p:cNvSpPr>
                <a:spLocks noChangeShapeType="1"/>
              </p:cNvSpPr>
              <p:nvPr/>
            </p:nvSpPr>
            <p:spPr bwMode="auto">
              <a:xfrm>
                <a:off x="2446" y="1336"/>
                <a:ext cx="342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06" name="Oval 80"/>
              <p:cNvSpPr>
                <a:spLocks noChangeArrowheads="1"/>
              </p:cNvSpPr>
              <p:nvPr/>
            </p:nvSpPr>
            <p:spPr bwMode="auto">
              <a:xfrm>
                <a:off x="2797" y="1302"/>
                <a:ext cx="59" cy="59"/>
              </a:xfrm>
              <a:prstGeom prst="ellips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6198" name="Line 81"/>
            <p:cNvSpPr>
              <a:spLocks noChangeShapeType="1"/>
            </p:cNvSpPr>
            <p:nvPr/>
          </p:nvSpPr>
          <p:spPr bwMode="auto">
            <a:xfrm flipV="1">
              <a:off x="4662" y="1946"/>
              <a:ext cx="359" cy="109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199" name="Group 82"/>
            <p:cNvGrpSpPr>
              <a:grpSpLocks/>
            </p:cNvGrpSpPr>
            <p:nvPr/>
          </p:nvGrpSpPr>
          <p:grpSpPr bwMode="auto">
            <a:xfrm rot="10800000">
              <a:off x="4987" y="1898"/>
              <a:ext cx="410" cy="59"/>
              <a:chOff x="2446" y="1302"/>
              <a:chExt cx="410" cy="59"/>
            </a:xfrm>
          </p:grpSpPr>
          <p:sp>
            <p:nvSpPr>
              <p:cNvPr id="6203" name="Line 83"/>
              <p:cNvSpPr>
                <a:spLocks noChangeShapeType="1"/>
              </p:cNvSpPr>
              <p:nvPr/>
            </p:nvSpPr>
            <p:spPr bwMode="auto">
              <a:xfrm>
                <a:off x="2446" y="1336"/>
                <a:ext cx="342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04" name="Oval 84"/>
              <p:cNvSpPr>
                <a:spLocks noChangeArrowheads="1"/>
              </p:cNvSpPr>
              <p:nvPr/>
            </p:nvSpPr>
            <p:spPr bwMode="auto">
              <a:xfrm>
                <a:off x="2797" y="1302"/>
                <a:ext cx="59" cy="59"/>
              </a:xfrm>
              <a:prstGeom prst="ellips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6200" name="Text Box 90"/>
            <p:cNvSpPr txBox="1">
              <a:spLocks noChangeArrowheads="1"/>
            </p:cNvSpPr>
            <p:nvPr/>
          </p:nvSpPr>
          <p:spPr bwMode="auto">
            <a:xfrm>
              <a:off x="5410" y="1979"/>
              <a:ext cx="35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solidFill>
                    <a:srgbClr val="FFFFFF"/>
                  </a:solidFill>
                </a:rPr>
                <a:t>NO</a:t>
              </a:r>
            </a:p>
          </p:txBody>
        </p:sp>
        <p:sp>
          <p:nvSpPr>
            <p:cNvPr id="6201" name="Text Box 91"/>
            <p:cNvSpPr txBox="1">
              <a:spLocks noChangeArrowheads="1"/>
            </p:cNvSpPr>
            <p:nvPr/>
          </p:nvSpPr>
          <p:spPr bwMode="auto">
            <a:xfrm>
              <a:off x="5410" y="1841"/>
              <a:ext cx="35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solidFill>
                    <a:srgbClr val="FFFFFF"/>
                  </a:solidFill>
                </a:rPr>
                <a:t>NC</a:t>
              </a:r>
            </a:p>
          </p:txBody>
        </p:sp>
        <p:sp>
          <p:nvSpPr>
            <p:cNvPr id="6202" name="Text Box 92"/>
            <p:cNvSpPr txBox="1">
              <a:spLocks noChangeArrowheads="1"/>
            </p:cNvSpPr>
            <p:nvPr/>
          </p:nvSpPr>
          <p:spPr bwMode="auto">
            <a:xfrm>
              <a:off x="3926" y="1966"/>
              <a:ext cx="35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solidFill>
                    <a:srgbClr val="FFFFFF"/>
                  </a:solidFill>
                </a:rPr>
                <a:t>COM</a:t>
              </a:r>
            </a:p>
          </p:txBody>
        </p:sp>
      </p:grpSp>
      <p:sp>
        <p:nvSpPr>
          <p:cNvPr id="269405" name="Text Box 93"/>
          <p:cNvSpPr txBox="1">
            <a:spLocks noChangeArrowheads="1"/>
          </p:cNvSpPr>
          <p:nvPr/>
        </p:nvSpPr>
        <p:spPr bwMode="auto">
          <a:xfrm>
            <a:off x="6365875" y="3479800"/>
            <a:ext cx="26098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4D490"/>
                </a:solidFill>
              </a:rPr>
              <a:t>Single Pole, Double Throw, Latching</a:t>
            </a:r>
          </a:p>
        </p:txBody>
      </p:sp>
      <p:grpSp>
        <p:nvGrpSpPr>
          <p:cNvPr id="24" name="Group 114"/>
          <p:cNvGrpSpPr>
            <a:grpSpLocks/>
          </p:cNvGrpSpPr>
          <p:nvPr/>
        </p:nvGrpSpPr>
        <p:grpSpPr bwMode="auto">
          <a:xfrm>
            <a:off x="6184900" y="4440238"/>
            <a:ext cx="2959100" cy="927100"/>
            <a:chOff x="3896" y="2797"/>
            <a:chExt cx="1864" cy="584"/>
          </a:xfrm>
        </p:grpSpPr>
        <p:grpSp>
          <p:nvGrpSpPr>
            <p:cNvPr id="6169" name="Group 54"/>
            <p:cNvGrpSpPr>
              <a:grpSpLocks/>
            </p:cNvGrpSpPr>
            <p:nvPr/>
          </p:nvGrpSpPr>
          <p:grpSpPr bwMode="auto">
            <a:xfrm>
              <a:off x="4238" y="2991"/>
              <a:ext cx="410" cy="59"/>
              <a:chOff x="2446" y="1302"/>
              <a:chExt cx="410" cy="59"/>
            </a:xfrm>
          </p:grpSpPr>
          <p:sp>
            <p:nvSpPr>
              <p:cNvPr id="6194" name="Line 55"/>
              <p:cNvSpPr>
                <a:spLocks noChangeShapeType="1"/>
              </p:cNvSpPr>
              <p:nvPr/>
            </p:nvSpPr>
            <p:spPr bwMode="auto">
              <a:xfrm>
                <a:off x="2446" y="1336"/>
                <a:ext cx="342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95" name="Oval 56"/>
              <p:cNvSpPr>
                <a:spLocks noChangeArrowheads="1"/>
              </p:cNvSpPr>
              <p:nvPr/>
            </p:nvSpPr>
            <p:spPr bwMode="auto">
              <a:xfrm>
                <a:off x="2797" y="1302"/>
                <a:ext cx="59" cy="59"/>
              </a:xfrm>
              <a:prstGeom prst="ellips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6170" name="Group 57"/>
            <p:cNvGrpSpPr>
              <a:grpSpLocks/>
            </p:cNvGrpSpPr>
            <p:nvPr/>
          </p:nvGrpSpPr>
          <p:grpSpPr bwMode="auto">
            <a:xfrm rot="10800000">
              <a:off x="4959" y="2996"/>
              <a:ext cx="410" cy="59"/>
              <a:chOff x="2446" y="1302"/>
              <a:chExt cx="410" cy="59"/>
            </a:xfrm>
          </p:grpSpPr>
          <p:sp>
            <p:nvSpPr>
              <p:cNvPr id="6192" name="Line 58"/>
              <p:cNvSpPr>
                <a:spLocks noChangeShapeType="1"/>
              </p:cNvSpPr>
              <p:nvPr/>
            </p:nvSpPr>
            <p:spPr bwMode="auto">
              <a:xfrm>
                <a:off x="2446" y="1336"/>
                <a:ext cx="342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93" name="Oval 59"/>
              <p:cNvSpPr>
                <a:spLocks noChangeArrowheads="1"/>
              </p:cNvSpPr>
              <p:nvPr/>
            </p:nvSpPr>
            <p:spPr bwMode="auto">
              <a:xfrm>
                <a:off x="2797" y="1302"/>
                <a:ext cx="59" cy="59"/>
              </a:xfrm>
              <a:prstGeom prst="ellips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6171" name="Line 60"/>
            <p:cNvSpPr>
              <a:spLocks noChangeShapeType="1"/>
            </p:cNvSpPr>
            <p:nvPr/>
          </p:nvSpPr>
          <p:spPr bwMode="auto">
            <a:xfrm flipV="1">
              <a:off x="4638" y="2906"/>
              <a:ext cx="359" cy="109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172" name="Group 61"/>
            <p:cNvGrpSpPr>
              <a:grpSpLocks/>
            </p:cNvGrpSpPr>
            <p:nvPr/>
          </p:nvGrpSpPr>
          <p:grpSpPr bwMode="auto">
            <a:xfrm rot="10800000">
              <a:off x="4963" y="2858"/>
              <a:ext cx="410" cy="59"/>
              <a:chOff x="2446" y="1302"/>
              <a:chExt cx="410" cy="59"/>
            </a:xfrm>
          </p:grpSpPr>
          <p:sp>
            <p:nvSpPr>
              <p:cNvPr id="6190" name="Line 62"/>
              <p:cNvSpPr>
                <a:spLocks noChangeShapeType="1"/>
              </p:cNvSpPr>
              <p:nvPr/>
            </p:nvSpPr>
            <p:spPr bwMode="auto">
              <a:xfrm>
                <a:off x="2446" y="1336"/>
                <a:ext cx="342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91" name="Oval 63"/>
              <p:cNvSpPr>
                <a:spLocks noChangeArrowheads="1"/>
              </p:cNvSpPr>
              <p:nvPr/>
            </p:nvSpPr>
            <p:spPr bwMode="auto">
              <a:xfrm>
                <a:off x="2797" y="1302"/>
                <a:ext cx="59" cy="59"/>
              </a:xfrm>
              <a:prstGeom prst="ellips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6173" name="Group 64"/>
            <p:cNvGrpSpPr>
              <a:grpSpLocks/>
            </p:cNvGrpSpPr>
            <p:nvPr/>
          </p:nvGrpSpPr>
          <p:grpSpPr bwMode="auto">
            <a:xfrm>
              <a:off x="4234" y="3279"/>
              <a:ext cx="410" cy="59"/>
              <a:chOff x="2446" y="1302"/>
              <a:chExt cx="410" cy="59"/>
            </a:xfrm>
          </p:grpSpPr>
          <p:sp>
            <p:nvSpPr>
              <p:cNvPr id="6188" name="Line 65"/>
              <p:cNvSpPr>
                <a:spLocks noChangeShapeType="1"/>
              </p:cNvSpPr>
              <p:nvPr/>
            </p:nvSpPr>
            <p:spPr bwMode="auto">
              <a:xfrm>
                <a:off x="2446" y="1336"/>
                <a:ext cx="342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89" name="Oval 66"/>
              <p:cNvSpPr>
                <a:spLocks noChangeArrowheads="1"/>
              </p:cNvSpPr>
              <p:nvPr/>
            </p:nvSpPr>
            <p:spPr bwMode="auto">
              <a:xfrm>
                <a:off x="2797" y="1302"/>
                <a:ext cx="59" cy="59"/>
              </a:xfrm>
              <a:prstGeom prst="ellips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6174" name="Group 67"/>
            <p:cNvGrpSpPr>
              <a:grpSpLocks/>
            </p:cNvGrpSpPr>
            <p:nvPr/>
          </p:nvGrpSpPr>
          <p:grpSpPr bwMode="auto">
            <a:xfrm rot="10800000">
              <a:off x="4955" y="3284"/>
              <a:ext cx="410" cy="59"/>
              <a:chOff x="2446" y="1302"/>
              <a:chExt cx="410" cy="59"/>
            </a:xfrm>
          </p:grpSpPr>
          <p:sp>
            <p:nvSpPr>
              <p:cNvPr id="6186" name="Line 68"/>
              <p:cNvSpPr>
                <a:spLocks noChangeShapeType="1"/>
              </p:cNvSpPr>
              <p:nvPr/>
            </p:nvSpPr>
            <p:spPr bwMode="auto">
              <a:xfrm>
                <a:off x="2446" y="1336"/>
                <a:ext cx="342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87" name="Oval 69"/>
              <p:cNvSpPr>
                <a:spLocks noChangeArrowheads="1"/>
              </p:cNvSpPr>
              <p:nvPr/>
            </p:nvSpPr>
            <p:spPr bwMode="auto">
              <a:xfrm>
                <a:off x="2797" y="1302"/>
                <a:ext cx="59" cy="59"/>
              </a:xfrm>
              <a:prstGeom prst="ellips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6175" name="Line 70"/>
            <p:cNvSpPr>
              <a:spLocks noChangeShapeType="1"/>
            </p:cNvSpPr>
            <p:nvPr/>
          </p:nvSpPr>
          <p:spPr bwMode="auto">
            <a:xfrm flipV="1">
              <a:off x="4634" y="3194"/>
              <a:ext cx="359" cy="109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176" name="Group 71"/>
            <p:cNvGrpSpPr>
              <a:grpSpLocks/>
            </p:cNvGrpSpPr>
            <p:nvPr/>
          </p:nvGrpSpPr>
          <p:grpSpPr bwMode="auto">
            <a:xfrm rot="10800000">
              <a:off x="4959" y="3146"/>
              <a:ext cx="410" cy="59"/>
              <a:chOff x="2446" y="1302"/>
              <a:chExt cx="410" cy="59"/>
            </a:xfrm>
          </p:grpSpPr>
          <p:sp>
            <p:nvSpPr>
              <p:cNvPr id="6184" name="Line 72"/>
              <p:cNvSpPr>
                <a:spLocks noChangeShapeType="1"/>
              </p:cNvSpPr>
              <p:nvPr/>
            </p:nvSpPr>
            <p:spPr bwMode="auto">
              <a:xfrm>
                <a:off x="2446" y="1336"/>
                <a:ext cx="342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85" name="Oval 73"/>
              <p:cNvSpPr>
                <a:spLocks noChangeArrowheads="1"/>
              </p:cNvSpPr>
              <p:nvPr/>
            </p:nvSpPr>
            <p:spPr bwMode="auto">
              <a:xfrm>
                <a:off x="2797" y="1302"/>
                <a:ext cx="59" cy="59"/>
              </a:xfrm>
              <a:prstGeom prst="ellips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 sz="31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50000"/>
                  <a:buChar char="•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50000"/>
                  <a:buChar char="•"/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15000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6177" name="Line 74"/>
            <p:cNvSpPr>
              <a:spLocks noChangeShapeType="1"/>
            </p:cNvSpPr>
            <p:nvPr/>
          </p:nvSpPr>
          <p:spPr bwMode="auto">
            <a:xfrm flipV="1">
              <a:off x="4801" y="2964"/>
              <a:ext cx="0" cy="283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78" name="Text Box 94"/>
            <p:cNvSpPr txBox="1">
              <a:spLocks noChangeArrowheads="1"/>
            </p:cNvSpPr>
            <p:nvPr/>
          </p:nvSpPr>
          <p:spPr bwMode="auto">
            <a:xfrm>
              <a:off x="5410" y="2935"/>
              <a:ext cx="350" cy="15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solidFill>
                    <a:srgbClr val="FFFFFF"/>
                  </a:solidFill>
                </a:rPr>
                <a:t>NO</a:t>
              </a:r>
            </a:p>
          </p:txBody>
        </p:sp>
        <p:sp>
          <p:nvSpPr>
            <p:cNvPr id="6179" name="Text Box 95"/>
            <p:cNvSpPr txBox="1">
              <a:spLocks noChangeArrowheads="1"/>
            </p:cNvSpPr>
            <p:nvPr/>
          </p:nvSpPr>
          <p:spPr bwMode="auto">
            <a:xfrm>
              <a:off x="5410" y="2797"/>
              <a:ext cx="350" cy="15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solidFill>
                    <a:srgbClr val="FFFFFF"/>
                  </a:solidFill>
                </a:rPr>
                <a:t>NC</a:t>
              </a:r>
            </a:p>
          </p:txBody>
        </p:sp>
        <p:sp>
          <p:nvSpPr>
            <p:cNvPr id="6180" name="Text Box 96"/>
            <p:cNvSpPr txBox="1">
              <a:spLocks noChangeArrowheads="1"/>
            </p:cNvSpPr>
            <p:nvPr/>
          </p:nvSpPr>
          <p:spPr bwMode="auto">
            <a:xfrm>
              <a:off x="5410" y="3227"/>
              <a:ext cx="350" cy="15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solidFill>
                    <a:srgbClr val="FFFFFF"/>
                  </a:solidFill>
                </a:rPr>
                <a:t>NO</a:t>
              </a:r>
            </a:p>
          </p:txBody>
        </p:sp>
        <p:sp>
          <p:nvSpPr>
            <p:cNvPr id="6181" name="Text Box 97"/>
            <p:cNvSpPr txBox="1">
              <a:spLocks noChangeArrowheads="1"/>
            </p:cNvSpPr>
            <p:nvPr/>
          </p:nvSpPr>
          <p:spPr bwMode="auto">
            <a:xfrm>
              <a:off x="5410" y="3089"/>
              <a:ext cx="350" cy="15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solidFill>
                    <a:srgbClr val="FFFFFF"/>
                  </a:solidFill>
                </a:rPr>
                <a:t>NC</a:t>
              </a:r>
            </a:p>
          </p:txBody>
        </p:sp>
        <p:sp>
          <p:nvSpPr>
            <p:cNvPr id="6182" name="Text Box 98"/>
            <p:cNvSpPr txBox="1">
              <a:spLocks noChangeArrowheads="1"/>
            </p:cNvSpPr>
            <p:nvPr/>
          </p:nvSpPr>
          <p:spPr bwMode="auto">
            <a:xfrm>
              <a:off x="3896" y="2938"/>
              <a:ext cx="350" cy="15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solidFill>
                    <a:srgbClr val="FFFFFF"/>
                  </a:solidFill>
                </a:rPr>
                <a:t>COM</a:t>
              </a:r>
            </a:p>
          </p:txBody>
        </p:sp>
        <p:sp>
          <p:nvSpPr>
            <p:cNvPr id="6183" name="Text Box 99"/>
            <p:cNvSpPr txBox="1">
              <a:spLocks noChangeArrowheads="1"/>
            </p:cNvSpPr>
            <p:nvPr/>
          </p:nvSpPr>
          <p:spPr bwMode="auto">
            <a:xfrm>
              <a:off x="3901" y="3210"/>
              <a:ext cx="350" cy="15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solidFill>
                    <a:srgbClr val="FFFFFF"/>
                  </a:solidFill>
                </a:rPr>
                <a:t>COM</a:t>
              </a:r>
            </a:p>
          </p:txBody>
        </p:sp>
      </p:grpSp>
      <p:sp>
        <p:nvSpPr>
          <p:cNvPr id="269412" name="Text Box 100"/>
          <p:cNvSpPr txBox="1">
            <a:spLocks noChangeArrowheads="1"/>
          </p:cNvSpPr>
          <p:nvPr/>
        </p:nvSpPr>
        <p:spPr bwMode="auto">
          <a:xfrm>
            <a:off x="709613" y="4089400"/>
            <a:ext cx="2609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FF00"/>
                </a:solidFill>
              </a:rPr>
              <a:t>SPST - NO Latching</a:t>
            </a:r>
          </a:p>
        </p:txBody>
      </p:sp>
      <p:sp>
        <p:nvSpPr>
          <p:cNvPr id="269413" name="Text Box 101"/>
          <p:cNvSpPr txBox="1">
            <a:spLocks noChangeArrowheads="1"/>
          </p:cNvSpPr>
          <p:nvPr/>
        </p:nvSpPr>
        <p:spPr bwMode="auto">
          <a:xfrm>
            <a:off x="3421063" y="4097338"/>
            <a:ext cx="2609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FF00"/>
                </a:solidFill>
              </a:rPr>
              <a:t>SPST – NC Momentary</a:t>
            </a:r>
          </a:p>
        </p:txBody>
      </p:sp>
      <p:sp>
        <p:nvSpPr>
          <p:cNvPr id="269414" name="Text Box 102"/>
          <p:cNvSpPr txBox="1">
            <a:spLocks noChangeArrowheads="1"/>
          </p:cNvSpPr>
          <p:nvPr/>
        </p:nvSpPr>
        <p:spPr bwMode="auto">
          <a:xfrm>
            <a:off x="6343650" y="4087813"/>
            <a:ext cx="2609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FF00"/>
                </a:solidFill>
              </a:rPr>
              <a:t>SPDT – Latching (Toggle)</a:t>
            </a:r>
          </a:p>
        </p:txBody>
      </p:sp>
      <p:sp>
        <p:nvSpPr>
          <p:cNvPr id="269418" name="Text Box 106"/>
          <p:cNvSpPr txBox="1">
            <a:spLocks noChangeArrowheads="1"/>
          </p:cNvSpPr>
          <p:nvPr/>
        </p:nvSpPr>
        <p:spPr bwMode="auto">
          <a:xfrm>
            <a:off x="649288" y="6005513"/>
            <a:ext cx="2609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FF00"/>
                </a:solidFill>
              </a:rPr>
              <a:t>DPST - NO Latching</a:t>
            </a:r>
          </a:p>
        </p:txBody>
      </p:sp>
      <p:sp>
        <p:nvSpPr>
          <p:cNvPr id="269419" name="Text Box 107"/>
          <p:cNvSpPr txBox="1">
            <a:spLocks noChangeArrowheads="1"/>
          </p:cNvSpPr>
          <p:nvPr/>
        </p:nvSpPr>
        <p:spPr bwMode="auto">
          <a:xfrm>
            <a:off x="3360738" y="6011863"/>
            <a:ext cx="2609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FF00"/>
                </a:solidFill>
              </a:rPr>
              <a:t>DPST – NO Momentary</a:t>
            </a:r>
          </a:p>
        </p:txBody>
      </p:sp>
      <p:sp>
        <p:nvSpPr>
          <p:cNvPr id="269420" name="Text Box 108"/>
          <p:cNvSpPr txBox="1">
            <a:spLocks noChangeArrowheads="1"/>
          </p:cNvSpPr>
          <p:nvPr/>
        </p:nvSpPr>
        <p:spPr bwMode="auto">
          <a:xfrm>
            <a:off x="6257925" y="6018213"/>
            <a:ext cx="2609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FF00"/>
                </a:solidFill>
              </a:rPr>
              <a:t>DPDT – Latching (Toggle)</a:t>
            </a:r>
          </a:p>
        </p:txBody>
      </p:sp>
    </p:spTree>
    <p:extLst>
      <p:ext uri="{BB962C8B-B14F-4D97-AF65-F5344CB8AC3E}">
        <p14:creationId xmlns:p14="http://schemas.microsoft.com/office/powerpoint/2010/main" val="252766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97" grpId="0"/>
      <p:bldP spid="269398" grpId="0"/>
      <p:bldP spid="269399" grpId="0"/>
      <p:bldP spid="269400" grpId="0"/>
      <p:bldP spid="269401" grpId="0"/>
      <p:bldP spid="269405" grpId="0"/>
      <p:bldP spid="269412" grpId="0"/>
      <p:bldP spid="269413" grpId="0"/>
      <p:bldP spid="269414" grpId="0"/>
      <p:bldP spid="269418" grpId="0"/>
      <p:bldP spid="269419" grpId="0"/>
      <p:bldP spid="2694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450F27-8776-4FCE-8173-572F16F72758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3/21/2018</a:t>
            </a:fld>
            <a:endParaRPr lang="en-US" altLang="en-US" sz="140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4EF8C7-6A35-452A-A5ED-E9417E57553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Wire Logic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3932238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300" dirty="0" smtClean="0">
                <a:solidFill>
                  <a:srgbClr val="FFFF00"/>
                </a:solidFill>
              </a:rPr>
              <a:t>Review:</a:t>
            </a:r>
            <a:r>
              <a:rPr lang="en-US" altLang="en-US" sz="2300" dirty="0" smtClean="0"/>
              <a:t>  </a:t>
            </a:r>
            <a:r>
              <a:rPr lang="en-US" altLang="en-US" sz="2300" dirty="0" smtClean="0">
                <a:solidFill>
                  <a:srgbClr val="FFFFFF"/>
                </a:solidFill>
              </a:rPr>
              <a:t>Current flows from source to ground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300" dirty="0" smtClean="0"/>
              <a:t>“AND” (•):</a:t>
            </a:r>
          </a:p>
          <a:p>
            <a:pPr eaLnBrk="1" hangingPunct="1">
              <a:lnSpc>
                <a:spcPct val="90000"/>
              </a:lnSpc>
            </a:pPr>
            <a:endParaRPr lang="en-US" altLang="en-US" sz="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c = </a:t>
            </a:r>
            <a:r>
              <a:rPr lang="en-US" altLang="en-US" sz="2000" dirty="0" err="1" smtClean="0"/>
              <a:t>a•b</a:t>
            </a:r>
            <a:r>
              <a:rPr lang="en-US" altLang="en-US" sz="20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300" dirty="0" smtClean="0"/>
              <a:t>“OR” (+):</a:t>
            </a:r>
          </a:p>
          <a:p>
            <a:pPr eaLnBrk="1" hangingPunct="1">
              <a:lnSpc>
                <a:spcPct val="90000"/>
              </a:lnSpc>
            </a:pPr>
            <a:endParaRPr lang="en-US" altLang="en-US" sz="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c = a + b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300" dirty="0" smtClean="0"/>
              <a:t>“NOT” ( ¯ ):</a:t>
            </a:r>
          </a:p>
          <a:p>
            <a:pPr eaLnBrk="1" hangingPunct="1">
              <a:lnSpc>
                <a:spcPct val="90000"/>
              </a:lnSpc>
            </a:pPr>
            <a:endParaRPr lang="en-US" altLang="en-US" sz="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c = a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4725988" y="2730500"/>
            <a:ext cx="3505200" cy="625475"/>
            <a:chOff x="2977" y="1636"/>
            <a:chExt cx="2208" cy="394"/>
          </a:xfrm>
        </p:grpSpPr>
        <p:sp>
          <p:nvSpPr>
            <p:cNvPr id="7213" name="Oval 4"/>
            <p:cNvSpPr>
              <a:spLocks noChangeArrowheads="1"/>
            </p:cNvSpPr>
            <p:nvPr/>
          </p:nvSpPr>
          <p:spPr bwMode="auto">
            <a:xfrm>
              <a:off x="2977" y="1687"/>
              <a:ext cx="96" cy="96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7214" name="Line 5"/>
            <p:cNvSpPr>
              <a:spLocks noChangeShapeType="1"/>
            </p:cNvSpPr>
            <p:nvPr/>
          </p:nvSpPr>
          <p:spPr bwMode="auto">
            <a:xfrm>
              <a:off x="3072" y="1732"/>
              <a:ext cx="47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5" name="Line 6"/>
            <p:cNvSpPr>
              <a:spLocks noChangeShapeType="1"/>
            </p:cNvSpPr>
            <p:nvPr/>
          </p:nvSpPr>
          <p:spPr bwMode="auto">
            <a:xfrm>
              <a:off x="3553" y="1639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6" name="Line 7"/>
            <p:cNvSpPr>
              <a:spLocks noChangeShapeType="1"/>
            </p:cNvSpPr>
            <p:nvPr/>
          </p:nvSpPr>
          <p:spPr bwMode="auto">
            <a:xfrm>
              <a:off x="3744" y="1636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7" name="Line 8"/>
            <p:cNvSpPr>
              <a:spLocks noChangeShapeType="1"/>
            </p:cNvSpPr>
            <p:nvPr/>
          </p:nvSpPr>
          <p:spPr bwMode="auto">
            <a:xfrm>
              <a:off x="3744" y="1732"/>
              <a:ext cx="28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8" name="Line 9"/>
            <p:cNvSpPr>
              <a:spLocks noChangeShapeType="1"/>
            </p:cNvSpPr>
            <p:nvPr/>
          </p:nvSpPr>
          <p:spPr bwMode="auto">
            <a:xfrm>
              <a:off x="4032" y="1636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9" name="Line 10"/>
            <p:cNvSpPr>
              <a:spLocks noChangeShapeType="1"/>
            </p:cNvSpPr>
            <p:nvPr/>
          </p:nvSpPr>
          <p:spPr bwMode="auto">
            <a:xfrm>
              <a:off x="4225" y="1639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0" name="Line 11"/>
            <p:cNvSpPr>
              <a:spLocks noChangeShapeType="1"/>
            </p:cNvSpPr>
            <p:nvPr/>
          </p:nvSpPr>
          <p:spPr bwMode="auto">
            <a:xfrm>
              <a:off x="4225" y="1735"/>
              <a:ext cx="28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1" name="Oval 12"/>
            <p:cNvSpPr>
              <a:spLocks noChangeArrowheads="1"/>
            </p:cNvSpPr>
            <p:nvPr/>
          </p:nvSpPr>
          <p:spPr bwMode="auto">
            <a:xfrm>
              <a:off x="4513" y="1639"/>
              <a:ext cx="192" cy="192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7222" name="Line 13"/>
            <p:cNvSpPr>
              <a:spLocks noChangeShapeType="1"/>
            </p:cNvSpPr>
            <p:nvPr/>
          </p:nvSpPr>
          <p:spPr bwMode="auto">
            <a:xfrm>
              <a:off x="4705" y="1735"/>
              <a:ext cx="33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3" name="Line 14"/>
            <p:cNvSpPr>
              <a:spLocks noChangeShapeType="1"/>
            </p:cNvSpPr>
            <p:nvPr/>
          </p:nvSpPr>
          <p:spPr bwMode="auto">
            <a:xfrm>
              <a:off x="5041" y="1735"/>
              <a:ext cx="0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4" name="Line 15"/>
            <p:cNvSpPr>
              <a:spLocks noChangeShapeType="1"/>
            </p:cNvSpPr>
            <p:nvPr/>
          </p:nvSpPr>
          <p:spPr bwMode="auto">
            <a:xfrm>
              <a:off x="4897" y="1831"/>
              <a:ext cx="28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5" name="Line 16"/>
            <p:cNvSpPr>
              <a:spLocks noChangeShapeType="1"/>
            </p:cNvSpPr>
            <p:nvPr/>
          </p:nvSpPr>
          <p:spPr bwMode="auto">
            <a:xfrm>
              <a:off x="4945" y="1879"/>
              <a:ext cx="192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6" name="Line 17"/>
            <p:cNvSpPr>
              <a:spLocks noChangeShapeType="1"/>
            </p:cNvSpPr>
            <p:nvPr/>
          </p:nvSpPr>
          <p:spPr bwMode="auto">
            <a:xfrm>
              <a:off x="4993" y="1927"/>
              <a:ext cx="9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7" name="Text Box 18"/>
            <p:cNvSpPr txBox="1">
              <a:spLocks noChangeArrowheads="1"/>
            </p:cNvSpPr>
            <p:nvPr/>
          </p:nvSpPr>
          <p:spPr bwMode="auto">
            <a:xfrm>
              <a:off x="4512" y="1780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7228" name="Text Box 19"/>
            <p:cNvSpPr txBox="1">
              <a:spLocks noChangeArrowheads="1"/>
            </p:cNvSpPr>
            <p:nvPr/>
          </p:nvSpPr>
          <p:spPr bwMode="auto">
            <a:xfrm>
              <a:off x="4032" y="1780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7229" name="Text Box 20"/>
            <p:cNvSpPr txBox="1">
              <a:spLocks noChangeArrowheads="1"/>
            </p:cNvSpPr>
            <p:nvPr/>
          </p:nvSpPr>
          <p:spPr bwMode="auto">
            <a:xfrm>
              <a:off x="3552" y="1780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accent2"/>
                  </a:solidFill>
                </a:rPr>
                <a:t>a</a:t>
              </a:r>
            </a:p>
          </p:txBody>
        </p:sp>
      </p:grp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4713288" y="3830638"/>
            <a:ext cx="3505200" cy="1235075"/>
            <a:chOff x="2969" y="2313"/>
            <a:chExt cx="2208" cy="778"/>
          </a:xfrm>
        </p:grpSpPr>
        <p:sp>
          <p:nvSpPr>
            <p:cNvPr id="7193" name="Oval 21"/>
            <p:cNvSpPr>
              <a:spLocks noChangeArrowheads="1"/>
            </p:cNvSpPr>
            <p:nvPr/>
          </p:nvSpPr>
          <p:spPr bwMode="auto">
            <a:xfrm>
              <a:off x="2969" y="2364"/>
              <a:ext cx="96" cy="96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7194" name="Line 22"/>
            <p:cNvSpPr>
              <a:spLocks noChangeShapeType="1"/>
            </p:cNvSpPr>
            <p:nvPr/>
          </p:nvSpPr>
          <p:spPr bwMode="auto">
            <a:xfrm>
              <a:off x="3064" y="2409"/>
              <a:ext cx="47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5" name="Line 23"/>
            <p:cNvSpPr>
              <a:spLocks noChangeShapeType="1"/>
            </p:cNvSpPr>
            <p:nvPr/>
          </p:nvSpPr>
          <p:spPr bwMode="auto">
            <a:xfrm>
              <a:off x="3545" y="2316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6" name="Line 24"/>
            <p:cNvSpPr>
              <a:spLocks noChangeShapeType="1"/>
            </p:cNvSpPr>
            <p:nvPr/>
          </p:nvSpPr>
          <p:spPr bwMode="auto">
            <a:xfrm>
              <a:off x="3736" y="2313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7" name="Line 25"/>
            <p:cNvSpPr>
              <a:spLocks noChangeShapeType="1"/>
            </p:cNvSpPr>
            <p:nvPr/>
          </p:nvSpPr>
          <p:spPr bwMode="auto">
            <a:xfrm>
              <a:off x="3256" y="2793"/>
              <a:ext cx="28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" name="Line 26"/>
            <p:cNvSpPr>
              <a:spLocks noChangeShapeType="1"/>
            </p:cNvSpPr>
            <p:nvPr/>
          </p:nvSpPr>
          <p:spPr bwMode="auto">
            <a:xfrm>
              <a:off x="3544" y="2697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" name="Line 27"/>
            <p:cNvSpPr>
              <a:spLocks noChangeShapeType="1"/>
            </p:cNvSpPr>
            <p:nvPr/>
          </p:nvSpPr>
          <p:spPr bwMode="auto">
            <a:xfrm>
              <a:off x="3737" y="2700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0" name="Line 28"/>
            <p:cNvSpPr>
              <a:spLocks noChangeShapeType="1"/>
            </p:cNvSpPr>
            <p:nvPr/>
          </p:nvSpPr>
          <p:spPr bwMode="auto">
            <a:xfrm>
              <a:off x="3736" y="2412"/>
              <a:ext cx="769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Oval 29"/>
            <p:cNvSpPr>
              <a:spLocks noChangeArrowheads="1"/>
            </p:cNvSpPr>
            <p:nvPr/>
          </p:nvSpPr>
          <p:spPr bwMode="auto">
            <a:xfrm>
              <a:off x="4505" y="2316"/>
              <a:ext cx="192" cy="192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7202" name="Line 30"/>
            <p:cNvSpPr>
              <a:spLocks noChangeShapeType="1"/>
            </p:cNvSpPr>
            <p:nvPr/>
          </p:nvSpPr>
          <p:spPr bwMode="auto">
            <a:xfrm>
              <a:off x="4697" y="2412"/>
              <a:ext cx="33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3" name="Line 31"/>
            <p:cNvSpPr>
              <a:spLocks noChangeShapeType="1"/>
            </p:cNvSpPr>
            <p:nvPr/>
          </p:nvSpPr>
          <p:spPr bwMode="auto">
            <a:xfrm>
              <a:off x="5033" y="2412"/>
              <a:ext cx="0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Line 32"/>
            <p:cNvSpPr>
              <a:spLocks noChangeShapeType="1"/>
            </p:cNvSpPr>
            <p:nvPr/>
          </p:nvSpPr>
          <p:spPr bwMode="auto">
            <a:xfrm>
              <a:off x="4889" y="2508"/>
              <a:ext cx="28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5" name="Line 33"/>
            <p:cNvSpPr>
              <a:spLocks noChangeShapeType="1"/>
            </p:cNvSpPr>
            <p:nvPr/>
          </p:nvSpPr>
          <p:spPr bwMode="auto">
            <a:xfrm>
              <a:off x="4937" y="2556"/>
              <a:ext cx="192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6" name="Line 34"/>
            <p:cNvSpPr>
              <a:spLocks noChangeShapeType="1"/>
            </p:cNvSpPr>
            <p:nvPr/>
          </p:nvSpPr>
          <p:spPr bwMode="auto">
            <a:xfrm>
              <a:off x="4985" y="2604"/>
              <a:ext cx="9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7" name="Text Box 35"/>
            <p:cNvSpPr txBox="1">
              <a:spLocks noChangeArrowheads="1"/>
            </p:cNvSpPr>
            <p:nvPr/>
          </p:nvSpPr>
          <p:spPr bwMode="auto">
            <a:xfrm>
              <a:off x="4504" y="2457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7208" name="Text Box 36"/>
            <p:cNvSpPr txBox="1">
              <a:spLocks noChangeArrowheads="1"/>
            </p:cNvSpPr>
            <p:nvPr/>
          </p:nvSpPr>
          <p:spPr bwMode="auto">
            <a:xfrm>
              <a:off x="3544" y="2841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7209" name="Text Box 37"/>
            <p:cNvSpPr txBox="1">
              <a:spLocks noChangeArrowheads="1"/>
            </p:cNvSpPr>
            <p:nvPr/>
          </p:nvSpPr>
          <p:spPr bwMode="auto">
            <a:xfrm>
              <a:off x="3544" y="2457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7210" name="Line 51"/>
            <p:cNvSpPr>
              <a:spLocks noChangeShapeType="1"/>
            </p:cNvSpPr>
            <p:nvPr/>
          </p:nvSpPr>
          <p:spPr bwMode="auto">
            <a:xfrm flipV="1">
              <a:off x="3256" y="2409"/>
              <a:ext cx="0" cy="38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" name="Line 52"/>
            <p:cNvSpPr>
              <a:spLocks noChangeShapeType="1"/>
            </p:cNvSpPr>
            <p:nvPr/>
          </p:nvSpPr>
          <p:spPr bwMode="auto">
            <a:xfrm>
              <a:off x="3736" y="2793"/>
              <a:ext cx="28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2" name="Line 53"/>
            <p:cNvSpPr>
              <a:spLocks noChangeShapeType="1"/>
            </p:cNvSpPr>
            <p:nvPr/>
          </p:nvSpPr>
          <p:spPr bwMode="auto">
            <a:xfrm flipV="1">
              <a:off x="4024" y="2409"/>
              <a:ext cx="0" cy="38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4725988" y="5151438"/>
            <a:ext cx="3505200" cy="625475"/>
            <a:chOff x="2977" y="3312"/>
            <a:chExt cx="2208" cy="394"/>
          </a:xfrm>
        </p:grpSpPr>
        <p:sp>
          <p:nvSpPr>
            <p:cNvPr id="7179" name="Oval 38"/>
            <p:cNvSpPr>
              <a:spLocks noChangeArrowheads="1"/>
            </p:cNvSpPr>
            <p:nvPr/>
          </p:nvSpPr>
          <p:spPr bwMode="auto">
            <a:xfrm>
              <a:off x="2977" y="3363"/>
              <a:ext cx="96" cy="96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7180" name="Line 39"/>
            <p:cNvSpPr>
              <a:spLocks noChangeShapeType="1"/>
            </p:cNvSpPr>
            <p:nvPr/>
          </p:nvSpPr>
          <p:spPr bwMode="auto">
            <a:xfrm>
              <a:off x="3072" y="3408"/>
              <a:ext cx="47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Line 40"/>
            <p:cNvSpPr>
              <a:spLocks noChangeShapeType="1"/>
            </p:cNvSpPr>
            <p:nvPr/>
          </p:nvSpPr>
          <p:spPr bwMode="auto">
            <a:xfrm>
              <a:off x="3553" y="3315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Line 41"/>
            <p:cNvSpPr>
              <a:spLocks noChangeShapeType="1"/>
            </p:cNvSpPr>
            <p:nvPr/>
          </p:nvSpPr>
          <p:spPr bwMode="auto">
            <a:xfrm>
              <a:off x="3744" y="3312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Line 42"/>
            <p:cNvSpPr>
              <a:spLocks noChangeShapeType="1"/>
            </p:cNvSpPr>
            <p:nvPr/>
          </p:nvSpPr>
          <p:spPr bwMode="auto">
            <a:xfrm>
              <a:off x="3744" y="3411"/>
              <a:ext cx="769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Oval 43"/>
            <p:cNvSpPr>
              <a:spLocks noChangeArrowheads="1"/>
            </p:cNvSpPr>
            <p:nvPr/>
          </p:nvSpPr>
          <p:spPr bwMode="auto">
            <a:xfrm>
              <a:off x="4513" y="3315"/>
              <a:ext cx="192" cy="192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7185" name="Line 44"/>
            <p:cNvSpPr>
              <a:spLocks noChangeShapeType="1"/>
            </p:cNvSpPr>
            <p:nvPr/>
          </p:nvSpPr>
          <p:spPr bwMode="auto">
            <a:xfrm>
              <a:off x="4705" y="3411"/>
              <a:ext cx="33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Line 45"/>
            <p:cNvSpPr>
              <a:spLocks noChangeShapeType="1"/>
            </p:cNvSpPr>
            <p:nvPr/>
          </p:nvSpPr>
          <p:spPr bwMode="auto">
            <a:xfrm>
              <a:off x="5041" y="3411"/>
              <a:ext cx="0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Line 46"/>
            <p:cNvSpPr>
              <a:spLocks noChangeShapeType="1"/>
            </p:cNvSpPr>
            <p:nvPr/>
          </p:nvSpPr>
          <p:spPr bwMode="auto">
            <a:xfrm>
              <a:off x="4897" y="3507"/>
              <a:ext cx="28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Line 47"/>
            <p:cNvSpPr>
              <a:spLocks noChangeShapeType="1"/>
            </p:cNvSpPr>
            <p:nvPr/>
          </p:nvSpPr>
          <p:spPr bwMode="auto">
            <a:xfrm>
              <a:off x="4945" y="3555"/>
              <a:ext cx="192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Line 48"/>
            <p:cNvSpPr>
              <a:spLocks noChangeShapeType="1"/>
            </p:cNvSpPr>
            <p:nvPr/>
          </p:nvSpPr>
          <p:spPr bwMode="auto">
            <a:xfrm>
              <a:off x="4993" y="3603"/>
              <a:ext cx="9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Text Box 49"/>
            <p:cNvSpPr txBox="1">
              <a:spLocks noChangeArrowheads="1"/>
            </p:cNvSpPr>
            <p:nvPr/>
          </p:nvSpPr>
          <p:spPr bwMode="auto">
            <a:xfrm>
              <a:off x="4512" y="3456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7191" name="Text Box 50"/>
            <p:cNvSpPr txBox="1">
              <a:spLocks noChangeArrowheads="1"/>
            </p:cNvSpPr>
            <p:nvPr/>
          </p:nvSpPr>
          <p:spPr bwMode="auto">
            <a:xfrm>
              <a:off x="3552" y="3456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7192" name="Line 54"/>
            <p:cNvSpPr>
              <a:spLocks noChangeShapeType="1"/>
            </p:cNvSpPr>
            <p:nvPr/>
          </p:nvSpPr>
          <p:spPr bwMode="auto">
            <a:xfrm flipV="1">
              <a:off x="3504" y="3360"/>
              <a:ext cx="288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8647" name="Line 55"/>
          <p:cNvSpPr>
            <a:spLocks noChangeShapeType="1"/>
          </p:cNvSpPr>
          <p:nvPr/>
        </p:nvSpPr>
        <p:spPr bwMode="auto">
          <a:xfrm>
            <a:off x="1990725" y="5678488"/>
            <a:ext cx="149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9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12E47A4-1FF4-45AD-B18C-EE4D641F6EB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3/21/2018</a:t>
            </a:fld>
            <a:endParaRPr lang="en-US" altLang="en-US" sz="1400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04302E5-299F-4C95-BC9E-44FF7310673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Wire Logic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700" dirty="0" smtClean="0"/>
              <a:t>Example:  </a:t>
            </a:r>
            <a:r>
              <a:rPr lang="en-US" altLang="en-US" sz="2400" dirty="0" smtClean="0">
                <a:solidFill>
                  <a:srgbClr val="FFFFFF"/>
                </a:solidFill>
              </a:rPr>
              <a:t>Missile engine (</a:t>
            </a:r>
            <a:r>
              <a:rPr lang="en-US" altLang="en-US" sz="2400" dirty="0" smtClean="0">
                <a:solidFill>
                  <a:srgbClr val="FFFF00"/>
                </a:solidFill>
              </a:rPr>
              <a:t>e</a:t>
            </a:r>
            <a:r>
              <a:rPr lang="en-US" altLang="en-US" sz="2400" dirty="0" smtClean="0">
                <a:solidFill>
                  <a:srgbClr val="FFFFFF"/>
                </a:solidFill>
              </a:rPr>
              <a:t>) should start only when the President (</a:t>
            </a:r>
            <a:r>
              <a:rPr lang="en-US" altLang="en-US" sz="2400" dirty="0" smtClean="0">
                <a:solidFill>
                  <a:srgbClr val="FFFF00"/>
                </a:solidFill>
              </a:rPr>
              <a:t>a</a:t>
            </a:r>
            <a:r>
              <a:rPr lang="en-US" altLang="en-US" sz="2400" dirty="0" smtClean="0">
                <a:solidFill>
                  <a:srgbClr val="FFFFFF"/>
                </a:solidFill>
              </a:rPr>
              <a:t>) orders it fired and both range officers (</a:t>
            </a:r>
            <a:r>
              <a:rPr lang="en-US" altLang="en-US" sz="2400" dirty="0" smtClean="0">
                <a:solidFill>
                  <a:srgbClr val="FFFF00"/>
                </a:solidFill>
              </a:rPr>
              <a:t>b</a:t>
            </a:r>
            <a:r>
              <a:rPr lang="en-US" altLang="en-US" sz="2400" dirty="0" smtClean="0">
                <a:solidFill>
                  <a:srgbClr val="FFFFFF"/>
                </a:solidFill>
              </a:rPr>
              <a:t> and </a:t>
            </a:r>
            <a:r>
              <a:rPr lang="en-US" altLang="en-US" sz="2400" dirty="0" smtClean="0">
                <a:solidFill>
                  <a:srgbClr val="FFFF00"/>
                </a:solidFill>
              </a:rPr>
              <a:t>c</a:t>
            </a:r>
            <a:r>
              <a:rPr lang="en-US" altLang="en-US" sz="2400" dirty="0" smtClean="0">
                <a:solidFill>
                  <a:srgbClr val="FFFFFF"/>
                </a:solidFill>
              </a:rPr>
              <a:t>) concur with the order. Once fired, the engine should stay on unless the self-destruct (</a:t>
            </a:r>
            <a:r>
              <a:rPr lang="en-US" altLang="en-US" sz="2400" dirty="0" smtClean="0">
                <a:solidFill>
                  <a:srgbClr val="FFFF00"/>
                </a:solidFill>
              </a:rPr>
              <a:t>d</a:t>
            </a:r>
            <a:r>
              <a:rPr lang="en-US" altLang="en-US" sz="2400" dirty="0" smtClean="0">
                <a:solidFill>
                  <a:srgbClr val="FFFFFF"/>
                </a:solidFill>
              </a:rPr>
              <a:t>) is activated.</a:t>
            </a:r>
          </a:p>
          <a:p>
            <a:pPr lvl="1" eaLnBrk="1" hangingPunct="1"/>
            <a:endParaRPr lang="en-US" altLang="en-US" sz="1200" dirty="0" smtClean="0"/>
          </a:p>
          <a:p>
            <a:pPr lvl="1" eaLnBrk="1" hangingPunct="1"/>
            <a:r>
              <a:rPr lang="en-US" altLang="en-US" sz="2200" dirty="0" smtClean="0">
                <a:solidFill>
                  <a:srgbClr val="FFFF00"/>
                </a:solidFill>
              </a:rPr>
              <a:t>e =  [ ( a • b • c ) + e ] • d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1981200" y="4724400"/>
            <a:ext cx="5791200" cy="1235075"/>
            <a:chOff x="1489" y="3024"/>
            <a:chExt cx="3648" cy="778"/>
          </a:xfrm>
        </p:grpSpPr>
        <p:sp>
          <p:nvSpPr>
            <p:cNvPr id="8201" name="Oval 5"/>
            <p:cNvSpPr>
              <a:spLocks noChangeArrowheads="1"/>
            </p:cNvSpPr>
            <p:nvPr/>
          </p:nvSpPr>
          <p:spPr bwMode="auto">
            <a:xfrm>
              <a:off x="1489" y="3075"/>
              <a:ext cx="96" cy="96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8202" name="Line 6"/>
            <p:cNvSpPr>
              <a:spLocks noChangeShapeType="1"/>
            </p:cNvSpPr>
            <p:nvPr/>
          </p:nvSpPr>
          <p:spPr bwMode="auto">
            <a:xfrm>
              <a:off x="1584" y="3120"/>
              <a:ext cx="47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Line 7"/>
            <p:cNvSpPr>
              <a:spLocks noChangeShapeType="1"/>
            </p:cNvSpPr>
            <p:nvPr/>
          </p:nvSpPr>
          <p:spPr bwMode="auto">
            <a:xfrm>
              <a:off x="2065" y="3027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Line 8"/>
            <p:cNvSpPr>
              <a:spLocks noChangeShapeType="1"/>
            </p:cNvSpPr>
            <p:nvPr/>
          </p:nvSpPr>
          <p:spPr bwMode="auto">
            <a:xfrm>
              <a:off x="2256" y="3024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Line 9"/>
            <p:cNvSpPr>
              <a:spLocks noChangeShapeType="1"/>
            </p:cNvSpPr>
            <p:nvPr/>
          </p:nvSpPr>
          <p:spPr bwMode="auto">
            <a:xfrm>
              <a:off x="2256" y="3120"/>
              <a:ext cx="28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Line 10"/>
            <p:cNvSpPr>
              <a:spLocks noChangeShapeType="1"/>
            </p:cNvSpPr>
            <p:nvPr/>
          </p:nvSpPr>
          <p:spPr bwMode="auto">
            <a:xfrm>
              <a:off x="2544" y="3024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Line 11"/>
            <p:cNvSpPr>
              <a:spLocks noChangeShapeType="1"/>
            </p:cNvSpPr>
            <p:nvPr/>
          </p:nvSpPr>
          <p:spPr bwMode="auto">
            <a:xfrm>
              <a:off x="2737" y="3027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Line 12"/>
            <p:cNvSpPr>
              <a:spLocks noChangeShapeType="1"/>
            </p:cNvSpPr>
            <p:nvPr/>
          </p:nvSpPr>
          <p:spPr bwMode="auto">
            <a:xfrm flipV="1">
              <a:off x="3216" y="3120"/>
              <a:ext cx="671" cy="3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Text Box 13"/>
            <p:cNvSpPr txBox="1">
              <a:spLocks noChangeArrowheads="1"/>
            </p:cNvSpPr>
            <p:nvPr/>
          </p:nvSpPr>
          <p:spPr bwMode="auto">
            <a:xfrm>
              <a:off x="2544" y="3168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FFFF00"/>
                  </a:solidFill>
                </a:rPr>
                <a:t>b</a:t>
              </a:r>
            </a:p>
          </p:txBody>
        </p:sp>
        <p:sp>
          <p:nvSpPr>
            <p:cNvPr id="8210" name="Text Box 14"/>
            <p:cNvSpPr txBox="1">
              <a:spLocks noChangeArrowheads="1"/>
            </p:cNvSpPr>
            <p:nvPr/>
          </p:nvSpPr>
          <p:spPr bwMode="auto">
            <a:xfrm>
              <a:off x="2064" y="3168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FFFF00"/>
                  </a:solidFill>
                </a:rPr>
                <a:t>a</a:t>
              </a:r>
            </a:p>
          </p:txBody>
        </p:sp>
        <p:sp>
          <p:nvSpPr>
            <p:cNvPr id="8211" name="Line 15"/>
            <p:cNvSpPr>
              <a:spLocks noChangeShapeType="1"/>
            </p:cNvSpPr>
            <p:nvPr/>
          </p:nvSpPr>
          <p:spPr bwMode="auto">
            <a:xfrm>
              <a:off x="1824" y="3504"/>
              <a:ext cx="72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Line 16"/>
            <p:cNvSpPr>
              <a:spLocks noChangeShapeType="1"/>
            </p:cNvSpPr>
            <p:nvPr/>
          </p:nvSpPr>
          <p:spPr bwMode="auto">
            <a:xfrm>
              <a:off x="2544" y="3408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Line 17"/>
            <p:cNvSpPr>
              <a:spLocks noChangeShapeType="1"/>
            </p:cNvSpPr>
            <p:nvPr/>
          </p:nvSpPr>
          <p:spPr bwMode="auto">
            <a:xfrm>
              <a:off x="2737" y="3411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Text Box 18"/>
            <p:cNvSpPr txBox="1">
              <a:spLocks noChangeArrowheads="1"/>
            </p:cNvSpPr>
            <p:nvPr/>
          </p:nvSpPr>
          <p:spPr bwMode="auto">
            <a:xfrm>
              <a:off x="2544" y="3552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FFFF00"/>
                  </a:solidFill>
                </a:rPr>
                <a:t>e</a:t>
              </a:r>
            </a:p>
          </p:txBody>
        </p:sp>
        <p:sp>
          <p:nvSpPr>
            <p:cNvPr id="8215" name="Line 19"/>
            <p:cNvSpPr>
              <a:spLocks noChangeShapeType="1"/>
            </p:cNvSpPr>
            <p:nvPr/>
          </p:nvSpPr>
          <p:spPr bwMode="auto">
            <a:xfrm>
              <a:off x="3889" y="3027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Line 20"/>
            <p:cNvSpPr>
              <a:spLocks noChangeShapeType="1"/>
            </p:cNvSpPr>
            <p:nvPr/>
          </p:nvSpPr>
          <p:spPr bwMode="auto">
            <a:xfrm>
              <a:off x="4080" y="3024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Line 21"/>
            <p:cNvSpPr>
              <a:spLocks noChangeShapeType="1"/>
            </p:cNvSpPr>
            <p:nvPr/>
          </p:nvSpPr>
          <p:spPr bwMode="auto">
            <a:xfrm>
              <a:off x="4080" y="3120"/>
              <a:ext cx="385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8" name="Oval 22"/>
            <p:cNvSpPr>
              <a:spLocks noChangeArrowheads="1"/>
            </p:cNvSpPr>
            <p:nvPr/>
          </p:nvSpPr>
          <p:spPr bwMode="auto">
            <a:xfrm>
              <a:off x="4465" y="3024"/>
              <a:ext cx="192" cy="192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8219" name="Line 23"/>
            <p:cNvSpPr>
              <a:spLocks noChangeShapeType="1"/>
            </p:cNvSpPr>
            <p:nvPr/>
          </p:nvSpPr>
          <p:spPr bwMode="auto">
            <a:xfrm>
              <a:off x="4657" y="3120"/>
              <a:ext cx="33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Line 24"/>
            <p:cNvSpPr>
              <a:spLocks noChangeShapeType="1"/>
            </p:cNvSpPr>
            <p:nvPr/>
          </p:nvSpPr>
          <p:spPr bwMode="auto">
            <a:xfrm>
              <a:off x="4993" y="3120"/>
              <a:ext cx="0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1" name="Line 25"/>
            <p:cNvSpPr>
              <a:spLocks noChangeShapeType="1"/>
            </p:cNvSpPr>
            <p:nvPr/>
          </p:nvSpPr>
          <p:spPr bwMode="auto">
            <a:xfrm>
              <a:off x="4849" y="3216"/>
              <a:ext cx="28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2" name="Line 26"/>
            <p:cNvSpPr>
              <a:spLocks noChangeShapeType="1"/>
            </p:cNvSpPr>
            <p:nvPr/>
          </p:nvSpPr>
          <p:spPr bwMode="auto">
            <a:xfrm>
              <a:off x="4897" y="3264"/>
              <a:ext cx="192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3" name="Line 27"/>
            <p:cNvSpPr>
              <a:spLocks noChangeShapeType="1"/>
            </p:cNvSpPr>
            <p:nvPr/>
          </p:nvSpPr>
          <p:spPr bwMode="auto">
            <a:xfrm>
              <a:off x="4945" y="3312"/>
              <a:ext cx="9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4" name="Text Box 28"/>
            <p:cNvSpPr txBox="1">
              <a:spLocks noChangeArrowheads="1"/>
            </p:cNvSpPr>
            <p:nvPr/>
          </p:nvSpPr>
          <p:spPr bwMode="auto">
            <a:xfrm>
              <a:off x="4464" y="3165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FFFF00"/>
                  </a:solidFill>
                </a:rPr>
                <a:t>e</a:t>
              </a:r>
            </a:p>
          </p:txBody>
        </p:sp>
        <p:sp>
          <p:nvSpPr>
            <p:cNvPr id="8225" name="Text Box 29"/>
            <p:cNvSpPr txBox="1">
              <a:spLocks noChangeArrowheads="1"/>
            </p:cNvSpPr>
            <p:nvPr/>
          </p:nvSpPr>
          <p:spPr bwMode="auto">
            <a:xfrm>
              <a:off x="3888" y="3168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FFFF00"/>
                  </a:solidFill>
                </a:rPr>
                <a:t>d</a:t>
              </a:r>
            </a:p>
          </p:txBody>
        </p:sp>
        <p:sp>
          <p:nvSpPr>
            <p:cNvPr id="8226" name="Line 30"/>
            <p:cNvSpPr>
              <a:spLocks noChangeShapeType="1"/>
            </p:cNvSpPr>
            <p:nvPr/>
          </p:nvSpPr>
          <p:spPr bwMode="auto">
            <a:xfrm flipV="1">
              <a:off x="1824" y="3120"/>
              <a:ext cx="0" cy="38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7" name="Line 31"/>
            <p:cNvSpPr>
              <a:spLocks noChangeShapeType="1"/>
            </p:cNvSpPr>
            <p:nvPr/>
          </p:nvSpPr>
          <p:spPr bwMode="auto">
            <a:xfrm>
              <a:off x="2736" y="3504"/>
              <a:ext cx="76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8" name="Line 32"/>
            <p:cNvSpPr>
              <a:spLocks noChangeShapeType="1"/>
            </p:cNvSpPr>
            <p:nvPr/>
          </p:nvSpPr>
          <p:spPr bwMode="auto">
            <a:xfrm flipV="1">
              <a:off x="3504" y="3120"/>
              <a:ext cx="0" cy="38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9" name="Line 33"/>
            <p:cNvSpPr>
              <a:spLocks noChangeShapeType="1"/>
            </p:cNvSpPr>
            <p:nvPr/>
          </p:nvSpPr>
          <p:spPr bwMode="auto">
            <a:xfrm flipV="1">
              <a:off x="3840" y="3072"/>
              <a:ext cx="288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0" name="Line 34"/>
            <p:cNvSpPr>
              <a:spLocks noChangeShapeType="1"/>
            </p:cNvSpPr>
            <p:nvPr/>
          </p:nvSpPr>
          <p:spPr bwMode="auto">
            <a:xfrm>
              <a:off x="3024" y="3024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1" name="Line 35"/>
            <p:cNvSpPr>
              <a:spLocks noChangeShapeType="1"/>
            </p:cNvSpPr>
            <p:nvPr/>
          </p:nvSpPr>
          <p:spPr bwMode="auto">
            <a:xfrm>
              <a:off x="3217" y="3027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2" name="Text Box 36"/>
            <p:cNvSpPr txBox="1">
              <a:spLocks noChangeArrowheads="1"/>
            </p:cNvSpPr>
            <p:nvPr/>
          </p:nvSpPr>
          <p:spPr bwMode="auto">
            <a:xfrm>
              <a:off x="3024" y="3168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FFFF00"/>
                  </a:solidFill>
                </a:rPr>
                <a:t>c</a:t>
              </a:r>
            </a:p>
          </p:txBody>
        </p:sp>
        <p:sp>
          <p:nvSpPr>
            <p:cNvPr id="8233" name="Line 37"/>
            <p:cNvSpPr>
              <a:spLocks noChangeShapeType="1"/>
            </p:cNvSpPr>
            <p:nvPr/>
          </p:nvSpPr>
          <p:spPr bwMode="auto">
            <a:xfrm>
              <a:off x="2736" y="3120"/>
              <a:ext cx="28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9654" name="Line 38"/>
          <p:cNvSpPr>
            <a:spLocks noChangeShapeType="1"/>
          </p:cNvSpPr>
          <p:nvPr/>
        </p:nvSpPr>
        <p:spPr bwMode="auto">
          <a:xfrm>
            <a:off x="4495800" y="4114800"/>
            <a:ext cx="1524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6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6F90BFB-EFC6-471B-9DAC-98C50AD6F28C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3/21/2018</a:t>
            </a:fld>
            <a:endParaRPr lang="en-US" altLang="en-US" sz="1400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E9A004-9E2D-4E2A-BDBB-CF51B70A2A0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Pneumatics 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98650"/>
            <a:ext cx="7696200" cy="3921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dirty="0" smtClean="0"/>
              <a:t>Why use Pneumatic Controls?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Can withstand stalling without damage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Explosion proof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Generate little heat (at point of operation)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No shock hazard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Can operate underwater with minimal problems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Can obtain high speeds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Can obtain medium sized forces</a:t>
            </a:r>
          </a:p>
          <a:p>
            <a:pPr marL="1828800" lvl="4" indent="0" eaLnBrk="1" hangingPunct="1">
              <a:lnSpc>
                <a:spcPct val="90000"/>
              </a:lnSpc>
              <a:buNone/>
            </a:pPr>
            <a:endParaRPr lang="en-US" alt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700" dirty="0" smtClean="0"/>
              <a:t>Switching Sense: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Normally Not-Passing / Normally Passing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Compare with N.O. / N.C. for electrical switching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75369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4D99810-EF75-4F9C-808F-643826B7D114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3/21/2018</a:t>
            </a:fld>
            <a:endParaRPr lang="en-US" altLang="en-US" sz="1400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614873-E904-428B-8A1D-84A726C32A5E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System View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174038" cy="4038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Components of a shop pneumatic system:</a:t>
            </a:r>
          </a:p>
          <a:p>
            <a:pPr lvl="1" eaLnBrk="1" hangingPunct="1"/>
            <a:r>
              <a:rPr lang="en-US" altLang="en-US" dirty="0" smtClean="0">
                <a:solidFill>
                  <a:srgbClr val="FF0000"/>
                </a:solidFill>
              </a:rPr>
              <a:t>compressor</a:t>
            </a:r>
          </a:p>
          <a:p>
            <a:pPr lvl="1" eaLnBrk="1" hangingPunct="1"/>
            <a:r>
              <a:rPr lang="en-US" altLang="en-US" dirty="0" smtClean="0">
                <a:solidFill>
                  <a:schemeClr val="accent1"/>
                </a:solidFill>
              </a:rPr>
              <a:t>receiver</a:t>
            </a:r>
          </a:p>
          <a:p>
            <a:pPr lvl="1" eaLnBrk="1" hangingPunct="1"/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main line</a:t>
            </a:r>
          </a:p>
          <a:p>
            <a:pPr lvl="1" eaLnBrk="1" hangingPunct="1"/>
            <a:r>
              <a:rPr lang="en-US" altLang="en-US" dirty="0" smtClean="0">
                <a:solidFill>
                  <a:srgbClr val="92D050"/>
                </a:solidFill>
              </a:rPr>
              <a:t>branch line</a:t>
            </a:r>
          </a:p>
          <a:p>
            <a:pPr lvl="1" eaLnBrk="1" hangingPunct="1"/>
            <a:r>
              <a:rPr lang="en-US" altLang="en-US" dirty="0" smtClean="0"/>
              <a:t>outlet</a:t>
            </a:r>
          </a:p>
        </p:txBody>
      </p:sp>
      <p:sp>
        <p:nvSpPr>
          <p:cNvPr id="10248" name="AutoShape 4"/>
          <p:cNvSpPr>
            <a:spLocks noChangeArrowheads="1"/>
          </p:cNvSpPr>
          <p:nvPr/>
        </p:nvSpPr>
        <p:spPr bwMode="auto">
          <a:xfrm>
            <a:off x="6313488" y="2674938"/>
            <a:ext cx="990600" cy="2209800"/>
          </a:xfrm>
          <a:prstGeom prst="can">
            <a:avLst>
              <a:gd name="adj" fmla="val 55769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49" name="Rectangle 5"/>
          <p:cNvSpPr>
            <a:spLocks noChangeArrowheads="1"/>
          </p:cNvSpPr>
          <p:nvPr/>
        </p:nvSpPr>
        <p:spPr bwMode="auto">
          <a:xfrm>
            <a:off x="5170488" y="3290888"/>
            <a:ext cx="1219200" cy="146050"/>
          </a:xfrm>
          <a:prstGeom prst="rect">
            <a:avLst/>
          </a:prstGeom>
          <a:solidFill>
            <a:srgbClr val="990000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50" name="Rectangle 6"/>
          <p:cNvSpPr>
            <a:spLocks noChangeArrowheads="1"/>
          </p:cNvSpPr>
          <p:nvPr/>
        </p:nvSpPr>
        <p:spPr bwMode="auto">
          <a:xfrm>
            <a:off x="2732088" y="5570538"/>
            <a:ext cx="76200" cy="152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51" name="Rectangle 7"/>
          <p:cNvSpPr>
            <a:spLocks noChangeArrowheads="1"/>
          </p:cNvSpPr>
          <p:nvPr/>
        </p:nvSpPr>
        <p:spPr bwMode="auto">
          <a:xfrm>
            <a:off x="3646488" y="5570538"/>
            <a:ext cx="76200" cy="152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52" name="Rectangle 8"/>
          <p:cNvSpPr>
            <a:spLocks noChangeArrowheads="1"/>
          </p:cNvSpPr>
          <p:nvPr/>
        </p:nvSpPr>
        <p:spPr bwMode="auto">
          <a:xfrm>
            <a:off x="3189288" y="5570538"/>
            <a:ext cx="76200" cy="152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53" name="Rectangle 9"/>
          <p:cNvSpPr>
            <a:spLocks noChangeArrowheads="1"/>
          </p:cNvSpPr>
          <p:nvPr/>
        </p:nvSpPr>
        <p:spPr bwMode="auto">
          <a:xfrm>
            <a:off x="6694488" y="5570538"/>
            <a:ext cx="76200" cy="152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54" name="Rectangle 10"/>
          <p:cNvSpPr>
            <a:spLocks noChangeArrowheads="1"/>
          </p:cNvSpPr>
          <p:nvPr/>
        </p:nvSpPr>
        <p:spPr bwMode="auto">
          <a:xfrm>
            <a:off x="7227888" y="5570538"/>
            <a:ext cx="76200" cy="152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55" name="Rectangle 11"/>
          <p:cNvSpPr>
            <a:spLocks noChangeArrowheads="1"/>
          </p:cNvSpPr>
          <p:nvPr/>
        </p:nvSpPr>
        <p:spPr bwMode="auto">
          <a:xfrm>
            <a:off x="7837488" y="5570538"/>
            <a:ext cx="76200" cy="152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56" name="Freeform 12"/>
          <p:cNvSpPr>
            <a:spLocks/>
          </p:cNvSpPr>
          <p:nvPr/>
        </p:nvSpPr>
        <p:spPr bwMode="auto">
          <a:xfrm>
            <a:off x="5170488" y="4198938"/>
            <a:ext cx="1219200" cy="1295400"/>
          </a:xfrm>
          <a:custGeom>
            <a:avLst/>
            <a:gdLst>
              <a:gd name="T0" fmla="*/ 2147483647 w 864"/>
              <a:gd name="T1" fmla="*/ 0 h 864"/>
              <a:gd name="T2" fmla="*/ 0 w 864"/>
              <a:gd name="T3" fmla="*/ 0 h 864"/>
              <a:gd name="T4" fmla="*/ 0 w 864"/>
              <a:gd name="T5" fmla="*/ 2147483647 h 864"/>
              <a:gd name="T6" fmla="*/ 2147483647 w 864"/>
              <a:gd name="T7" fmla="*/ 2147483647 h 864"/>
              <a:gd name="T8" fmla="*/ 2147483647 w 864"/>
              <a:gd name="T9" fmla="*/ 2147483647 h 864"/>
              <a:gd name="T10" fmla="*/ 2147483647 w 864"/>
              <a:gd name="T11" fmla="*/ 2147483647 h 864"/>
              <a:gd name="T12" fmla="*/ 2147483647 w 864"/>
              <a:gd name="T13" fmla="*/ 0 h 8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64"/>
              <a:gd name="T22" fmla="*/ 0 h 864"/>
              <a:gd name="T23" fmla="*/ 864 w 864"/>
              <a:gd name="T24" fmla="*/ 864 h 8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64" h="864">
                <a:moveTo>
                  <a:pt x="864" y="0"/>
                </a:moveTo>
                <a:lnTo>
                  <a:pt x="0" y="0"/>
                </a:lnTo>
                <a:lnTo>
                  <a:pt x="0" y="864"/>
                </a:lnTo>
                <a:lnTo>
                  <a:pt x="144" y="864"/>
                </a:lnTo>
                <a:lnTo>
                  <a:pt x="144" y="144"/>
                </a:lnTo>
                <a:lnTo>
                  <a:pt x="864" y="144"/>
                </a:lnTo>
                <a:lnTo>
                  <a:pt x="864" y="0"/>
                </a:lnTo>
                <a:close/>
              </a:path>
            </a:pathLst>
          </a:custGeom>
          <a:solidFill>
            <a:srgbClr val="996633"/>
          </a:solidFill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Freeform 13"/>
          <p:cNvSpPr>
            <a:spLocks/>
          </p:cNvSpPr>
          <p:nvPr/>
        </p:nvSpPr>
        <p:spPr bwMode="auto">
          <a:xfrm>
            <a:off x="4505325" y="3589338"/>
            <a:ext cx="817563" cy="228600"/>
          </a:xfrm>
          <a:custGeom>
            <a:avLst/>
            <a:gdLst>
              <a:gd name="T0" fmla="*/ 2147483647 w 515"/>
              <a:gd name="T1" fmla="*/ 0 h 144"/>
              <a:gd name="T2" fmla="*/ 0 w 515"/>
              <a:gd name="T3" fmla="*/ 2147483647 h 144"/>
              <a:gd name="T4" fmla="*/ 2147483647 w 515"/>
              <a:gd name="T5" fmla="*/ 2147483647 h 144"/>
              <a:gd name="T6" fmla="*/ 2147483647 w 515"/>
              <a:gd name="T7" fmla="*/ 0 h 144"/>
              <a:gd name="T8" fmla="*/ 2147483647 w 515"/>
              <a:gd name="T9" fmla="*/ 0 h 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5"/>
              <a:gd name="T16" fmla="*/ 0 h 144"/>
              <a:gd name="T17" fmla="*/ 515 w 515"/>
              <a:gd name="T18" fmla="*/ 144 h 1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5" h="144">
                <a:moveTo>
                  <a:pt x="83" y="0"/>
                </a:moveTo>
                <a:lnTo>
                  <a:pt x="0" y="144"/>
                </a:lnTo>
                <a:lnTo>
                  <a:pt x="515" y="144"/>
                </a:lnTo>
                <a:lnTo>
                  <a:pt x="371" y="0"/>
                </a:lnTo>
                <a:lnTo>
                  <a:pt x="83" y="0"/>
                </a:lnTo>
                <a:close/>
              </a:path>
            </a:pathLst>
          </a:custGeom>
          <a:solidFill>
            <a:srgbClr val="990000"/>
          </a:solidFill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Oval 14"/>
          <p:cNvSpPr>
            <a:spLocks noChangeArrowheads="1"/>
          </p:cNvSpPr>
          <p:nvPr/>
        </p:nvSpPr>
        <p:spPr bwMode="auto">
          <a:xfrm>
            <a:off x="4865688" y="2979738"/>
            <a:ext cx="152400" cy="152400"/>
          </a:xfrm>
          <a:prstGeom prst="ellipse">
            <a:avLst/>
          </a:prstGeom>
          <a:solidFill>
            <a:srgbClr val="990000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59" name="Rectangle 15"/>
          <p:cNvSpPr>
            <a:spLocks noChangeArrowheads="1"/>
          </p:cNvSpPr>
          <p:nvPr/>
        </p:nvSpPr>
        <p:spPr bwMode="auto">
          <a:xfrm>
            <a:off x="4408488" y="3208338"/>
            <a:ext cx="228600" cy="76200"/>
          </a:xfrm>
          <a:prstGeom prst="rect">
            <a:avLst/>
          </a:prstGeom>
          <a:solidFill>
            <a:srgbClr val="990000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60" name="Oval 16"/>
          <p:cNvSpPr>
            <a:spLocks noChangeArrowheads="1"/>
          </p:cNvSpPr>
          <p:nvPr/>
        </p:nvSpPr>
        <p:spPr bwMode="auto">
          <a:xfrm>
            <a:off x="4560888" y="3055938"/>
            <a:ext cx="685800" cy="685800"/>
          </a:xfrm>
          <a:prstGeom prst="ellipse">
            <a:avLst/>
          </a:prstGeom>
          <a:solidFill>
            <a:srgbClr val="990000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61" name="AutoShape 17"/>
          <p:cNvSpPr>
            <a:spLocks noChangeArrowheads="1"/>
          </p:cNvSpPr>
          <p:nvPr/>
        </p:nvSpPr>
        <p:spPr bwMode="auto">
          <a:xfrm>
            <a:off x="4332288" y="2979738"/>
            <a:ext cx="152400" cy="304800"/>
          </a:xfrm>
          <a:prstGeom prst="roundRect">
            <a:avLst>
              <a:gd name="adj" fmla="val 16667"/>
            </a:avLst>
          </a:prstGeom>
          <a:solidFill>
            <a:srgbClr val="990000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62" name="Rectangle 18"/>
          <p:cNvSpPr>
            <a:spLocks noChangeArrowheads="1"/>
          </p:cNvSpPr>
          <p:nvPr/>
        </p:nvSpPr>
        <p:spPr bwMode="auto">
          <a:xfrm>
            <a:off x="2503488" y="5418138"/>
            <a:ext cx="5638800" cy="152400"/>
          </a:xfrm>
          <a:prstGeom prst="rect">
            <a:avLst/>
          </a:prstGeom>
          <a:solidFill>
            <a:srgbClr val="006600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13027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39BB02B-30B6-496E-B00C-56B8CB150CA8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3/21/2018</a:t>
            </a:fld>
            <a:endParaRPr lang="en-US" altLang="en-US" sz="1400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691ABF5-6F60-4166-B01F-A349505AAF0D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ISO Symbology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300" dirty="0" smtClean="0"/>
              <a:t>Air flow paths are shown as </a:t>
            </a:r>
            <a:r>
              <a:rPr lang="en-US" altLang="en-US" sz="2300" dirty="0" smtClean="0">
                <a:solidFill>
                  <a:schemeClr val="accent2"/>
                </a:solidFill>
              </a:rPr>
              <a:t>solid lines</a:t>
            </a:r>
            <a:r>
              <a:rPr lang="en-US" altLang="en-US" sz="23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300" dirty="0" smtClean="0"/>
              <a:t>Valve ports are shown on the outside of </a:t>
            </a:r>
            <a:r>
              <a:rPr lang="en-US" altLang="en-US" sz="2300" b="1" i="1" dirty="0" smtClean="0">
                <a:solidFill>
                  <a:schemeClr val="accent2"/>
                </a:solidFill>
              </a:rPr>
              <a:t>one</a:t>
            </a:r>
            <a:r>
              <a:rPr lang="en-US" altLang="en-US" sz="2300" dirty="0" smtClean="0"/>
              <a:t> of the position squares, denoting the </a:t>
            </a:r>
            <a:r>
              <a:rPr lang="en-US" altLang="en-US" sz="2300" b="1" i="1" dirty="0" smtClean="0">
                <a:solidFill>
                  <a:schemeClr val="accent2"/>
                </a:solidFill>
              </a:rPr>
              <a:t>normal position</a:t>
            </a:r>
            <a:r>
              <a:rPr lang="en-US" altLang="en-US" sz="23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300" dirty="0" smtClean="0"/>
              <a:t>Flow paths within the valves are shown as arrows.</a:t>
            </a:r>
          </a:p>
          <a:p>
            <a:pPr eaLnBrk="1" hangingPunct="1">
              <a:lnSpc>
                <a:spcPct val="90000"/>
              </a:lnSpc>
            </a:pPr>
            <a:endParaRPr lang="en-US" alt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300" dirty="0" smtClean="0"/>
              <a:t>Terminations are shown as lines with a short “cap” line perpendicular to the end (</a:t>
            </a:r>
            <a:r>
              <a:rPr lang="en-US" altLang="en-US" sz="2300" dirty="0" smtClean="0">
                <a:solidFill>
                  <a:schemeClr val="accent2"/>
                </a:solidFill>
              </a:rPr>
              <a:t>T</a:t>
            </a:r>
            <a:r>
              <a:rPr lang="en-US" altLang="en-US" sz="2300" dirty="0" smtClean="0"/>
              <a:t>).</a:t>
            </a:r>
          </a:p>
          <a:p>
            <a:pPr eaLnBrk="1" hangingPunct="1">
              <a:lnSpc>
                <a:spcPct val="90000"/>
              </a:lnSpc>
            </a:pPr>
            <a:endParaRPr lang="en-US" alt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300" dirty="0" smtClean="0"/>
              <a:t>Exhaust ports are shown as lines terminated with a “outward” pointing </a:t>
            </a:r>
            <a:r>
              <a:rPr lang="en-US" altLang="en-US" sz="2300" dirty="0" smtClean="0">
                <a:solidFill>
                  <a:schemeClr val="accent2"/>
                </a:solidFill>
              </a:rPr>
              <a:t>triangle</a:t>
            </a:r>
            <a:r>
              <a:rPr lang="en-US" altLang="en-US" sz="23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316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udio">
  <a:themeElements>
    <a:clrScheme name="Mines RGB">
      <a:dk1>
        <a:srgbClr val="071D49"/>
      </a:dk1>
      <a:lt1>
        <a:srgbClr val="B3A369"/>
      </a:lt1>
      <a:dk2>
        <a:srgbClr val="000000"/>
      </a:dk2>
      <a:lt2>
        <a:srgbClr val="E4D490"/>
      </a:lt2>
      <a:accent1>
        <a:srgbClr val="E4D490"/>
      </a:accent1>
      <a:accent2>
        <a:srgbClr val="FFFFFF"/>
      </a:accent2>
      <a:accent3>
        <a:srgbClr val="B3A369"/>
      </a:accent3>
      <a:accent4>
        <a:srgbClr val="071D49"/>
      </a:accent4>
      <a:accent5>
        <a:srgbClr val="FFFF00"/>
      </a:accent5>
      <a:accent6>
        <a:srgbClr val="C00000"/>
      </a:accent6>
      <a:hlink>
        <a:srgbClr val="00B0F0"/>
      </a:hlink>
      <a:folHlink>
        <a:srgbClr val="3398FF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3765</TotalTime>
  <Words>982</Words>
  <Application>Microsoft Office PowerPoint</Application>
  <PresentationFormat>On-screen Show (4:3)</PresentationFormat>
  <Paragraphs>250</Paragraphs>
  <Slides>18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Studio</vt:lpstr>
      <vt:lpstr>IENG 475 - Lecture 10</vt:lpstr>
      <vt:lpstr>Assignment</vt:lpstr>
      <vt:lpstr>Relays (Switches)</vt:lpstr>
      <vt:lpstr>Switch Nomenclature</vt:lpstr>
      <vt:lpstr>Wire Logic</vt:lpstr>
      <vt:lpstr>Wire Logic</vt:lpstr>
      <vt:lpstr>Pneumatics </vt:lpstr>
      <vt:lpstr>System View</vt:lpstr>
      <vt:lpstr>ISO Symbology</vt:lpstr>
      <vt:lpstr>Signal / Control Valves</vt:lpstr>
      <vt:lpstr>Valve Actuation</vt:lpstr>
      <vt:lpstr>Logic Valves</vt:lpstr>
      <vt:lpstr>Single Acting Cylinder</vt:lpstr>
      <vt:lpstr>Double Acting Cylinder</vt:lpstr>
      <vt:lpstr>Speed Controls</vt:lpstr>
      <vt:lpstr>Miscellaneous</vt:lpstr>
      <vt:lpstr>ISO Pneumatic Diagrams</vt:lpstr>
      <vt:lpstr>Questions &amp; Issues</vt:lpstr>
    </vt:vector>
  </TitlesOfParts>
  <Company>SDSMT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Relay and Pneumatic (Fluid) Control Logic</dc:title>
  <dc:creator>D.H. Jensen</dc:creator>
  <cp:lastModifiedBy>Jensen, Dean H.</cp:lastModifiedBy>
  <cp:revision>156</cp:revision>
  <cp:lastPrinted>2015-03-23T21:24:18Z</cp:lastPrinted>
  <dcterms:created xsi:type="dcterms:W3CDTF">2002-09-30T14:47:20Z</dcterms:created>
  <dcterms:modified xsi:type="dcterms:W3CDTF">2018-03-21T19:55:42Z</dcterms:modified>
</cp:coreProperties>
</file>