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2"/>
  </p:notesMasterIdLst>
  <p:handoutMasterIdLst>
    <p:handoutMasterId r:id="rId33"/>
  </p:handoutMasterIdLst>
  <p:sldIdLst>
    <p:sldId id="419" r:id="rId2"/>
    <p:sldId id="420" r:id="rId3"/>
    <p:sldId id="422" r:id="rId4"/>
    <p:sldId id="423" r:id="rId5"/>
    <p:sldId id="424" r:id="rId6"/>
    <p:sldId id="425" r:id="rId7"/>
    <p:sldId id="426" r:id="rId8"/>
    <p:sldId id="427" r:id="rId9"/>
    <p:sldId id="428" r:id="rId10"/>
    <p:sldId id="429" r:id="rId11"/>
    <p:sldId id="430" r:id="rId12"/>
    <p:sldId id="431" r:id="rId13"/>
    <p:sldId id="432" r:id="rId14"/>
    <p:sldId id="433" r:id="rId15"/>
    <p:sldId id="442" r:id="rId16"/>
    <p:sldId id="434" r:id="rId17"/>
    <p:sldId id="449" r:id="rId18"/>
    <p:sldId id="443" r:id="rId19"/>
    <p:sldId id="444" r:id="rId20"/>
    <p:sldId id="445" r:id="rId21"/>
    <p:sldId id="446" r:id="rId22"/>
    <p:sldId id="447" r:id="rId23"/>
    <p:sldId id="448" r:id="rId24"/>
    <p:sldId id="435" r:id="rId25"/>
    <p:sldId id="436" r:id="rId26"/>
    <p:sldId id="437" r:id="rId27"/>
    <p:sldId id="438" r:id="rId28"/>
    <p:sldId id="439" r:id="rId29"/>
    <p:sldId id="440" r:id="rId30"/>
    <p:sldId id="441" r:id="rId3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C9C4"/>
    <a:srgbClr val="E4D490"/>
    <a:srgbClr val="FFFFFF"/>
    <a:srgbClr val="0000FF"/>
    <a:srgbClr val="DAA510"/>
    <a:srgbClr val="B3A369"/>
    <a:srgbClr val="071D49"/>
    <a:srgbClr val="00FF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6" autoAdjust="0"/>
    <p:restoredTop sz="94674" autoAdjust="0"/>
  </p:normalViewPr>
  <p:slideViewPr>
    <p:cSldViewPr snapToGrid="0">
      <p:cViewPr>
        <p:scale>
          <a:sx n="100" d="100"/>
          <a:sy n="100" d="100"/>
        </p:scale>
        <p:origin x="-1098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-185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26" Type="http://schemas.openxmlformats.org/officeDocument/2006/relationships/slide" Target="slides/slide26.xml"/><Relationship Id="rId3" Type="http://schemas.openxmlformats.org/officeDocument/2006/relationships/slide" Target="slides/slide3.xml"/><Relationship Id="rId21" Type="http://schemas.openxmlformats.org/officeDocument/2006/relationships/slide" Target="slides/slide21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5" Type="http://schemas.openxmlformats.org/officeDocument/2006/relationships/slide" Target="slides/slide25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29" Type="http://schemas.openxmlformats.org/officeDocument/2006/relationships/slide" Target="slides/slide29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24" Type="http://schemas.openxmlformats.org/officeDocument/2006/relationships/slide" Target="slides/slide24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3.xml"/><Relationship Id="rId28" Type="http://schemas.openxmlformats.org/officeDocument/2006/relationships/slide" Target="slides/slide28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Relationship Id="rId27" Type="http://schemas.openxmlformats.org/officeDocument/2006/relationships/slide" Target="slides/slide27.xml"/><Relationship Id="rId30" Type="http://schemas.openxmlformats.org/officeDocument/2006/relationships/slide" Target="slides/slide3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21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IENG 475:  Computer-Controlled Manufacturing Systems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4183" y="0"/>
            <a:ext cx="303621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21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(c) 2006,  D.H. Jensen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4183" y="8832850"/>
            <a:ext cx="303621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7CB0BA6-FC61-49BF-AB22-C3B3D7382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8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21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IENG 475:  Computer-Controlled Manufacturing Systems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4183" y="0"/>
            <a:ext cx="303621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6429"/>
            <a:ext cx="514096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21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(c) 2006,  D.H. Jensen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4183" y="8832850"/>
            <a:ext cx="303621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32A3B95-6D26-41D5-9937-C9487233E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0558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>
                <a:latin typeface="Times New Roman" pitchFamily="18" charset="0"/>
              </a:rPr>
              <a:t>IENG 475:  Computer-Controlled Manufacturing Systems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68D611C-FB4B-4094-8283-84A2EB23F839}" type="datetime1">
              <a:rPr lang="en-US" altLang="en-US" smtClean="0">
                <a:latin typeface="Times New Roman" pitchFamily="18" charset="0"/>
              </a:rPr>
              <a:pPr/>
              <a:t>3/14/2018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>
                <a:latin typeface="Times New Roman" pitchFamily="18" charset="0"/>
              </a:rPr>
              <a:t>(c) 2006,  D.H. Jensen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953A60F-B511-4ABA-AF39-80D4B1CCC607}" type="slidenum">
              <a:rPr lang="en-US" altLang="en-US" smtClean="0">
                <a:latin typeface="Times New Roman" pitchFamily="18" charset="0"/>
              </a:rPr>
              <a:pPr/>
              <a:t>1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>
                <a:latin typeface="Times New Roman" pitchFamily="18" charset="0"/>
              </a:rPr>
              <a:t>IENG 475:  Computer-Controlled Manufacturing Systems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E4D8702-13FA-4A5A-AE02-B173AAF9A553}" type="datetime1">
              <a:rPr lang="en-US" altLang="en-US" smtClean="0">
                <a:latin typeface="Times New Roman" pitchFamily="18" charset="0"/>
              </a:rPr>
              <a:pPr/>
              <a:t>3/14/2018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>
                <a:latin typeface="Times New Roman" pitchFamily="18" charset="0"/>
              </a:rPr>
              <a:t>(c) 2006,  D.H. Jensen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A9FBA8B-8ADF-415C-95B1-9B6A8F645098}" type="slidenum">
              <a:rPr lang="en-US" altLang="en-US" smtClean="0">
                <a:latin typeface="Times New Roman" pitchFamily="18" charset="0"/>
              </a:rPr>
              <a:pPr/>
              <a:t>2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B3A369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rgbClr val="071D49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>
                <a:solidFill>
                  <a:srgbClr val="E4D490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E2557-0AF9-41C1-81DE-CF84B8197669}" type="datetime1">
              <a:rPr lang="en-US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91275"/>
            <a:ext cx="3276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IENG 475: Computer-Controlled Manufacturing Systems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12095-F970-44BA-9019-5577AF3C4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1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8BFD4-9DFE-49A0-8EFE-C38A3DD99CA0}" type="datetime1">
              <a:rPr lang="en-US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889AA-DFE2-4838-856D-CE3E12EAC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5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93550-DB14-4D43-8D19-1B126689FB63}" type="datetime1">
              <a:rPr lang="en-US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70B87-6AF1-4846-BD4B-09C22333E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5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i="0" baseline="0"/>
            </a:lvl1pPr>
            <a:lvl2pPr>
              <a:defRPr baseline="0">
                <a:solidFill>
                  <a:srgbClr val="FFFFFF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B34C8-0BDF-478F-8619-D30D984BC7E5}" type="datetime1">
              <a:rPr lang="en-US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87BAD-20C6-4C38-8929-0AC3FB082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F1C39-8DDE-4E23-B1BC-5D5DE3D0E97D}" type="datetime1">
              <a:rPr lang="en-US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E98D0-036C-410D-A98E-6E084D37A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9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E82B0-090C-40F7-B7B9-32B4E09A13CF}" type="datetime1">
              <a:rPr lang="en-US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D101E-AFD7-4A85-A41C-230EC8B98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9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C2892-8C4B-458B-B191-40D3B2E68819}" type="datetime1">
              <a:rPr lang="en-US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0C68-9CAC-4392-BAC3-41EAD79E3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6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1CD1E-CBA5-46C7-834F-A6754015639D}" type="datetime1">
              <a:rPr lang="en-US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32361-8AFE-4E69-8D2E-BF2469A1F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9BBA2-80A4-4A71-BEF7-DEEF8C3D7207}" type="datetime1">
              <a:rPr lang="en-US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4AA6F-4099-4E87-BC1F-09428BF10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3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ADD29-71B1-4689-B7AA-96B301332185}" type="datetime1">
              <a:rPr lang="en-US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7E15A-5CB8-4905-814F-BE493D867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6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1AF37-6495-40FA-8E12-34B73768CCB3}" type="datetime1">
              <a:rPr lang="en-US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222C3-C81D-463A-BD69-7C408EEC7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3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1D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solidFill>
            <a:srgbClr val="B3A369"/>
          </a:solidFill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DC6E414F-8048-44C7-B8CA-6B06D8F659B1}" type="datetime1">
              <a:rPr lang="en-US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403975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B555E543-5E2C-499B-83EC-98EBDF6D7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rgbClr val="E4D4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1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rgbClr val="E4D49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 baseline="0">
          <a:solidFill>
            <a:srgbClr val="E4D49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150000"/>
        <a:buChar char="•"/>
        <a:defRPr sz="22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3A369"/>
        </a:buClr>
        <a:buSzPct val="150000"/>
        <a:buChar char="•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5"/>
        </a:buClr>
        <a:buSzPct val="150000"/>
        <a:buChar char="•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47A1B9B-32D6-466F-8A34-3A8F8D4BE8A2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3/14/2018</a:t>
            </a:fld>
            <a:endParaRPr lang="en-US" altLang="en-US" sz="1400" smtClean="0"/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3076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DD2AE3B-63B6-4998-A4FA-8757C3C518E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IENG 475 - Lecture 09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Sensors, Actuators, and Relay Control Logic</a:t>
            </a:r>
          </a:p>
        </p:txBody>
      </p:sp>
    </p:spTree>
    <p:extLst>
      <p:ext uri="{BB962C8B-B14F-4D97-AF65-F5344CB8AC3E}">
        <p14:creationId xmlns:p14="http://schemas.microsoft.com/office/powerpoint/2010/main" val="292853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95361B-C11A-4C3C-A364-EEF1DCD4E568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3/14/2018</a:t>
            </a:fld>
            <a:endParaRPr lang="en-US" altLang="en-US" sz="1400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FDA08A-EF6E-45B0-8E63-9BB2338EC83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Measures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sz="2100" smtClean="0">
                <a:solidFill>
                  <a:srgbClr val="FFFF00"/>
                </a:solidFill>
              </a:rPr>
              <a:t>Resolution:</a:t>
            </a:r>
            <a:r>
              <a:rPr lang="en-US" altLang="en-US" sz="2100" smtClean="0"/>
              <a:t>  the smallest change in the quantity that can be detected.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sz="1800" smtClean="0"/>
              <a:t>Mill Example:  How close can I position the center of the tool to a point in the work envelope?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100" smtClean="0">
                <a:solidFill>
                  <a:srgbClr val="FFFF00"/>
                </a:solidFill>
              </a:rPr>
              <a:t>Repeatability:</a:t>
            </a:r>
            <a:r>
              <a:rPr lang="en-US" altLang="en-US" sz="2100" smtClean="0">
                <a:solidFill>
                  <a:srgbClr val="A50021"/>
                </a:solidFill>
              </a:rPr>
              <a:t> </a:t>
            </a:r>
            <a:r>
              <a:rPr lang="en-US" altLang="en-US" sz="2100" smtClean="0"/>
              <a:t> the ability to consistently obtain the same quantification.</a:t>
            </a:r>
            <a:r>
              <a:rPr lang="en-US" altLang="en-US" sz="2300" smtClean="0"/>
              <a:t> 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sz="1800" smtClean="0"/>
              <a:t>Mill Example:  Can I consistently return to a previously visited point?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100" smtClean="0">
                <a:solidFill>
                  <a:srgbClr val="FFFF00"/>
                </a:solidFill>
              </a:rPr>
              <a:t>Accuracy:</a:t>
            </a:r>
            <a:r>
              <a:rPr lang="en-US" altLang="en-US" sz="2100" smtClean="0"/>
              <a:t>  the ability to obtain the true, desired quantification.</a:t>
            </a:r>
            <a:endParaRPr lang="en-US" altLang="en-US" sz="2300" smtClean="0"/>
          </a:p>
          <a:p>
            <a:pPr lvl="2" eaLnBrk="1" hangingPunct="1">
              <a:lnSpc>
                <a:spcPct val="110000"/>
              </a:lnSpc>
            </a:pPr>
            <a:r>
              <a:rPr lang="en-US" altLang="en-US" sz="1800" smtClean="0"/>
              <a:t>Mill Example:  If I tell it to go to a point in the work envelope, will it go where I told it to?</a:t>
            </a:r>
          </a:p>
        </p:txBody>
      </p:sp>
    </p:spTree>
    <p:extLst>
      <p:ext uri="{BB962C8B-B14F-4D97-AF65-F5344CB8AC3E}">
        <p14:creationId xmlns:p14="http://schemas.microsoft.com/office/powerpoint/2010/main" val="86615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500"/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5A414B6-7A61-467A-849D-FAF8CED1F117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3/14/2018</a:t>
            </a:fld>
            <a:endParaRPr lang="en-US" altLang="en-US" sz="14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A6ACEBC-A951-4573-8B2D-8417EA4DE62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Actuators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Linear Action:  Stroke Length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Cylinders: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 smtClean="0"/>
              <a:t>Hydraulic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400" dirty="0" smtClean="0"/>
              <a:t>High force		(1000 psi, typical)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400" dirty="0" smtClean="0"/>
              <a:t>Low to medium speed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400" dirty="0" smtClean="0"/>
              <a:t>Leaks, noise, bulk, cost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 smtClean="0"/>
              <a:t>Pneumatic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400" dirty="0" smtClean="0"/>
              <a:t>Medium force	(100 psi, typical)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400" dirty="0" smtClean="0"/>
              <a:t>High speed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400" dirty="0" smtClean="0"/>
              <a:t>Noise; intermediate mess, bulk &amp; cost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Solenoids </a:t>
            </a:r>
            <a:r>
              <a:rPr lang="en-US" altLang="en-US" sz="1600" dirty="0" smtClean="0">
                <a:solidFill>
                  <a:srgbClr val="FFFF00"/>
                </a:solidFill>
              </a:rPr>
              <a:t>(Electromagnetic)</a:t>
            </a:r>
            <a:r>
              <a:rPr lang="en-US" altLang="en-US" sz="2000" dirty="0" smtClean="0"/>
              <a:t>: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400" dirty="0" smtClean="0"/>
              <a:t>Low force		(&lt; 10 </a:t>
            </a:r>
            <a:r>
              <a:rPr lang="en-US" altLang="en-US" sz="1400" dirty="0" err="1" smtClean="0"/>
              <a:t>lbf</a:t>
            </a:r>
            <a:r>
              <a:rPr lang="en-US" altLang="en-US" sz="1400" dirty="0" smtClean="0"/>
              <a:t>, typical)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400" dirty="0" smtClean="0"/>
              <a:t>Medium speed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400" dirty="0" smtClean="0"/>
              <a:t>Quiet, clean, small, cheap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Linear Slides </a:t>
            </a:r>
            <a:r>
              <a:rPr lang="en-US" altLang="en-US" sz="1600" dirty="0" smtClean="0">
                <a:solidFill>
                  <a:srgbClr val="FFFF00"/>
                </a:solidFill>
              </a:rPr>
              <a:t>(Electro-mechanical):</a:t>
            </a:r>
            <a:endParaRPr lang="en-US" altLang="en-US" sz="1800" dirty="0" smtClean="0">
              <a:solidFill>
                <a:srgbClr val="FFFF00"/>
              </a:solidFill>
            </a:endParaRPr>
          </a:p>
          <a:p>
            <a:pPr lvl="3" eaLnBrk="1" hangingPunct="1">
              <a:lnSpc>
                <a:spcPct val="80000"/>
              </a:lnSpc>
            </a:pPr>
            <a:r>
              <a:rPr lang="en-US" altLang="en-US" sz="1400" dirty="0" smtClean="0"/>
              <a:t>Medium Force		(50 – 400 </a:t>
            </a:r>
            <a:r>
              <a:rPr lang="en-US" altLang="en-US" sz="1400" dirty="0" err="1" smtClean="0"/>
              <a:t>lbf</a:t>
            </a:r>
            <a:r>
              <a:rPr lang="en-US" altLang="en-US" sz="1400" dirty="0" smtClean="0"/>
              <a:t>, typical)</a:t>
            </a:r>
            <a:endParaRPr lang="en-US" altLang="en-US" sz="1400" dirty="0" smtClean="0"/>
          </a:p>
          <a:p>
            <a:pPr lvl="3" eaLnBrk="1" hangingPunct="1">
              <a:lnSpc>
                <a:spcPct val="80000"/>
              </a:lnSpc>
            </a:pPr>
            <a:r>
              <a:rPr lang="en-US" altLang="en-US" sz="1400" dirty="0" smtClean="0"/>
              <a:t>Low to medium speed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400" dirty="0" smtClean="0"/>
              <a:t>Quiet, clean, medium size &amp; cost</a:t>
            </a:r>
          </a:p>
        </p:txBody>
      </p:sp>
    </p:spTree>
    <p:extLst>
      <p:ext uri="{BB962C8B-B14F-4D97-AF65-F5344CB8AC3E}">
        <p14:creationId xmlns:p14="http://schemas.microsoft.com/office/powerpoint/2010/main" val="173130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7DB7A64-9DC9-41DD-B2DD-F526145A5075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3/14/2018</a:t>
            </a:fld>
            <a:endParaRPr lang="en-US" altLang="en-US" sz="14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57B8A95-56BD-433E-AB6F-B5CAD85C6E5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Rotary Actuators (Drives)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85938"/>
            <a:ext cx="7696200" cy="40386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Rotary Action (may be converted to linear):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Motors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/>
              <a:t>Hydraulic (rotary vanes)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800" dirty="0" smtClean="0"/>
              <a:t>High power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800" dirty="0" smtClean="0"/>
              <a:t>Low to medium speed, medium precision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800" dirty="0" smtClean="0"/>
              <a:t>Leaks, noise, bulk, cost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/>
              <a:t>Pneumatic (rotary vanes) 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800" dirty="0" smtClean="0"/>
              <a:t>Medium power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800" dirty="0" smtClean="0"/>
              <a:t>High speed, low precision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800" dirty="0" smtClean="0"/>
              <a:t>Noise; intermediate mess, bulk &amp; cost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/>
              <a:t>Electric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800" dirty="0" smtClean="0"/>
              <a:t>Low power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800" dirty="0" smtClean="0"/>
              <a:t>Medium speed, high precision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800" dirty="0" smtClean="0"/>
              <a:t>Quiet, clean, small, cheap</a:t>
            </a:r>
          </a:p>
        </p:txBody>
      </p:sp>
    </p:spTree>
    <p:extLst>
      <p:ext uri="{BB962C8B-B14F-4D97-AF65-F5344CB8AC3E}">
        <p14:creationId xmlns:p14="http://schemas.microsoft.com/office/powerpoint/2010/main" val="207824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AB01A5-2A5B-417C-9FC8-0FD390D1A5E5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3/14/2018</a:t>
            </a:fld>
            <a:endParaRPr lang="en-US" altLang="en-US" sz="1400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AACAE8-A27B-419E-A7EE-1F0CF1C354A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Electric Motors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85938"/>
            <a:ext cx="7696200" cy="4038600"/>
          </a:xfrm>
        </p:spPr>
        <p:txBody>
          <a:bodyPr/>
          <a:lstStyle/>
          <a:p>
            <a:pPr eaLnBrk="1" hangingPunct="1"/>
            <a:r>
              <a:rPr lang="en-US" altLang="en-US" sz="2300" smtClean="0"/>
              <a:t>Stepper Motors</a:t>
            </a:r>
          </a:p>
          <a:p>
            <a:pPr lvl="1" eaLnBrk="1" hangingPunct="1"/>
            <a:r>
              <a:rPr lang="en-US" altLang="en-US" sz="2000" smtClean="0"/>
              <a:t>DC pulses result in fixed angular motion</a:t>
            </a:r>
          </a:p>
          <a:p>
            <a:pPr lvl="1" eaLnBrk="1" hangingPunct="1"/>
            <a:r>
              <a:rPr lang="en-US" altLang="en-US" sz="2000" smtClean="0"/>
              <a:t>Pairs of coils activated</a:t>
            </a:r>
          </a:p>
          <a:p>
            <a:pPr lvl="1" eaLnBrk="1" hangingPunct="1"/>
            <a:r>
              <a:rPr lang="en-US" altLang="en-US" sz="2000" smtClean="0"/>
              <a:t>Lower speed (to avoid ringing)</a:t>
            </a:r>
          </a:p>
          <a:p>
            <a:pPr lvl="1" eaLnBrk="1" hangingPunct="1"/>
            <a:r>
              <a:rPr lang="en-US" altLang="en-US" sz="2000" smtClean="0"/>
              <a:t>Lower power &amp; holding torque</a:t>
            </a:r>
          </a:p>
        </p:txBody>
      </p:sp>
      <p:grpSp>
        <p:nvGrpSpPr>
          <p:cNvPr id="16391" name="Group 36"/>
          <p:cNvGrpSpPr>
            <a:grpSpLocks/>
          </p:cNvGrpSpPr>
          <p:nvPr/>
        </p:nvGrpSpPr>
        <p:grpSpPr bwMode="auto">
          <a:xfrm>
            <a:off x="2057400" y="3657600"/>
            <a:ext cx="2514600" cy="2667000"/>
            <a:chOff x="1296" y="2304"/>
            <a:chExt cx="1584" cy="1680"/>
          </a:xfrm>
        </p:grpSpPr>
        <p:sp>
          <p:nvSpPr>
            <p:cNvPr id="16409" name="Oval 5"/>
            <p:cNvSpPr>
              <a:spLocks noChangeArrowheads="1"/>
            </p:cNvSpPr>
            <p:nvPr/>
          </p:nvSpPr>
          <p:spPr bwMode="auto">
            <a:xfrm>
              <a:off x="1392" y="2400"/>
              <a:ext cx="1392" cy="1392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6410" name="AutoShape 6"/>
            <p:cNvSpPr>
              <a:spLocks noChangeArrowheads="1"/>
            </p:cNvSpPr>
            <p:nvPr/>
          </p:nvSpPr>
          <p:spPr bwMode="auto">
            <a:xfrm>
              <a:off x="1968" y="2304"/>
              <a:ext cx="240" cy="24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6411" name="AutoShape 7"/>
            <p:cNvSpPr>
              <a:spLocks noChangeArrowheads="1"/>
            </p:cNvSpPr>
            <p:nvPr/>
          </p:nvSpPr>
          <p:spPr bwMode="auto">
            <a:xfrm rot="-2900498">
              <a:off x="2473" y="2496"/>
              <a:ext cx="240" cy="24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6412" name="AutoShape 8"/>
            <p:cNvSpPr>
              <a:spLocks noChangeArrowheads="1"/>
            </p:cNvSpPr>
            <p:nvPr/>
          </p:nvSpPr>
          <p:spPr bwMode="auto">
            <a:xfrm>
              <a:off x="1296" y="3024"/>
              <a:ext cx="240" cy="24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6413" name="AutoShape 9"/>
            <p:cNvSpPr>
              <a:spLocks noChangeArrowheads="1"/>
            </p:cNvSpPr>
            <p:nvPr/>
          </p:nvSpPr>
          <p:spPr bwMode="auto">
            <a:xfrm>
              <a:off x="1968" y="3744"/>
              <a:ext cx="240" cy="24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6414" name="AutoShape 10"/>
            <p:cNvSpPr>
              <a:spLocks noChangeArrowheads="1"/>
            </p:cNvSpPr>
            <p:nvPr/>
          </p:nvSpPr>
          <p:spPr bwMode="auto">
            <a:xfrm>
              <a:off x="2640" y="3024"/>
              <a:ext cx="240" cy="24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grpSp>
          <p:nvGrpSpPr>
            <p:cNvPr id="16415" name="Group 35"/>
            <p:cNvGrpSpPr>
              <a:grpSpLocks/>
            </p:cNvGrpSpPr>
            <p:nvPr/>
          </p:nvGrpSpPr>
          <p:grpSpPr bwMode="auto">
            <a:xfrm>
              <a:off x="1584" y="3021"/>
              <a:ext cx="1007" cy="245"/>
              <a:chOff x="1584" y="3021"/>
              <a:chExt cx="1007" cy="245"/>
            </a:xfrm>
          </p:grpSpPr>
          <p:sp>
            <p:nvSpPr>
              <p:cNvPr id="16419" name="AutoShape 12"/>
              <p:cNvSpPr>
                <a:spLocks noChangeArrowheads="1"/>
              </p:cNvSpPr>
              <p:nvPr/>
            </p:nvSpPr>
            <p:spPr bwMode="auto">
              <a:xfrm rot="37297">
                <a:off x="2111" y="3026"/>
                <a:ext cx="480" cy="24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20" name="AutoShape 13"/>
              <p:cNvSpPr>
                <a:spLocks noChangeArrowheads="1"/>
              </p:cNvSpPr>
              <p:nvPr/>
            </p:nvSpPr>
            <p:spPr bwMode="auto">
              <a:xfrm rot="37297">
                <a:off x="1584" y="3021"/>
                <a:ext cx="480" cy="240"/>
              </a:xfrm>
              <a:prstGeom prst="roundRect">
                <a:avLst>
                  <a:gd name="adj" fmla="val 16667"/>
                </a:avLst>
              </a:prstGeom>
              <a:solidFill>
                <a:srgbClr val="006600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21" name="Oval 14"/>
              <p:cNvSpPr>
                <a:spLocks noChangeArrowheads="1"/>
              </p:cNvSpPr>
              <p:nvPr/>
            </p:nvSpPr>
            <p:spPr bwMode="auto">
              <a:xfrm rot="37297">
                <a:off x="2016" y="307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16416" name="AutoShape 15"/>
            <p:cNvSpPr>
              <a:spLocks noChangeArrowheads="1"/>
            </p:cNvSpPr>
            <p:nvPr/>
          </p:nvSpPr>
          <p:spPr bwMode="auto">
            <a:xfrm rot="-2788260">
              <a:off x="1440" y="2496"/>
              <a:ext cx="240" cy="24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6417" name="AutoShape 16"/>
            <p:cNvSpPr>
              <a:spLocks noChangeArrowheads="1"/>
            </p:cNvSpPr>
            <p:nvPr/>
          </p:nvSpPr>
          <p:spPr bwMode="auto">
            <a:xfrm rot="-2811586">
              <a:off x="1480" y="3543"/>
              <a:ext cx="240" cy="24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6418" name="AutoShape 17"/>
            <p:cNvSpPr>
              <a:spLocks noChangeArrowheads="1"/>
            </p:cNvSpPr>
            <p:nvPr/>
          </p:nvSpPr>
          <p:spPr bwMode="auto">
            <a:xfrm rot="-2851100">
              <a:off x="2471" y="3519"/>
              <a:ext cx="240" cy="240"/>
            </a:xfrm>
            <a:prstGeom prst="roundRect">
              <a:avLst>
                <a:gd name="adj" fmla="val 16667"/>
              </a:avLst>
            </a:prstGeom>
            <a:solidFill>
              <a:srgbClr val="006600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6392" name="Line 31"/>
          <p:cNvSpPr>
            <a:spLocks noChangeShapeType="1"/>
          </p:cNvSpPr>
          <p:nvPr/>
        </p:nvSpPr>
        <p:spPr bwMode="auto">
          <a:xfrm flipH="1" flipV="1">
            <a:off x="2590800" y="4419600"/>
            <a:ext cx="0" cy="3048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32"/>
          <p:cNvSpPr>
            <a:spLocks noChangeShapeType="1"/>
          </p:cNvSpPr>
          <p:nvPr/>
        </p:nvSpPr>
        <p:spPr bwMode="auto">
          <a:xfrm flipH="1" flipV="1">
            <a:off x="4038600" y="51816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5638800" y="3657600"/>
            <a:ext cx="2514600" cy="2667000"/>
            <a:chOff x="3552" y="2304"/>
            <a:chExt cx="1584" cy="1680"/>
          </a:xfrm>
        </p:grpSpPr>
        <p:sp>
          <p:nvSpPr>
            <p:cNvPr id="16395" name="Oval 18"/>
            <p:cNvSpPr>
              <a:spLocks noChangeArrowheads="1"/>
            </p:cNvSpPr>
            <p:nvPr/>
          </p:nvSpPr>
          <p:spPr bwMode="auto">
            <a:xfrm>
              <a:off x="3648" y="2400"/>
              <a:ext cx="1392" cy="1392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6396" name="AutoShape 19"/>
            <p:cNvSpPr>
              <a:spLocks noChangeArrowheads="1"/>
            </p:cNvSpPr>
            <p:nvPr/>
          </p:nvSpPr>
          <p:spPr bwMode="auto">
            <a:xfrm>
              <a:off x="4224" y="2304"/>
              <a:ext cx="240" cy="24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6397" name="AutoShape 20"/>
            <p:cNvSpPr>
              <a:spLocks noChangeArrowheads="1"/>
            </p:cNvSpPr>
            <p:nvPr/>
          </p:nvSpPr>
          <p:spPr bwMode="auto">
            <a:xfrm rot="-2900498">
              <a:off x="4729" y="2496"/>
              <a:ext cx="240" cy="24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6398" name="AutoShape 21"/>
            <p:cNvSpPr>
              <a:spLocks noChangeArrowheads="1"/>
            </p:cNvSpPr>
            <p:nvPr/>
          </p:nvSpPr>
          <p:spPr bwMode="auto">
            <a:xfrm>
              <a:off x="3552" y="3024"/>
              <a:ext cx="240" cy="24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6399" name="AutoShape 22"/>
            <p:cNvSpPr>
              <a:spLocks noChangeArrowheads="1"/>
            </p:cNvSpPr>
            <p:nvPr/>
          </p:nvSpPr>
          <p:spPr bwMode="auto">
            <a:xfrm>
              <a:off x="4224" y="3744"/>
              <a:ext cx="240" cy="24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6400" name="AutoShape 23"/>
            <p:cNvSpPr>
              <a:spLocks noChangeArrowheads="1"/>
            </p:cNvSpPr>
            <p:nvPr/>
          </p:nvSpPr>
          <p:spPr bwMode="auto">
            <a:xfrm>
              <a:off x="4896" y="3024"/>
              <a:ext cx="240" cy="24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grpSp>
          <p:nvGrpSpPr>
            <p:cNvPr id="16401" name="Group 39"/>
            <p:cNvGrpSpPr>
              <a:grpSpLocks/>
            </p:cNvGrpSpPr>
            <p:nvPr/>
          </p:nvGrpSpPr>
          <p:grpSpPr bwMode="auto">
            <a:xfrm>
              <a:off x="3909" y="2845"/>
              <a:ext cx="869" cy="597"/>
              <a:chOff x="3909" y="2845"/>
              <a:chExt cx="869" cy="597"/>
            </a:xfrm>
          </p:grpSpPr>
          <p:sp>
            <p:nvSpPr>
              <p:cNvPr id="16406" name="AutoShape 25"/>
              <p:cNvSpPr>
                <a:spLocks noChangeArrowheads="1"/>
              </p:cNvSpPr>
              <p:nvPr/>
            </p:nvSpPr>
            <p:spPr bwMode="auto">
              <a:xfrm rot="2557078">
                <a:off x="4298" y="3202"/>
                <a:ext cx="480" cy="24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07" name="AutoShape 26"/>
              <p:cNvSpPr>
                <a:spLocks noChangeArrowheads="1"/>
              </p:cNvSpPr>
              <p:nvPr/>
            </p:nvSpPr>
            <p:spPr bwMode="auto">
              <a:xfrm rot="2557078">
                <a:off x="3909" y="2845"/>
                <a:ext cx="480" cy="240"/>
              </a:xfrm>
              <a:prstGeom prst="roundRect">
                <a:avLst>
                  <a:gd name="adj" fmla="val 16667"/>
                </a:avLst>
              </a:prstGeom>
              <a:solidFill>
                <a:srgbClr val="006600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08" name="Oval 27"/>
              <p:cNvSpPr>
                <a:spLocks noChangeArrowheads="1"/>
              </p:cNvSpPr>
              <p:nvPr/>
            </p:nvSpPr>
            <p:spPr bwMode="auto">
              <a:xfrm rot="2557078">
                <a:off x="4272" y="307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16402" name="AutoShape 28"/>
            <p:cNvSpPr>
              <a:spLocks noChangeArrowheads="1"/>
            </p:cNvSpPr>
            <p:nvPr/>
          </p:nvSpPr>
          <p:spPr bwMode="auto">
            <a:xfrm rot="-2788260">
              <a:off x="3696" y="2496"/>
              <a:ext cx="240" cy="24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6403" name="AutoShape 29"/>
            <p:cNvSpPr>
              <a:spLocks noChangeArrowheads="1"/>
            </p:cNvSpPr>
            <p:nvPr/>
          </p:nvSpPr>
          <p:spPr bwMode="auto">
            <a:xfrm rot="-2811586">
              <a:off x="3736" y="3543"/>
              <a:ext cx="240" cy="24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6404" name="AutoShape 30"/>
            <p:cNvSpPr>
              <a:spLocks noChangeArrowheads="1"/>
            </p:cNvSpPr>
            <p:nvPr/>
          </p:nvSpPr>
          <p:spPr bwMode="auto">
            <a:xfrm rot="-2851100">
              <a:off x="4727" y="3519"/>
              <a:ext cx="240" cy="240"/>
            </a:xfrm>
            <a:prstGeom prst="roundRect">
              <a:avLst>
                <a:gd name="adj" fmla="val 16667"/>
              </a:avLst>
            </a:prstGeom>
            <a:solidFill>
              <a:srgbClr val="006600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6405" name="Freeform 33"/>
            <p:cNvSpPr>
              <a:spLocks/>
            </p:cNvSpPr>
            <p:nvPr/>
          </p:nvSpPr>
          <p:spPr bwMode="auto">
            <a:xfrm>
              <a:off x="4224" y="2928"/>
              <a:ext cx="344" cy="336"/>
            </a:xfrm>
            <a:custGeom>
              <a:avLst/>
              <a:gdLst>
                <a:gd name="T0" fmla="*/ 0 w 344"/>
                <a:gd name="T1" fmla="*/ 48 h 336"/>
                <a:gd name="T2" fmla="*/ 144 w 344"/>
                <a:gd name="T3" fmla="*/ 0 h 336"/>
                <a:gd name="T4" fmla="*/ 288 w 344"/>
                <a:gd name="T5" fmla="*/ 48 h 336"/>
                <a:gd name="T6" fmla="*/ 336 w 344"/>
                <a:gd name="T7" fmla="*/ 192 h 336"/>
                <a:gd name="T8" fmla="*/ 240 w 344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4"/>
                <a:gd name="T16" fmla="*/ 0 h 336"/>
                <a:gd name="T17" fmla="*/ 344 w 344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4" h="336">
                  <a:moveTo>
                    <a:pt x="0" y="48"/>
                  </a:moveTo>
                  <a:cubicBezTo>
                    <a:pt x="48" y="24"/>
                    <a:pt x="96" y="0"/>
                    <a:pt x="144" y="0"/>
                  </a:cubicBezTo>
                  <a:cubicBezTo>
                    <a:pt x="192" y="0"/>
                    <a:pt x="256" y="16"/>
                    <a:pt x="288" y="48"/>
                  </a:cubicBezTo>
                  <a:cubicBezTo>
                    <a:pt x="320" y="80"/>
                    <a:pt x="344" y="144"/>
                    <a:pt x="336" y="192"/>
                  </a:cubicBezTo>
                  <a:cubicBezTo>
                    <a:pt x="328" y="240"/>
                    <a:pt x="284" y="288"/>
                    <a:pt x="240" y="33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152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8641530-98EB-4579-AAA1-35D2A6BD9140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3/14/2018</a:t>
            </a:fld>
            <a:endParaRPr lang="en-US" altLang="en-US" sz="1400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649989E-EC76-462D-BB8B-E4B8E37DC7D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 smtClean="0"/>
          </a:p>
        </p:txBody>
      </p:sp>
      <p:sp>
        <p:nvSpPr>
          <p:cNvPr id="17413" name="Text Box 2"/>
          <p:cNvSpPr txBox="1">
            <a:spLocks noChangeArrowheads="1"/>
          </p:cNvSpPr>
          <p:nvPr/>
        </p:nvSpPr>
        <p:spPr bwMode="auto">
          <a:xfrm>
            <a:off x="6745288" y="4635500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FF00"/>
                </a:solidFill>
              </a:rPr>
              <a:t>Diff. Amp.</a:t>
            </a:r>
          </a:p>
        </p:txBody>
      </p:sp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5830888" y="5245100"/>
            <a:ext cx="152400" cy="6096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7354888" y="5245100"/>
            <a:ext cx="152400" cy="609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1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Electric Motors</a:t>
            </a:r>
          </a:p>
        </p:txBody>
      </p:sp>
      <p:sp>
        <p:nvSpPr>
          <p:cNvPr id="17417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300" dirty="0" smtClean="0"/>
              <a:t>Servo Motors</a:t>
            </a:r>
          </a:p>
          <a:p>
            <a:pPr lvl="1" eaLnBrk="1" hangingPunct="1"/>
            <a:r>
              <a:rPr lang="en-US" altLang="en-US" sz="2000" dirty="0" smtClean="0"/>
              <a:t>Require feedback to operate (tachometer)</a:t>
            </a:r>
          </a:p>
          <a:p>
            <a:pPr lvl="1" eaLnBrk="1" hangingPunct="1"/>
            <a:r>
              <a:rPr lang="en-US" altLang="en-US" sz="2000" dirty="0" smtClean="0"/>
              <a:t>AC</a:t>
            </a:r>
          </a:p>
          <a:p>
            <a:pPr lvl="2" eaLnBrk="1" hangingPunct="1"/>
            <a:r>
              <a:rPr lang="en-US" altLang="en-US" sz="1800" dirty="0" smtClean="0"/>
              <a:t>speed controlled by the frequency of the power supplied to the motor</a:t>
            </a:r>
          </a:p>
          <a:p>
            <a:pPr lvl="2" eaLnBrk="1" hangingPunct="1"/>
            <a:r>
              <a:rPr lang="en-US" altLang="en-US" sz="1800" dirty="0" smtClean="0"/>
              <a:t>more powerful</a:t>
            </a:r>
          </a:p>
          <a:p>
            <a:pPr lvl="1" eaLnBrk="1" hangingPunct="1"/>
            <a:r>
              <a:rPr lang="en-US" altLang="en-US" sz="2000" dirty="0" smtClean="0"/>
              <a:t>DC</a:t>
            </a:r>
          </a:p>
          <a:p>
            <a:pPr lvl="2" eaLnBrk="1" hangingPunct="1"/>
            <a:r>
              <a:rPr lang="en-US" altLang="en-US" sz="1800" dirty="0" smtClean="0"/>
              <a:t>speed controlled by the magnitude of the voltage supplied to the motor</a:t>
            </a:r>
          </a:p>
          <a:p>
            <a:pPr lvl="2" eaLnBrk="1" hangingPunct="1"/>
            <a:r>
              <a:rPr lang="en-US" altLang="en-US" sz="1800" dirty="0" smtClean="0"/>
              <a:t>holding torque</a:t>
            </a:r>
          </a:p>
        </p:txBody>
      </p:sp>
      <p:sp>
        <p:nvSpPr>
          <p:cNvPr id="17418" name="Oval 7"/>
          <p:cNvSpPr>
            <a:spLocks noChangeArrowheads="1"/>
          </p:cNvSpPr>
          <p:nvPr/>
        </p:nvSpPr>
        <p:spPr bwMode="auto">
          <a:xfrm>
            <a:off x="5678488" y="5321300"/>
            <a:ext cx="457200" cy="457200"/>
          </a:xfrm>
          <a:prstGeom prst="ellipse">
            <a:avLst/>
          </a:prstGeom>
          <a:solidFill>
            <a:schemeClr val="accent2"/>
          </a:solidFill>
          <a:ln w="2857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19" name="AutoShape 8"/>
          <p:cNvSpPr>
            <a:spLocks noChangeArrowheads="1"/>
          </p:cNvSpPr>
          <p:nvPr/>
        </p:nvSpPr>
        <p:spPr bwMode="auto">
          <a:xfrm>
            <a:off x="5907088" y="5473700"/>
            <a:ext cx="1524000" cy="152400"/>
          </a:xfrm>
          <a:prstGeom prst="roundRect">
            <a:avLst>
              <a:gd name="adj" fmla="val 16667"/>
            </a:avLst>
          </a:prstGeom>
          <a:solidFill>
            <a:srgbClr val="996633"/>
          </a:solidFill>
          <a:ln w="2857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20" name="Oval 9"/>
          <p:cNvSpPr>
            <a:spLocks noChangeArrowheads="1"/>
          </p:cNvSpPr>
          <p:nvPr/>
        </p:nvSpPr>
        <p:spPr bwMode="auto">
          <a:xfrm>
            <a:off x="7202488" y="5321300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21" name="AutoShape 10"/>
          <p:cNvSpPr>
            <a:spLocks noChangeArrowheads="1"/>
          </p:cNvSpPr>
          <p:nvPr/>
        </p:nvSpPr>
        <p:spPr bwMode="auto">
          <a:xfrm rot="5400000">
            <a:off x="6328569" y="4696619"/>
            <a:ext cx="533400" cy="461962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rgbClr val="990000"/>
              </a:solidFill>
            </a:endParaRPr>
          </a:p>
        </p:txBody>
      </p:sp>
      <p:sp>
        <p:nvSpPr>
          <p:cNvPr id="17422" name="Line 11"/>
          <p:cNvSpPr>
            <a:spLocks noChangeShapeType="1"/>
          </p:cNvSpPr>
          <p:nvPr/>
        </p:nvSpPr>
        <p:spPr bwMode="auto">
          <a:xfrm>
            <a:off x="5907088" y="4787900"/>
            <a:ext cx="457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2"/>
          <p:cNvSpPr>
            <a:spLocks noChangeShapeType="1"/>
          </p:cNvSpPr>
          <p:nvPr/>
        </p:nvSpPr>
        <p:spPr bwMode="auto">
          <a:xfrm>
            <a:off x="5907088" y="5016500"/>
            <a:ext cx="457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13"/>
          <p:cNvSpPr>
            <a:spLocks noChangeShapeType="1"/>
          </p:cNvSpPr>
          <p:nvPr/>
        </p:nvSpPr>
        <p:spPr bwMode="auto">
          <a:xfrm flipV="1">
            <a:off x="5907088" y="50165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4"/>
          <p:cNvSpPr>
            <a:spLocks noChangeShapeType="1"/>
          </p:cNvSpPr>
          <p:nvPr/>
        </p:nvSpPr>
        <p:spPr bwMode="auto">
          <a:xfrm>
            <a:off x="6821488" y="4940300"/>
            <a:ext cx="609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15"/>
          <p:cNvSpPr>
            <a:spLocks noChangeShapeType="1"/>
          </p:cNvSpPr>
          <p:nvPr/>
        </p:nvSpPr>
        <p:spPr bwMode="auto">
          <a:xfrm>
            <a:off x="7431088" y="4940300"/>
            <a:ext cx="0" cy="304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Line 16"/>
          <p:cNvSpPr>
            <a:spLocks noChangeShapeType="1"/>
          </p:cNvSpPr>
          <p:nvPr/>
        </p:nvSpPr>
        <p:spPr bwMode="auto">
          <a:xfrm>
            <a:off x="5907088" y="5854700"/>
            <a:ext cx="0" cy="152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Line 17"/>
          <p:cNvSpPr>
            <a:spLocks noChangeShapeType="1"/>
          </p:cNvSpPr>
          <p:nvPr/>
        </p:nvSpPr>
        <p:spPr bwMode="auto">
          <a:xfrm>
            <a:off x="7431088" y="5854700"/>
            <a:ext cx="0" cy="152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9" name="Line 18"/>
          <p:cNvSpPr>
            <a:spLocks noChangeShapeType="1"/>
          </p:cNvSpPr>
          <p:nvPr/>
        </p:nvSpPr>
        <p:spPr bwMode="auto">
          <a:xfrm>
            <a:off x="6745288" y="6007100"/>
            <a:ext cx="0" cy="152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Line 19"/>
          <p:cNvSpPr>
            <a:spLocks noChangeShapeType="1"/>
          </p:cNvSpPr>
          <p:nvPr/>
        </p:nvSpPr>
        <p:spPr bwMode="auto">
          <a:xfrm>
            <a:off x="5907088" y="6007100"/>
            <a:ext cx="152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Line 20"/>
          <p:cNvSpPr>
            <a:spLocks noChangeShapeType="1"/>
          </p:cNvSpPr>
          <p:nvPr/>
        </p:nvSpPr>
        <p:spPr bwMode="auto">
          <a:xfrm>
            <a:off x="6592888" y="6235700"/>
            <a:ext cx="304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Line 21"/>
          <p:cNvSpPr>
            <a:spLocks noChangeShapeType="1"/>
          </p:cNvSpPr>
          <p:nvPr/>
        </p:nvSpPr>
        <p:spPr bwMode="auto">
          <a:xfrm>
            <a:off x="6669088" y="6311900"/>
            <a:ext cx="152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Line 22"/>
          <p:cNvSpPr>
            <a:spLocks noChangeShapeType="1"/>
          </p:cNvSpPr>
          <p:nvPr/>
        </p:nvSpPr>
        <p:spPr bwMode="auto">
          <a:xfrm>
            <a:off x="6516688" y="6159500"/>
            <a:ext cx="457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4" name="Text Box 23"/>
          <p:cNvSpPr txBox="1">
            <a:spLocks noChangeArrowheads="1"/>
          </p:cNvSpPr>
          <p:nvPr/>
        </p:nvSpPr>
        <p:spPr bwMode="auto">
          <a:xfrm>
            <a:off x="4764088" y="4635500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/>
              <a:t>Velocity In</a:t>
            </a:r>
          </a:p>
        </p:txBody>
      </p:sp>
      <p:sp>
        <p:nvSpPr>
          <p:cNvPr id="17435" name="Text Box 24"/>
          <p:cNvSpPr txBox="1">
            <a:spLocks noChangeArrowheads="1"/>
          </p:cNvSpPr>
          <p:nvPr/>
        </p:nvSpPr>
        <p:spPr bwMode="auto">
          <a:xfrm>
            <a:off x="4764088" y="4940300"/>
            <a:ext cx="1143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/>
              <a:t>Feedback</a:t>
            </a:r>
          </a:p>
        </p:txBody>
      </p:sp>
      <p:sp>
        <p:nvSpPr>
          <p:cNvPr id="17436" name="AutoShape 25"/>
          <p:cNvSpPr>
            <a:spLocks/>
          </p:cNvSpPr>
          <p:nvPr/>
        </p:nvSpPr>
        <p:spPr bwMode="auto">
          <a:xfrm>
            <a:off x="3773488" y="5730875"/>
            <a:ext cx="1447800" cy="395288"/>
          </a:xfrm>
          <a:prstGeom prst="callout2">
            <a:avLst>
              <a:gd name="adj1" fmla="val 29630"/>
              <a:gd name="adj2" fmla="val 105264"/>
              <a:gd name="adj3" fmla="val 29630"/>
              <a:gd name="adj4" fmla="val 118421"/>
              <a:gd name="adj5" fmla="val -14815"/>
              <a:gd name="adj6" fmla="val 132125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Tachometer</a:t>
            </a:r>
          </a:p>
        </p:txBody>
      </p:sp>
      <p:sp>
        <p:nvSpPr>
          <p:cNvPr id="17437" name="AutoShape 26"/>
          <p:cNvSpPr>
            <a:spLocks/>
          </p:cNvSpPr>
          <p:nvPr/>
        </p:nvSpPr>
        <p:spPr bwMode="auto">
          <a:xfrm>
            <a:off x="8040688" y="5730875"/>
            <a:ext cx="838200" cy="395288"/>
          </a:xfrm>
          <a:prstGeom prst="callout2">
            <a:avLst>
              <a:gd name="adj1" fmla="val 29630"/>
              <a:gd name="adj2" fmla="val -9093"/>
              <a:gd name="adj3" fmla="val 29630"/>
              <a:gd name="adj4" fmla="val -30116"/>
              <a:gd name="adj5" fmla="val -824"/>
              <a:gd name="adj6" fmla="val -51704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Motor</a:t>
            </a:r>
          </a:p>
        </p:txBody>
      </p:sp>
      <p:sp>
        <p:nvSpPr>
          <p:cNvPr id="17438" name="AutoShape 27"/>
          <p:cNvSpPr>
            <a:spLocks noChangeArrowheads="1"/>
          </p:cNvSpPr>
          <p:nvPr/>
        </p:nvSpPr>
        <p:spPr bwMode="auto">
          <a:xfrm>
            <a:off x="7431088" y="5473700"/>
            <a:ext cx="457200" cy="152400"/>
          </a:xfrm>
          <a:prstGeom prst="roundRect">
            <a:avLst>
              <a:gd name="adj" fmla="val 16667"/>
            </a:avLst>
          </a:prstGeom>
          <a:solidFill>
            <a:srgbClr val="996633"/>
          </a:solidFill>
          <a:ln w="2857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39" name="AutoShape 28"/>
          <p:cNvSpPr>
            <a:spLocks/>
          </p:cNvSpPr>
          <p:nvPr/>
        </p:nvSpPr>
        <p:spPr bwMode="auto">
          <a:xfrm>
            <a:off x="8040688" y="5092700"/>
            <a:ext cx="838200" cy="395288"/>
          </a:xfrm>
          <a:prstGeom prst="callout2">
            <a:avLst>
              <a:gd name="adj1" fmla="val 29630"/>
              <a:gd name="adj2" fmla="val -9093"/>
              <a:gd name="adj3" fmla="val 29630"/>
              <a:gd name="adj4" fmla="val -23676"/>
              <a:gd name="adj5" fmla="val 111523"/>
              <a:gd name="adj6" fmla="val -38634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Shaft</a:t>
            </a:r>
          </a:p>
        </p:txBody>
      </p:sp>
      <p:sp>
        <p:nvSpPr>
          <p:cNvPr id="17440" name="Text Box 29"/>
          <p:cNvSpPr txBox="1">
            <a:spLocks noChangeArrowheads="1"/>
          </p:cNvSpPr>
          <p:nvPr/>
        </p:nvSpPr>
        <p:spPr bwMode="auto">
          <a:xfrm>
            <a:off x="6288088" y="46355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E4D490"/>
                </a:solidFill>
              </a:rPr>
              <a:t>+</a:t>
            </a:r>
          </a:p>
        </p:txBody>
      </p:sp>
      <p:sp>
        <p:nvSpPr>
          <p:cNvPr id="17441" name="Text Box 30"/>
          <p:cNvSpPr txBox="1">
            <a:spLocks noChangeArrowheads="1"/>
          </p:cNvSpPr>
          <p:nvPr/>
        </p:nvSpPr>
        <p:spPr bwMode="auto">
          <a:xfrm>
            <a:off x="6288088" y="47879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E4D490"/>
                </a:solidFill>
              </a:rPr>
              <a:t>–</a:t>
            </a:r>
          </a:p>
        </p:txBody>
      </p:sp>
    </p:spTree>
    <p:extLst>
      <p:ext uri="{BB962C8B-B14F-4D97-AF65-F5344CB8AC3E}">
        <p14:creationId xmlns:p14="http://schemas.microsoft.com/office/powerpoint/2010/main" val="29294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6DDB1AB-B3F6-40A3-AFBC-CA5A31F60C31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3/14/2018</a:t>
            </a:fld>
            <a:endParaRPr lang="en-US" altLang="en-US" sz="1400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F0A2A65-036D-4056-A036-DED0B3F6344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Control Loops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700" dirty="0" smtClean="0"/>
              <a:t>Open Loop:</a:t>
            </a:r>
          </a:p>
          <a:p>
            <a:pPr lvl="1" eaLnBrk="1" hangingPunct="1"/>
            <a:r>
              <a:rPr lang="en-US" altLang="en-US" sz="2200" dirty="0" smtClean="0"/>
              <a:t>Distance from position to endpoint is used to compute axis motions, control signals are sent to axis drives, </a:t>
            </a:r>
            <a:r>
              <a:rPr lang="en-US" altLang="en-US" sz="2200" i="1" dirty="0" smtClean="0">
                <a:solidFill>
                  <a:srgbClr val="E4D490"/>
                </a:solidFill>
              </a:rPr>
              <a:t>and at the end of the motion time, it is </a:t>
            </a:r>
            <a:r>
              <a:rPr lang="en-US" altLang="en-US" sz="2200" b="1" i="1" dirty="0" smtClean="0">
                <a:solidFill>
                  <a:srgbClr val="FFFF00"/>
                </a:solidFill>
              </a:rPr>
              <a:t>assumed</a:t>
            </a:r>
            <a:r>
              <a:rPr lang="en-US" altLang="en-US" sz="2200" i="1" dirty="0" smtClean="0">
                <a:solidFill>
                  <a:srgbClr val="E4D490"/>
                </a:solidFill>
              </a:rPr>
              <a:t> that the desired position has been reached.</a:t>
            </a:r>
            <a:endParaRPr lang="en-US" altLang="en-US" sz="2200" dirty="0" smtClean="0">
              <a:solidFill>
                <a:srgbClr val="E4D490"/>
              </a:solidFill>
            </a:endParaRPr>
          </a:p>
          <a:p>
            <a:pPr eaLnBrk="1" hangingPunct="1"/>
            <a:r>
              <a:rPr lang="en-US" altLang="en-US" sz="2700" dirty="0" smtClean="0"/>
              <a:t>Closed Loop:</a:t>
            </a:r>
          </a:p>
          <a:p>
            <a:pPr lvl="1" eaLnBrk="1" hangingPunct="1"/>
            <a:r>
              <a:rPr lang="en-US" altLang="en-US" sz="2200" dirty="0" smtClean="0"/>
              <a:t>Distance from position to endpoint is used to compute axis motions, control signals are sent to axis drives, </a:t>
            </a:r>
            <a:r>
              <a:rPr lang="en-US" altLang="en-US" sz="2200" i="1" dirty="0" smtClean="0">
                <a:solidFill>
                  <a:srgbClr val="E4D490"/>
                </a:solidFill>
              </a:rPr>
              <a:t>and the error between the desired and the attained position is fed back to the control system until the </a:t>
            </a:r>
            <a:r>
              <a:rPr lang="en-US" altLang="en-US" sz="2200" b="1" i="1" dirty="0" smtClean="0">
                <a:solidFill>
                  <a:srgbClr val="FFFF00"/>
                </a:solidFill>
              </a:rPr>
              <a:t>error tolerance</a:t>
            </a:r>
            <a:r>
              <a:rPr lang="en-US" altLang="en-US" sz="2200" i="1" dirty="0" smtClean="0">
                <a:solidFill>
                  <a:srgbClr val="FFFF00"/>
                </a:solidFill>
              </a:rPr>
              <a:t> </a:t>
            </a:r>
            <a:r>
              <a:rPr lang="en-US" altLang="en-US" sz="2200" i="1" dirty="0" smtClean="0">
                <a:solidFill>
                  <a:srgbClr val="E4D490"/>
                </a:solidFill>
              </a:rPr>
              <a:t>has been reached.</a:t>
            </a:r>
            <a:endParaRPr lang="en-US" altLang="en-US" sz="2200" dirty="0" smtClean="0">
              <a:solidFill>
                <a:srgbClr val="E4D4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80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 bwMode="auto">
          <a:xfrm flipV="1">
            <a:off x="7162800" y="4114800"/>
            <a:ext cx="762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7391400" y="4114800"/>
            <a:ext cx="762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7620000" y="4114800"/>
            <a:ext cx="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7010400" y="4114800"/>
            <a:ext cx="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B43C34-1054-4332-B71A-95605F6B9295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3/14/2018</a:t>
            </a:fld>
            <a:endParaRPr lang="en-US" altLang="en-US" sz="1400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3F20B0-BBDB-4A96-975D-084B30A1A98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 smtClean="0"/>
          </a:p>
        </p:txBody>
      </p:sp>
      <p:sp>
        <p:nvSpPr>
          <p:cNvPr id="18437" name="AutoShape 2"/>
          <p:cNvSpPr>
            <a:spLocks noChangeArrowheads="1"/>
          </p:cNvSpPr>
          <p:nvPr/>
        </p:nvSpPr>
        <p:spPr bwMode="auto">
          <a:xfrm>
            <a:off x="6604000" y="4227513"/>
            <a:ext cx="1168400" cy="177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Motion Control</a:t>
            </a:r>
          </a:p>
        </p:txBody>
      </p:sp>
      <p:sp>
        <p:nvSpPr>
          <p:cNvPr id="2467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881188"/>
            <a:ext cx="7696200" cy="3394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dirty="0" smtClean="0"/>
              <a:t>Hard Automation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Mechanical Cams: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Shape of the </a:t>
            </a:r>
            <a:r>
              <a:rPr lang="en-US" altLang="en-US" sz="2000" dirty="0" smtClean="0">
                <a:solidFill>
                  <a:schemeClr val="accent1"/>
                </a:solidFill>
              </a:rPr>
              <a:t>cam</a:t>
            </a:r>
            <a:r>
              <a:rPr lang="en-US" altLang="en-US" sz="2000" dirty="0" smtClean="0"/>
              <a:t> determines motion of the </a:t>
            </a:r>
            <a:r>
              <a:rPr lang="en-US" altLang="en-US" sz="2000" dirty="0" smtClean="0">
                <a:solidFill>
                  <a:srgbClr val="FFFF00"/>
                </a:solidFill>
              </a:rPr>
              <a:t>follower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“Reprogrammed” by changing out the cams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Examples:  Automatic screw machines, gun stocks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lvl="2"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Mechanical Stops: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Range of motion is limited by </a:t>
            </a:r>
            <a:r>
              <a:rPr lang="en-US" altLang="en-US" sz="2000" dirty="0" smtClean="0">
                <a:solidFill>
                  <a:schemeClr val="accent1"/>
                </a:solidFill>
              </a:rPr>
              <a:t>stops</a:t>
            </a:r>
            <a:endParaRPr lang="en-US" altLang="en-US" sz="20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“Reprogrammed” by changing the position of the stops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Examples:  Pneumatic “bang-bang robots”</a:t>
            </a:r>
          </a:p>
        </p:txBody>
      </p:sp>
      <p:sp>
        <p:nvSpPr>
          <p:cNvPr id="18440" name="Freeform 5"/>
          <p:cNvSpPr>
            <a:spLocks/>
          </p:cNvSpPr>
          <p:nvPr/>
        </p:nvSpPr>
        <p:spPr bwMode="auto">
          <a:xfrm>
            <a:off x="5770563" y="3929063"/>
            <a:ext cx="730250" cy="663575"/>
          </a:xfrm>
          <a:custGeom>
            <a:avLst/>
            <a:gdLst>
              <a:gd name="T0" fmla="*/ 0 w 460"/>
              <a:gd name="T1" fmla="*/ 2147483647 h 418"/>
              <a:gd name="T2" fmla="*/ 2147483647 w 460"/>
              <a:gd name="T3" fmla="*/ 2147483647 h 418"/>
              <a:gd name="T4" fmla="*/ 2147483647 w 460"/>
              <a:gd name="T5" fmla="*/ 2147483647 h 418"/>
              <a:gd name="T6" fmla="*/ 2147483647 w 460"/>
              <a:gd name="T7" fmla="*/ 2147483647 h 418"/>
              <a:gd name="T8" fmla="*/ 2147483647 w 460"/>
              <a:gd name="T9" fmla="*/ 2147483647 h 418"/>
              <a:gd name="T10" fmla="*/ 2147483647 w 460"/>
              <a:gd name="T11" fmla="*/ 2147483647 h 418"/>
              <a:gd name="T12" fmla="*/ 2147483647 w 460"/>
              <a:gd name="T13" fmla="*/ 2147483647 h 418"/>
              <a:gd name="T14" fmla="*/ 2147483647 w 460"/>
              <a:gd name="T15" fmla="*/ 2147483647 h 418"/>
              <a:gd name="T16" fmla="*/ 2147483647 w 460"/>
              <a:gd name="T17" fmla="*/ 2147483647 h 418"/>
              <a:gd name="T18" fmla="*/ 2147483647 w 460"/>
              <a:gd name="T19" fmla="*/ 2147483647 h 418"/>
              <a:gd name="T20" fmla="*/ 2147483647 w 460"/>
              <a:gd name="T21" fmla="*/ 2147483647 h 418"/>
              <a:gd name="T22" fmla="*/ 2147483647 w 460"/>
              <a:gd name="T23" fmla="*/ 2147483647 h 418"/>
              <a:gd name="T24" fmla="*/ 2147483647 w 460"/>
              <a:gd name="T25" fmla="*/ 2147483647 h 418"/>
              <a:gd name="T26" fmla="*/ 2147483647 w 460"/>
              <a:gd name="T27" fmla="*/ 2147483647 h 418"/>
              <a:gd name="T28" fmla="*/ 2147483647 w 460"/>
              <a:gd name="T29" fmla="*/ 2147483647 h 418"/>
              <a:gd name="T30" fmla="*/ 2147483647 w 460"/>
              <a:gd name="T31" fmla="*/ 2147483647 h 418"/>
              <a:gd name="T32" fmla="*/ 0 w 460"/>
              <a:gd name="T33" fmla="*/ 2147483647 h 41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60"/>
              <a:gd name="T52" fmla="*/ 0 h 418"/>
              <a:gd name="T53" fmla="*/ 460 w 460"/>
              <a:gd name="T54" fmla="*/ 418 h 41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60" h="418">
                <a:moveTo>
                  <a:pt x="0" y="184"/>
                </a:moveTo>
                <a:cubicBezTo>
                  <a:pt x="1" y="156"/>
                  <a:pt x="18" y="115"/>
                  <a:pt x="39" y="88"/>
                </a:cubicBezTo>
                <a:cubicBezTo>
                  <a:pt x="60" y="61"/>
                  <a:pt x="97" y="36"/>
                  <a:pt x="129" y="22"/>
                </a:cubicBezTo>
                <a:cubicBezTo>
                  <a:pt x="161" y="8"/>
                  <a:pt x="205" y="0"/>
                  <a:pt x="231" y="4"/>
                </a:cubicBezTo>
                <a:cubicBezTo>
                  <a:pt x="257" y="8"/>
                  <a:pt x="264" y="36"/>
                  <a:pt x="285" y="49"/>
                </a:cubicBezTo>
                <a:cubicBezTo>
                  <a:pt x="306" y="62"/>
                  <a:pt x="337" y="68"/>
                  <a:pt x="357" y="81"/>
                </a:cubicBezTo>
                <a:cubicBezTo>
                  <a:pt x="377" y="94"/>
                  <a:pt x="390" y="108"/>
                  <a:pt x="402" y="130"/>
                </a:cubicBezTo>
                <a:cubicBezTo>
                  <a:pt x="414" y="152"/>
                  <a:pt x="420" y="192"/>
                  <a:pt x="429" y="214"/>
                </a:cubicBezTo>
                <a:cubicBezTo>
                  <a:pt x="438" y="236"/>
                  <a:pt x="458" y="245"/>
                  <a:pt x="459" y="265"/>
                </a:cubicBezTo>
                <a:cubicBezTo>
                  <a:pt x="460" y="285"/>
                  <a:pt x="452" y="315"/>
                  <a:pt x="438" y="337"/>
                </a:cubicBezTo>
                <a:cubicBezTo>
                  <a:pt x="424" y="359"/>
                  <a:pt x="393" y="388"/>
                  <a:pt x="375" y="397"/>
                </a:cubicBezTo>
                <a:cubicBezTo>
                  <a:pt x="357" y="406"/>
                  <a:pt x="351" y="391"/>
                  <a:pt x="327" y="394"/>
                </a:cubicBezTo>
                <a:cubicBezTo>
                  <a:pt x="303" y="397"/>
                  <a:pt x="265" y="416"/>
                  <a:pt x="232" y="417"/>
                </a:cubicBezTo>
                <a:cubicBezTo>
                  <a:pt x="199" y="418"/>
                  <a:pt x="157" y="413"/>
                  <a:pt x="127" y="398"/>
                </a:cubicBezTo>
                <a:cubicBezTo>
                  <a:pt x="97" y="383"/>
                  <a:pt x="70" y="352"/>
                  <a:pt x="54" y="325"/>
                </a:cubicBezTo>
                <a:cubicBezTo>
                  <a:pt x="38" y="298"/>
                  <a:pt x="39" y="258"/>
                  <a:pt x="30" y="235"/>
                </a:cubicBezTo>
                <a:cubicBezTo>
                  <a:pt x="21" y="212"/>
                  <a:pt x="6" y="195"/>
                  <a:pt x="0" y="184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Oval 6"/>
          <p:cNvSpPr>
            <a:spLocks noChangeArrowheads="1"/>
          </p:cNvSpPr>
          <p:nvPr/>
        </p:nvSpPr>
        <p:spPr bwMode="auto">
          <a:xfrm>
            <a:off x="6053138" y="4214813"/>
            <a:ext cx="152400" cy="152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2" name="Oval 7"/>
          <p:cNvSpPr>
            <a:spLocks noChangeArrowheads="1"/>
          </p:cNvSpPr>
          <p:nvPr/>
        </p:nvSpPr>
        <p:spPr bwMode="auto">
          <a:xfrm>
            <a:off x="6489700" y="4238625"/>
            <a:ext cx="152400" cy="1524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3" name="Line 8"/>
          <p:cNvSpPr>
            <a:spLocks noChangeShapeType="1"/>
          </p:cNvSpPr>
          <p:nvPr/>
        </p:nvSpPr>
        <p:spPr bwMode="auto">
          <a:xfrm>
            <a:off x="8026400" y="4314825"/>
            <a:ext cx="6096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Freeform 9"/>
          <p:cNvSpPr>
            <a:spLocks/>
          </p:cNvSpPr>
          <p:nvPr/>
        </p:nvSpPr>
        <p:spPr bwMode="auto">
          <a:xfrm>
            <a:off x="5880100" y="4086225"/>
            <a:ext cx="457200" cy="381000"/>
          </a:xfrm>
          <a:custGeom>
            <a:avLst/>
            <a:gdLst>
              <a:gd name="T0" fmla="*/ 0 w 528"/>
              <a:gd name="T1" fmla="*/ 2147483647 h 296"/>
              <a:gd name="T2" fmla="*/ 2147483647 w 528"/>
              <a:gd name="T3" fmla="*/ 2147483647 h 296"/>
              <a:gd name="T4" fmla="*/ 2147483647 w 528"/>
              <a:gd name="T5" fmla="*/ 2147483647 h 296"/>
              <a:gd name="T6" fmla="*/ 2147483647 w 528"/>
              <a:gd name="T7" fmla="*/ 2147483647 h 296"/>
              <a:gd name="T8" fmla="*/ 2147483647 w 528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8"/>
              <a:gd name="T16" fmla="*/ 0 h 296"/>
              <a:gd name="T17" fmla="*/ 528 w 528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8" h="296">
                <a:moveTo>
                  <a:pt x="0" y="200"/>
                </a:moveTo>
                <a:cubicBezTo>
                  <a:pt x="24" y="144"/>
                  <a:pt x="48" y="88"/>
                  <a:pt x="96" y="56"/>
                </a:cubicBezTo>
                <a:cubicBezTo>
                  <a:pt x="144" y="24"/>
                  <a:pt x="224" y="0"/>
                  <a:pt x="288" y="8"/>
                </a:cubicBezTo>
                <a:cubicBezTo>
                  <a:pt x="352" y="16"/>
                  <a:pt x="440" y="56"/>
                  <a:pt x="480" y="104"/>
                </a:cubicBezTo>
                <a:cubicBezTo>
                  <a:pt x="520" y="152"/>
                  <a:pt x="520" y="264"/>
                  <a:pt x="528" y="296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AutoShape 18"/>
          <p:cNvSpPr>
            <a:spLocks/>
          </p:cNvSpPr>
          <p:nvPr/>
        </p:nvSpPr>
        <p:spPr bwMode="auto">
          <a:xfrm>
            <a:off x="4494213" y="3911600"/>
            <a:ext cx="563562" cy="334963"/>
          </a:xfrm>
          <a:prstGeom prst="callout2">
            <a:avLst>
              <a:gd name="adj1" fmla="val 34125"/>
              <a:gd name="adj2" fmla="val 113523"/>
              <a:gd name="adj3" fmla="val 34125"/>
              <a:gd name="adj4" fmla="val 182537"/>
              <a:gd name="adj5" fmla="val 47866"/>
              <a:gd name="adj6" fmla="val 254083"/>
            </a:avLst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Ctr="1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Cam</a:t>
            </a:r>
          </a:p>
        </p:txBody>
      </p:sp>
      <p:sp>
        <p:nvSpPr>
          <p:cNvPr id="18446" name="AutoShape 19"/>
          <p:cNvSpPr>
            <a:spLocks/>
          </p:cNvSpPr>
          <p:nvPr/>
        </p:nvSpPr>
        <p:spPr bwMode="auto">
          <a:xfrm>
            <a:off x="7480300" y="3759200"/>
            <a:ext cx="1158875" cy="334963"/>
          </a:xfrm>
          <a:prstGeom prst="callout2">
            <a:avLst>
              <a:gd name="adj1" fmla="val 34125"/>
              <a:gd name="adj2" fmla="val -6574"/>
              <a:gd name="adj3" fmla="val 34125"/>
              <a:gd name="adj4" fmla="val -33972"/>
              <a:gd name="adj5" fmla="val 156870"/>
              <a:gd name="adj6" fmla="val -62329"/>
            </a:avLst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Ctr="1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Follower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362200" y="5400675"/>
            <a:ext cx="6567488" cy="923925"/>
            <a:chOff x="1488" y="3402"/>
            <a:chExt cx="4137" cy="582"/>
          </a:xfrm>
        </p:grpSpPr>
        <p:sp>
          <p:nvSpPr>
            <p:cNvPr id="18448" name="AutoShape 10"/>
            <p:cNvSpPr>
              <a:spLocks noChangeArrowheads="1"/>
            </p:cNvSpPr>
            <p:nvPr/>
          </p:nvSpPr>
          <p:spPr bwMode="auto">
            <a:xfrm>
              <a:off x="2880" y="3696"/>
              <a:ext cx="2256" cy="192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</a:rPr>
                <a:t>  </a:t>
              </a:r>
              <a:r>
                <a:rPr lang="en-US" altLang="en-US" sz="2000" b="1">
                  <a:solidFill>
                    <a:srgbClr val="990000"/>
                  </a:solidFill>
                </a:rPr>
                <a:t>Piston</a:t>
              </a:r>
            </a:p>
          </p:txBody>
        </p:sp>
        <p:sp>
          <p:nvSpPr>
            <p:cNvPr id="18449" name="Rectangle 11"/>
            <p:cNvSpPr>
              <a:spLocks noChangeArrowheads="1"/>
            </p:cNvSpPr>
            <p:nvPr/>
          </p:nvSpPr>
          <p:spPr bwMode="auto">
            <a:xfrm>
              <a:off x="1488" y="3600"/>
              <a:ext cx="1440" cy="384"/>
            </a:xfrm>
            <a:prstGeom prst="rect">
              <a:avLst/>
            </a:prstGeom>
            <a:solidFill>
              <a:srgbClr val="00C9C4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</a:rPr>
                <a:t>Cylinder</a:t>
              </a:r>
            </a:p>
          </p:txBody>
        </p:sp>
        <p:sp>
          <p:nvSpPr>
            <p:cNvPr id="18450" name="Rectangle 12"/>
            <p:cNvSpPr>
              <a:spLocks noChangeArrowheads="1"/>
            </p:cNvSpPr>
            <p:nvPr/>
          </p:nvSpPr>
          <p:spPr bwMode="auto">
            <a:xfrm>
              <a:off x="2928" y="3936"/>
              <a:ext cx="1440" cy="48"/>
            </a:xfrm>
            <a:prstGeom prst="rect">
              <a:avLst/>
            </a:prstGeom>
            <a:solidFill>
              <a:srgbClr val="00C9C4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8451" name="Rectangle 13"/>
            <p:cNvSpPr>
              <a:spLocks noChangeArrowheads="1"/>
            </p:cNvSpPr>
            <p:nvPr/>
          </p:nvSpPr>
          <p:spPr bwMode="auto">
            <a:xfrm>
              <a:off x="2928" y="3600"/>
              <a:ext cx="1440" cy="48"/>
            </a:xfrm>
            <a:prstGeom prst="rect">
              <a:avLst/>
            </a:prstGeom>
            <a:solidFill>
              <a:srgbClr val="00C9C4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8452" name="Rectangle 14"/>
            <p:cNvSpPr>
              <a:spLocks noChangeArrowheads="1"/>
            </p:cNvSpPr>
            <p:nvPr/>
          </p:nvSpPr>
          <p:spPr bwMode="auto">
            <a:xfrm>
              <a:off x="3744" y="3600"/>
              <a:ext cx="48" cy="384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8453" name="Rectangle 15"/>
            <p:cNvSpPr>
              <a:spLocks noChangeArrowheads="1"/>
            </p:cNvSpPr>
            <p:nvPr/>
          </p:nvSpPr>
          <p:spPr bwMode="auto">
            <a:xfrm>
              <a:off x="4368" y="3600"/>
              <a:ext cx="48" cy="384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8454" name="Oval 16"/>
            <p:cNvSpPr>
              <a:spLocks noChangeArrowheads="1"/>
            </p:cNvSpPr>
            <p:nvPr/>
          </p:nvSpPr>
          <p:spPr bwMode="auto">
            <a:xfrm>
              <a:off x="4080" y="3744"/>
              <a:ext cx="96" cy="96"/>
            </a:xfrm>
            <a:prstGeom prst="ellipse">
              <a:avLst/>
            </a:prstGeom>
            <a:solidFill>
              <a:srgbClr val="003366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8455" name="Line 17"/>
            <p:cNvSpPr>
              <a:spLocks noChangeShapeType="1"/>
            </p:cNvSpPr>
            <p:nvPr/>
          </p:nvSpPr>
          <p:spPr bwMode="auto">
            <a:xfrm>
              <a:off x="5241" y="3782"/>
              <a:ext cx="384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6" name="AutoShape 20"/>
            <p:cNvSpPr>
              <a:spLocks/>
            </p:cNvSpPr>
            <p:nvPr/>
          </p:nvSpPr>
          <p:spPr bwMode="auto">
            <a:xfrm>
              <a:off x="5194" y="3402"/>
              <a:ext cx="422" cy="211"/>
            </a:xfrm>
            <a:prstGeom prst="callout2">
              <a:avLst>
                <a:gd name="adj1" fmla="val 34125"/>
                <a:gd name="adj2" fmla="val -11375"/>
                <a:gd name="adj3" fmla="val 34125"/>
                <a:gd name="adj4" fmla="val -98579"/>
                <a:gd name="adj5" fmla="val 166352"/>
                <a:gd name="adj6" fmla="val -188625"/>
              </a:avLst>
            </a:prstGeom>
            <a:noFill/>
            <a:ln w="2540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Ctr="1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tx2"/>
                  </a:solidFill>
                </a:rPr>
                <a:t>Stops</a:t>
              </a:r>
            </a:p>
          </p:txBody>
        </p:sp>
        <p:sp>
          <p:nvSpPr>
            <p:cNvPr id="18457" name="Line 21"/>
            <p:cNvSpPr>
              <a:spLocks noChangeShapeType="1"/>
            </p:cNvSpPr>
            <p:nvPr/>
          </p:nvSpPr>
          <p:spPr bwMode="auto">
            <a:xfrm flipH="1">
              <a:off x="3773" y="3485"/>
              <a:ext cx="998" cy="24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Arc 2"/>
          <p:cNvSpPr/>
          <p:nvPr/>
        </p:nvSpPr>
        <p:spPr bwMode="auto">
          <a:xfrm>
            <a:off x="5943600" y="4114800"/>
            <a:ext cx="381000" cy="381000"/>
          </a:xfrm>
          <a:prstGeom prst="arc">
            <a:avLst>
              <a:gd name="adj1" fmla="val 6822151"/>
              <a:gd name="adj2" fmla="val 0"/>
            </a:avLst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010400" y="4114800"/>
            <a:ext cx="1524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7239000" y="4114800"/>
            <a:ext cx="1524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7467600" y="4114800"/>
            <a:ext cx="1524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5958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 bwMode="auto">
          <a:xfrm flipV="1">
            <a:off x="7162800" y="4114800"/>
            <a:ext cx="762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7391400" y="4114800"/>
            <a:ext cx="762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7620000" y="4114800"/>
            <a:ext cx="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7010400" y="4114800"/>
            <a:ext cx="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B43C34-1054-4332-B71A-95605F6B9295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3/14/2018</a:t>
            </a:fld>
            <a:endParaRPr lang="en-US" altLang="en-US" sz="1400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3F20B0-BBDB-4A96-975D-084B30A1A98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 smtClean="0"/>
          </a:p>
        </p:txBody>
      </p:sp>
      <p:sp>
        <p:nvSpPr>
          <p:cNvPr id="18437" name="AutoShape 2"/>
          <p:cNvSpPr>
            <a:spLocks noChangeArrowheads="1"/>
          </p:cNvSpPr>
          <p:nvPr/>
        </p:nvSpPr>
        <p:spPr bwMode="auto">
          <a:xfrm>
            <a:off x="6604000" y="4227513"/>
            <a:ext cx="1168400" cy="177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Motion Control</a:t>
            </a:r>
          </a:p>
        </p:txBody>
      </p:sp>
      <p:sp>
        <p:nvSpPr>
          <p:cNvPr id="2467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881188"/>
            <a:ext cx="7696200" cy="3394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dirty="0" smtClean="0"/>
              <a:t>Hard Automation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Mechanical Cams: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Shape of the </a:t>
            </a:r>
            <a:r>
              <a:rPr lang="en-US" altLang="en-US" sz="2000" dirty="0" smtClean="0">
                <a:solidFill>
                  <a:schemeClr val="accent1"/>
                </a:solidFill>
              </a:rPr>
              <a:t>cam</a:t>
            </a:r>
            <a:r>
              <a:rPr lang="en-US" altLang="en-US" sz="2000" dirty="0" smtClean="0"/>
              <a:t> determines motion of the </a:t>
            </a:r>
            <a:r>
              <a:rPr lang="en-US" altLang="en-US" sz="2000" dirty="0" smtClean="0">
                <a:solidFill>
                  <a:srgbClr val="FFFF00"/>
                </a:solidFill>
              </a:rPr>
              <a:t>follower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“Reprogrammed” by changing out the cams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Examples:  Automatic screw machines, gun stocks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lvl="2" eaLnBrk="1" hangingPunct="1">
              <a:lnSpc>
                <a:spcPct val="90000"/>
              </a:lnSpc>
            </a:pPr>
            <a:endParaRPr lang="en-US" altLang="en-US" sz="2000" dirty="0" smtClean="0"/>
          </a:p>
        </p:txBody>
      </p:sp>
      <p:sp>
        <p:nvSpPr>
          <p:cNvPr id="18440" name="Freeform 5"/>
          <p:cNvSpPr>
            <a:spLocks/>
          </p:cNvSpPr>
          <p:nvPr/>
        </p:nvSpPr>
        <p:spPr bwMode="auto">
          <a:xfrm>
            <a:off x="5770563" y="3929063"/>
            <a:ext cx="730250" cy="663575"/>
          </a:xfrm>
          <a:custGeom>
            <a:avLst/>
            <a:gdLst>
              <a:gd name="T0" fmla="*/ 0 w 460"/>
              <a:gd name="T1" fmla="*/ 2147483647 h 418"/>
              <a:gd name="T2" fmla="*/ 2147483647 w 460"/>
              <a:gd name="T3" fmla="*/ 2147483647 h 418"/>
              <a:gd name="T4" fmla="*/ 2147483647 w 460"/>
              <a:gd name="T5" fmla="*/ 2147483647 h 418"/>
              <a:gd name="T6" fmla="*/ 2147483647 w 460"/>
              <a:gd name="T7" fmla="*/ 2147483647 h 418"/>
              <a:gd name="T8" fmla="*/ 2147483647 w 460"/>
              <a:gd name="T9" fmla="*/ 2147483647 h 418"/>
              <a:gd name="T10" fmla="*/ 2147483647 w 460"/>
              <a:gd name="T11" fmla="*/ 2147483647 h 418"/>
              <a:gd name="T12" fmla="*/ 2147483647 w 460"/>
              <a:gd name="T13" fmla="*/ 2147483647 h 418"/>
              <a:gd name="T14" fmla="*/ 2147483647 w 460"/>
              <a:gd name="T15" fmla="*/ 2147483647 h 418"/>
              <a:gd name="T16" fmla="*/ 2147483647 w 460"/>
              <a:gd name="T17" fmla="*/ 2147483647 h 418"/>
              <a:gd name="T18" fmla="*/ 2147483647 w 460"/>
              <a:gd name="T19" fmla="*/ 2147483647 h 418"/>
              <a:gd name="T20" fmla="*/ 2147483647 w 460"/>
              <a:gd name="T21" fmla="*/ 2147483647 h 418"/>
              <a:gd name="T22" fmla="*/ 2147483647 w 460"/>
              <a:gd name="T23" fmla="*/ 2147483647 h 418"/>
              <a:gd name="T24" fmla="*/ 2147483647 w 460"/>
              <a:gd name="T25" fmla="*/ 2147483647 h 418"/>
              <a:gd name="T26" fmla="*/ 2147483647 w 460"/>
              <a:gd name="T27" fmla="*/ 2147483647 h 418"/>
              <a:gd name="T28" fmla="*/ 2147483647 w 460"/>
              <a:gd name="T29" fmla="*/ 2147483647 h 418"/>
              <a:gd name="T30" fmla="*/ 2147483647 w 460"/>
              <a:gd name="T31" fmla="*/ 2147483647 h 418"/>
              <a:gd name="T32" fmla="*/ 0 w 460"/>
              <a:gd name="T33" fmla="*/ 2147483647 h 41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60"/>
              <a:gd name="T52" fmla="*/ 0 h 418"/>
              <a:gd name="T53" fmla="*/ 460 w 460"/>
              <a:gd name="T54" fmla="*/ 418 h 41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60" h="418">
                <a:moveTo>
                  <a:pt x="0" y="184"/>
                </a:moveTo>
                <a:cubicBezTo>
                  <a:pt x="1" y="156"/>
                  <a:pt x="18" y="115"/>
                  <a:pt x="39" y="88"/>
                </a:cubicBezTo>
                <a:cubicBezTo>
                  <a:pt x="60" y="61"/>
                  <a:pt x="97" y="36"/>
                  <a:pt x="129" y="22"/>
                </a:cubicBezTo>
                <a:cubicBezTo>
                  <a:pt x="161" y="8"/>
                  <a:pt x="205" y="0"/>
                  <a:pt x="231" y="4"/>
                </a:cubicBezTo>
                <a:cubicBezTo>
                  <a:pt x="257" y="8"/>
                  <a:pt x="264" y="36"/>
                  <a:pt x="285" y="49"/>
                </a:cubicBezTo>
                <a:cubicBezTo>
                  <a:pt x="306" y="62"/>
                  <a:pt x="337" y="68"/>
                  <a:pt x="357" y="81"/>
                </a:cubicBezTo>
                <a:cubicBezTo>
                  <a:pt x="377" y="94"/>
                  <a:pt x="390" y="108"/>
                  <a:pt x="402" y="130"/>
                </a:cubicBezTo>
                <a:cubicBezTo>
                  <a:pt x="414" y="152"/>
                  <a:pt x="420" y="192"/>
                  <a:pt x="429" y="214"/>
                </a:cubicBezTo>
                <a:cubicBezTo>
                  <a:pt x="438" y="236"/>
                  <a:pt x="458" y="245"/>
                  <a:pt x="459" y="265"/>
                </a:cubicBezTo>
                <a:cubicBezTo>
                  <a:pt x="460" y="285"/>
                  <a:pt x="452" y="315"/>
                  <a:pt x="438" y="337"/>
                </a:cubicBezTo>
                <a:cubicBezTo>
                  <a:pt x="424" y="359"/>
                  <a:pt x="393" y="388"/>
                  <a:pt x="375" y="397"/>
                </a:cubicBezTo>
                <a:cubicBezTo>
                  <a:pt x="357" y="406"/>
                  <a:pt x="351" y="391"/>
                  <a:pt x="327" y="394"/>
                </a:cubicBezTo>
                <a:cubicBezTo>
                  <a:pt x="303" y="397"/>
                  <a:pt x="265" y="416"/>
                  <a:pt x="232" y="417"/>
                </a:cubicBezTo>
                <a:cubicBezTo>
                  <a:pt x="199" y="418"/>
                  <a:pt x="157" y="413"/>
                  <a:pt x="127" y="398"/>
                </a:cubicBezTo>
                <a:cubicBezTo>
                  <a:pt x="97" y="383"/>
                  <a:pt x="70" y="352"/>
                  <a:pt x="54" y="325"/>
                </a:cubicBezTo>
                <a:cubicBezTo>
                  <a:pt x="38" y="298"/>
                  <a:pt x="39" y="258"/>
                  <a:pt x="30" y="235"/>
                </a:cubicBezTo>
                <a:cubicBezTo>
                  <a:pt x="21" y="212"/>
                  <a:pt x="6" y="195"/>
                  <a:pt x="0" y="184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Oval 6"/>
          <p:cNvSpPr>
            <a:spLocks noChangeArrowheads="1"/>
          </p:cNvSpPr>
          <p:nvPr/>
        </p:nvSpPr>
        <p:spPr bwMode="auto">
          <a:xfrm>
            <a:off x="6053138" y="4214813"/>
            <a:ext cx="152400" cy="152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2" name="Oval 7"/>
          <p:cNvSpPr>
            <a:spLocks noChangeArrowheads="1"/>
          </p:cNvSpPr>
          <p:nvPr/>
        </p:nvSpPr>
        <p:spPr bwMode="auto">
          <a:xfrm>
            <a:off x="6489700" y="4238625"/>
            <a:ext cx="152400" cy="1524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3" name="Line 8"/>
          <p:cNvSpPr>
            <a:spLocks noChangeShapeType="1"/>
          </p:cNvSpPr>
          <p:nvPr/>
        </p:nvSpPr>
        <p:spPr bwMode="auto">
          <a:xfrm>
            <a:off x="8026400" y="4314825"/>
            <a:ext cx="6096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Freeform 9"/>
          <p:cNvSpPr>
            <a:spLocks/>
          </p:cNvSpPr>
          <p:nvPr/>
        </p:nvSpPr>
        <p:spPr bwMode="auto">
          <a:xfrm>
            <a:off x="5880100" y="4086225"/>
            <a:ext cx="457200" cy="381000"/>
          </a:xfrm>
          <a:custGeom>
            <a:avLst/>
            <a:gdLst>
              <a:gd name="T0" fmla="*/ 0 w 528"/>
              <a:gd name="T1" fmla="*/ 2147483647 h 296"/>
              <a:gd name="T2" fmla="*/ 2147483647 w 528"/>
              <a:gd name="T3" fmla="*/ 2147483647 h 296"/>
              <a:gd name="T4" fmla="*/ 2147483647 w 528"/>
              <a:gd name="T5" fmla="*/ 2147483647 h 296"/>
              <a:gd name="T6" fmla="*/ 2147483647 w 528"/>
              <a:gd name="T7" fmla="*/ 2147483647 h 296"/>
              <a:gd name="T8" fmla="*/ 2147483647 w 528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8"/>
              <a:gd name="T16" fmla="*/ 0 h 296"/>
              <a:gd name="T17" fmla="*/ 528 w 528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8" h="296">
                <a:moveTo>
                  <a:pt x="0" y="200"/>
                </a:moveTo>
                <a:cubicBezTo>
                  <a:pt x="24" y="144"/>
                  <a:pt x="48" y="88"/>
                  <a:pt x="96" y="56"/>
                </a:cubicBezTo>
                <a:cubicBezTo>
                  <a:pt x="144" y="24"/>
                  <a:pt x="224" y="0"/>
                  <a:pt x="288" y="8"/>
                </a:cubicBezTo>
                <a:cubicBezTo>
                  <a:pt x="352" y="16"/>
                  <a:pt x="440" y="56"/>
                  <a:pt x="480" y="104"/>
                </a:cubicBezTo>
                <a:cubicBezTo>
                  <a:pt x="520" y="152"/>
                  <a:pt x="520" y="264"/>
                  <a:pt x="528" y="296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AutoShape 18"/>
          <p:cNvSpPr>
            <a:spLocks/>
          </p:cNvSpPr>
          <p:nvPr/>
        </p:nvSpPr>
        <p:spPr bwMode="auto">
          <a:xfrm>
            <a:off x="4494213" y="3911600"/>
            <a:ext cx="563562" cy="334963"/>
          </a:xfrm>
          <a:prstGeom prst="callout2">
            <a:avLst>
              <a:gd name="adj1" fmla="val 34125"/>
              <a:gd name="adj2" fmla="val 113523"/>
              <a:gd name="adj3" fmla="val 34125"/>
              <a:gd name="adj4" fmla="val 182537"/>
              <a:gd name="adj5" fmla="val 47866"/>
              <a:gd name="adj6" fmla="val 254083"/>
            </a:avLst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Ctr="1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Cam</a:t>
            </a:r>
          </a:p>
        </p:txBody>
      </p:sp>
      <p:sp>
        <p:nvSpPr>
          <p:cNvPr id="18446" name="AutoShape 19"/>
          <p:cNvSpPr>
            <a:spLocks/>
          </p:cNvSpPr>
          <p:nvPr/>
        </p:nvSpPr>
        <p:spPr bwMode="auto">
          <a:xfrm>
            <a:off x="7480300" y="3759200"/>
            <a:ext cx="1158875" cy="334963"/>
          </a:xfrm>
          <a:prstGeom prst="callout2">
            <a:avLst>
              <a:gd name="adj1" fmla="val 34125"/>
              <a:gd name="adj2" fmla="val -6574"/>
              <a:gd name="adj3" fmla="val 34125"/>
              <a:gd name="adj4" fmla="val -33972"/>
              <a:gd name="adj5" fmla="val 156870"/>
              <a:gd name="adj6" fmla="val -62329"/>
            </a:avLst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Ctr="1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Follower</a:t>
            </a:r>
          </a:p>
        </p:txBody>
      </p:sp>
      <p:sp>
        <p:nvSpPr>
          <p:cNvPr id="3" name="Arc 2"/>
          <p:cNvSpPr/>
          <p:nvPr/>
        </p:nvSpPr>
        <p:spPr bwMode="auto">
          <a:xfrm>
            <a:off x="5943600" y="4114800"/>
            <a:ext cx="381000" cy="381000"/>
          </a:xfrm>
          <a:prstGeom prst="arc">
            <a:avLst>
              <a:gd name="adj1" fmla="val 6822151"/>
              <a:gd name="adj2" fmla="val 0"/>
            </a:avLst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010400" y="4114800"/>
            <a:ext cx="1524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7239000" y="4114800"/>
            <a:ext cx="1524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7467600" y="4114800"/>
            <a:ext cx="1524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4015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 bwMode="auto">
          <a:xfrm flipV="1">
            <a:off x="7162800" y="4114800"/>
            <a:ext cx="762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7391400" y="4114800"/>
            <a:ext cx="762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7620000" y="4114800"/>
            <a:ext cx="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7010400" y="4114800"/>
            <a:ext cx="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B43C34-1054-4332-B71A-95605F6B9295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3/14/2018</a:t>
            </a:fld>
            <a:endParaRPr lang="en-US" altLang="en-US" sz="1400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3F20B0-BBDB-4A96-975D-084B30A1A98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 smtClean="0"/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Motion Control</a:t>
            </a:r>
          </a:p>
        </p:txBody>
      </p:sp>
      <p:sp>
        <p:nvSpPr>
          <p:cNvPr id="2467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881188"/>
            <a:ext cx="7696200" cy="3394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dirty="0" smtClean="0"/>
              <a:t>Hard Automation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Mechanical Cams: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Shape of the </a:t>
            </a:r>
            <a:r>
              <a:rPr lang="en-US" altLang="en-US" sz="2000" dirty="0" smtClean="0">
                <a:solidFill>
                  <a:schemeClr val="accent1"/>
                </a:solidFill>
              </a:rPr>
              <a:t>cam</a:t>
            </a:r>
            <a:r>
              <a:rPr lang="en-US" altLang="en-US" sz="2000" dirty="0" smtClean="0"/>
              <a:t> determines motion of the </a:t>
            </a:r>
            <a:r>
              <a:rPr lang="en-US" altLang="en-US" sz="2000" dirty="0" smtClean="0">
                <a:solidFill>
                  <a:srgbClr val="FFFF00"/>
                </a:solidFill>
              </a:rPr>
              <a:t>follower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“Reprogrammed” by changing out the cams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Examples:  Automatic screw machines, gun stocks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lvl="2" eaLnBrk="1" hangingPunct="1">
              <a:lnSpc>
                <a:spcPct val="90000"/>
              </a:lnSpc>
            </a:pPr>
            <a:endParaRPr lang="en-US" altLang="en-US" sz="2000" dirty="0" smtClean="0"/>
          </a:p>
        </p:txBody>
      </p:sp>
      <p:sp>
        <p:nvSpPr>
          <p:cNvPr id="18440" name="Freeform 5"/>
          <p:cNvSpPr>
            <a:spLocks/>
          </p:cNvSpPr>
          <p:nvPr/>
        </p:nvSpPr>
        <p:spPr bwMode="auto">
          <a:xfrm rot="3120000">
            <a:off x="5770563" y="3929063"/>
            <a:ext cx="730250" cy="663575"/>
          </a:xfrm>
          <a:custGeom>
            <a:avLst/>
            <a:gdLst>
              <a:gd name="T0" fmla="*/ 0 w 460"/>
              <a:gd name="T1" fmla="*/ 2147483647 h 418"/>
              <a:gd name="T2" fmla="*/ 2147483647 w 460"/>
              <a:gd name="T3" fmla="*/ 2147483647 h 418"/>
              <a:gd name="T4" fmla="*/ 2147483647 w 460"/>
              <a:gd name="T5" fmla="*/ 2147483647 h 418"/>
              <a:gd name="T6" fmla="*/ 2147483647 w 460"/>
              <a:gd name="T7" fmla="*/ 2147483647 h 418"/>
              <a:gd name="T8" fmla="*/ 2147483647 w 460"/>
              <a:gd name="T9" fmla="*/ 2147483647 h 418"/>
              <a:gd name="T10" fmla="*/ 2147483647 w 460"/>
              <a:gd name="T11" fmla="*/ 2147483647 h 418"/>
              <a:gd name="T12" fmla="*/ 2147483647 w 460"/>
              <a:gd name="T13" fmla="*/ 2147483647 h 418"/>
              <a:gd name="T14" fmla="*/ 2147483647 w 460"/>
              <a:gd name="T15" fmla="*/ 2147483647 h 418"/>
              <a:gd name="T16" fmla="*/ 2147483647 w 460"/>
              <a:gd name="T17" fmla="*/ 2147483647 h 418"/>
              <a:gd name="T18" fmla="*/ 2147483647 w 460"/>
              <a:gd name="T19" fmla="*/ 2147483647 h 418"/>
              <a:gd name="T20" fmla="*/ 2147483647 w 460"/>
              <a:gd name="T21" fmla="*/ 2147483647 h 418"/>
              <a:gd name="T22" fmla="*/ 2147483647 w 460"/>
              <a:gd name="T23" fmla="*/ 2147483647 h 418"/>
              <a:gd name="T24" fmla="*/ 2147483647 w 460"/>
              <a:gd name="T25" fmla="*/ 2147483647 h 418"/>
              <a:gd name="T26" fmla="*/ 2147483647 w 460"/>
              <a:gd name="T27" fmla="*/ 2147483647 h 418"/>
              <a:gd name="T28" fmla="*/ 2147483647 w 460"/>
              <a:gd name="T29" fmla="*/ 2147483647 h 418"/>
              <a:gd name="T30" fmla="*/ 2147483647 w 460"/>
              <a:gd name="T31" fmla="*/ 2147483647 h 418"/>
              <a:gd name="T32" fmla="*/ 0 w 460"/>
              <a:gd name="T33" fmla="*/ 2147483647 h 41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60"/>
              <a:gd name="T52" fmla="*/ 0 h 418"/>
              <a:gd name="T53" fmla="*/ 460 w 460"/>
              <a:gd name="T54" fmla="*/ 418 h 41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60" h="418">
                <a:moveTo>
                  <a:pt x="0" y="184"/>
                </a:moveTo>
                <a:cubicBezTo>
                  <a:pt x="1" y="156"/>
                  <a:pt x="18" y="115"/>
                  <a:pt x="39" y="88"/>
                </a:cubicBezTo>
                <a:cubicBezTo>
                  <a:pt x="60" y="61"/>
                  <a:pt x="97" y="36"/>
                  <a:pt x="129" y="22"/>
                </a:cubicBezTo>
                <a:cubicBezTo>
                  <a:pt x="161" y="8"/>
                  <a:pt x="205" y="0"/>
                  <a:pt x="231" y="4"/>
                </a:cubicBezTo>
                <a:cubicBezTo>
                  <a:pt x="257" y="8"/>
                  <a:pt x="264" y="36"/>
                  <a:pt x="285" y="49"/>
                </a:cubicBezTo>
                <a:cubicBezTo>
                  <a:pt x="306" y="62"/>
                  <a:pt x="337" y="68"/>
                  <a:pt x="357" y="81"/>
                </a:cubicBezTo>
                <a:cubicBezTo>
                  <a:pt x="377" y="94"/>
                  <a:pt x="390" y="108"/>
                  <a:pt x="402" y="130"/>
                </a:cubicBezTo>
                <a:cubicBezTo>
                  <a:pt x="414" y="152"/>
                  <a:pt x="420" y="192"/>
                  <a:pt x="429" y="214"/>
                </a:cubicBezTo>
                <a:cubicBezTo>
                  <a:pt x="438" y="236"/>
                  <a:pt x="458" y="245"/>
                  <a:pt x="459" y="265"/>
                </a:cubicBezTo>
                <a:cubicBezTo>
                  <a:pt x="460" y="285"/>
                  <a:pt x="452" y="315"/>
                  <a:pt x="438" y="337"/>
                </a:cubicBezTo>
                <a:cubicBezTo>
                  <a:pt x="424" y="359"/>
                  <a:pt x="393" y="388"/>
                  <a:pt x="375" y="397"/>
                </a:cubicBezTo>
                <a:cubicBezTo>
                  <a:pt x="357" y="406"/>
                  <a:pt x="351" y="391"/>
                  <a:pt x="327" y="394"/>
                </a:cubicBezTo>
                <a:cubicBezTo>
                  <a:pt x="303" y="397"/>
                  <a:pt x="265" y="416"/>
                  <a:pt x="232" y="417"/>
                </a:cubicBezTo>
                <a:cubicBezTo>
                  <a:pt x="199" y="418"/>
                  <a:pt x="157" y="413"/>
                  <a:pt x="127" y="398"/>
                </a:cubicBezTo>
                <a:cubicBezTo>
                  <a:pt x="97" y="383"/>
                  <a:pt x="70" y="352"/>
                  <a:pt x="54" y="325"/>
                </a:cubicBezTo>
                <a:cubicBezTo>
                  <a:pt x="38" y="298"/>
                  <a:pt x="39" y="258"/>
                  <a:pt x="30" y="235"/>
                </a:cubicBezTo>
                <a:cubicBezTo>
                  <a:pt x="21" y="212"/>
                  <a:pt x="6" y="195"/>
                  <a:pt x="0" y="184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Oval 6"/>
          <p:cNvSpPr>
            <a:spLocks noChangeArrowheads="1"/>
          </p:cNvSpPr>
          <p:nvPr/>
        </p:nvSpPr>
        <p:spPr bwMode="auto">
          <a:xfrm>
            <a:off x="6053138" y="4214813"/>
            <a:ext cx="152400" cy="152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pSp>
        <p:nvGrpSpPr>
          <p:cNvPr id="4" name="Group 3"/>
          <p:cNvGrpSpPr/>
          <p:nvPr/>
        </p:nvGrpSpPr>
        <p:grpSpPr>
          <a:xfrm>
            <a:off x="6400800" y="4227513"/>
            <a:ext cx="2235200" cy="177800"/>
            <a:chOff x="6400800" y="4227513"/>
            <a:chExt cx="2235200" cy="177800"/>
          </a:xfrm>
        </p:grpSpPr>
        <p:sp>
          <p:nvSpPr>
            <p:cNvPr id="18437" name="AutoShape 2"/>
            <p:cNvSpPr>
              <a:spLocks noChangeArrowheads="1"/>
            </p:cNvSpPr>
            <p:nvPr/>
          </p:nvSpPr>
          <p:spPr bwMode="auto">
            <a:xfrm>
              <a:off x="6477000" y="4227513"/>
              <a:ext cx="1168400" cy="17780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tx2"/>
                  </a:solidFill>
                </a:rPr>
                <a:t>  </a:t>
              </a:r>
            </a:p>
          </p:txBody>
        </p:sp>
        <p:sp>
          <p:nvSpPr>
            <p:cNvPr id="18442" name="Oval 7"/>
            <p:cNvSpPr>
              <a:spLocks noChangeArrowheads="1"/>
            </p:cNvSpPr>
            <p:nvPr/>
          </p:nvSpPr>
          <p:spPr bwMode="auto">
            <a:xfrm>
              <a:off x="6400800" y="4238625"/>
              <a:ext cx="152400" cy="152400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8443" name="Line 8"/>
            <p:cNvSpPr>
              <a:spLocks noChangeShapeType="1"/>
            </p:cNvSpPr>
            <p:nvPr/>
          </p:nvSpPr>
          <p:spPr bwMode="auto">
            <a:xfrm>
              <a:off x="8026400" y="4314825"/>
              <a:ext cx="609600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4" name="Freeform 9"/>
          <p:cNvSpPr>
            <a:spLocks/>
          </p:cNvSpPr>
          <p:nvPr/>
        </p:nvSpPr>
        <p:spPr bwMode="auto">
          <a:xfrm>
            <a:off x="5880100" y="4086225"/>
            <a:ext cx="457200" cy="381000"/>
          </a:xfrm>
          <a:custGeom>
            <a:avLst/>
            <a:gdLst>
              <a:gd name="T0" fmla="*/ 0 w 528"/>
              <a:gd name="T1" fmla="*/ 2147483647 h 296"/>
              <a:gd name="T2" fmla="*/ 2147483647 w 528"/>
              <a:gd name="T3" fmla="*/ 2147483647 h 296"/>
              <a:gd name="T4" fmla="*/ 2147483647 w 528"/>
              <a:gd name="T5" fmla="*/ 2147483647 h 296"/>
              <a:gd name="T6" fmla="*/ 2147483647 w 528"/>
              <a:gd name="T7" fmla="*/ 2147483647 h 296"/>
              <a:gd name="T8" fmla="*/ 2147483647 w 528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8"/>
              <a:gd name="T16" fmla="*/ 0 h 296"/>
              <a:gd name="T17" fmla="*/ 528 w 528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8" h="296">
                <a:moveTo>
                  <a:pt x="0" y="200"/>
                </a:moveTo>
                <a:cubicBezTo>
                  <a:pt x="24" y="144"/>
                  <a:pt x="48" y="88"/>
                  <a:pt x="96" y="56"/>
                </a:cubicBezTo>
                <a:cubicBezTo>
                  <a:pt x="144" y="24"/>
                  <a:pt x="224" y="0"/>
                  <a:pt x="288" y="8"/>
                </a:cubicBezTo>
                <a:cubicBezTo>
                  <a:pt x="352" y="16"/>
                  <a:pt x="440" y="56"/>
                  <a:pt x="480" y="104"/>
                </a:cubicBezTo>
                <a:cubicBezTo>
                  <a:pt x="520" y="152"/>
                  <a:pt x="520" y="264"/>
                  <a:pt x="528" y="296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AutoShape 18"/>
          <p:cNvSpPr>
            <a:spLocks/>
          </p:cNvSpPr>
          <p:nvPr/>
        </p:nvSpPr>
        <p:spPr bwMode="auto">
          <a:xfrm>
            <a:off x="4494213" y="3911600"/>
            <a:ext cx="563562" cy="334963"/>
          </a:xfrm>
          <a:prstGeom prst="callout2">
            <a:avLst>
              <a:gd name="adj1" fmla="val 34125"/>
              <a:gd name="adj2" fmla="val 113523"/>
              <a:gd name="adj3" fmla="val 34125"/>
              <a:gd name="adj4" fmla="val 182537"/>
              <a:gd name="adj5" fmla="val 47866"/>
              <a:gd name="adj6" fmla="val 254083"/>
            </a:avLst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Ctr="1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Cam</a:t>
            </a:r>
          </a:p>
        </p:txBody>
      </p:sp>
      <p:sp>
        <p:nvSpPr>
          <p:cNvPr id="18446" name="AutoShape 19"/>
          <p:cNvSpPr>
            <a:spLocks/>
          </p:cNvSpPr>
          <p:nvPr/>
        </p:nvSpPr>
        <p:spPr bwMode="auto">
          <a:xfrm>
            <a:off x="7480300" y="3759200"/>
            <a:ext cx="1158875" cy="334963"/>
          </a:xfrm>
          <a:prstGeom prst="callout2">
            <a:avLst>
              <a:gd name="adj1" fmla="val 34125"/>
              <a:gd name="adj2" fmla="val -6574"/>
              <a:gd name="adj3" fmla="val 34125"/>
              <a:gd name="adj4" fmla="val -33972"/>
              <a:gd name="adj5" fmla="val 156870"/>
              <a:gd name="adj6" fmla="val -62329"/>
            </a:avLst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Ctr="1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Follower</a:t>
            </a:r>
          </a:p>
        </p:txBody>
      </p:sp>
      <p:sp>
        <p:nvSpPr>
          <p:cNvPr id="3" name="Arc 2"/>
          <p:cNvSpPr/>
          <p:nvPr/>
        </p:nvSpPr>
        <p:spPr bwMode="auto">
          <a:xfrm rot="2160000">
            <a:off x="5943600" y="4114800"/>
            <a:ext cx="381000" cy="381000"/>
          </a:xfrm>
          <a:prstGeom prst="arc">
            <a:avLst>
              <a:gd name="adj1" fmla="val 6822151"/>
              <a:gd name="adj2" fmla="val 0"/>
            </a:avLst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010400" y="4114800"/>
            <a:ext cx="1524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7239000" y="4114800"/>
            <a:ext cx="1524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7467600" y="4114800"/>
            <a:ext cx="1524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1763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 bwMode="auto">
          <a:xfrm flipV="1">
            <a:off x="7162800" y="4114800"/>
            <a:ext cx="762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7391400" y="4114800"/>
            <a:ext cx="762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7620000" y="4114800"/>
            <a:ext cx="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7010400" y="4114800"/>
            <a:ext cx="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B43C34-1054-4332-B71A-95605F6B9295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3/14/2018</a:t>
            </a:fld>
            <a:endParaRPr lang="en-US" altLang="en-US" sz="1400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3F20B0-BBDB-4A96-975D-084B30A1A98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 smtClean="0"/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Motion Control</a:t>
            </a:r>
          </a:p>
        </p:txBody>
      </p:sp>
      <p:sp>
        <p:nvSpPr>
          <p:cNvPr id="2467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881188"/>
            <a:ext cx="7696200" cy="3394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dirty="0" smtClean="0"/>
              <a:t>Hard Automation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Mechanical Cams: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Shape of the </a:t>
            </a:r>
            <a:r>
              <a:rPr lang="en-US" altLang="en-US" sz="2000" dirty="0" smtClean="0">
                <a:solidFill>
                  <a:schemeClr val="accent1"/>
                </a:solidFill>
              </a:rPr>
              <a:t>cam</a:t>
            </a:r>
            <a:r>
              <a:rPr lang="en-US" altLang="en-US" sz="2000" dirty="0" smtClean="0"/>
              <a:t> determines motion of the </a:t>
            </a:r>
            <a:r>
              <a:rPr lang="en-US" altLang="en-US" sz="2000" dirty="0" smtClean="0">
                <a:solidFill>
                  <a:srgbClr val="FFFF00"/>
                </a:solidFill>
              </a:rPr>
              <a:t>follower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“Reprogrammed” by changing out the cams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Examples:  Automatic screw machines, gun stocks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lvl="2" eaLnBrk="1" hangingPunct="1">
              <a:lnSpc>
                <a:spcPct val="90000"/>
              </a:lnSpc>
            </a:pPr>
            <a:endParaRPr lang="en-US" altLang="en-US" sz="2000" dirty="0" smtClean="0"/>
          </a:p>
        </p:txBody>
      </p:sp>
      <p:sp>
        <p:nvSpPr>
          <p:cNvPr id="18440" name="Freeform 5"/>
          <p:cNvSpPr>
            <a:spLocks/>
          </p:cNvSpPr>
          <p:nvPr/>
        </p:nvSpPr>
        <p:spPr bwMode="auto">
          <a:xfrm rot="6240000">
            <a:off x="5770563" y="3929063"/>
            <a:ext cx="730250" cy="663575"/>
          </a:xfrm>
          <a:custGeom>
            <a:avLst/>
            <a:gdLst>
              <a:gd name="T0" fmla="*/ 0 w 460"/>
              <a:gd name="T1" fmla="*/ 2147483647 h 418"/>
              <a:gd name="T2" fmla="*/ 2147483647 w 460"/>
              <a:gd name="T3" fmla="*/ 2147483647 h 418"/>
              <a:gd name="T4" fmla="*/ 2147483647 w 460"/>
              <a:gd name="T5" fmla="*/ 2147483647 h 418"/>
              <a:gd name="T6" fmla="*/ 2147483647 w 460"/>
              <a:gd name="T7" fmla="*/ 2147483647 h 418"/>
              <a:gd name="T8" fmla="*/ 2147483647 w 460"/>
              <a:gd name="T9" fmla="*/ 2147483647 h 418"/>
              <a:gd name="T10" fmla="*/ 2147483647 w 460"/>
              <a:gd name="T11" fmla="*/ 2147483647 h 418"/>
              <a:gd name="T12" fmla="*/ 2147483647 w 460"/>
              <a:gd name="T13" fmla="*/ 2147483647 h 418"/>
              <a:gd name="T14" fmla="*/ 2147483647 w 460"/>
              <a:gd name="T15" fmla="*/ 2147483647 h 418"/>
              <a:gd name="T16" fmla="*/ 2147483647 w 460"/>
              <a:gd name="T17" fmla="*/ 2147483647 h 418"/>
              <a:gd name="T18" fmla="*/ 2147483647 w 460"/>
              <a:gd name="T19" fmla="*/ 2147483647 h 418"/>
              <a:gd name="T20" fmla="*/ 2147483647 w 460"/>
              <a:gd name="T21" fmla="*/ 2147483647 h 418"/>
              <a:gd name="T22" fmla="*/ 2147483647 w 460"/>
              <a:gd name="T23" fmla="*/ 2147483647 h 418"/>
              <a:gd name="T24" fmla="*/ 2147483647 w 460"/>
              <a:gd name="T25" fmla="*/ 2147483647 h 418"/>
              <a:gd name="T26" fmla="*/ 2147483647 w 460"/>
              <a:gd name="T27" fmla="*/ 2147483647 h 418"/>
              <a:gd name="T28" fmla="*/ 2147483647 w 460"/>
              <a:gd name="T29" fmla="*/ 2147483647 h 418"/>
              <a:gd name="T30" fmla="*/ 2147483647 w 460"/>
              <a:gd name="T31" fmla="*/ 2147483647 h 418"/>
              <a:gd name="T32" fmla="*/ 0 w 460"/>
              <a:gd name="T33" fmla="*/ 2147483647 h 41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60"/>
              <a:gd name="T52" fmla="*/ 0 h 418"/>
              <a:gd name="T53" fmla="*/ 460 w 460"/>
              <a:gd name="T54" fmla="*/ 418 h 41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60" h="418">
                <a:moveTo>
                  <a:pt x="0" y="184"/>
                </a:moveTo>
                <a:cubicBezTo>
                  <a:pt x="1" y="156"/>
                  <a:pt x="18" y="115"/>
                  <a:pt x="39" y="88"/>
                </a:cubicBezTo>
                <a:cubicBezTo>
                  <a:pt x="60" y="61"/>
                  <a:pt x="97" y="36"/>
                  <a:pt x="129" y="22"/>
                </a:cubicBezTo>
                <a:cubicBezTo>
                  <a:pt x="161" y="8"/>
                  <a:pt x="205" y="0"/>
                  <a:pt x="231" y="4"/>
                </a:cubicBezTo>
                <a:cubicBezTo>
                  <a:pt x="257" y="8"/>
                  <a:pt x="264" y="36"/>
                  <a:pt x="285" y="49"/>
                </a:cubicBezTo>
                <a:cubicBezTo>
                  <a:pt x="306" y="62"/>
                  <a:pt x="337" y="68"/>
                  <a:pt x="357" y="81"/>
                </a:cubicBezTo>
                <a:cubicBezTo>
                  <a:pt x="377" y="94"/>
                  <a:pt x="390" y="108"/>
                  <a:pt x="402" y="130"/>
                </a:cubicBezTo>
                <a:cubicBezTo>
                  <a:pt x="414" y="152"/>
                  <a:pt x="420" y="192"/>
                  <a:pt x="429" y="214"/>
                </a:cubicBezTo>
                <a:cubicBezTo>
                  <a:pt x="438" y="236"/>
                  <a:pt x="458" y="245"/>
                  <a:pt x="459" y="265"/>
                </a:cubicBezTo>
                <a:cubicBezTo>
                  <a:pt x="460" y="285"/>
                  <a:pt x="452" y="315"/>
                  <a:pt x="438" y="337"/>
                </a:cubicBezTo>
                <a:cubicBezTo>
                  <a:pt x="424" y="359"/>
                  <a:pt x="393" y="388"/>
                  <a:pt x="375" y="397"/>
                </a:cubicBezTo>
                <a:cubicBezTo>
                  <a:pt x="357" y="406"/>
                  <a:pt x="351" y="391"/>
                  <a:pt x="327" y="394"/>
                </a:cubicBezTo>
                <a:cubicBezTo>
                  <a:pt x="303" y="397"/>
                  <a:pt x="265" y="416"/>
                  <a:pt x="232" y="417"/>
                </a:cubicBezTo>
                <a:cubicBezTo>
                  <a:pt x="199" y="418"/>
                  <a:pt x="157" y="413"/>
                  <a:pt x="127" y="398"/>
                </a:cubicBezTo>
                <a:cubicBezTo>
                  <a:pt x="97" y="383"/>
                  <a:pt x="70" y="352"/>
                  <a:pt x="54" y="325"/>
                </a:cubicBezTo>
                <a:cubicBezTo>
                  <a:pt x="38" y="298"/>
                  <a:pt x="39" y="258"/>
                  <a:pt x="30" y="235"/>
                </a:cubicBezTo>
                <a:cubicBezTo>
                  <a:pt x="21" y="212"/>
                  <a:pt x="6" y="195"/>
                  <a:pt x="0" y="184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Oval 6"/>
          <p:cNvSpPr>
            <a:spLocks noChangeArrowheads="1"/>
          </p:cNvSpPr>
          <p:nvPr/>
        </p:nvSpPr>
        <p:spPr bwMode="auto">
          <a:xfrm>
            <a:off x="6053138" y="4214813"/>
            <a:ext cx="152400" cy="152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pSp>
        <p:nvGrpSpPr>
          <p:cNvPr id="4" name="Group 3"/>
          <p:cNvGrpSpPr/>
          <p:nvPr/>
        </p:nvGrpSpPr>
        <p:grpSpPr>
          <a:xfrm>
            <a:off x="6477000" y="4227513"/>
            <a:ext cx="2235200" cy="177800"/>
            <a:chOff x="6400800" y="4227513"/>
            <a:chExt cx="2235200" cy="177800"/>
          </a:xfrm>
        </p:grpSpPr>
        <p:sp>
          <p:nvSpPr>
            <p:cNvPr id="18437" name="AutoShape 2"/>
            <p:cNvSpPr>
              <a:spLocks noChangeArrowheads="1"/>
            </p:cNvSpPr>
            <p:nvPr/>
          </p:nvSpPr>
          <p:spPr bwMode="auto">
            <a:xfrm>
              <a:off x="6477000" y="4227513"/>
              <a:ext cx="1168400" cy="17780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tx2"/>
                  </a:solidFill>
                </a:rPr>
                <a:t>  </a:t>
              </a:r>
            </a:p>
          </p:txBody>
        </p:sp>
        <p:sp>
          <p:nvSpPr>
            <p:cNvPr id="18442" name="Oval 7"/>
            <p:cNvSpPr>
              <a:spLocks noChangeArrowheads="1"/>
            </p:cNvSpPr>
            <p:nvPr/>
          </p:nvSpPr>
          <p:spPr bwMode="auto">
            <a:xfrm>
              <a:off x="6400800" y="4238625"/>
              <a:ext cx="152400" cy="152400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8443" name="Line 8"/>
            <p:cNvSpPr>
              <a:spLocks noChangeShapeType="1"/>
            </p:cNvSpPr>
            <p:nvPr/>
          </p:nvSpPr>
          <p:spPr bwMode="auto">
            <a:xfrm>
              <a:off x="8026400" y="4314825"/>
              <a:ext cx="609600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4" name="Freeform 9"/>
          <p:cNvSpPr>
            <a:spLocks/>
          </p:cNvSpPr>
          <p:nvPr/>
        </p:nvSpPr>
        <p:spPr bwMode="auto">
          <a:xfrm>
            <a:off x="5880100" y="4086225"/>
            <a:ext cx="457200" cy="381000"/>
          </a:xfrm>
          <a:custGeom>
            <a:avLst/>
            <a:gdLst>
              <a:gd name="T0" fmla="*/ 0 w 528"/>
              <a:gd name="T1" fmla="*/ 2147483647 h 296"/>
              <a:gd name="T2" fmla="*/ 2147483647 w 528"/>
              <a:gd name="T3" fmla="*/ 2147483647 h 296"/>
              <a:gd name="T4" fmla="*/ 2147483647 w 528"/>
              <a:gd name="T5" fmla="*/ 2147483647 h 296"/>
              <a:gd name="T6" fmla="*/ 2147483647 w 528"/>
              <a:gd name="T7" fmla="*/ 2147483647 h 296"/>
              <a:gd name="T8" fmla="*/ 2147483647 w 528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8"/>
              <a:gd name="T16" fmla="*/ 0 h 296"/>
              <a:gd name="T17" fmla="*/ 528 w 528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8" h="296">
                <a:moveTo>
                  <a:pt x="0" y="200"/>
                </a:moveTo>
                <a:cubicBezTo>
                  <a:pt x="24" y="144"/>
                  <a:pt x="48" y="88"/>
                  <a:pt x="96" y="56"/>
                </a:cubicBezTo>
                <a:cubicBezTo>
                  <a:pt x="144" y="24"/>
                  <a:pt x="224" y="0"/>
                  <a:pt x="288" y="8"/>
                </a:cubicBezTo>
                <a:cubicBezTo>
                  <a:pt x="352" y="16"/>
                  <a:pt x="440" y="56"/>
                  <a:pt x="480" y="104"/>
                </a:cubicBezTo>
                <a:cubicBezTo>
                  <a:pt x="520" y="152"/>
                  <a:pt x="520" y="264"/>
                  <a:pt x="528" y="296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AutoShape 18"/>
          <p:cNvSpPr>
            <a:spLocks/>
          </p:cNvSpPr>
          <p:nvPr/>
        </p:nvSpPr>
        <p:spPr bwMode="auto">
          <a:xfrm>
            <a:off x="4494213" y="3911600"/>
            <a:ext cx="563562" cy="334963"/>
          </a:xfrm>
          <a:prstGeom prst="callout2">
            <a:avLst>
              <a:gd name="adj1" fmla="val 34125"/>
              <a:gd name="adj2" fmla="val 113523"/>
              <a:gd name="adj3" fmla="val 34125"/>
              <a:gd name="adj4" fmla="val 182537"/>
              <a:gd name="adj5" fmla="val 47866"/>
              <a:gd name="adj6" fmla="val 254083"/>
            </a:avLst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Ctr="1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Cam</a:t>
            </a:r>
          </a:p>
        </p:txBody>
      </p:sp>
      <p:sp>
        <p:nvSpPr>
          <p:cNvPr id="18446" name="AutoShape 19"/>
          <p:cNvSpPr>
            <a:spLocks/>
          </p:cNvSpPr>
          <p:nvPr/>
        </p:nvSpPr>
        <p:spPr bwMode="auto">
          <a:xfrm>
            <a:off x="7480300" y="3759200"/>
            <a:ext cx="1158875" cy="334963"/>
          </a:xfrm>
          <a:prstGeom prst="callout2">
            <a:avLst>
              <a:gd name="adj1" fmla="val 34125"/>
              <a:gd name="adj2" fmla="val -6574"/>
              <a:gd name="adj3" fmla="val 34125"/>
              <a:gd name="adj4" fmla="val -33972"/>
              <a:gd name="adj5" fmla="val 156870"/>
              <a:gd name="adj6" fmla="val -62329"/>
            </a:avLst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Ctr="1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Follower</a:t>
            </a:r>
          </a:p>
        </p:txBody>
      </p:sp>
      <p:sp>
        <p:nvSpPr>
          <p:cNvPr id="3" name="Arc 2"/>
          <p:cNvSpPr/>
          <p:nvPr/>
        </p:nvSpPr>
        <p:spPr bwMode="auto">
          <a:xfrm rot="6240000">
            <a:off x="5943600" y="4114800"/>
            <a:ext cx="381000" cy="381000"/>
          </a:xfrm>
          <a:prstGeom prst="arc">
            <a:avLst>
              <a:gd name="adj1" fmla="val 6822151"/>
              <a:gd name="adj2" fmla="val 0"/>
            </a:avLst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010400" y="4114800"/>
            <a:ext cx="1524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7239000" y="4114800"/>
            <a:ext cx="1524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7467600" y="4114800"/>
            <a:ext cx="1524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8658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39C94EB-D694-4C58-AE92-66175509648A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3/14/2018</a:t>
            </a:fld>
            <a:endParaRPr lang="en-US" altLang="en-US" sz="14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5BA377F-A397-42D0-9EEF-61AF9F87A69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Assignment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83500" cy="4351338"/>
          </a:xfrm>
        </p:spPr>
        <p:txBody>
          <a:bodyPr/>
          <a:lstStyle/>
          <a:p>
            <a:pPr eaLnBrk="1" hangingPunct="1"/>
            <a:r>
              <a:rPr lang="en-US" altLang="en-US" sz="2900" smtClean="0">
                <a:solidFill>
                  <a:srgbClr val="FFFF00"/>
                </a:solidFill>
              </a:rPr>
              <a:t>Reading &amp; Assignment</a:t>
            </a:r>
          </a:p>
          <a:p>
            <a:pPr lvl="1" eaLnBrk="1" hangingPunct="1"/>
            <a:r>
              <a:rPr lang="en-US" altLang="en-US" sz="2400" smtClean="0"/>
              <a:t>Obtain ISO Fluid Logic Notes handout from Materials Page before next class</a:t>
            </a:r>
          </a:p>
        </p:txBody>
      </p:sp>
    </p:spTree>
    <p:extLst>
      <p:ext uri="{BB962C8B-B14F-4D97-AF65-F5344CB8AC3E}">
        <p14:creationId xmlns:p14="http://schemas.microsoft.com/office/powerpoint/2010/main" val="34786505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 bwMode="auto">
          <a:xfrm flipV="1">
            <a:off x="7162800" y="4114800"/>
            <a:ext cx="762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7391400" y="4114800"/>
            <a:ext cx="762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7620000" y="4114800"/>
            <a:ext cx="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7010400" y="4114800"/>
            <a:ext cx="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B43C34-1054-4332-B71A-95605F6B9295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3/14/2018</a:t>
            </a:fld>
            <a:endParaRPr lang="en-US" altLang="en-US" sz="1400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3F20B0-BBDB-4A96-975D-084B30A1A98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 smtClean="0"/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Motion Control</a:t>
            </a:r>
          </a:p>
        </p:txBody>
      </p:sp>
      <p:sp>
        <p:nvSpPr>
          <p:cNvPr id="2467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881188"/>
            <a:ext cx="7696200" cy="3394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dirty="0" smtClean="0"/>
              <a:t>Hard Automation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Mechanical Cams: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Shape of the </a:t>
            </a:r>
            <a:r>
              <a:rPr lang="en-US" altLang="en-US" sz="2000" dirty="0" smtClean="0">
                <a:solidFill>
                  <a:schemeClr val="accent1"/>
                </a:solidFill>
              </a:rPr>
              <a:t>cam</a:t>
            </a:r>
            <a:r>
              <a:rPr lang="en-US" altLang="en-US" sz="2000" dirty="0" smtClean="0"/>
              <a:t> determines motion of the </a:t>
            </a:r>
            <a:r>
              <a:rPr lang="en-US" altLang="en-US" sz="2000" dirty="0" smtClean="0">
                <a:solidFill>
                  <a:srgbClr val="FFFF00"/>
                </a:solidFill>
              </a:rPr>
              <a:t>follower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“Reprogrammed” by changing out the cams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Examples:  Automatic screw machines, gun stocks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lvl="2" eaLnBrk="1" hangingPunct="1">
              <a:lnSpc>
                <a:spcPct val="90000"/>
              </a:lnSpc>
            </a:pPr>
            <a:endParaRPr lang="en-US" altLang="en-US" sz="2000" dirty="0" smtClean="0"/>
          </a:p>
        </p:txBody>
      </p:sp>
      <p:sp>
        <p:nvSpPr>
          <p:cNvPr id="18440" name="Freeform 5"/>
          <p:cNvSpPr>
            <a:spLocks/>
          </p:cNvSpPr>
          <p:nvPr/>
        </p:nvSpPr>
        <p:spPr bwMode="auto">
          <a:xfrm rot="9900000">
            <a:off x="5770563" y="3929063"/>
            <a:ext cx="730250" cy="663575"/>
          </a:xfrm>
          <a:custGeom>
            <a:avLst/>
            <a:gdLst>
              <a:gd name="T0" fmla="*/ 0 w 460"/>
              <a:gd name="T1" fmla="*/ 2147483647 h 418"/>
              <a:gd name="T2" fmla="*/ 2147483647 w 460"/>
              <a:gd name="T3" fmla="*/ 2147483647 h 418"/>
              <a:gd name="T4" fmla="*/ 2147483647 w 460"/>
              <a:gd name="T5" fmla="*/ 2147483647 h 418"/>
              <a:gd name="T6" fmla="*/ 2147483647 w 460"/>
              <a:gd name="T7" fmla="*/ 2147483647 h 418"/>
              <a:gd name="T8" fmla="*/ 2147483647 w 460"/>
              <a:gd name="T9" fmla="*/ 2147483647 h 418"/>
              <a:gd name="T10" fmla="*/ 2147483647 w 460"/>
              <a:gd name="T11" fmla="*/ 2147483647 h 418"/>
              <a:gd name="T12" fmla="*/ 2147483647 w 460"/>
              <a:gd name="T13" fmla="*/ 2147483647 h 418"/>
              <a:gd name="T14" fmla="*/ 2147483647 w 460"/>
              <a:gd name="T15" fmla="*/ 2147483647 h 418"/>
              <a:gd name="T16" fmla="*/ 2147483647 w 460"/>
              <a:gd name="T17" fmla="*/ 2147483647 h 418"/>
              <a:gd name="T18" fmla="*/ 2147483647 w 460"/>
              <a:gd name="T19" fmla="*/ 2147483647 h 418"/>
              <a:gd name="T20" fmla="*/ 2147483647 w 460"/>
              <a:gd name="T21" fmla="*/ 2147483647 h 418"/>
              <a:gd name="T22" fmla="*/ 2147483647 w 460"/>
              <a:gd name="T23" fmla="*/ 2147483647 h 418"/>
              <a:gd name="T24" fmla="*/ 2147483647 w 460"/>
              <a:gd name="T25" fmla="*/ 2147483647 h 418"/>
              <a:gd name="T26" fmla="*/ 2147483647 w 460"/>
              <a:gd name="T27" fmla="*/ 2147483647 h 418"/>
              <a:gd name="T28" fmla="*/ 2147483647 w 460"/>
              <a:gd name="T29" fmla="*/ 2147483647 h 418"/>
              <a:gd name="T30" fmla="*/ 2147483647 w 460"/>
              <a:gd name="T31" fmla="*/ 2147483647 h 418"/>
              <a:gd name="T32" fmla="*/ 0 w 460"/>
              <a:gd name="T33" fmla="*/ 2147483647 h 41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60"/>
              <a:gd name="T52" fmla="*/ 0 h 418"/>
              <a:gd name="T53" fmla="*/ 460 w 460"/>
              <a:gd name="T54" fmla="*/ 418 h 41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60" h="418">
                <a:moveTo>
                  <a:pt x="0" y="184"/>
                </a:moveTo>
                <a:cubicBezTo>
                  <a:pt x="1" y="156"/>
                  <a:pt x="18" y="115"/>
                  <a:pt x="39" y="88"/>
                </a:cubicBezTo>
                <a:cubicBezTo>
                  <a:pt x="60" y="61"/>
                  <a:pt x="97" y="36"/>
                  <a:pt x="129" y="22"/>
                </a:cubicBezTo>
                <a:cubicBezTo>
                  <a:pt x="161" y="8"/>
                  <a:pt x="205" y="0"/>
                  <a:pt x="231" y="4"/>
                </a:cubicBezTo>
                <a:cubicBezTo>
                  <a:pt x="257" y="8"/>
                  <a:pt x="264" y="36"/>
                  <a:pt x="285" y="49"/>
                </a:cubicBezTo>
                <a:cubicBezTo>
                  <a:pt x="306" y="62"/>
                  <a:pt x="337" y="68"/>
                  <a:pt x="357" y="81"/>
                </a:cubicBezTo>
                <a:cubicBezTo>
                  <a:pt x="377" y="94"/>
                  <a:pt x="390" y="108"/>
                  <a:pt x="402" y="130"/>
                </a:cubicBezTo>
                <a:cubicBezTo>
                  <a:pt x="414" y="152"/>
                  <a:pt x="420" y="192"/>
                  <a:pt x="429" y="214"/>
                </a:cubicBezTo>
                <a:cubicBezTo>
                  <a:pt x="438" y="236"/>
                  <a:pt x="458" y="245"/>
                  <a:pt x="459" y="265"/>
                </a:cubicBezTo>
                <a:cubicBezTo>
                  <a:pt x="460" y="285"/>
                  <a:pt x="452" y="315"/>
                  <a:pt x="438" y="337"/>
                </a:cubicBezTo>
                <a:cubicBezTo>
                  <a:pt x="424" y="359"/>
                  <a:pt x="393" y="388"/>
                  <a:pt x="375" y="397"/>
                </a:cubicBezTo>
                <a:cubicBezTo>
                  <a:pt x="357" y="406"/>
                  <a:pt x="351" y="391"/>
                  <a:pt x="327" y="394"/>
                </a:cubicBezTo>
                <a:cubicBezTo>
                  <a:pt x="303" y="397"/>
                  <a:pt x="265" y="416"/>
                  <a:pt x="232" y="417"/>
                </a:cubicBezTo>
                <a:cubicBezTo>
                  <a:pt x="199" y="418"/>
                  <a:pt x="157" y="413"/>
                  <a:pt x="127" y="398"/>
                </a:cubicBezTo>
                <a:cubicBezTo>
                  <a:pt x="97" y="383"/>
                  <a:pt x="70" y="352"/>
                  <a:pt x="54" y="325"/>
                </a:cubicBezTo>
                <a:cubicBezTo>
                  <a:pt x="38" y="298"/>
                  <a:pt x="39" y="258"/>
                  <a:pt x="30" y="235"/>
                </a:cubicBezTo>
                <a:cubicBezTo>
                  <a:pt x="21" y="212"/>
                  <a:pt x="6" y="195"/>
                  <a:pt x="0" y="184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Oval 6"/>
          <p:cNvSpPr>
            <a:spLocks noChangeArrowheads="1"/>
          </p:cNvSpPr>
          <p:nvPr/>
        </p:nvSpPr>
        <p:spPr bwMode="auto">
          <a:xfrm>
            <a:off x="6053138" y="4214813"/>
            <a:ext cx="152400" cy="152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pSp>
        <p:nvGrpSpPr>
          <p:cNvPr id="4" name="Group 3"/>
          <p:cNvGrpSpPr/>
          <p:nvPr/>
        </p:nvGrpSpPr>
        <p:grpSpPr>
          <a:xfrm>
            <a:off x="6486524" y="4191000"/>
            <a:ext cx="2235200" cy="177800"/>
            <a:chOff x="6400800" y="4227513"/>
            <a:chExt cx="2235200" cy="177800"/>
          </a:xfrm>
        </p:grpSpPr>
        <p:sp>
          <p:nvSpPr>
            <p:cNvPr id="18437" name="AutoShape 2"/>
            <p:cNvSpPr>
              <a:spLocks noChangeArrowheads="1"/>
            </p:cNvSpPr>
            <p:nvPr/>
          </p:nvSpPr>
          <p:spPr bwMode="auto">
            <a:xfrm>
              <a:off x="6477000" y="4227513"/>
              <a:ext cx="1168400" cy="17780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tx2"/>
                  </a:solidFill>
                </a:rPr>
                <a:t>  </a:t>
              </a:r>
            </a:p>
          </p:txBody>
        </p:sp>
        <p:sp>
          <p:nvSpPr>
            <p:cNvPr id="18442" name="Oval 7"/>
            <p:cNvSpPr>
              <a:spLocks noChangeArrowheads="1"/>
            </p:cNvSpPr>
            <p:nvPr/>
          </p:nvSpPr>
          <p:spPr bwMode="auto">
            <a:xfrm>
              <a:off x="6400800" y="4238625"/>
              <a:ext cx="152400" cy="152400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8443" name="Line 8"/>
            <p:cNvSpPr>
              <a:spLocks noChangeShapeType="1"/>
            </p:cNvSpPr>
            <p:nvPr/>
          </p:nvSpPr>
          <p:spPr bwMode="auto">
            <a:xfrm>
              <a:off x="8026400" y="4314825"/>
              <a:ext cx="609600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4" name="Freeform 9"/>
          <p:cNvSpPr>
            <a:spLocks/>
          </p:cNvSpPr>
          <p:nvPr/>
        </p:nvSpPr>
        <p:spPr bwMode="auto">
          <a:xfrm>
            <a:off x="5880100" y="4086225"/>
            <a:ext cx="457200" cy="381000"/>
          </a:xfrm>
          <a:custGeom>
            <a:avLst/>
            <a:gdLst>
              <a:gd name="T0" fmla="*/ 0 w 528"/>
              <a:gd name="T1" fmla="*/ 2147483647 h 296"/>
              <a:gd name="T2" fmla="*/ 2147483647 w 528"/>
              <a:gd name="T3" fmla="*/ 2147483647 h 296"/>
              <a:gd name="T4" fmla="*/ 2147483647 w 528"/>
              <a:gd name="T5" fmla="*/ 2147483647 h 296"/>
              <a:gd name="T6" fmla="*/ 2147483647 w 528"/>
              <a:gd name="T7" fmla="*/ 2147483647 h 296"/>
              <a:gd name="T8" fmla="*/ 2147483647 w 528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8"/>
              <a:gd name="T16" fmla="*/ 0 h 296"/>
              <a:gd name="T17" fmla="*/ 528 w 528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8" h="296">
                <a:moveTo>
                  <a:pt x="0" y="200"/>
                </a:moveTo>
                <a:cubicBezTo>
                  <a:pt x="24" y="144"/>
                  <a:pt x="48" y="88"/>
                  <a:pt x="96" y="56"/>
                </a:cubicBezTo>
                <a:cubicBezTo>
                  <a:pt x="144" y="24"/>
                  <a:pt x="224" y="0"/>
                  <a:pt x="288" y="8"/>
                </a:cubicBezTo>
                <a:cubicBezTo>
                  <a:pt x="352" y="16"/>
                  <a:pt x="440" y="56"/>
                  <a:pt x="480" y="104"/>
                </a:cubicBezTo>
                <a:cubicBezTo>
                  <a:pt x="520" y="152"/>
                  <a:pt x="520" y="264"/>
                  <a:pt x="528" y="296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AutoShape 18"/>
          <p:cNvSpPr>
            <a:spLocks/>
          </p:cNvSpPr>
          <p:nvPr/>
        </p:nvSpPr>
        <p:spPr bwMode="auto">
          <a:xfrm>
            <a:off x="4494213" y="3911600"/>
            <a:ext cx="563562" cy="334963"/>
          </a:xfrm>
          <a:prstGeom prst="callout2">
            <a:avLst>
              <a:gd name="adj1" fmla="val 34125"/>
              <a:gd name="adj2" fmla="val 113523"/>
              <a:gd name="adj3" fmla="val 34125"/>
              <a:gd name="adj4" fmla="val 182537"/>
              <a:gd name="adj5" fmla="val 47866"/>
              <a:gd name="adj6" fmla="val 254083"/>
            </a:avLst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Ctr="1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Cam</a:t>
            </a:r>
          </a:p>
        </p:txBody>
      </p:sp>
      <p:sp>
        <p:nvSpPr>
          <p:cNvPr id="18446" name="AutoShape 19"/>
          <p:cNvSpPr>
            <a:spLocks/>
          </p:cNvSpPr>
          <p:nvPr/>
        </p:nvSpPr>
        <p:spPr bwMode="auto">
          <a:xfrm>
            <a:off x="7480300" y="3759200"/>
            <a:ext cx="1158875" cy="334963"/>
          </a:xfrm>
          <a:prstGeom prst="callout2">
            <a:avLst>
              <a:gd name="adj1" fmla="val 34125"/>
              <a:gd name="adj2" fmla="val -6574"/>
              <a:gd name="adj3" fmla="val 34125"/>
              <a:gd name="adj4" fmla="val -33972"/>
              <a:gd name="adj5" fmla="val 156870"/>
              <a:gd name="adj6" fmla="val -62329"/>
            </a:avLst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Ctr="1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Follower</a:t>
            </a:r>
          </a:p>
        </p:txBody>
      </p:sp>
      <p:sp>
        <p:nvSpPr>
          <p:cNvPr id="3" name="Arc 2"/>
          <p:cNvSpPr/>
          <p:nvPr/>
        </p:nvSpPr>
        <p:spPr bwMode="auto">
          <a:xfrm rot="9900000">
            <a:off x="5943600" y="4114800"/>
            <a:ext cx="381000" cy="381000"/>
          </a:xfrm>
          <a:prstGeom prst="arc">
            <a:avLst>
              <a:gd name="adj1" fmla="val 6822151"/>
              <a:gd name="adj2" fmla="val 0"/>
            </a:avLst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010400" y="4114800"/>
            <a:ext cx="1524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7239000" y="4114800"/>
            <a:ext cx="1524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7467600" y="4114800"/>
            <a:ext cx="1524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7364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 bwMode="auto">
          <a:xfrm flipV="1">
            <a:off x="7162800" y="4114800"/>
            <a:ext cx="762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7391400" y="4114800"/>
            <a:ext cx="762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7620000" y="4114800"/>
            <a:ext cx="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7010400" y="4114800"/>
            <a:ext cx="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B43C34-1054-4332-B71A-95605F6B9295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3/14/2018</a:t>
            </a:fld>
            <a:endParaRPr lang="en-US" altLang="en-US" sz="1400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3F20B0-BBDB-4A96-975D-084B30A1A98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 smtClean="0"/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Motion Control</a:t>
            </a:r>
          </a:p>
        </p:txBody>
      </p:sp>
      <p:sp>
        <p:nvSpPr>
          <p:cNvPr id="2467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881188"/>
            <a:ext cx="7696200" cy="3394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dirty="0" smtClean="0"/>
              <a:t>Hard Automation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Mechanical Cams: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Shape of the </a:t>
            </a:r>
            <a:r>
              <a:rPr lang="en-US" altLang="en-US" sz="2000" dirty="0" smtClean="0">
                <a:solidFill>
                  <a:schemeClr val="accent1"/>
                </a:solidFill>
              </a:rPr>
              <a:t>cam</a:t>
            </a:r>
            <a:r>
              <a:rPr lang="en-US" altLang="en-US" sz="2000" dirty="0" smtClean="0"/>
              <a:t> determines motion of the </a:t>
            </a:r>
            <a:r>
              <a:rPr lang="en-US" altLang="en-US" sz="2000" dirty="0" smtClean="0">
                <a:solidFill>
                  <a:srgbClr val="FFFF00"/>
                </a:solidFill>
              </a:rPr>
              <a:t>follower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“Reprogrammed” by changing out the cams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Examples:  Automatic screw machines, gun stocks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lvl="2"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Mechanical Stops: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Range of motion is limited by </a:t>
            </a:r>
            <a:r>
              <a:rPr lang="en-US" altLang="en-US" sz="2000" dirty="0" smtClean="0">
                <a:solidFill>
                  <a:schemeClr val="accent1"/>
                </a:solidFill>
              </a:rPr>
              <a:t>stops</a:t>
            </a:r>
            <a:endParaRPr lang="en-US" altLang="en-US" sz="20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“Reprogrammed” by changing the position of the stops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Examples:  Pneumatic “bang-bang robots”</a:t>
            </a:r>
          </a:p>
        </p:txBody>
      </p:sp>
      <p:sp>
        <p:nvSpPr>
          <p:cNvPr id="18440" name="Freeform 5"/>
          <p:cNvSpPr>
            <a:spLocks/>
          </p:cNvSpPr>
          <p:nvPr/>
        </p:nvSpPr>
        <p:spPr bwMode="auto">
          <a:xfrm rot="11880000">
            <a:off x="5770563" y="3929063"/>
            <a:ext cx="730250" cy="663575"/>
          </a:xfrm>
          <a:custGeom>
            <a:avLst/>
            <a:gdLst>
              <a:gd name="T0" fmla="*/ 0 w 460"/>
              <a:gd name="T1" fmla="*/ 2147483647 h 418"/>
              <a:gd name="T2" fmla="*/ 2147483647 w 460"/>
              <a:gd name="T3" fmla="*/ 2147483647 h 418"/>
              <a:gd name="T4" fmla="*/ 2147483647 w 460"/>
              <a:gd name="T5" fmla="*/ 2147483647 h 418"/>
              <a:gd name="T6" fmla="*/ 2147483647 w 460"/>
              <a:gd name="T7" fmla="*/ 2147483647 h 418"/>
              <a:gd name="T8" fmla="*/ 2147483647 w 460"/>
              <a:gd name="T9" fmla="*/ 2147483647 h 418"/>
              <a:gd name="T10" fmla="*/ 2147483647 w 460"/>
              <a:gd name="T11" fmla="*/ 2147483647 h 418"/>
              <a:gd name="T12" fmla="*/ 2147483647 w 460"/>
              <a:gd name="T13" fmla="*/ 2147483647 h 418"/>
              <a:gd name="T14" fmla="*/ 2147483647 w 460"/>
              <a:gd name="T15" fmla="*/ 2147483647 h 418"/>
              <a:gd name="T16" fmla="*/ 2147483647 w 460"/>
              <a:gd name="T17" fmla="*/ 2147483647 h 418"/>
              <a:gd name="T18" fmla="*/ 2147483647 w 460"/>
              <a:gd name="T19" fmla="*/ 2147483647 h 418"/>
              <a:gd name="T20" fmla="*/ 2147483647 w 460"/>
              <a:gd name="T21" fmla="*/ 2147483647 h 418"/>
              <a:gd name="T22" fmla="*/ 2147483647 w 460"/>
              <a:gd name="T23" fmla="*/ 2147483647 h 418"/>
              <a:gd name="T24" fmla="*/ 2147483647 w 460"/>
              <a:gd name="T25" fmla="*/ 2147483647 h 418"/>
              <a:gd name="T26" fmla="*/ 2147483647 w 460"/>
              <a:gd name="T27" fmla="*/ 2147483647 h 418"/>
              <a:gd name="T28" fmla="*/ 2147483647 w 460"/>
              <a:gd name="T29" fmla="*/ 2147483647 h 418"/>
              <a:gd name="T30" fmla="*/ 2147483647 w 460"/>
              <a:gd name="T31" fmla="*/ 2147483647 h 418"/>
              <a:gd name="T32" fmla="*/ 0 w 460"/>
              <a:gd name="T33" fmla="*/ 2147483647 h 41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60"/>
              <a:gd name="T52" fmla="*/ 0 h 418"/>
              <a:gd name="T53" fmla="*/ 460 w 460"/>
              <a:gd name="T54" fmla="*/ 418 h 41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60" h="418">
                <a:moveTo>
                  <a:pt x="0" y="184"/>
                </a:moveTo>
                <a:cubicBezTo>
                  <a:pt x="1" y="156"/>
                  <a:pt x="18" y="115"/>
                  <a:pt x="39" y="88"/>
                </a:cubicBezTo>
                <a:cubicBezTo>
                  <a:pt x="60" y="61"/>
                  <a:pt x="97" y="36"/>
                  <a:pt x="129" y="22"/>
                </a:cubicBezTo>
                <a:cubicBezTo>
                  <a:pt x="161" y="8"/>
                  <a:pt x="205" y="0"/>
                  <a:pt x="231" y="4"/>
                </a:cubicBezTo>
                <a:cubicBezTo>
                  <a:pt x="257" y="8"/>
                  <a:pt x="264" y="36"/>
                  <a:pt x="285" y="49"/>
                </a:cubicBezTo>
                <a:cubicBezTo>
                  <a:pt x="306" y="62"/>
                  <a:pt x="337" y="68"/>
                  <a:pt x="357" y="81"/>
                </a:cubicBezTo>
                <a:cubicBezTo>
                  <a:pt x="377" y="94"/>
                  <a:pt x="390" y="108"/>
                  <a:pt x="402" y="130"/>
                </a:cubicBezTo>
                <a:cubicBezTo>
                  <a:pt x="414" y="152"/>
                  <a:pt x="420" y="192"/>
                  <a:pt x="429" y="214"/>
                </a:cubicBezTo>
                <a:cubicBezTo>
                  <a:pt x="438" y="236"/>
                  <a:pt x="458" y="245"/>
                  <a:pt x="459" y="265"/>
                </a:cubicBezTo>
                <a:cubicBezTo>
                  <a:pt x="460" y="285"/>
                  <a:pt x="452" y="315"/>
                  <a:pt x="438" y="337"/>
                </a:cubicBezTo>
                <a:cubicBezTo>
                  <a:pt x="424" y="359"/>
                  <a:pt x="393" y="388"/>
                  <a:pt x="375" y="397"/>
                </a:cubicBezTo>
                <a:cubicBezTo>
                  <a:pt x="357" y="406"/>
                  <a:pt x="351" y="391"/>
                  <a:pt x="327" y="394"/>
                </a:cubicBezTo>
                <a:cubicBezTo>
                  <a:pt x="303" y="397"/>
                  <a:pt x="265" y="416"/>
                  <a:pt x="232" y="417"/>
                </a:cubicBezTo>
                <a:cubicBezTo>
                  <a:pt x="199" y="418"/>
                  <a:pt x="157" y="413"/>
                  <a:pt x="127" y="398"/>
                </a:cubicBezTo>
                <a:cubicBezTo>
                  <a:pt x="97" y="383"/>
                  <a:pt x="70" y="352"/>
                  <a:pt x="54" y="325"/>
                </a:cubicBezTo>
                <a:cubicBezTo>
                  <a:pt x="38" y="298"/>
                  <a:pt x="39" y="258"/>
                  <a:pt x="30" y="235"/>
                </a:cubicBezTo>
                <a:cubicBezTo>
                  <a:pt x="21" y="212"/>
                  <a:pt x="6" y="195"/>
                  <a:pt x="0" y="184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Oval 6"/>
          <p:cNvSpPr>
            <a:spLocks noChangeArrowheads="1"/>
          </p:cNvSpPr>
          <p:nvPr/>
        </p:nvSpPr>
        <p:spPr bwMode="auto">
          <a:xfrm>
            <a:off x="6053138" y="4214813"/>
            <a:ext cx="152400" cy="152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pSp>
        <p:nvGrpSpPr>
          <p:cNvPr id="4" name="Group 3"/>
          <p:cNvGrpSpPr/>
          <p:nvPr/>
        </p:nvGrpSpPr>
        <p:grpSpPr>
          <a:xfrm>
            <a:off x="6448424" y="4191000"/>
            <a:ext cx="2235200" cy="177800"/>
            <a:chOff x="6400800" y="4227513"/>
            <a:chExt cx="2235200" cy="177800"/>
          </a:xfrm>
        </p:grpSpPr>
        <p:sp>
          <p:nvSpPr>
            <p:cNvPr id="18437" name="AutoShape 2"/>
            <p:cNvSpPr>
              <a:spLocks noChangeArrowheads="1"/>
            </p:cNvSpPr>
            <p:nvPr/>
          </p:nvSpPr>
          <p:spPr bwMode="auto">
            <a:xfrm>
              <a:off x="6477000" y="4227513"/>
              <a:ext cx="1168400" cy="17780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tx2"/>
                  </a:solidFill>
                </a:rPr>
                <a:t>  </a:t>
              </a:r>
            </a:p>
          </p:txBody>
        </p:sp>
        <p:sp>
          <p:nvSpPr>
            <p:cNvPr id="18442" name="Oval 7"/>
            <p:cNvSpPr>
              <a:spLocks noChangeArrowheads="1"/>
            </p:cNvSpPr>
            <p:nvPr/>
          </p:nvSpPr>
          <p:spPr bwMode="auto">
            <a:xfrm>
              <a:off x="6400800" y="4238625"/>
              <a:ext cx="152400" cy="152400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8443" name="Line 8"/>
            <p:cNvSpPr>
              <a:spLocks noChangeShapeType="1"/>
            </p:cNvSpPr>
            <p:nvPr/>
          </p:nvSpPr>
          <p:spPr bwMode="auto">
            <a:xfrm>
              <a:off x="8026400" y="4314825"/>
              <a:ext cx="609600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4" name="Freeform 9"/>
          <p:cNvSpPr>
            <a:spLocks/>
          </p:cNvSpPr>
          <p:nvPr/>
        </p:nvSpPr>
        <p:spPr bwMode="auto">
          <a:xfrm>
            <a:off x="5880100" y="4086225"/>
            <a:ext cx="457200" cy="381000"/>
          </a:xfrm>
          <a:custGeom>
            <a:avLst/>
            <a:gdLst>
              <a:gd name="T0" fmla="*/ 0 w 528"/>
              <a:gd name="T1" fmla="*/ 2147483647 h 296"/>
              <a:gd name="T2" fmla="*/ 2147483647 w 528"/>
              <a:gd name="T3" fmla="*/ 2147483647 h 296"/>
              <a:gd name="T4" fmla="*/ 2147483647 w 528"/>
              <a:gd name="T5" fmla="*/ 2147483647 h 296"/>
              <a:gd name="T6" fmla="*/ 2147483647 w 528"/>
              <a:gd name="T7" fmla="*/ 2147483647 h 296"/>
              <a:gd name="T8" fmla="*/ 2147483647 w 528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8"/>
              <a:gd name="T16" fmla="*/ 0 h 296"/>
              <a:gd name="T17" fmla="*/ 528 w 528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8" h="296">
                <a:moveTo>
                  <a:pt x="0" y="200"/>
                </a:moveTo>
                <a:cubicBezTo>
                  <a:pt x="24" y="144"/>
                  <a:pt x="48" y="88"/>
                  <a:pt x="96" y="56"/>
                </a:cubicBezTo>
                <a:cubicBezTo>
                  <a:pt x="144" y="24"/>
                  <a:pt x="224" y="0"/>
                  <a:pt x="288" y="8"/>
                </a:cubicBezTo>
                <a:cubicBezTo>
                  <a:pt x="352" y="16"/>
                  <a:pt x="440" y="56"/>
                  <a:pt x="480" y="104"/>
                </a:cubicBezTo>
                <a:cubicBezTo>
                  <a:pt x="520" y="152"/>
                  <a:pt x="520" y="264"/>
                  <a:pt x="528" y="296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AutoShape 18"/>
          <p:cNvSpPr>
            <a:spLocks/>
          </p:cNvSpPr>
          <p:nvPr/>
        </p:nvSpPr>
        <p:spPr bwMode="auto">
          <a:xfrm>
            <a:off x="4494213" y="3911600"/>
            <a:ext cx="563562" cy="334963"/>
          </a:xfrm>
          <a:prstGeom prst="callout2">
            <a:avLst>
              <a:gd name="adj1" fmla="val 34125"/>
              <a:gd name="adj2" fmla="val 113523"/>
              <a:gd name="adj3" fmla="val 34125"/>
              <a:gd name="adj4" fmla="val 182537"/>
              <a:gd name="adj5" fmla="val 47866"/>
              <a:gd name="adj6" fmla="val 254083"/>
            </a:avLst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Ctr="1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Cam</a:t>
            </a:r>
          </a:p>
        </p:txBody>
      </p:sp>
      <p:sp>
        <p:nvSpPr>
          <p:cNvPr id="18446" name="AutoShape 19"/>
          <p:cNvSpPr>
            <a:spLocks/>
          </p:cNvSpPr>
          <p:nvPr/>
        </p:nvSpPr>
        <p:spPr bwMode="auto">
          <a:xfrm>
            <a:off x="7480300" y="3759200"/>
            <a:ext cx="1158875" cy="334963"/>
          </a:xfrm>
          <a:prstGeom prst="callout2">
            <a:avLst>
              <a:gd name="adj1" fmla="val 34125"/>
              <a:gd name="adj2" fmla="val -6574"/>
              <a:gd name="adj3" fmla="val 34125"/>
              <a:gd name="adj4" fmla="val -33972"/>
              <a:gd name="adj5" fmla="val 156870"/>
              <a:gd name="adj6" fmla="val -62329"/>
            </a:avLst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Ctr="1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Follower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362200" y="5400675"/>
            <a:ext cx="6567488" cy="923925"/>
            <a:chOff x="1488" y="3402"/>
            <a:chExt cx="4137" cy="582"/>
          </a:xfrm>
        </p:grpSpPr>
        <p:sp>
          <p:nvSpPr>
            <p:cNvPr id="18448" name="AutoShape 10"/>
            <p:cNvSpPr>
              <a:spLocks noChangeArrowheads="1"/>
            </p:cNvSpPr>
            <p:nvPr/>
          </p:nvSpPr>
          <p:spPr bwMode="auto">
            <a:xfrm>
              <a:off x="2880" y="3696"/>
              <a:ext cx="2256" cy="192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</a:rPr>
                <a:t>  </a:t>
              </a:r>
              <a:r>
                <a:rPr lang="en-US" altLang="en-US" sz="2000" b="1">
                  <a:solidFill>
                    <a:srgbClr val="990000"/>
                  </a:solidFill>
                </a:rPr>
                <a:t>Piston</a:t>
              </a:r>
            </a:p>
          </p:txBody>
        </p:sp>
        <p:sp>
          <p:nvSpPr>
            <p:cNvPr id="18449" name="Rectangle 11"/>
            <p:cNvSpPr>
              <a:spLocks noChangeArrowheads="1"/>
            </p:cNvSpPr>
            <p:nvPr/>
          </p:nvSpPr>
          <p:spPr bwMode="auto">
            <a:xfrm>
              <a:off x="1488" y="3600"/>
              <a:ext cx="1440" cy="384"/>
            </a:xfrm>
            <a:prstGeom prst="rect">
              <a:avLst/>
            </a:prstGeom>
            <a:solidFill>
              <a:srgbClr val="00C9C4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</a:rPr>
                <a:t>Cylinder</a:t>
              </a:r>
            </a:p>
          </p:txBody>
        </p:sp>
        <p:sp>
          <p:nvSpPr>
            <p:cNvPr id="18450" name="Rectangle 12"/>
            <p:cNvSpPr>
              <a:spLocks noChangeArrowheads="1"/>
            </p:cNvSpPr>
            <p:nvPr/>
          </p:nvSpPr>
          <p:spPr bwMode="auto">
            <a:xfrm>
              <a:off x="2928" y="3936"/>
              <a:ext cx="1440" cy="48"/>
            </a:xfrm>
            <a:prstGeom prst="rect">
              <a:avLst/>
            </a:prstGeom>
            <a:solidFill>
              <a:srgbClr val="00C9C4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8451" name="Rectangle 13"/>
            <p:cNvSpPr>
              <a:spLocks noChangeArrowheads="1"/>
            </p:cNvSpPr>
            <p:nvPr/>
          </p:nvSpPr>
          <p:spPr bwMode="auto">
            <a:xfrm>
              <a:off x="2928" y="3600"/>
              <a:ext cx="1440" cy="48"/>
            </a:xfrm>
            <a:prstGeom prst="rect">
              <a:avLst/>
            </a:prstGeom>
            <a:solidFill>
              <a:srgbClr val="00C9C4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8452" name="Rectangle 14"/>
            <p:cNvSpPr>
              <a:spLocks noChangeArrowheads="1"/>
            </p:cNvSpPr>
            <p:nvPr/>
          </p:nvSpPr>
          <p:spPr bwMode="auto">
            <a:xfrm>
              <a:off x="3744" y="3600"/>
              <a:ext cx="48" cy="384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8453" name="Rectangle 15"/>
            <p:cNvSpPr>
              <a:spLocks noChangeArrowheads="1"/>
            </p:cNvSpPr>
            <p:nvPr/>
          </p:nvSpPr>
          <p:spPr bwMode="auto">
            <a:xfrm>
              <a:off x="4368" y="3600"/>
              <a:ext cx="48" cy="384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8454" name="Oval 16"/>
            <p:cNvSpPr>
              <a:spLocks noChangeArrowheads="1"/>
            </p:cNvSpPr>
            <p:nvPr/>
          </p:nvSpPr>
          <p:spPr bwMode="auto">
            <a:xfrm>
              <a:off x="4080" y="3744"/>
              <a:ext cx="96" cy="96"/>
            </a:xfrm>
            <a:prstGeom prst="ellipse">
              <a:avLst/>
            </a:prstGeom>
            <a:solidFill>
              <a:srgbClr val="003366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8455" name="Line 17"/>
            <p:cNvSpPr>
              <a:spLocks noChangeShapeType="1"/>
            </p:cNvSpPr>
            <p:nvPr/>
          </p:nvSpPr>
          <p:spPr bwMode="auto">
            <a:xfrm>
              <a:off x="5241" y="3782"/>
              <a:ext cx="384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6" name="AutoShape 20"/>
            <p:cNvSpPr>
              <a:spLocks/>
            </p:cNvSpPr>
            <p:nvPr/>
          </p:nvSpPr>
          <p:spPr bwMode="auto">
            <a:xfrm>
              <a:off x="5194" y="3402"/>
              <a:ext cx="422" cy="211"/>
            </a:xfrm>
            <a:prstGeom prst="callout2">
              <a:avLst>
                <a:gd name="adj1" fmla="val 34125"/>
                <a:gd name="adj2" fmla="val -11375"/>
                <a:gd name="adj3" fmla="val 34125"/>
                <a:gd name="adj4" fmla="val -98579"/>
                <a:gd name="adj5" fmla="val 166352"/>
                <a:gd name="adj6" fmla="val -188625"/>
              </a:avLst>
            </a:prstGeom>
            <a:noFill/>
            <a:ln w="2540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Ctr="1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tx2"/>
                  </a:solidFill>
                </a:rPr>
                <a:t>Stops</a:t>
              </a:r>
            </a:p>
          </p:txBody>
        </p:sp>
        <p:sp>
          <p:nvSpPr>
            <p:cNvPr id="18457" name="Line 21"/>
            <p:cNvSpPr>
              <a:spLocks noChangeShapeType="1"/>
            </p:cNvSpPr>
            <p:nvPr/>
          </p:nvSpPr>
          <p:spPr bwMode="auto">
            <a:xfrm flipH="1">
              <a:off x="3773" y="3485"/>
              <a:ext cx="998" cy="24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Arc 2"/>
          <p:cNvSpPr/>
          <p:nvPr/>
        </p:nvSpPr>
        <p:spPr bwMode="auto">
          <a:xfrm rot="11880000">
            <a:off x="5943600" y="4114800"/>
            <a:ext cx="381000" cy="381000"/>
          </a:xfrm>
          <a:prstGeom prst="arc">
            <a:avLst>
              <a:gd name="adj1" fmla="val 6822151"/>
              <a:gd name="adj2" fmla="val 0"/>
            </a:avLst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010400" y="4114800"/>
            <a:ext cx="1524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7239000" y="4114800"/>
            <a:ext cx="1524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7467600" y="4114800"/>
            <a:ext cx="1524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8089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 bwMode="auto">
          <a:xfrm flipV="1">
            <a:off x="7162800" y="4114800"/>
            <a:ext cx="762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7391400" y="4114800"/>
            <a:ext cx="762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7620000" y="4114800"/>
            <a:ext cx="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7010400" y="4114800"/>
            <a:ext cx="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B43C34-1054-4332-B71A-95605F6B9295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3/14/2018</a:t>
            </a:fld>
            <a:endParaRPr lang="en-US" altLang="en-US" sz="1400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3F20B0-BBDB-4A96-975D-084B30A1A98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 smtClean="0"/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Motion Control</a:t>
            </a:r>
          </a:p>
        </p:txBody>
      </p:sp>
      <p:sp>
        <p:nvSpPr>
          <p:cNvPr id="2467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881188"/>
            <a:ext cx="7696200" cy="3394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dirty="0" smtClean="0"/>
              <a:t>Hard Automation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Mechanical Cams: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Shape of the </a:t>
            </a:r>
            <a:r>
              <a:rPr lang="en-US" altLang="en-US" sz="2000" dirty="0" smtClean="0">
                <a:solidFill>
                  <a:schemeClr val="accent1"/>
                </a:solidFill>
              </a:rPr>
              <a:t>cam</a:t>
            </a:r>
            <a:r>
              <a:rPr lang="en-US" altLang="en-US" sz="2000" dirty="0" smtClean="0"/>
              <a:t> determines motion of the </a:t>
            </a:r>
            <a:r>
              <a:rPr lang="en-US" altLang="en-US" sz="2000" dirty="0" smtClean="0">
                <a:solidFill>
                  <a:srgbClr val="FFFF00"/>
                </a:solidFill>
              </a:rPr>
              <a:t>follower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“Reprogrammed” by changing out the cams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Examples:  Automatic screw machines, gun stocks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lvl="2"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Mechanical Stops: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Range of motion is limited by </a:t>
            </a:r>
            <a:r>
              <a:rPr lang="en-US" altLang="en-US" sz="2000" dirty="0" smtClean="0">
                <a:solidFill>
                  <a:schemeClr val="accent1"/>
                </a:solidFill>
              </a:rPr>
              <a:t>stops</a:t>
            </a:r>
            <a:endParaRPr lang="en-US" altLang="en-US" sz="20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“Reprogrammed” by changing the position of the stops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Examples:  Pneumatic “bang-bang robots”</a:t>
            </a:r>
          </a:p>
        </p:txBody>
      </p:sp>
      <p:sp>
        <p:nvSpPr>
          <p:cNvPr id="18440" name="Freeform 5"/>
          <p:cNvSpPr>
            <a:spLocks/>
          </p:cNvSpPr>
          <p:nvPr/>
        </p:nvSpPr>
        <p:spPr bwMode="auto">
          <a:xfrm rot="11880000">
            <a:off x="5770563" y="3929063"/>
            <a:ext cx="730250" cy="663575"/>
          </a:xfrm>
          <a:custGeom>
            <a:avLst/>
            <a:gdLst>
              <a:gd name="T0" fmla="*/ 0 w 460"/>
              <a:gd name="T1" fmla="*/ 2147483647 h 418"/>
              <a:gd name="T2" fmla="*/ 2147483647 w 460"/>
              <a:gd name="T3" fmla="*/ 2147483647 h 418"/>
              <a:gd name="T4" fmla="*/ 2147483647 w 460"/>
              <a:gd name="T5" fmla="*/ 2147483647 h 418"/>
              <a:gd name="T6" fmla="*/ 2147483647 w 460"/>
              <a:gd name="T7" fmla="*/ 2147483647 h 418"/>
              <a:gd name="T8" fmla="*/ 2147483647 w 460"/>
              <a:gd name="T9" fmla="*/ 2147483647 h 418"/>
              <a:gd name="T10" fmla="*/ 2147483647 w 460"/>
              <a:gd name="T11" fmla="*/ 2147483647 h 418"/>
              <a:gd name="T12" fmla="*/ 2147483647 w 460"/>
              <a:gd name="T13" fmla="*/ 2147483647 h 418"/>
              <a:gd name="T14" fmla="*/ 2147483647 w 460"/>
              <a:gd name="T15" fmla="*/ 2147483647 h 418"/>
              <a:gd name="T16" fmla="*/ 2147483647 w 460"/>
              <a:gd name="T17" fmla="*/ 2147483647 h 418"/>
              <a:gd name="T18" fmla="*/ 2147483647 w 460"/>
              <a:gd name="T19" fmla="*/ 2147483647 h 418"/>
              <a:gd name="T20" fmla="*/ 2147483647 w 460"/>
              <a:gd name="T21" fmla="*/ 2147483647 h 418"/>
              <a:gd name="T22" fmla="*/ 2147483647 w 460"/>
              <a:gd name="T23" fmla="*/ 2147483647 h 418"/>
              <a:gd name="T24" fmla="*/ 2147483647 w 460"/>
              <a:gd name="T25" fmla="*/ 2147483647 h 418"/>
              <a:gd name="T26" fmla="*/ 2147483647 w 460"/>
              <a:gd name="T27" fmla="*/ 2147483647 h 418"/>
              <a:gd name="T28" fmla="*/ 2147483647 w 460"/>
              <a:gd name="T29" fmla="*/ 2147483647 h 418"/>
              <a:gd name="T30" fmla="*/ 2147483647 w 460"/>
              <a:gd name="T31" fmla="*/ 2147483647 h 418"/>
              <a:gd name="T32" fmla="*/ 0 w 460"/>
              <a:gd name="T33" fmla="*/ 2147483647 h 41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60"/>
              <a:gd name="T52" fmla="*/ 0 h 418"/>
              <a:gd name="T53" fmla="*/ 460 w 460"/>
              <a:gd name="T54" fmla="*/ 418 h 41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60" h="418">
                <a:moveTo>
                  <a:pt x="0" y="184"/>
                </a:moveTo>
                <a:cubicBezTo>
                  <a:pt x="1" y="156"/>
                  <a:pt x="18" y="115"/>
                  <a:pt x="39" y="88"/>
                </a:cubicBezTo>
                <a:cubicBezTo>
                  <a:pt x="60" y="61"/>
                  <a:pt x="97" y="36"/>
                  <a:pt x="129" y="22"/>
                </a:cubicBezTo>
                <a:cubicBezTo>
                  <a:pt x="161" y="8"/>
                  <a:pt x="205" y="0"/>
                  <a:pt x="231" y="4"/>
                </a:cubicBezTo>
                <a:cubicBezTo>
                  <a:pt x="257" y="8"/>
                  <a:pt x="264" y="36"/>
                  <a:pt x="285" y="49"/>
                </a:cubicBezTo>
                <a:cubicBezTo>
                  <a:pt x="306" y="62"/>
                  <a:pt x="337" y="68"/>
                  <a:pt x="357" y="81"/>
                </a:cubicBezTo>
                <a:cubicBezTo>
                  <a:pt x="377" y="94"/>
                  <a:pt x="390" y="108"/>
                  <a:pt x="402" y="130"/>
                </a:cubicBezTo>
                <a:cubicBezTo>
                  <a:pt x="414" y="152"/>
                  <a:pt x="420" y="192"/>
                  <a:pt x="429" y="214"/>
                </a:cubicBezTo>
                <a:cubicBezTo>
                  <a:pt x="438" y="236"/>
                  <a:pt x="458" y="245"/>
                  <a:pt x="459" y="265"/>
                </a:cubicBezTo>
                <a:cubicBezTo>
                  <a:pt x="460" y="285"/>
                  <a:pt x="452" y="315"/>
                  <a:pt x="438" y="337"/>
                </a:cubicBezTo>
                <a:cubicBezTo>
                  <a:pt x="424" y="359"/>
                  <a:pt x="393" y="388"/>
                  <a:pt x="375" y="397"/>
                </a:cubicBezTo>
                <a:cubicBezTo>
                  <a:pt x="357" y="406"/>
                  <a:pt x="351" y="391"/>
                  <a:pt x="327" y="394"/>
                </a:cubicBezTo>
                <a:cubicBezTo>
                  <a:pt x="303" y="397"/>
                  <a:pt x="265" y="416"/>
                  <a:pt x="232" y="417"/>
                </a:cubicBezTo>
                <a:cubicBezTo>
                  <a:pt x="199" y="418"/>
                  <a:pt x="157" y="413"/>
                  <a:pt x="127" y="398"/>
                </a:cubicBezTo>
                <a:cubicBezTo>
                  <a:pt x="97" y="383"/>
                  <a:pt x="70" y="352"/>
                  <a:pt x="54" y="325"/>
                </a:cubicBezTo>
                <a:cubicBezTo>
                  <a:pt x="38" y="298"/>
                  <a:pt x="39" y="258"/>
                  <a:pt x="30" y="235"/>
                </a:cubicBezTo>
                <a:cubicBezTo>
                  <a:pt x="21" y="212"/>
                  <a:pt x="6" y="195"/>
                  <a:pt x="0" y="184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Oval 6"/>
          <p:cNvSpPr>
            <a:spLocks noChangeArrowheads="1"/>
          </p:cNvSpPr>
          <p:nvPr/>
        </p:nvSpPr>
        <p:spPr bwMode="auto">
          <a:xfrm>
            <a:off x="6053138" y="4214813"/>
            <a:ext cx="152400" cy="152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pSp>
        <p:nvGrpSpPr>
          <p:cNvPr id="4" name="Group 3"/>
          <p:cNvGrpSpPr/>
          <p:nvPr/>
        </p:nvGrpSpPr>
        <p:grpSpPr>
          <a:xfrm>
            <a:off x="6448424" y="4191000"/>
            <a:ext cx="2235200" cy="177800"/>
            <a:chOff x="6400800" y="4227513"/>
            <a:chExt cx="2235200" cy="177800"/>
          </a:xfrm>
        </p:grpSpPr>
        <p:sp>
          <p:nvSpPr>
            <p:cNvPr id="18437" name="AutoShape 2"/>
            <p:cNvSpPr>
              <a:spLocks noChangeArrowheads="1"/>
            </p:cNvSpPr>
            <p:nvPr/>
          </p:nvSpPr>
          <p:spPr bwMode="auto">
            <a:xfrm>
              <a:off x="6477000" y="4227513"/>
              <a:ext cx="1168400" cy="17780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tx2"/>
                  </a:solidFill>
                </a:rPr>
                <a:t>  </a:t>
              </a:r>
            </a:p>
          </p:txBody>
        </p:sp>
        <p:sp>
          <p:nvSpPr>
            <p:cNvPr id="18442" name="Oval 7"/>
            <p:cNvSpPr>
              <a:spLocks noChangeArrowheads="1"/>
            </p:cNvSpPr>
            <p:nvPr/>
          </p:nvSpPr>
          <p:spPr bwMode="auto">
            <a:xfrm>
              <a:off x="6400800" y="4238625"/>
              <a:ext cx="152400" cy="152400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8443" name="Line 8"/>
            <p:cNvSpPr>
              <a:spLocks noChangeShapeType="1"/>
            </p:cNvSpPr>
            <p:nvPr/>
          </p:nvSpPr>
          <p:spPr bwMode="auto">
            <a:xfrm>
              <a:off x="8026400" y="4314825"/>
              <a:ext cx="609600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4" name="Freeform 9"/>
          <p:cNvSpPr>
            <a:spLocks/>
          </p:cNvSpPr>
          <p:nvPr/>
        </p:nvSpPr>
        <p:spPr bwMode="auto">
          <a:xfrm>
            <a:off x="5880100" y="4086225"/>
            <a:ext cx="457200" cy="381000"/>
          </a:xfrm>
          <a:custGeom>
            <a:avLst/>
            <a:gdLst>
              <a:gd name="T0" fmla="*/ 0 w 528"/>
              <a:gd name="T1" fmla="*/ 2147483647 h 296"/>
              <a:gd name="T2" fmla="*/ 2147483647 w 528"/>
              <a:gd name="T3" fmla="*/ 2147483647 h 296"/>
              <a:gd name="T4" fmla="*/ 2147483647 w 528"/>
              <a:gd name="T5" fmla="*/ 2147483647 h 296"/>
              <a:gd name="T6" fmla="*/ 2147483647 w 528"/>
              <a:gd name="T7" fmla="*/ 2147483647 h 296"/>
              <a:gd name="T8" fmla="*/ 2147483647 w 528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8"/>
              <a:gd name="T16" fmla="*/ 0 h 296"/>
              <a:gd name="T17" fmla="*/ 528 w 528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8" h="296">
                <a:moveTo>
                  <a:pt x="0" y="200"/>
                </a:moveTo>
                <a:cubicBezTo>
                  <a:pt x="24" y="144"/>
                  <a:pt x="48" y="88"/>
                  <a:pt x="96" y="56"/>
                </a:cubicBezTo>
                <a:cubicBezTo>
                  <a:pt x="144" y="24"/>
                  <a:pt x="224" y="0"/>
                  <a:pt x="288" y="8"/>
                </a:cubicBezTo>
                <a:cubicBezTo>
                  <a:pt x="352" y="16"/>
                  <a:pt x="440" y="56"/>
                  <a:pt x="480" y="104"/>
                </a:cubicBezTo>
                <a:cubicBezTo>
                  <a:pt x="520" y="152"/>
                  <a:pt x="520" y="264"/>
                  <a:pt x="528" y="296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AutoShape 18"/>
          <p:cNvSpPr>
            <a:spLocks/>
          </p:cNvSpPr>
          <p:nvPr/>
        </p:nvSpPr>
        <p:spPr bwMode="auto">
          <a:xfrm>
            <a:off x="4494213" y="3911600"/>
            <a:ext cx="563562" cy="334963"/>
          </a:xfrm>
          <a:prstGeom prst="callout2">
            <a:avLst>
              <a:gd name="adj1" fmla="val 34125"/>
              <a:gd name="adj2" fmla="val 113523"/>
              <a:gd name="adj3" fmla="val 34125"/>
              <a:gd name="adj4" fmla="val 182537"/>
              <a:gd name="adj5" fmla="val 47866"/>
              <a:gd name="adj6" fmla="val 254083"/>
            </a:avLst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Ctr="1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Cam</a:t>
            </a:r>
          </a:p>
        </p:txBody>
      </p:sp>
      <p:sp>
        <p:nvSpPr>
          <p:cNvPr id="18446" name="AutoShape 19"/>
          <p:cNvSpPr>
            <a:spLocks/>
          </p:cNvSpPr>
          <p:nvPr/>
        </p:nvSpPr>
        <p:spPr bwMode="auto">
          <a:xfrm>
            <a:off x="7480300" y="3759200"/>
            <a:ext cx="1158875" cy="334963"/>
          </a:xfrm>
          <a:prstGeom prst="callout2">
            <a:avLst>
              <a:gd name="adj1" fmla="val 34125"/>
              <a:gd name="adj2" fmla="val -6574"/>
              <a:gd name="adj3" fmla="val 34125"/>
              <a:gd name="adj4" fmla="val -33972"/>
              <a:gd name="adj5" fmla="val 156870"/>
              <a:gd name="adj6" fmla="val -62329"/>
            </a:avLst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Ctr="1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Follower</a:t>
            </a:r>
          </a:p>
        </p:txBody>
      </p:sp>
      <p:sp>
        <p:nvSpPr>
          <p:cNvPr id="18449" name="Rectangle 11"/>
          <p:cNvSpPr>
            <a:spLocks noChangeArrowheads="1"/>
          </p:cNvSpPr>
          <p:nvPr/>
        </p:nvSpPr>
        <p:spPr bwMode="auto">
          <a:xfrm>
            <a:off x="2362200" y="5715000"/>
            <a:ext cx="2286000" cy="609600"/>
          </a:xfrm>
          <a:prstGeom prst="rect">
            <a:avLst/>
          </a:prstGeom>
          <a:solidFill>
            <a:srgbClr val="00C9C4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Cylinder</a:t>
            </a:r>
          </a:p>
        </p:txBody>
      </p:sp>
      <p:sp>
        <p:nvSpPr>
          <p:cNvPr id="18452" name="Rectangle 14"/>
          <p:cNvSpPr>
            <a:spLocks noChangeArrowheads="1"/>
          </p:cNvSpPr>
          <p:nvPr/>
        </p:nvSpPr>
        <p:spPr bwMode="auto">
          <a:xfrm>
            <a:off x="5943600" y="5715000"/>
            <a:ext cx="76200" cy="609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53" name="Rectangle 15"/>
          <p:cNvSpPr>
            <a:spLocks noChangeArrowheads="1"/>
          </p:cNvSpPr>
          <p:nvPr/>
        </p:nvSpPr>
        <p:spPr bwMode="auto">
          <a:xfrm>
            <a:off x="6934200" y="5715000"/>
            <a:ext cx="76200" cy="609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pSp>
        <p:nvGrpSpPr>
          <p:cNvPr id="6" name="Group 5"/>
          <p:cNvGrpSpPr/>
          <p:nvPr/>
        </p:nvGrpSpPr>
        <p:grpSpPr>
          <a:xfrm>
            <a:off x="4124325" y="5715000"/>
            <a:ext cx="4357688" cy="609600"/>
            <a:chOff x="4572000" y="5715000"/>
            <a:chExt cx="4357688" cy="609600"/>
          </a:xfrm>
        </p:grpSpPr>
        <p:sp>
          <p:nvSpPr>
            <p:cNvPr id="18448" name="AutoShape 10"/>
            <p:cNvSpPr>
              <a:spLocks noChangeArrowheads="1"/>
            </p:cNvSpPr>
            <p:nvPr/>
          </p:nvSpPr>
          <p:spPr bwMode="auto">
            <a:xfrm>
              <a:off x="4572000" y="5867400"/>
              <a:ext cx="3581400" cy="30480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</a:rPr>
                <a:t>  </a:t>
              </a:r>
              <a:r>
                <a:rPr lang="en-US" altLang="en-US" sz="2000" b="1">
                  <a:solidFill>
                    <a:srgbClr val="990000"/>
                  </a:solidFill>
                </a:rPr>
                <a:t>Piston</a:t>
              </a:r>
            </a:p>
          </p:txBody>
        </p:sp>
        <p:sp>
          <p:nvSpPr>
            <p:cNvPr id="18450" name="Rectangle 12"/>
            <p:cNvSpPr>
              <a:spLocks noChangeArrowheads="1"/>
            </p:cNvSpPr>
            <p:nvPr/>
          </p:nvSpPr>
          <p:spPr bwMode="auto">
            <a:xfrm>
              <a:off x="4648200" y="6248400"/>
              <a:ext cx="2286000" cy="76200"/>
            </a:xfrm>
            <a:prstGeom prst="rect">
              <a:avLst/>
            </a:prstGeom>
            <a:solidFill>
              <a:srgbClr val="00C9C4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8451" name="Rectangle 13"/>
            <p:cNvSpPr>
              <a:spLocks noChangeArrowheads="1"/>
            </p:cNvSpPr>
            <p:nvPr/>
          </p:nvSpPr>
          <p:spPr bwMode="auto">
            <a:xfrm>
              <a:off x="4648200" y="5715000"/>
              <a:ext cx="2286000" cy="76200"/>
            </a:xfrm>
            <a:prstGeom prst="rect">
              <a:avLst/>
            </a:prstGeom>
            <a:solidFill>
              <a:srgbClr val="00C9C4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8454" name="Oval 16"/>
            <p:cNvSpPr>
              <a:spLocks noChangeArrowheads="1"/>
            </p:cNvSpPr>
            <p:nvPr/>
          </p:nvSpPr>
          <p:spPr bwMode="auto">
            <a:xfrm>
              <a:off x="6477000" y="5943600"/>
              <a:ext cx="152400" cy="152400"/>
            </a:xfrm>
            <a:prstGeom prst="ellipse">
              <a:avLst/>
            </a:prstGeom>
            <a:solidFill>
              <a:srgbClr val="003366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8455" name="Line 17"/>
            <p:cNvSpPr>
              <a:spLocks noChangeShapeType="1"/>
            </p:cNvSpPr>
            <p:nvPr/>
          </p:nvSpPr>
          <p:spPr bwMode="auto">
            <a:xfrm>
              <a:off x="8320088" y="6003925"/>
              <a:ext cx="609600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56" name="AutoShape 20"/>
          <p:cNvSpPr>
            <a:spLocks/>
          </p:cNvSpPr>
          <p:nvPr/>
        </p:nvSpPr>
        <p:spPr bwMode="auto">
          <a:xfrm>
            <a:off x="8245475" y="5400675"/>
            <a:ext cx="669925" cy="334963"/>
          </a:xfrm>
          <a:prstGeom prst="callout2">
            <a:avLst>
              <a:gd name="adj1" fmla="val 34125"/>
              <a:gd name="adj2" fmla="val -11375"/>
              <a:gd name="adj3" fmla="val 34125"/>
              <a:gd name="adj4" fmla="val -98579"/>
              <a:gd name="adj5" fmla="val 166352"/>
              <a:gd name="adj6" fmla="val -188625"/>
            </a:avLst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Ctr="1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Stops</a:t>
            </a:r>
          </a:p>
        </p:txBody>
      </p:sp>
      <p:sp>
        <p:nvSpPr>
          <p:cNvPr id="18457" name="Line 21"/>
          <p:cNvSpPr>
            <a:spLocks noChangeShapeType="1"/>
          </p:cNvSpPr>
          <p:nvPr/>
        </p:nvSpPr>
        <p:spPr bwMode="auto">
          <a:xfrm flipH="1">
            <a:off x="5989638" y="5532438"/>
            <a:ext cx="1584325" cy="381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Arc 2"/>
          <p:cNvSpPr/>
          <p:nvPr/>
        </p:nvSpPr>
        <p:spPr bwMode="auto">
          <a:xfrm rot="11880000">
            <a:off x="5943600" y="4114800"/>
            <a:ext cx="381000" cy="381000"/>
          </a:xfrm>
          <a:prstGeom prst="arc">
            <a:avLst>
              <a:gd name="adj1" fmla="val 6822151"/>
              <a:gd name="adj2" fmla="val 0"/>
            </a:avLst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010400" y="4114800"/>
            <a:ext cx="1524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7239000" y="4114800"/>
            <a:ext cx="1524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7467600" y="4114800"/>
            <a:ext cx="1524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5435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 bwMode="auto">
          <a:xfrm flipV="1">
            <a:off x="7162800" y="4114800"/>
            <a:ext cx="762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7391400" y="4114800"/>
            <a:ext cx="762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7620000" y="4114800"/>
            <a:ext cx="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7010400" y="4114800"/>
            <a:ext cx="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B43C34-1054-4332-B71A-95605F6B9295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3/14/2018</a:t>
            </a:fld>
            <a:endParaRPr lang="en-US" altLang="en-US" sz="1400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3F20B0-BBDB-4A96-975D-084B30A1A98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 smtClean="0"/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Motion Control</a:t>
            </a:r>
          </a:p>
        </p:txBody>
      </p:sp>
      <p:sp>
        <p:nvSpPr>
          <p:cNvPr id="2467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881188"/>
            <a:ext cx="7696200" cy="3394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dirty="0" smtClean="0"/>
              <a:t>Hard Automation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Mechanical Cams: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Shape of the </a:t>
            </a:r>
            <a:r>
              <a:rPr lang="en-US" altLang="en-US" sz="2000" dirty="0" smtClean="0">
                <a:solidFill>
                  <a:schemeClr val="accent1"/>
                </a:solidFill>
              </a:rPr>
              <a:t>cam</a:t>
            </a:r>
            <a:r>
              <a:rPr lang="en-US" altLang="en-US" sz="2000" dirty="0" smtClean="0"/>
              <a:t> determines motion of the </a:t>
            </a:r>
            <a:r>
              <a:rPr lang="en-US" altLang="en-US" sz="2000" dirty="0" smtClean="0">
                <a:solidFill>
                  <a:srgbClr val="FFFF00"/>
                </a:solidFill>
              </a:rPr>
              <a:t>follower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“Reprogrammed” by changing out the cams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Examples:  Automatic screw machines, gun stocks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lvl="2"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Mechanical Stops: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Range of motion is limited by </a:t>
            </a:r>
            <a:r>
              <a:rPr lang="en-US" altLang="en-US" sz="2000" dirty="0" smtClean="0">
                <a:solidFill>
                  <a:schemeClr val="accent1"/>
                </a:solidFill>
              </a:rPr>
              <a:t>stops</a:t>
            </a:r>
            <a:endParaRPr lang="en-US" altLang="en-US" sz="20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“Reprogrammed” by changing the position of the stops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Examples:  Pneumatic “bang-bang robots”</a:t>
            </a:r>
          </a:p>
        </p:txBody>
      </p:sp>
      <p:sp>
        <p:nvSpPr>
          <p:cNvPr id="18440" name="Freeform 5"/>
          <p:cNvSpPr>
            <a:spLocks/>
          </p:cNvSpPr>
          <p:nvPr/>
        </p:nvSpPr>
        <p:spPr bwMode="auto">
          <a:xfrm rot="11880000">
            <a:off x="5770563" y="3929063"/>
            <a:ext cx="730250" cy="663575"/>
          </a:xfrm>
          <a:custGeom>
            <a:avLst/>
            <a:gdLst>
              <a:gd name="T0" fmla="*/ 0 w 460"/>
              <a:gd name="T1" fmla="*/ 2147483647 h 418"/>
              <a:gd name="T2" fmla="*/ 2147483647 w 460"/>
              <a:gd name="T3" fmla="*/ 2147483647 h 418"/>
              <a:gd name="T4" fmla="*/ 2147483647 w 460"/>
              <a:gd name="T5" fmla="*/ 2147483647 h 418"/>
              <a:gd name="T6" fmla="*/ 2147483647 w 460"/>
              <a:gd name="T7" fmla="*/ 2147483647 h 418"/>
              <a:gd name="T8" fmla="*/ 2147483647 w 460"/>
              <a:gd name="T9" fmla="*/ 2147483647 h 418"/>
              <a:gd name="T10" fmla="*/ 2147483647 w 460"/>
              <a:gd name="T11" fmla="*/ 2147483647 h 418"/>
              <a:gd name="T12" fmla="*/ 2147483647 w 460"/>
              <a:gd name="T13" fmla="*/ 2147483647 h 418"/>
              <a:gd name="T14" fmla="*/ 2147483647 w 460"/>
              <a:gd name="T15" fmla="*/ 2147483647 h 418"/>
              <a:gd name="T16" fmla="*/ 2147483647 w 460"/>
              <a:gd name="T17" fmla="*/ 2147483647 h 418"/>
              <a:gd name="T18" fmla="*/ 2147483647 w 460"/>
              <a:gd name="T19" fmla="*/ 2147483647 h 418"/>
              <a:gd name="T20" fmla="*/ 2147483647 w 460"/>
              <a:gd name="T21" fmla="*/ 2147483647 h 418"/>
              <a:gd name="T22" fmla="*/ 2147483647 w 460"/>
              <a:gd name="T23" fmla="*/ 2147483647 h 418"/>
              <a:gd name="T24" fmla="*/ 2147483647 w 460"/>
              <a:gd name="T25" fmla="*/ 2147483647 h 418"/>
              <a:gd name="T26" fmla="*/ 2147483647 w 460"/>
              <a:gd name="T27" fmla="*/ 2147483647 h 418"/>
              <a:gd name="T28" fmla="*/ 2147483647 w 460"/>
              <a:gd name="T29" fmla="*/ 2147483647 h 418"/>
              <a:gd name="T30" fmla="*/ 2147483647 w 460"/>
              <a:gd name="T31" fmla="*/ 2147483647 h 418"/>
              <a:gd name="T32" fmla="*/ 0 w 460"/>
              <a:gd name="T33" fmla="*/ 2147483647 h 41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60"/>
              <a:gd name="T52" fmla="*/ 0 h 418"/>
              <a:gd name="T53" fmla="*/ 460 w 460"/>
              <a:gd name="T54" fmla="*/ 418 h 41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60" h="418">
                <a:moveTo>
                  <a:pt x="0" y="184"/>
                </a:moveTo>
                <a:cubicBezTo>
                  <a:pt x="1" y="156"/>
                  <a:pt x="18" y="115"/>
                  <a:pt x="39" y="88"/>
                </a:cubicBezTo>
                <a:cubicBezTo>
                  <a:pt x="60" y="61"/>
                  <a:pt x="97" y="36"/>
                  <a:pt x="129" y="22"/>
                </a:cubicBezTo>
                <a:cubicBezTo>
                  <a:pt x="161" y="8"/>
                  <a:pt x="205" y="0"/>
                  <a:pt x="231" y="4"/>
                </a:cubicBezTo>
                <a:cubicBezTo>
                  <a:pt x="257" y="8"/>
                  <a:pt x="264" y="36"/>
                  <a:pt x="285" y="49"/>
                </a:cubicBezTo>
                <a:cubicBezTo>
                  <a:pt x="306" y="62"/>
                  <a:pt x="337" y="68"/>
                  <a:pt x="357" y="81"/>
                </a:cubicBezTo>
                <a:cubicBezTo>
                  <a:pt x="377" y="94"/>
                  <a:pt x="390" y="108"/>
                  <a:pt x="402" y="130"/>
                </a:cubicBezTo>
                <a:cubicBezTo>
                  <a:pt x="414" y="152"/>
                  <a:pt x="420" y="192"/>
                  <a:pt x="429" y="214"/>
                </a:cubicBezTo>
                <a:cubicBezTo>
                  <a:pt x="438" y="236"/>
                  <a:pt x="458" y="245"/>
                  <a:pt x="459" y="265"/>
                </a:cubicBezTo>
                <a:cubicBezTo>
                  <a:pt x="460" y="285"/>
                  <a:pt x="452" y="315"/>
                  <a:pt x="438" y="337"/>
                </a:cubicBezTo>
                <a:cubicBezTo>
                  <a:pt x="424" y="359"/>
                  <a:pt x="393" y="388"/>
                  <a:pt x="375" y="397"/>
                </a:cubicBezTo>
                <a:cubicBezTo>
                  <a:pt x="357" y="406"/>
                  <a:pt x="351" y="391"/>
                  <a:pt x="327" y="394"/>
                </a:cubicBezTo>
                <a:cubicBezTo>
                  <a:pt x="303" y="397"/>
                  <a:pt x="265" y="416"/>
                  <a:pt x="232" y="417"/>
                </a:cubicBezTo>
                <a:cubicBezTo>
                  <a:pt x="199" y="418"/>
                  <a:pt x="157" y="413"/>
                  <a:pt x="127" y="398"/>
                </a:cubicBezTo>
                <a:cubicBezTo>
                  <a:pt x="97" y="383"/>
                  <a:pt x="70" y="352"/>
                  <a:pt x="54" y="325"/>
                </a:cubicBezTo>
                <a:cubicBezTo>
                  <a:pt x="38" y="298"/>
                  <a:pt x="39" y="258"/>
                  <a:pt x="30" y="235"/>
                </a:cubicBezTo>
                <a:cubicBezTo>
                  <a:pt x="21" y="212"/>
                  <a:pt x="6" y="195"/>
                  <a:pt x="0" y="184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Oval 6"/>
          <p:cNvSpPr>
            <a:spLocks noChangeArrowheads="1"/>
          </p:cNvSpPr>
          <p:nvPr/>
        </p:nvSpPr>
        <p:spPr bwMode="auto">
          <a:xfrm>
            <a:off x="6053138" y="4214813"/>
            <a:ext cx="152400" cy="152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pSp>
        <p:nvGrpSpPr>
          <p:cNvPr id="4" name="Group 3"/>
          <p:cNvGrpSpPr/>
          <p:nvPr/>
        </p:nvGrpSpPr>
        <p:grpSpPr>
          <a:xfrm>
            <a:off x="6448424" y="4191000"/>
            <a:ext cx="2235200" cy="177800"/>
            <a:chOff x="6400800" y="4227513"/>
            <a:chExt cx="2235200" cy="177800"/>
          </a:xfrm>
        </p:grpSpPr>
        <p:sp>
          <p:nvSpPr>
            <p:cNvPr id="18437" name="AutoShape 2"/>
            <p:cNvSpPr>
              <a:spLocks noChangeArrowheads="1"/>
            </p:cNvSpPr>
            <p:nvPr/>
          </p:nvSpPr>
          <p:spPr bwMode="auto">
            <a:xfrm>
              <a:off x="6477000" y="4227513"/>
              <a:ext cx="1168400" cy="17780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tx2"/>
                  </a:solidFill>
                </a:rPr>
                <a:t>  </a:t>
              </a:r>
            </a:p>
          </p:txBody>
        </p:sp>
        <p:sp>
          <p:nvSpPr>
            <p:cNvPr id="18442" name="Oval 7"/>
            <p:cNvSpPr>
              <a:spLocks noChangeArrowheads="1"/>
            </p:cNvSpPr>
            <p:nvPr/>
          </p:nvSpPr>
          <p:spPr bwMode="auto">
            <a:xfrm>
              <a:off x="6400800" y="4238625"/>
              <a:ext cx="152400" cy="152400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8443" name="Line 8"/>
            <p:cNvSpPr>
              <a:spLocks noChangeShapeType="1"/>
            </p:cNvSpPr>
            <p:nvPr/>
          </p:nvSpPr>
          <p:spPr bwMode="auto">
            <a:xfrm>
              <a:off x="8026400" y="4314825"/>
              <a:ext cx="609600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4" name="Freeform 9"/>
          <p:cNvSpPr>
            <a:spLocks/>
          </p:cNvSpPr>
          <p:nvPr/>
        </p:nvSpPr>
        <p:spPr bwMode="auto">
          <a:xfrm>
            <a:off x="5880100" y="4086225"/>
            <a:ext cx="457200" cy="381000"/>
          </a:xfrm>
          <a:custGeom>
            <a:avLst/>
            <a:gdLst>
              <a:gd name="T0" fmla="*/ 0 w 528"/>
              <a:gd name="T1" fmla="*/ 2147483647 h 296"/>
              <a:gd name="T2" fmla="*/ 2147483647 w 528"/>
              <a:gd name="T3" fmla="*/ 2147483647 h 296"/>
              <a:gd name="T4" fmla="*/ 2147483647 w 528"/>
              <a:gd name="T5" fmla="*/ 2147483647 h 296"/>
              <a:gd name="T6" fmla="*/ 2147483647 w 528"/>
              <a:gd name="T7" fmla="*/ 2147483647 h 296"/>
              <a:gd name="T8" fmla="*/ 2147483647 w 528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8"/>
              <a:gd name="T16" fmla="*/ 0 h 296"/>
              <a:gd name="T17" fmla="*/ 528 w 528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8" h="296">
                <a:moveTo>
                  <a:pt x="0" y="200"/>
                </a:moveTo>
                <a:cubicBezTo>
                  <a:pt x="24" y="144"/>
                  <a:pt x="48" y="88"/>
                  <a:pt x="96" y="56"/>
                </a:cubicBezTo>
                <a:cubicBezTo>
                  <a:pt x="144" y="24"/>
                  <a:pt x="224" y="0"/>
                  <a:pt x="288" y="8"/>
                </a:cubicBezTo>
                <a:cubicBezTo>
                  <a:pt x="352" y="16"/>
                  <a:pt x="440" y="56"/>
                  <a:pt x="480" y="104"/>
                </a:cubicBezTo>
                <a:cubicBezTo>
                  <a:pt x="520" y="152"/>
                  <a:pt x="520" y="264"/>
                  <a:pt x="528" y="296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AutoShape 18"/>
          <p:cNvSpPr>
            <a:spLocks/>
          </p:cNvSpPr>
          <p:nvPr/>
        </p:nvSpPr>
        <p:spPr bwMode="auto">
          <a:xfrm>
            <a:off x="4494213" y="3911600"/>
            <a:ext cx="563562" cy="334963"/>
          </a:xfrm>
          <a:prstGeom prst="callout2">
            <a:avLst>
              <a:gd name="adj1" fmla="val 34125"/>
              <a:gd name="adj2" fmla="val 113523"/>
              <a:gd name="adj3" fmla="val 34125"/>
              <a:gd name="adj4" fmla="val 182537"/>
              <a:gd name="adj5" fmla="val 47866"/>
              <a:gd name="adj6" fmla="val 254083"/>
            </a:avLst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Ctr="1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Cam</a:t>
            </a:r>
          </a:p>
        </p:txBody>
      </p:sp>
      <p:sp>
        <p:nvSpPr>
          <p:cNvPr id="18446" name="AutoShape 19"/>
          <p:cNvSpPr>
            <a:spLocks/>
          </p:cNvSpPr>
          <p:nvPr/>
        </p:nvSpPr>
        <p:spPr bwMode="auto">
          <a:xfrm>
            <a:off x="7480300" y="3759200"/>
            <a:ext cx="1158875" cy="334963"/>
          </a:xfrm>
          <a:prstGeom prst="callout2">
            <a:avLst>
              <a:gd name="adj1" fmla="val 34125"/>
              <a:gd name="adj2" fmla="val -6574"/>
              <a:gd name="adj3" fmla="val 34125"/>
              <a:gd name="adj4" fmla="val -33972"/>
              <a:gd name="adj5" fmla="val 156870"/>
              <a:gd name="adj6" fmla="val -62329"/>
            </a:avLst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Ctr="1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Follower</a:t>
            </a:r>
          </a:p>
        </p:txBody>
      </p:sp>
      <p:sp>
        <p:nvSpPr>
          <p:cNvPr id="18449" name="Rectangle 11"/>
          <p:cNvSpPr>
            <a:spLocks noChangeArrowheads="1"/>
          </p:cNvSpPr>
          <p:nvPr/>
        </p:nvSpPr>
        <p:spPr bwMode="auto">
          <a:xfrm>
            <a:off x="2362199" y="5715000"/>
            <a:ext cx="2600325" cy="609600"/>
          </a:xfrm>
          <a:prstGeom prst="rect">
            <a:avLst/>
          </a:prstGeom>
          <a:solidFill>
            <a:srgbClr val="00C9C4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Cylinder</a:t>
            </a:r>
          </a:p>
        </p:txBody>
      </p:sp>
      <p:sp>
        <p:nvSpPr>
          <p:cNvPr id="18452" name="Rectangle 14"/>
          <p:cNvSpPr>
            <a:spLocks noChangeArrowheads="1"/>
          </p:cNvSpPr>
          <p:nvPr/>
        </p:nvSpPr>
        <p:spPr bwMode="auto">
          <a:xfrm>
            <a:off x="5943600" y="5715000"/>
            <a:ext cx="76200" cy="609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53" name="Rectangle 15"/>
          <p:cNvSpPr>
            <a:spLocks noChangeArrowheads="1"/>
          </p:cNvSpPr>
          <p:nvPr/>
        </p:nvSpPr>
        <p:spPr bwMode="auto">
          <a:xfrm>
            <a:off x="6934200" y="5715000"/>
            <a:ext cx="76200" cy="609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pSp>
        <p:nvGrpSpPr>
          <p:cNvPr id="6" name="Group 5"/>
          <p:cNvGrpSpPr/>
          <p:nvPr/>
        </p:nvGrpSpPr>
        <p:grpSpPr>
          <a:xfrm>
            <a:off x="4914900" y="5715000"/>
            <a:ext cx="4338638" cy="609600"/>
            <a:chOff x="4572000" y="5715000"/>
            <a:chExt cx="4357688" cy="609600"/>
          </a:xfrm>
        </p:grpSpPr>
        <p:sp>
          <p:nvSpPr>
            <p:cNvPr id="18448" name="AutoShape 10"/>
            <p:cNvSpPr>
              <a:spLocks noChangeArrowheads="1"/>
            </p:cNvSpPr>
            <p:nvPr/>
          </p:nvSpPr>
          <p:spPr bwMode="auto">
            <a:xfrm>
              <a:off x="4572000" y="5867400"/>
              <a:ext cx="3581400" cy="30480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</a:rPr>
                <a:t>  </a:t>
              </a:r>
              <a:r>
                <a:rPr lang="en-US" altLang="en-US" sz="2000" b="1">
                  <a:solidFill>
                    <a:srgbClr val="990000"/>
                  </a:solidFill>
                </a:rPr>
                <a:t>Piston</a:t>
              </a:r>
            </a:p>
          </p:txBody>
        </p:sp>
        <p:sp>
          <p:nvSpPr>
            <p:cNvPr id="18450" name="Rectangle 12"/>
            <p:cNvSpPr>
              <a:spLocks noChangeArrowheads="1"/>
            </p:cNvSpPr>
            <p:nvPr/>
          </p:nvSpPr>
          <p:spPr bwMode="auto">
            <a:xfrm>
              <a:off x="4648200" y="6248400"/>
              <a:ext cx="2286000" cy="76200"/>
            </a:xfrm>
            <a:prstGeom prst="rect">
              <a:avLst/>
            </a:prstGeom>
            <a:solidFill>
              <a:srgbClr val="00C9C4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8451" name="Rectangle 13"/>
            <p:cNvSpPr>
              <a:spLocks noChangeArrowheads="1"/>
            </p:cNvSpPr>
            <p:nvPr/>
          </p:nvSpPr>
          <p:spPr bwMode="auto">
            <a:xfrm>
              <a:off x="4648200" y="5715000"/>
              <a:ext cx="2286000" cy="76200"/>
            </a:xfrm>
            <a:prstGeom prst="rect">
              <a:avLst/>
            </a:prstGeom>
            <a:solidFill>
              <a:srgbClr val="00C9C4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8454" name="Oval 16"/>
            <p:cNvSpPr>
              <a:spLocks noChangeArrowheads="1"/>
            </p:cNvSpPr>
            <p:nvPr/>
          </p:nvSpPr>
          <p:spPr bwMode="auto">
            <a:xfrm>
              <a:off x="6477000" y="5943600"/>
              <a:ext cx="152400" cy="152400"/>
            </a:xfrm>
            <a:prstGeom prst="ellipse">
              <a:avLst/>
            </a:prstGeom>
            <a:solidFill>
              <a:srgbClr val="003366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8455" name="Line 17"/>
            <p:cNvSpPr>
              <a:spLocks noChangeShapeType="1"/>
            </p:cNvSpPr>
            <p:nvPr/>
          </p:nvSpPr>
          <p:spPr bwMode="auto">
            <a:xfrm>
              <a:off x="8320088" y="6003925"/>
              <a:ext cx="609600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56" name="AutoShape 20"/>
          <p:cNvSpPr>
            <a:spLocks/>
          </p:cNvSpPr>
          <p:nvPr/>
        </p:nvSpPr>
        <p:spPr bwMode="auto">
          <a:xfrm>
            <a:off x="8245475" y="5400675"/>
            <a:ext cx="669925" cy="334963"/>
          </a:xfrm>
          <a:prstGeom prst="callout2">
            <a:avLst>
              <a:gd name="adj1" fmla="val 34125"/>
              <a:gd name="adj2" fmla="val -11375"/>
              <a:gd name="adj3" fmla="val 34125"/>
              <a:gd name="adj4" fmla="val -98579"/>
              <a:gd name="adj5" fmla="val 166352"/>
              <a:gd name="adj6" fmla="val -188625"/>
            </a:avLst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Ctr="1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Stops</a:t>
            </a:r>
          </a:p>
        </p:txBody>
      </p:sp>
      <p:sp>
        <p:nvSpPr>
          <p:cNvPr id="18457" name="Line 21"/>
          <p:cNvSpPr>
            <a:spLocks noChangeShapeType="1"/>
          </p:cNvSpPr>
          <p:nvPr/>
        </p:nvSpPr>
        <p:spPr bwMode="auto">
          <a:xfrm flipH="1">
            <a:off x="5989638" y="5532438"/>
            <a:ext cx="1584325" cy="381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Arc 2"/>
          <p:cNvSpPr/>
          <p:nvPr/>
        </p:nvSpPr>
        <p:spPr bwMode="auto">
          <a:xfrm rot="11880000">
            <a:off x="5943600" y="4114800"/>
            <a:ext cx="381000" cy="381000"/>
          </a:xfrm>
          <a:prstGeom prst="arc">
            <a:avLst>
              <a:gd name="adj1" fmla="val 6822151"/>
              <a:gd name="adj2" fmla="val 0"/>
            </a:avLst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010400" y="4114800"/>
            <a:ext cx="1524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7239000" y="4114800"/>
            <a:ext cx="1524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7467600" y="4114800"/>
            <a:ext cx="152400" cy="381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6408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13602D3-3A82-4D69-9649-CF86E5BFD76C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3/14/2018</a:t>
            </a:fld>
            <a:endParaRPr lang="en-US" altLang="en-US" sz="1400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84E57E-B055-41D3-9A3C-AA824786B50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Motion Control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Point to Point</a:t>
            </a:r>
          </a:p>
          <a:p>
            <a:pPr lvl="1" eaLnBrk="1" hangingPunct="1"/>
            <a:r>
              <a:rPr lang="en-US" altLang="en-US" smtClean="0"/>
              <a:t>Starting and ending points are given, but the path between them is not controlled</a:t>
            </a:r>
          </a:p>
          <a:p>
            <a:pPr lvl="1" eaLnBrk="1" hangingPunct="1"/>
            <a:r>
              <a:rPr lang="en-US" altLang="en-US" smtClean="0"/>
              <a:t>Advantage:  simple, inexpensive controller</a:t>
            </a:r>
          </a:p>
          <a:p>
            <a:pPr lvl="1" eaLnBrk="1" hangingPunct="1"/>
            <a:r>
              <a:rPr lang="en-US" altLang="en-US" smtClean="0">
                <a:solidFill>
                  <a:srgbClr val="FFFF00"/>
                </a:solidFill>
              </a:rPr>
              <a:t>Example:  Peck drilling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19463" name="Oval 4"/>
          <p:cNvSpPr>
            <a:spLocks noChangeArrowheads="1"/>
          </p:cNvSpPr>
          <p:nvPr/>
        </p:nvSpPr>
        <p:spPr bwMode="auto">
          <a:xfrm>
            <a:off x="2514600" y="5105400"/>
            <a:ext cx="152400" cy="1524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64" name="Oval 5"/>
          <p:cNvSpPr>
            <a:spLocks noChangeArrowheads="1"/>
          </p:cNvSpPr>
          <p:nvPr/>
        </p:nvSpPr>
        <p:spPr bwMode="auto">
          <a:xfrm>
            <a:off x="5562600" y="4419600"/>
            <a:ext cx="152400" cy="1524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65" name="Line 6"/>
          <p:cNvSpPr>
            <a:spLocks noChangeShapeType="1"/>
          </p:cNvSpPr>
          <p:nvPr/>
        </p:nvSpPr>
        <p:spPr bwMode="auto">
          <a:xfrm flipV="1">
            <a:off x="2590800" y="4495800"/>
            <a:ext cx="1295400" cy="6858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7"/>
          <p:cNvSpPr>
            <a:spLocks noChangeShapeType="1"/>
          </p:cNvSpPr>
          <p:nvPr/>
        </p:nvSpPr>
        <p:spPr bwMode="auto">
          <a:xfrm>
            <a:off x="3886200" y="4495800"/>
            <a:ext cx="16764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0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645C40E-9E67-4376-AEF5-32B026FE375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3/14/2018</a:t>
            </a:fld>
            <a:endParaRPr lang="en-US" altLang="en-US" sz="1400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0E91B7-694F-41CA-BB66-52B37F591D7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Motion Control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Continuous Path</a:t>
            </a:r>
          </a:p>
          <a:p>
            <a:pPr lvl="1" eaLnBrk="1" hangingPunct="1"/>
            <a:r>
              <a:rPr lang="en-US" altLang="en-US" smtClean="0"/>
              <a:t>Both endpoints and the path between them are controlled</a:t>
            </a:r>
          </a:p>
          <a:p>
            <a:pPr lvl="1" eaLnBrk="1" hangingPunct="1"/>
            <a:r>
              <a:rPr lang="en-US" altLang="en-US" smtClean="0"/>
              <a:t>Advantage:  complex shape capability</a:t>
            </a:r>
          </a:p>
          <a:p>
            <a:pPr lvl="1" eaLnBrk="1" hangingPunct="1"/>
            <a:r>
              <a:rPr lang="en-US" altLang="en-US" smtClean="0">
                <a:solidFill>
                  <a:srgbClr val="FFFF00"/>
                </a:solidFill>
              </a:rPr>
              <a:t>Example:  NC contouring</a:t>
            </a:r>
          </a:p>
          <a:p>
            <a:pPr eaLnBrk="1" hangingPunct="1"/>
            <a:endParaRPr lang="en-US" altLang="en-US" smtClean="0">
              <a:solidFill>
                <a:srgbClr val="990000"/>
              </a:solidFill>
            </a:endParaRPr>
          </a:p>
        </p:txBody>
      </p:sp>
      <p:sp>
        <p:nvSpPr>
          <p:cNvPr id="20487" name="Oval 4"/>
          <p:cNvSpPr>
            <a:spLocks noChangeArrowheads="1"/>
          </p:cNvSpPr>
          <p:nvPr/>
        </p:nvSpPr>
        <p:spPr bwMode="auto">
          <a:xfrm>
            <a:off x="2514600" y="5105400"/>
            <a:ext cx="152400" cy="1524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0488" name="Oval 5"/>
          <p:cNvSpPr>
            <a:spLocks noChangeArrowheads="1"/>
          </p:cNvSpPr>
          <p:nvPr/>
        </p:nvSpPr>
        <p:spPr bwMode="auto">
          <a:xfrm>
            <a:off x="5562600" y="4419600"/>
            <a:ext cx="152400" cy="1524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0489" name="Line 6"/>
          <p:cNvSpPr>
            <a:spLocks noChangeShapeType="1"/>
          </p:cNvSpPr>
          <p:nvPr/>
        </p:nvSpPr>
        <p:spPr bwMode="auto">
          <a:xfrm flipV="1">
            <a:off x="2590800" y="4495800"/>
            <a:ext cx="2971800" cy="6858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0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1A9C61F-16DE-4A28-9B15-94C831DDD110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3/14/2018</a:t>
            </a:fld>
            <a:endParaRPr lang="en-US" altLang="en-US" sz="1400" smtClean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D7C53EF-7578-48BE-9C13-F128B78F386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Interpolation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300" dirty="0" smtClean="0"/>
              <a:t>Linear:</a:t>
            </a:r>
          </a:p>
          <a:p>
            <a:pPr eaLnBrk="1" hangingPunct="1"/>
            <a:endParaRPr lang="en-US" altLang="en-US" sz="2300" dirty="0" smtClean="0"/>
          </a:p>
          <a:p>
            <a:pPr eaLnBrk="1" hangingPunct="1"/>
            <a:endParaRPr lang="en-US" altLang="en-US" sz="2300" dirty="0" smtClean="0"/>
          </a:p>
          <a:p>
            <a:pPr eaLnBrk="1" hangingPunct="1"/>
            <a:endParaRPr lang="en-US" altLang="en-US" sz="2300" dirty="0" smtClean="0"/>
          </a:p>
          <a:p>
            <a:pPr eaLnBrk="1" hangingPunct="1"/>
            <a:endParaRPr lang="en-US" altLang="en-US" sz="2300" dirty="0" smtClean="0"/>
          </a:p>
          <a:p>
            <a:pPr eaLnBrk="1" hangingPunct="1"/>
            <a:endParaRPr lang="en-US" altLang="en-US" sz="2300" dirty="0" smtClean="0"/>
          </a:p>
          <a:p>
            <a:pPr eaLnBrk="1" hangingPunct="1"/>
            <a:endParaRPr lang="en-US" altLang="en-US" sz="800" dirty="0" smtClean="0"/>
          </a:p>
          <a:p>
            <a:pPr lvl="1" eaLnBrk="1" hangingPunct="1">
              <a:buFontTx/>
              <a:buNone/>
            </a:pPr>
            <a:r>
              <a:rPr lang="en-US" altLang="en-US" sz="2000" dirty="0" smtClean="0"/>
              <a:t>1. Find the </a:t>
            </a:r>
            <a:r>
              <a:rPr lang="en-US" altLang="en-US" sz="2000" dirty="0" smtClean="0">
                <a:solidFill>
                  <a:srgbClr val="FFFF00"/>
                </a:solidFill>
              </a:rPr>
              <a:t>axis motion times</a:t>
            </a:r>
            <a:r>
              <a:rPr lang="en-US" altLang="en-US" sz="2000" dirty="0" smtClean="0"/>
              <a:t>:  divide each axis displacement by the </a:t>
            </a:r>
            <a:r>
              <a:rPr lang="en-US" altLang="en-US" sz="2000" dirty="0" smtClean="0">
                <a:solidFill>
                  <a:srgbClr val="FFFF00"/>
                </a:solidFill>
              </a:rPr>
              <a:t>max drive rate</a:t>
            </a:r>
            <a:r>
              <a:rPr lang="en-US" altLang="en-US" sz="2000" dirty="0" smtClean="0"/>
              <a:t> for that axis.</a:t>
            </a:r>
          </a:p>
          <a:p>
            <a:pPr lvl="1" eaLnBrk="1" hangingPunct="1">
              <a:buFontTx/>
              <a:buNone/>
            </a:pPr>
            <a:r>
              <a:rPr lang="en-US" altLang="en-US" sz="2000" dirty="0" smtClean="0"/>
              <a:t>2. Find the </a:t>
            </a:r>
            <a:r>
              <a:rPr lang="en-US" altLang="en-US" sz="2000" dirty="0" smtClean="0">
                <a:solidFill>
                  <a:srgbClr val="FFFF00"/>
                </a:solidFill>
              </a:rPr>
              <a:t>max motion time</a:t>
            </a:r>
            <a:r>
              <a:rPr lang="en-US" altLang="en-US" sz="2000" dirty="0" smtClean="0"/>
              <a:t> of all the axis motion times.</a:t>
            </a:r>
          </a:p>
          <a:p>
            <a:pPr lvl="1" eaLnBrk="1" hangingPunct="1">
              <a:buFontTx/>
              <a:buNone/>
            </a:pPr>
            <a:r>
              <a:rPr lang="en-US" altLang="en-US" sz="2000" dirty="0" smtClean="0"/>
              <a:t>3. For each axis, divide the </a:t>
            </a:r>
            <a:r>
              <a:rPr lang="en-US" altLang="en-US" sz="2000" dirty="0" smtClean="0">
                <a:solidFill>
                  <a:srgbClr val="FFFF00"/>
                </a:solidFill>
              </a:rPr>
              <a:t>axis motion time</a:t>
            </a:r>
            <a:r>
              <a:rPr lang="en-US" altLang="en-US" sz="2000" dirty="0" smtClean="0"/>
              <a:t> by the</a:t>
            </a:r>
            <a:r>
              <a:rPr lang="en-US" altLang="en-US" sz="2000" dirty="0" smtClean="0">
                <a:solidFill>
                  <a:srgbClr val="FFFF00"/>
                </a:solidFill>
              </a:rPr>
              <a:t> max motion time </a:t>
            </a:r>
            <a:r>
              <a:rPr lang="en-US" altLang="en-US" sz="2000" dirty="0" smtClean="0"/>
              <a:t>to find the </a:t>
            </a:r>
            <a:r>
              <a:rPr lang="en-US" altLang="en-US" sz="2000" dirty="0" smtClean="0">
                <a:solidFill>
                  <a:srgbClr val="FFFF00"/>
                </a:solidFill>
              </a:rPr>
              <a:t>operating % </a:t>
            </a:r>
            <a:r>
              <a:rPr lang="en-US" altLang="en-US" sz="2000" smtClean="0">
                <a:solidFill>
                  <a:schemeClr val="accent2"/>
                </a:solidFill>
              </a:rPr>
              <a:t>for that </a:t>
            </a:r>
            <a:r>
              <a:rPr lang="en-US" altLang="en-US" sz="2000" dirty="0" smtClean="0">
                <a:solidFill>
                  <a:schemeClr val="accent2"/>
                </a:solidFill>
              </a:rPr>
              <a:t>axis motor.</a:t>
            </a: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4724400" y="27654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a</a:t>
            </a: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6705600" y="21558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b</a:t>
            </a:r>
          </a:p>
        </p:txBody>
      </p:sp>
      <p:sp>
        <p:nvSpPr>
          <p:cNvPr id="21513" name="Line 6"/>
          <p:cNvSpPr>
            <a:spLocks noChangeShapeType="1"/>
          </p:cNvSpPr>
          <p:nvPr/>
        </p:nvSpPr>
        <p:spPr bwMode="auto">
          <a:xfrm>
            <a:off x="4648200" y="1851025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7"/>
          <p:cNvSpPr>
            <a:spLocks noChangeShapeType="1"/>
          </p:cNvSpPr>
          <p:nvPr/>
        </p:nvSpPr>
        <p:spPr bwMode="auto">
          <a:xfrm>
            <a:off x="4648200" y="3756025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Text Box 8"/>
          <p:cNvSpPr txBox="1">
            <a:spLocks noChangeArrowheads="1"/>
          </p:cNvSpPr>
          <p:nvPr/>
        </p:nvSpPr>
        <p:spPr bwMode="auto">
          <a:xfrm>
            <a:off x="7543800" y="35274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X</a:t>
            </a:r>
            <a:endParaRPr lang="en-US" altLang="en-US" sz="2400">
              <a:solidFill>
                <a:schemeClr val="accent2"/>
              </a:solidFill>
            </a:endParaRPr>
          </a:p>
        </p:txBody>
      </p:sp>
      <p:sp>
        <p:nvSpPr>
          <p:cNvPr id="21516" name="Text Box 9"/>
          <p:cNvSpPr txBox="1">
            <a:spLocks noChangeArrowheads="1"/>
          </p:cNvSpPr>
          <p:nvPr/>
        </p:nvSpPr>
        <p:spPr bwMode="auto">
          <a:xfrm>
            <a:off x="4075113" y="181768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Y</a:t>
            </a:r>
          </a:p>
        </p:txBody>
      </p:sp>
      <p:sp>
        <p:nvSpPr>
          <p:cNvPr id="21517" name="Oval 11"/>
          <p:cNvSpPr>
            <a:spLocks noChangeArrowheads="1"/>
          </p:cNvSpPr>
          <p:nvPr/>
        </p:nvSpPr>
        <p:spPr bwMode="auto">
          <a:xfrm>
            <a:off x="6997700" y="2587625"/>
            <a:ext cx="76200" cy="76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1518" name="Line 12"/>
          <p:cNvSpPr>
            <a:spLocks noChangeShapeType="1"/>
          </p:cNvSpPr>
          <p:nvPr/>
        </p:nvSpPr>
        <p:spPr bwMode="auto">
          <a:xfrm flipV="1">
            <a:off x="5105400" y="2613025"/>
            <a:ext cx="1905000" cy="609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3"/>
          <p:cNvSpPr>
            <a:spLocks noChangeShapeType="1"/>
          </p:cNvSpPr>
          <p:nvPr/>
        </p:nvSpPr>
        <p:spPr bwMode="auto">
          <a:xfrm>
            <a:off x="5105400" y="3222625"/>
            <a:ext cx="0" cy="6096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14"/>
          <p:cNvSpPr>
            <a:spLocks noChangeShapeType="1"/>
          </p:cNvSpPr>
          <p:nvPr/>
        </p:nvSpPr>
        <p:spPr bwMode="auto">
          <a:xfrm>
            <a:off x="6477000" y="2841625"/>
            <a:ext cx="0" cy="9906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15"/>
          <p:cNvSpPr>
            <a:spLocks noChangeShapeType="1"/>
          </p:cNvSpPr>
          <p:nvPr/>
        </p:nvSpPr>
        <p:spPr bwMode="auto">
          <a:xfrm>
            <a:off x="4572000" y="2765425"/>
            <a:ext cx="1828800" cy="0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Line 16"/>
          <p:cNvSpPr>
            <a:spLocks noChangeShapeType="1"/>
          </p:cNvSpPr>
          <p:nvPr/>
        </p:nvSpPr>
        <p:spPr bwMode="auto">
          <a:xfrm flipH="1">
            <a:off x="4572000" y="3222625"/>
            <a:ext cx="457200" cy="0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Text Box 17"/>
          <p:cNvSpPr txBox="1">
            <a:spLocks noChangeArrowheads="1"/>
          </p:cNvSpPr>
          <p:nvPr/>
        </p:nvSpPr>
        <p:spPr bwMode="auto">
          <a:xfrm>
            <a:off x="5511800" y="4119563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x(t)</a:t>
            </a:r>
          </a:p>
        </p:txBody>
      </p:sp>
      <p:sp>
        <p:nvSpPr>
          <p:cNvPr id="21524" name="Text Box 18"/>
          <p:cNvSpPr txBox="1">
            <a:spLocks noChangeArrowheads="1"/>
          </p:cNvSpPr>
          <p:nvPr/>
        </p:nvSpPr>
        <p:spPr bwMode="auto">
          <a:xfrm>
            <a:off x="3757613" y="2738438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accent1"/>
                </a:solidFill>
              </a:rPr>
              <a:t>y(t)</a:t>
            </a:r>
          </a:p>
        </p:txBody>
      </p:sp>
      <p:sp>
        <p:nvSpPr>
          <p:cNvPr id="21525" name="AutoShape 19"/>
          <p:cNvSpPr>
            <a:spLocks/>
          </p:cNvSpPr>
          <p:nvPr/>
        </p:nvSpPr>
        <p:spPr bwMode="auto">
          <a:xfrm>
            <a:off x="4343400" y="2765425"/>
            <a:ext cx="152400" cy="457200"/>
          </a:xfrm>
          <a:prstGeom prst="leftBrace">
            <a:avLst>
              <a:gd name="adj1" fmla="val 25000"/>
              <a:gd name="adj2" fmla="val 50000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1526" name="AutoShape 20"/>
          <p:cNvSpPr>
            <a:spLocks/>
          </p:cNvSpPr>
          <p:nvPr/>
        </p:nvSpPr>
        <p:spPr bwMode="auto">
          <a:xfrm rot="-5400000">
            <a:off x="5638800" y="3375025"/>
            <a:ext cx="304800" cy="1371600"/>
          </a:xfrm>
          <a:prstGeom prst="leftBrace">
            <a:avLst>
              <a:gd name="adj1" fmla="val 37500"/>
              <a:gd name="adj2" fmla="val 50000"/>
            </a:avLst>
          </a:prstGeom>
          <a:noFill/>
          <a:ln w="28575">
            <a:solidFill>
              <a:srgbClr val="DDDD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1527" name="Oval 21"/>
          <p:cNvSpPr>
            <a:spLocks noChangeArrowheads="1"/>
          </p:cNvSpPr>
          <p:nvPr/>
        </p:nvSpPr>
        <p:spPr bwMode="auto">
          <a:xfrm>
            <a:off x="6400800" y="2765425"/>
            <a:ext cx="76200" cy="76200"/>
          </a:xfrm>
          <a:prstGeom prst="ellipse">
            <a:avLst/>
          </a:prstGeom>
          <a:solidFill>
            <a:srgbClr val="006600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1528" name="Oval 10"/>
          <p:cNvSpPr>
            <a:spLocks noChangeArrowheads="1"/>
          </p:cNvSpPr>
          <p:nvPr/>
        </p:nvSpPr>
        <p:spPr bwMode="auto">
          <a:xfrm>
            <a:off x="5068888" y="3168650"/>
            <a:ext cx="76200" cy="76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55837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4627792-8285-44B7-A9FC-98BF283C706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3/14/2018</a:t>
            </a:fld>
            <a:endParaRPr lang="en-US" altLang="en-US" sz="1400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5DEBEBC-9242-41F4-9160-AA4228767D9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 smtClean="0"/>
          </a:p>
        </p:txBody>
      </p:sp>
      <p:sp>
        <p:nvSpPr>
          <p:cNvPr id="22533" name="Rectangle 26"/>
          <p:cNvSpPr>
            <a:spLocks noChangeArrowheads="1"/>
          </p:cNvSpPr>
          <p:nvPr/>
        </p:nvSpPr>
        <p:spPr bwMode="auto">
          <a:xfrm>
            <a:off x="3100388" y="1814513"/>
            <a:ext cx="5357811" cy="283686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Interpolation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700" dirty="0" smtClean="0"/>
              <a:t>Circular:</a:t>
            </a:r>
          </a:p>
          <a:p>
            <a:pPr eaLnBrk="1" hangingPunct="1"/>
            <a:endParaRPr lang="en-US" altLang="en-US" sz="2700" dirty="0" smtClean="0"/>
          </a:p>
          <a:p>
            <a:pPr eaLnBrk="1" hangingPunct="1"/>
            <a:endParaRPr lang="en-US" altLang="en-US" sz="2700" dirty="0" smtClean="0"/>
          </a:p>
          <a:p>
            <a:pPr eaLnBrk="1" hangingPunct="1"/>
            <a:endParaRPr lang="en-US" altLang="en-US" sz="2700" dirty="0" smtClean="0"/>
          </a:p>
          <a:p>
            <a:pPr eaLnBrk="1" hangingPunct="1"/>
            <a:endParaRPr lang="en-US" altLang="en-US" sz="2700" dirty="0" smtClean="0"/>
          </a:p>
          <a:p>
            <a:pPr eaLnBrk="1" hangingPunct="1"/>
            <a:endParaRPr lang="en-US" altLang="en-US" sz="1600" dirty="0" smtClean="0"/>
          </a:p>
          <a:p>
            <a:pPr lvl="1" eaLnBrk="1" hangingPunct="1"/>
            <a:r>
              <a:rPr lang="en-US" altLang="en-US" sz="2200" dirty="0" smtClean="0"/>
              <a:t>Approximated by linear interpolation chords.</a:t>
            </a:r>
          </a:p>
          <a:p>
            <a:pPr lvl="1" eaLnBrk="1" hangingPunct="1"/>
            <a:r>
              <a:rPr lang="en-US" altLang="en-US" sz="2200" dirty="0" smtClean="0"/>
              <a:t>Approximation determined by one out of three tolerances: </a:t>
            </a:r>
            <a:r>
              <a:rPr lang="en-US" altLang="en-US" sz="2200" dirty="0" smtClean="0">
                <a:solidFill>
                  <a:srgbClr val="FFFF00"/>
                </a:solidFill>
              </a:rPr>
              <a:t> Inner Tolerance</a:t>
            </a:r>
            <a:r>
              <a:rPr lang="en-US" altLang="en-US" sz="2200" dirty="0" smtClean="0"/>
              <a:t>, </a:t>
            </a:r>
            <a:r>
              <a:rPr lang="en-US" altLang="en-US" sz="2200" dirty="0" smtClean="0">
                <a:solidFill>
                  <a:srgbClr val="FFFF00"/>
                </a:solidFill>
              </a:rPr>
              <a:t>Outer Tolerance</a:t>
            </a:r>
            <a:r>
              <a:rPr lang="en-US" altLang="en-US" sz="2200" dirty="0" smtClean="0"/>
              <a:t>, or </a:t>
            </a:r>
            <a:r>
              <a:rPr lang="en-US" altLang="en-US" sz="2200" dirty="0" smtClean="0">
                <a:solidFill>
                  <a:srgbClr val="FFFF00"/>
                </a:solidFill>
              </a:rPr>
              <a:t>Total Tolerance</a:t>
            </a:r>
            <a:r>
              <a:rPr lang="en-US" altLang="en-US" sz="2200" dirty="0" smtClean="0"/>
              <a:t>.</a:t>
            </a:r>
          </a:p>
        </p:txBody>
      </p:sp>
      <p:sp>
        <p:nvSpPr>
          <p:cNvPr id="22536" name="Text Box 4"/>
          <p:cNvSpPr txBox="1">
            <a:spLocks noChangeArrowheads="1"/>
          </p:cNvSpPr>
          <p:nvPr/>
        </p:nvSpPr>
        <p:spPr bwMode="auto">
          <a:xfrm>
            <a:off x="4749800" y="2819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990000"/>
                </a:solidFill>
              </a:rPr>
              <a:t>a</a:t>
            </a:r>
          </a:p>
        </p:txBody>
      </p:sp>
      <p:sp>
        <p:nvSpPr>
          <p:cNvPr id="22537" name="Text Box 5"/>
          <p:cNvSpPr txBox="1">
            <a:spLocks noChangeArrowheads="1"/>
          </p:cNvSpPr>
          <p:nvPr/>
        </p:nvSpPr>
        <p:spPr bwMode="auto">
          <a:xfrm>
            <a:off x="7112000" y="2209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990000"/>
                </a:solidFill>
              </a:rPr>
              <a:t>b</a:t>
            </a:r>
          </a:p>
        </p:txBody>
      </p:sp>
      <p:sp>
        <p:nvSpPr>
          <p:cNvPr id="22538" name="Line 6"/>
          <p:cNvSpPr>
            <a:spLocks noChangeShapeType="1"/>
          </p:cNvSpPr>
          <p:nvPr/>
        </p:nvSpPr>
        <p:spPr bwMode="auto">
          <a:xfrm>
            <a:off x="4673600" y="1905000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Line 7"/>
          <p:cNvSpPr>
            <a:spLocks noChangeShapeType="1"/>
          </p:cNvSpPr>
          <p:nvPr/>
        </p:nvSpPr>
        <p:spPr bwMode="auto">
          <a:xfrm>
            <a:off x="4673600" y="3810000"/>
            <a:ext cx="281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Text Box 8"/>
          <p:cNvSpPr txBox="1">
            <a:spLocks noChangeArrowheads="1"/>
          </p:cNvSpPr>
          <p:nvPr/>
        </p:nvSpPr>
        <p:spPr bwMode="auto">
          <a:xfrm>
            <a:off x="7569200" y="3581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X</a:t>
            </a:r>
            <a:endParaRPr lang="en-US" altLang="en-US" sz="2400">
              <a:solidFill>
                <a:schemeClr val="accent2"/>
              </a:solidFill>
            </a:endParaRPr>
          </a:p>
        </p:txBody>
      </p:sp>
      <p:sp>
        <p:nvSpPr>
          <p:cNvPr id="22541" name="Text Box 9"/>
          <p:cNvSpPr txBox="1">
            <a:spLocks noChangeArrowheads="1"/>
          </p:cNvSpPr>
          <p:nvPr/>
        </p:nvSpPr>
        <p:spPr bwMode="auto">
          <a:xfrm>
            <a:off x="4113213" y="18986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Y</a:t>
            </a:r>
          </a:p>
        </p:txBody>
      </p:sp>
      <p:sp>
        <p:nvSpPr>
          <p:cNvPr id="22542" name="Oval 10"/>
          <p:cNvSpPr>
            <a:spLocks noChangeArrowheads="1"/>
          </p:cNvSpPr>
          <p:nvPr/>
        </p:nvSpPr>
        <p:spPr bwMode="auto">
          <a:xfrm>
            <a:off x="5054600" y="3200400"/>
            <a:ext cx="76200" cy="76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43" name="Oval 11"/>
          <p:cNvSpPr>
            <a:spLocks noChangeArrowheads="1"/>
          </p:cNvSpPr>
          <p:nvPr/>
        </p:nvSpPr>
        <p:spPr bwMode="auto">
          <a:xfrm>
            <a:off x="7035800" y="2590800"/>
            <a:ext cx="76200" cy="76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44" name="Line 12"/>
          <p:cNvSpPr>
            <a:spLocks noChangeShapeType="1"/>
          </p:cNvSpPr>
          <p:nvPr/>
        </p:nvSpPr>
        <p:spPr bwMode="auto">
          <a:xfrm>
            <a:off x="5130800" y="3276600"/>
            <a:ext cx="0" cy="609600"/>
          </a:xfrm>
          <a:prstGeom prst="line">
            <a:avLst/>
          </a:prstGeom>
          <a:noFill/>
          <a:ln w="28575">
            <a:solidFill>
              <a:srgbClr val="0066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3"/>
          <p:cNvSpPr>
            <a:spLocks noChangeShapeType="1"/>
          </p:cNvSpPr>
          <p:nvPr/>
        </p:nvSpPr>
        <p:spPr bwMode="auto">
          <a:xfrm>
            <a:off x="6578600" y="2286000"/>
            <a:ext cx="0" cy="1600200"/>
          </a:xfrm>
          <a:prstGeom prst="line">
            <a:avLst/>
          </a:prstGeom>
          <a:noFill/>
          <a:ln w="28575">
            <a:solidFill>
              <a:srgbClr val="0066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Line 14"/>
          <p:cNvSpPr>
            <a:spLocks noChangeShapeType="1"/>
          </p:cNvSpPr>
          <p:nvPr/>
        </p:nvSpPr>
        <p:spPr bwMode="auto">
          <a:xfrm>
            <a:off x="4597400" y="2286000"/>
            <a:ext cx="1981200" cy="0"/>
          </a:xfrm>
          <a:prstGeom prst="line">
            <a:avLst/>
          </a:prstGeom>
          <a:noFill/>
          <a:ln w="28575">
            <a:solidFill>
              <a:srgbClr val="0066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Line 15"/>
          <p:cNvSpPr>
            <a:spLocks noChangeShapeType="1"/>
          </p:cNvSpPr>
          <p:nvPr/>
        </p:nvSpPr>
        <p:spPr bwMode="auto">
          <a:xfrm flipH="1">
            <a:off x="4597400" y="3276600"/>
            <a:ext cx="457200" cy="0"/>
          </a:xfrm>
          <a:prstGeom prst="line">
            <a:avLst/>
          </a:prstGeom>
          <a:noFill/>
          <a:ln w="28575">
            <a:solidFill>
              <a:srgbClr val="0066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Text Box 16"/>
          <p:cNvSpPr txBox="1">
            <a:spLocks noChangeArrowheads="1"/>
          </p:cNvSpPr>
          <p:nvPr/>
        </p:nvSpPr>
        <p:spPr bwMode="auto">
          <a:xfrm>
            <a:off x="5499100" y="4186238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6600"/>
                </a:solidFill>
              </a:rPr>
              <a:t>x(t)</a:t>
            </a:r>
          </a:p>
        </p:txBody>
      </p:sp>
      <p:sp>
        <p:nvSpPr>
          <p:cNvPr id="22549" name="Text Box 17"/>
          <p:cNvSpPr txBox="1">
            <a:spLocks noChangeArrowheads="1"/>
          </p:cNvSpPr>
          <p:nvPr/>
        </p:nvSpPr>
        <p:spPr bwMode="auto">
          <a:xfrm>
            <a:off x="3760788" y="2524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6600"/>
                </a:solidFill>
              </a:rPr>
              <a:t>y(t)</a:t>
            </a:r>
          </a:p>
        </p:txBody>
      </p:sp>
      <p:sp>
        <p:nvSpPr>
          <p:cNvPr id="22550" name="AutoShape 18"/>
          <p:cNvSpPr>
            <a:spLocks/>
          </p:cNvSpPr>
          <p:nvPr/>
        </p:nvSpPr>
        <p:spPr bwMode="auto">
          <a:xfrm>
            <a:off x="4368800" y="2286000"/>
            <a:ext cx="152400" cy="990600"/>
          </a:xfrm>
          <a:prstGeom prst="leftBrace">
            <a:avLst>
              <a:gd name="adj1" fmla="val 54167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51" name="AutoShape 19"/>
          <p:cNvSpPr>
            <a:spLocks/>
          </p:cNvSpPr>
          <p:nvPr/>
        </p:nvSpPr>
        <p:spPr bwMode="auto">
          <a:xfrm rot="-5400000">
            <a:off x="5689600" y="3309938"/>
            <a:ext cx="304800" cy="1447800"/>
          </a:xfrm>
          <a:prstGeom prst="leftBrace">
            <a:avLst>
              <a:gd name="adj1" fmla="val 39583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52" name="Freeform 20"/>
          <p:cNvSpPr>
            <a:spLocks/>
          </p:cNvSpPr>
          <p:nvPr/>
        </p:nvSpPr>
        <p:spPr bwMode="auto">
          <a:xfrm>
            <a:off x="5097463" y="2230438"/>
            <a:ext cx="1979612" cy="1006475"/>
          </a:xfrm>
          <a:custGeom>
            <a:avLst/>
            <a:gdLst>
              <a:gd name="T0" fmla="*/ 0 w 1247"/>
              <a:gd name="T1" fmla="*/ 2147483647 h 634"/>
              <a:gd name="T2" fmla="*/ 2147483647 w 1247"/>
              <a:gd name="T3" fmla="*/ 2147483647 h 634"/>
              <a:gd name="T4" fmla="*/ 2147483647 w 1247"/>
              <a:gd name="T5" fmla="*/ 2147483647 h 634"/>
              <a:gd name="T6" fmla="*/ 2147483647 w 1247"/>
              <a:gd name="T7" fmla="*/ 2147483647 h 634"/>
              <a:gd name="T8" fmla="*/ 2147483647 w 1247"/>
              <a:gd name="T9" fmla="*/ 2147483647 h 634"/>
              <a:gd name="T10" fmla="*/ 2147483647 w 1247"/>
              <a:gd name="T11" fmla="*/ 2147483647 h 634"/>
              <a:gd name="T12" fmla="*/ 2147483647 w 1247"/>
              <a:gd name="T13" fmla="*/ 2147483647 h 634"/>
              <a:gd name="T14" fmla="*/ 2147483647 w 1247"/>
              <a:gd name="T15" fmla="*/ 2147483647 h 634"/>
              <a:gd name="T16" fmla="*/ 2147483647 w 1247"/>
              <a:gd name="T17" fmla="*/ 2147483647 h 6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47"/>
              <a:gd name="T28" fmla="*/ 0 h 634"/>
              <a:gd name="T29" fmla="*/ 1247 w 1247"/>
              <a:gd name="T30" fmla="*/ 634 h 63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47" h="634">
                <a:moveTo>
                  <a:pt x="0" y="634"/>
                </a:moveTo>
                <a:cubicBezTo>
                  <a:pt x="10" y="599"/>
                  <a:pt x="39" y="483"/>
                  <a:pt x="70" y="416"/>
                </a:cubicBezTo>
                <a:cubicBezTo>
                  <a:pt x="101" y="349"/>
                  <a:pt x="141" y="282"/>
                  <a:pt x="187" y="229"/>
                </a:cubicBezTo>
                <a:cubicBezTo>
                  <a:pt x="233" y="176"/>
                  <a:pt x="286" y="130"/>
                  <a:pt x="343" y="96"/>
                </a:cubicBezTo>
                <a:cubicBezTo>
                  <a:pt x="400" y="62"/>
                  <a:pt x="465" y="41"/>
                  <a:pt x="530" y="26"/>
                </a:cubicBezTo>
                <a:cubicBezTo>
                  <a:pt x="595" y="11"/>
                  <a:pt x="663" y="0"/>
                  <a:pt x="732" y="3"/>
                </a:cubicBezTo>
                <a:cubicBezTo>
                  <a:pt x="801" y="6"/>
                  <a:pt x="882" y="21"/>
                  <a:pt x="943" y="42"/>
                </a:cubicBezTo>
                <a:cubicBezTo>
                  <a:pt x="1004" y="63"/>
                  <a:pt x="1048" y="91"/>
                  <a:pt x="1099" y="127"/>
                </a:cubicBezTo>
                <a:cubicBezTo>
                  <a:pt x="1150" y="163"/>
                  <a:pt x="1216" y="232"/>
                  <a:pt x="1247" y="260"/>
                </a:cubicBezTo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Text Box 21"/>
          <p:cNvSpPr txBox="1">
            <a:spLocks noChangeArrowheads="1"/>
          </p:cNvSpPr>
          <p:nvPr/>
        </p:nvSpPr>
        <p:spPr bwMode="auto">
          <a:xfrm>
            <a:off x="5969000" y="3352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990000"/>
                </a:solidFill>
              </a:rPr>
              <a:t>c</a:t>
            </a:r>
          </a:p>
        </p:txBody>
      </p:sp>
      <p:sp>
        <p:nvSpPr>
          <p:cNvPr id="22554" name="Text Box 22"/>
          <p:cNvSpPr txBox="1">
            <a:spLocks noChangeArrowheads="1"/>
          </p:cNvSpPr>
          <p:nvPr/>
        </p:nvSpPr>
        <p:spPr bwMode="auto">
          <a:xfrm>
            <a:off x="5969000" y="2743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990000"/>
                </a:solidFill>
              </a:rPr>
              <a:t>r</a:t>
            </a:r>
          </a:p>
        </p:txBody>
      </p:sp>
      <p:sp>
        <p:nvSpPr>
          <p:cNvPr id="22555" name="Line 23"/>
          <p:cNvSpPr>
            <a:spLocks noChangeShapeType="1"/>
          </p:cNvSpPr>
          <p:nvPr/>
        </p:nvSpPr>
        <p:spPr bwMode="auto">
          <a:xfrm flipH="1" flipV="1">
            <a:off x="5397500" y="2552700"/>
            <a:ext cx="990600" cy="9906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Oval 24"/>
          <p:cNvSpPr>
            <a:spLocks noChangeArrowheads="1"/>
          </p:cNvSpPr>
          <p:nvPr/>
        </p:nvSpPr>
        <p:spPr bwMode="auto">
          <a:xfrm>
            <a:off x="6502400" y="2235200"/>
            <a:ext cx="76200" cy="762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57" name="Oval 25"/>
          <p:cNvSpPr>
            <a:spLocks noChangeArrowheads="1"/>
          </p:cNvSpPr>
          <p:nvPr/>
        </p:nvSpPr>
        <p:spPr bwMode="auto">
          <a:xfrm>
            <a:off x="6350000" y="3505200"/>
            <a:ext cx="76200" cy="76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94206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50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250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3" grpId="0" uiExpand="1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6FA6C52-D139-41A8-B776-7710F8DBA667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3/14/2018</a:t>
            </a:fld>
            <a:endParaRPr lang="en-US" altLang="en-US" sz="1400" smtClean="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5695C0-9E90-4569-82F7-14977D1882D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Interpolation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3730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smtClean="0">
                <a:solidFill>
                  <a:srgbClr val="FFFF00"/>
                </a:solidFill>
              </a:rPr>
              <a:t>Inner </a:t>
            </a:r>
            <a:r>
              <a:rPr lang="en-US" altLang="en-US" sz="2700" smtClean="0"/>
              <a:t>Tolerance: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Chords are located</a:t>
            </a:r>
            <a:r>
              <a:rPr lang="en-US" altLang="en-US" sz="2200" smtClean="0">
                <a:solidFill>
                  <a:srgbClr val="FFFF00"/>
                </a:solidFill>
              </a:rPr>
              <a:t> </a:t>
            </a:r>
            <a:r>
              <a:rPr lang="en-US" altLang="en-US" sz="2200" i="1" smtClean="0">
                <a:solidFill>
                  <a:srgbClr val="FFFF00"/>
                </a:solidFill>
              </a:rPr>
              <a:t>inside</a:t>
            </a:r>
            <a:r>
              <a:rPr lang="en-US" altLang="en-US" sz="2200" smtClean="0"/>
              <a:t> the arc</a:t>
            </a:r>
          </a:p>
        </p:txBody>
      </p:sp>
      <p:sp>
        <p:nvSpPr>
          <p:cNvPr id="23559" name="Line 4"/>
          <p:cNvSpPr>
            <a:spLocks noChangeShapeType="1"/>
          </p:cNvSpPr>
          <p:nvPr/>
        </p:nvSpPr>
        <p:spPr bwMode="auto">
          <a:xfrm>
            <a:off x="2987675" y="3108325"/>
            <a:ext cx="1189038" cy="1173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5"/>
          <p:cNvSpPr>
            <a:spLocks noChangeShapeType="1"/>
          </p:cNvSpPr>
          <p:nvPr/>
        </p:nvSpPr>
        <p:spPr bwMode="auto">
          <a:xfrm flipV="1">
            <a:off x="4176713" y="4052888"/>
            <a:ext cx="1600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Line 6"/>
          <p:cNvSpPr>
            <a:spLocks noChangeShapeType="1"/>
          </p:cNvSpPr>
          <p:nvPr/>
        </p:nvSpPr>
        <p:spPr bwMode="auto">
          <a:xfrm flipV="1">
            <a:off x="5776913" y="2609850"/>
            <a:ext cx="838200" cy="1443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7"/>
          <p:cNvSpPr>
            <a:spLocks noChangeShapeType="1"/>
          </p:cNvSpPr>
          <p:nvPr/>
        </p:nvSpPr>
        <p:spPr bwMode="auto">
          <a:xfrm flipV="1">
            <a:off x="3171825" y="3838575"/>
            <a:ext cx="304800" cy="228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8"/>
          <p:cNvSpPr>
            <a:spLocks noChangeShapeType="1"/>
          </p:cNvSpPr>
          <p:nvPr/>
        </p:nvSpPr>
        <p:spPr bwMode="auto">
          <a:xfrm flipH="1">
            <a:off x="3597275" y="3489325"/>
            <a:ext cx="304800" cy="228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Arc 9"/>
          <p:cNvSpPr>
            <a:spLocks/>
          </p:cNvSpPr>
          <p:nvPr/>
        </p:nvSpPr>
        <p:spPr bwMode="auto">
          <a:xfrm flipV="1">
            <a:off x="2894013" y="2378075"/>
            <a:ext cx="3743325" cy="1995488"/>
          </a:xfrm>
          <a:custGeom>
            <a:avLst/>
            <a:gdLst>
              <a:gd name="T0" fmla="*/ 0 w 42461"/>
              <a:gd name="T1" fmla="*/ 2147483647 h 21600"/>
              <a:gd name="T2" fmla="*/ 2147483647 w 42461"/>
              <a:gd name="T3" fmla="*/ 2147483647 h 21600"/>
              <a:gd name="T4" fmla="*/ 2147483647 w 42461"/>
              <a:gd name="T5" fmla="*/ 2147483647 h 21600"/>
              <a:gd name="T6" fmla="*/ 0 60000 65536"/>
              <a:gd name="T7" fmla="*/ 0 60000 65536"/>
              <a:gd name="T8" fmla="*/ 0 60000 65536"/>
              <a:gd name="T9" fmla="*/ 0 w 42461"/>
              <a:gd name="T10" fmla="*/ 0 h 21600"/>
              <a:gd name="T11" fmla="*/ 42461 w 4246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461" h="21600" fill="none" extrusionOk="0">
                <a:moveTo>
                  <a:pt x="0" y="16544"/>
                </a:moveTo>
                <a:cubicBezTo>
                  <a:pt x="2336" y="6839"/>
                  <a:pt x="11018" y="-1"/>
                  <a:pt x="21000" y="0"/>
                </a:cubicBezTo>
                <a:cubicBezTo>
                  <a:pt x="31984" y="0"/>
                  <a:pt x="41219" y="8243"/>
                  <a:pt x="42461" y="19156"/>
                </a:cubicBezTo>
              </a:path>
              <a:path w="42461" h="21600" stroke="0" extrusionOk="0">
                <a:moveTo>
                  <a:pt x="0" y="16544"/>
                </a:moveTo>
                <a:cubicBezTo>
                  <a:pt x="2336" y="6839"/>
                  <a:pt x="11018" y="-1"/>
                  <a:pt x="21000" y="0"/>
                </a:cubicBezTo>
                <a:cubicBezTo>
                  <a:pt x="31984" y="0"/>
                  <a:pt x="41219" y="8243"/>
                  <a:pt x="42461" y="19156"/>
                </a:cubicBezTo>
                <a:lnTo>
                  <a:pt x="21000" y="21600"/>
                </a:lnTo>
                <a:lnTo>
                  <a:pt x="0" y="16544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2E837DC-0025-4F19-B937-A82CBBB5C5C5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3/14/2018</a:t>
            </a:fld>
            <a:endParaRPr lang="en-US" altLang="en-US" sz="1400" smtClean="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487561-7773-45F2-8220-53AE9A881A2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Interpolation</a:t>
            </a:r>
          </a:p>
        </p:txBody>
      </p:sp>
      <p:sp>
        <p:nvSpPr>
          <p:cNvPr id="24582" name="Line 3"/>
          <p:cNvSpPr>
            <a:spLocks noChangeShapeType="1"/>
          </p:cNvSpPr>
          <p:nvPr/>
        </p:nvSpPr>
        <p:spPr bwMode="auto">
          <a:xfrm>
            <a:off x="3094038" y="3505200"/>
            <a:ext cx="12192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Line 4"/>
          <p:cNvSpPr>
            <a:spLocks noChangeShapeType="1"/>
          </p:cNvSpPr>
          <p:nvPr/>
        </p:nvSpPr>
        <p:spPr bwMode="auto">
          <a:xfrm flipV="1">
            <a:off x="4313238" y="4572000"/>
            <a:ext cx="1752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Line 5"/>
          <p:cNvSpPr>
            <a:spLocks noChangeShapeType="1"/>
          </p:cNvSpPr>
          <p:nvPr/>
        </p:nvSpPr>
        <p:spPr bwMode="auto">
          <a:xfrm flipV="1">
            <a:off x="6065838" y="3429000"/>
            <a:ext cx="838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Line 6"/>
          <p:cNvSpPr>
            <a:spLocks noChangeShapeType="1"/>
          </p:cNvSpPr>
          <p:nvPr/>
        </p:nvSpPr>
        <p:spPr bwMode="auto">
          <a:xfrm flipH="1">
            <a:off x="4402138" y="4127500"/>
            <a:ext cx="177800" cy="407988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7"/>
          <p:cNvSpPr>
            <a:spLocks noChangeShapeType="1"/>
          </p:cNvSpPr>
          <p:nvPr/>
        </p:nvSpPr>
        <p:spPr bwMode="auto">
          <a:xfrm flipV="1">
            <a:off x="4149725" y="4797425"/>
            <a:ext cx="152400" cy="3810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00"/>
                </a:solidFill>
              </a:rPr>
              <a:t>Outer</a:t>
            </a:r>
            <a:r>
              <a:rPr lang="en-US" altLang="en-US" smtClean="0"/>
              <a:t> Tolerance:</a:t>
            </a:r>
          </a:p>
          <a:p>
            <a:pPr lvl="1" eaLnBrk="1" hangingPunct="1"/>
            <a:r>
              <a:rPr lang="en-US" altLang="en-US" smtClean="0"/>
              <a:t>Chords are located </a:t>
            </a:r>
            <a:r>
              <a:rPr lang="en-US" altLang="en-US" i="1" smtClean="0">
                <a:solidFill>
                  <a:srgbClr val="FFFF00"/>
                </a:solidFill>
              </a:rPr>
              <a:t>outside</a:t>
            </a:r>
            <a:r>
              <a:rPr lang="en-US" altLang="en-US" smtClean="0"/>
              <a:t> the arc</a:t>
            </a:r>
          </a:p>
        </p:txBody>
      </p:sp>
      <p:sp>
        <p:nvSpPr>
          <p:cNvPr id="24588" name="Arc 9"/>
          <p:cNvSpPr>
            <a:spLocks/>
          </p:cNvSpPr>
          <p:nvPr/>
        </p:nvSpPr>
        <p:spPr bwMode="auto">
          <a:xfrm flipV="1">
            <a:off x="3168650" y="2682875"/>
            <a:ext cx="3743325" cy="1995488"/>
          </a:xfrm>
          <a:custGeom>
            <a:avLst/>
            <a:gdLst>
              <a:gd name="T0" fmla="*/ 0 w 42461"/>
              <a:gd name="T1" fmla="*/ 2147483647 h 21600"/>
              <a:gd name="T2" fmla="*/ 2147483647 w 42461"/>
              <a:gd name="T3" fmla="*/ 2147483647 h 21600"/>
              <a:gd name="T4" fmla="*/ 2147483647 w 42461"/>
              <a:gd name="T5" fmla="*/ 2147483647 h 21600"/>
              <a:gd name="T6" fmla="*/ 0 60000 65536"/>
              <a:gd name="T7" fmla="*/ 0 60000 65536"/>
              <a:gd name="T8" fmla="*/ 0 60000 65536"/>
              <a:gd name="T9" fmla="*/ 0 w 42461"/>
              <a:gd name="T10" fmla="*/ 0 h 21600"/>
              <a:gd name="T11" fmla="*/ 42461 w 4246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461" h="21600" fill="none" extrusionOk="0">
                <a:moveTo>
                  <a:pt x="0" y="16544"/>
                </a:moveTo>
                <a:cubicBezTo>
                  <a:pt x="2336" y="6839"/>
                  <a:pt x="11018" y="-1"/>
                  <a:pt x="21000" y="0"/>
                </a:cubicBezTo>
                <a:cubicBezTo>
                  <a:pt x="31984" y="0"/>
                  <a:pt x="41219" y="8243"/>
                  <a:pt x="42461" y="19156"/>
                </a:cubicBezTo>
              </a:path>
              <a:path w="42461" h="21600" stroke="0" extrusionOk="0">
                <a:moveTo>
                  <a:pt x="0" y="16544"/>
                </a:moveTo>
                <a:cubicBezTo>
                  <a:pt x="2336" y="6839"/>
                  <a:pt x="11018" y="-1"/>
                  <a:pt x="21000" y="0"/>
                </a:cubicBezTo>
                <a:cubicBezTo>
                  <a:pt x="31984" y="0"/>
                  <a:pt x="41219" y="8243"/>
                  <a:pt x="42461" y="19156"/>
                </a:cubicBezTo>
                <a:lnTo>
                  <a:pt x="21000" y="21600"/>
                </a:lnTo>
                <a:lnTo>
                  <a:pt x="0" y="16544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5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468179-27F2-4C63-9F61-266441B8909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3/14/2018</a:t>
            </a:fld>
            <a:endParaRPr lang="en-US" altLang="en-US" sz="140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3CCA468-530C-4762-ADE0-8A41C82BCDDE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Definitions</a:t>
            </a:r>
            <a:endParaRPr lang="en-US" altLang="en-US" sz="2500" smtClean="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sz="2400" dirty="0" smtClean="0">
                <a:solidFill>
                  <a:srgbClr val="FFFF00"/>
                </a:solidFill>
              </a:rPr>
              <a:t>Sensor:</a:t>
            </a:r>
            <a:r>
              <a:rPr lang="en-US" altLang="en-US" sz="2400" dirty="0" smtClean="0"/>
              <a:t> a device that allows the measurement of some physical quantity of interest.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dirty="0" smtClean="0">
                <a:solidFill>
                  <a:srgbClr val="FFFF00"/>
                </a:solidFill>
              </a:rPr>
              <a:t>Transducer:</a:t>
            </a:r>
            <a:r>
              <a:rPr lang="en-US" altLang="en-US" sz="2400" dirty="0" smtClean="0"/>
              <a:t> a device that converts one physical quantity into another (more useful) physical quantity.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dirty="0" smtClean="0">
                <a:solidFill>
                  <a:srgbClr val="FFFF00"/>
                </a:solidFill>
              </a:rPr>
              <a:t>Analyzer: </a:t>
            </a:r>
            <a:r>
              <a:rPr lang="en-US" altLang="en-US" sz="2400" dirty="0" smtClean="0"/>
              <a:t>a device that compares two or more quantities to provide information for decision making.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dirty="0" smtClean="0"/>
              <a:t>We tend to refer to all of these as </a:t>
            </a:r>
            <a:r>
              <a:rPr lang="en-US" altLang="en-US" sz="2400" i="1" dirty="0" smtClean="0">
                <a:solidFill>
                  <a:srgbClr val="FFFF00"/>
                </a:solidFill>
              </a:rPr>
              <a:t>sensors</a:t>
            </a:r>
            <a:r>
              <a:rPr lang="en-US" altLang="en-US" sz="2400" dirty="0" smtClean="0"/>
              <a:t>.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6573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uiExpand="1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DB146A2-501C-4C23-90CA-BC0E2A3E7682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3/14/2018</a:t>
            </a:fld>
            <a:endParaRPr lang="en-US" altLang="en-US" sz="1400" smtClean="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C7CCD7-F109-42C7-B7FE-43F13BE11B0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Interpolation</a:t>
            </a:r>
          </a:p>
        </p:txBody>
      </p:sp>
      <p:sp>
        <p:nvSpPr>
          <p:cNvPr id="25606" name="Line 3"/>
          <p:cNvSpPr>
            <a:spLocks noChangeShapeType="1"/>
          </p:cNvSpPr>
          <p:nvPr/>
        </p:nvSpPr>
        <p:spPr bwMode="auto">
          <a:xfrm>
            <a:off x="3140075" y="3322638"/>
            <a:ext cx="11430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Line 4"/>
          <p:cNvSpPr>
            <a:spLocks noChangeShapeType="1"/>
          </p:cNvSpPr>
          <p:nvPr/>
        </p:nvSpPr>
        <p:spPr bwMode="auto">
          <a:xfrm flipV="1">
            <a:off x="4283075" y="4297363"/>
            <a:ext cx="1858963" cy="244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5"/>
          <p:cNvSpPr>
            <a:spLocks noChangeShapeType="1"/>
          </p:cNvSpPr>
          <p:nvPr/>
        </p:nvSpPr>
        <p:spPr bwMode="auto">
          <a:xfrm flipV="1">
            <a:off x="6127750" y="2760663"/>
            <a:ext cx="687388" cy="1554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6"/>
          <p:cNvSpPr>
            <a:spLocks noChangeShapeType="1"/>
          </p:cNvSpPr>
          <p:nvPr/>
        </p:nvSpPr>
        <p:spPr bwMode="auto">
          <a:xfrm flipV="1">
            <a:off x="3292475" y="3932238"/>
            <a:ext cx="304800" cy="228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7"/>
          <p:cNvSpPr>
            <a:spLocks noChangeShapeType="1"/>
          </p:cNvSpPr>
          <p:nvPr/>
        </p:nvSpPr>
        <p:spPr bwMode="auto">
          <a:xfrm flipH="1">
            <a:off x="3660775" y="3627438"/>
            <a:ext cx="317500" cy="2540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496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smtClean="0">
                <a:solidFill>
                  <a:srgbClr val="FFFF00"/>
                </a:solidFill>
              </a:rPr>
              <a:t>Total</a:t>
            </a:r>
            <a:r>
              <a:rPr lang="en-US" altLang="en-US" sz="2700" smtClean="0"/>
              <a:t> Tolerance: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Inner and Outer tolerances are </a:t>
            </a:r>
            <a:r>
              <a:rPr lang="en-US" altLang="en-US" sz="2200" i="1" smtClean="0">
                <a:solidFill>
                  <a:srgbClr val="FFFF00"/>
                </a:solidFill>
              </a:rPr>
              <a:t>equal</a:t>
            </a:r>
            <a:endParaRPr lang="en-US" altLang="en-US" sz="2200" smtClean="0">
              <a:solidFill>
                <a:srgbClr val="FFFF00"/>
              </a:solidFill>
            </a:endParaRPr>
          </a:p>
        </p:txBody>
      </p:sp>
      <p:sp>
        <p:nvSpPr>
          <p:cNvPr id="25612" name="Line 9"/>
          <p:cNvSpPr>
            <a:spLocks noChangeShapeType="1"/>
          </p:cNvSpPr>
          <p:nvPr/>
        </p:nvSpPr>
        <p:spPr bwMode="auto">
          <a:xfrm flipH="1">
            <a:off x="4333875" y="4008438"/>
            <a:ext cx="177800" cy="407987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0"/>
          <p:cNvSpPr>
            <a:spLocks noChangeShapeType="1"/>
          </p:cNvSpPr>
          <p:nvPr/>
        </p:nvSpPr>
        <p:spPr bwMode="auto">
          <a:xfrm flipV="1">
            <a:off x="4130675" y="4541838"/>
            <a:ext cx="152400" cy="3810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Arc 11"/>
          <p:cNvSpPr>
            <a:spLocks/>
          </p:cNvSpPr>
          <p:nvPr/>
        </p:nvSpPr>
        <p:spPr bwMode="auto">
          <a:xfrm flipV="1">
            <a:off x="3092450" y="2544763"/>
            <a:ext cx="3743325" cy="1995487"/>
          </a:xfrm>
          <a:custGeom>
            <a:avLst/>
            <a:gdLst>
              <a:gd name="T0" fmla="*/ 0 w 42461"/>
              <a:gd name="T1" fmla="*/ 2147483647 h 21600"/>
              <a:gd name="T2" fmla="*/ 2147483647 w 42461"/>
              <a:gd name="T3" fmla="*/ 2147483647 h 21600"/>
              <a:gd name="T4" fmla="*/ 2147483647 w 42461"/>
              <a:gd name="T5" fmla="*/ 2147483647 h 21600"/>
              <a:gd name="T6" fmla="*/ 0 60000 65536"/>
              <a:gd name="T7" fmla="*/ 0 60000 65536"/>
              <a:gd name="T8" fmla="*/ 0 60000 65536"/>
              <a:gd name="T9" fmla="*/ 0 w 42461"/>
              <a:gd name="T10" fmla="*/ 0 h 21600"/>
              <a:gd name="T11" fmla="*/ 42461 w 4246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461" h="21600" fill="none" extrusionOk="0">
                <a:moveTo>
                  <a:pt x="0" y="16544"/>
                </a:moveTo>
                <a:cubicBezTo>
                  <a:pt x="2336" y="6839"/>
                  <a:pt x="11018" y="-1"/>
                  <a:pt x="21000" y="0"/>
                </a:cubicBezTo>
                <a:cubicBezTo>
                  <a:pt x="31984" y="0"/>
                  <a:pt x="41219" y="8243"/>
                  <a:pt x="42461" y="19156"/>
                </a:cubicBezTo>
              </a:path>
              <a:path w="42461" h="21600" stroke="0" extrusionOk="0">
                <a:moveTo>
                  <a:pt x="0" y="16544"/>
                </a:moveTo>
                <a:cubicBezTo>
                  <a:pt x="2336" y="6839"/>
                  <a:pt x="11018" y="-1"/>
                  <a:pt x="21000" y="0"/>
                </a:cubicBezTo>
                <a:cubicBezTo>
                  <a:pt x="31984" y="0"/>
                  <a:pt x="41219" y="8243"/>
                  <a:pt x="42461" y="19156"/>
                </a:cubicBezTo>
                <a:lnTo>
                  <a:pt x="21000" y="21600"/>
                </a:lnTo>
                <a:lnTo>
                  <a:pt x="0" y="16544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8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0D4E7AC-C616-4C7A-A435-C9E55520B79F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3/14/2018</a:t>
            </a:fld>
            <a:endParaRPr lang="en-US" altLang="en-US" sz="140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27ED36-52CD-43EB-9AB1-DEC1AD832F0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Classes &amp; Types of Sensors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700" smtClean="0"/>
              <a:t>Four major classes of sensors:</a:t>
            </a:r>
          </a:p>
          <a:p>
            <a:pPr lvl="1" eaLnBrk="1" hangingPunct="1"/>
            <a:r>
              <a:rPr lang="en-US" altLang="en-US" sz="2200" smtClean="0"/>
              <a:t>Tactile 		 	(contact - limit switches)</a:t>
            </a:r>
          </a:p>
          <a:p>
            <a:pPr lvl="1" eaLnBrk="1" hangingPunct="1"/>
            <a:r>
              <a:rPr lang="en-US" altLang="en-US" sz="2200" smtClean="0"/>
              <a:t>Proximity &amp; Range 	(non-contact)</a:t>
            </a:r>
          </a:p>
          <a:p>
            <a:pPr lvl="1" eaLnBrk="1" hangingPunct="1"/>
            <a:r>
              <a:rPr lang="en-US" altLang="en-US" sz="2200" smtClean="0"/>
              <a:t>Vision 			(recognition, orientation) </a:t>
            </a:r>
          </a:p>
          <a:p>
            <a:pPr lvl="1" eaLnBrk="1" hangingPunct="1"/>
            <a:r>
              <a:rPr lang="en-US" altLang="en-US" sz="2200" smtClean="0"/>
              <a:t>Miscellaneous 		(temp, pressure, strain)</a:t>
            </a:r>
          </a:p>
          <a:p>
            <a:pPr lvl="1" eaLnBrk="1" hangingPunct="1"/>
            <a:endParaRPr lang="en-US" altLang="en-US" sz="2200" smtClean="0"/>
          </a:p>
          <a:p>
            <a:pPr eaLnBrk="1" hangingPunct="1"/>
            <a:r>
              <a:rPr lang="en-US" altLang="en-US" sz="2700" smtClean="0"/>
              <a:t>Two types of sensors:</a:t>
            </a:r>
          </a:p>
          <a:p>
            <a:pPr lvl="1" eaLnBrk="1" hangingPunct="1"/>
            <a:r>
              <a:rPr lang="en-US" altLang="en-US" sz="2200" smtClean="0"/>
              <a:t>Analog		(continuous physical quantity)</a:t>
            </a:r>
          </a:p>
          <a:p>
            <a:pPr lvl="1" eaLnBrk="1" hangingPunct="1"/>
            <a:r>
              <a:rPr lang="en-US" altLang="en-US" sz="2200" smtClean="0"/>
              <a:t>Digital 		(discrete physical quantity)</a:t>
            </a:r>
          </a:p>
        </p:txBody>
      </p:sp>
    </p:spTree>
    <p:extLst>
      <p:ext uri="{BB962C8B-B14F-4D97-AF65-F5344CB8AC3E}">
        <p14:creationId xmlns:p14="http://schemas.microsoft.com/office/powerpoint/2010/main" val="146655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2FA925C-CF98-494D-AD0F-C057F5F57FCE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3/14/2018</a:t>
            </a:fld>
            <a:endParaRPr lang="en-US" altLang="en-US" sz="1400" smtClean="0"/>
          </a:p>
        </p:txBody>
      </p:sp>
      <p:sp>
        <p:nvSpPr>
          <p:cNvPr id="819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819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7EFF73D-BEFB-496C-BC82-CF47BDB52A9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30288" y="1731963"/>
            <a:ext cx="4038600" cy="4953000"/>
          </a:xfrm>
        </p:spPr>
        <p:txBody>
          <a:bodyPr/>
          <a:lstStyle/>
          <a:p>
            <a:pPr eaLnBrk="1" hangingPunct="1"/>
            <a:r>
              <a:rPr lang="en-US" altLang="en-US" sz="2100" smtClean="0"/>
              <a:t>Position</a:t>
            </a:r>
          </a:p>
          <a:p>
            <a:pPr lvl="1" eaLnBrk="1" hangingPunct="1"/>
            <a:r>
              <a:rPr lang="en-US" altLang="en-US" sz="1800" smtClean="0"/>
              <a:t>Limit switches</a:t>
            </a:r>
          </a:p>
          <a:p>
            <a:pPr lvl="2" eaLnBrk="1" hangingPunct="1"/>
            <a:r>
              <a:rPr lang="en-US" altLang="en-US" sz="1600" smtClean="0"/>
              <a:t>ac/dc current</a:t>
            </a:r>
          </a:p>
          <a:p>
            <a:pPr lvl="2" eaLnBrk="1" hangingPunct="1"/>
            <a:r>
              <a:rPr lang="en-US" altLang="en-US" sz="1600" smtClean="0"/>
              <a:t>location</a:t>
            </a:r>
          </a:p>
          <a:p>
            <a:pPr lvl="1" eaLnBrk="1" hangingPunct="1"/>
            <a:r>
              <a:rPr lang="en-US" altLang="en-US" sz="1800" smtClean="0"/>
              <a:t>Potentiometers</a:t>
            </a:r>
          </a:p>
          <a:p>
            <a:pPr lvl="2" eaLnBrk="1" hangingPunct="1"/>
            <a:r>
              <a:rPr lang="en-US" altLang="en-US" sz="1600" smtClean="0"/>
              <a:t>dc voltage</a:t>
            </a:r>
          </a:p>
          <a:p>
            <a:pPr lvl="2" eaLnBrk="1" hangingPunct="1"/>
            <a:r>
              <a:rPr lang="en-US" altLang="en-US" sz="1600" smtClean="0"/>
              <a:t>angular / linear</a:t>
            </a:r>
          </a:p>
          <a:p>
            <a:pPr lvl="1" eaLnBrk="1" hangingPunct="1"/>
            <a:r>
              <a:rPr lang="en-US" altLang="en-US" sz="1800" smtClean="0"/>
              <a:t>Resolvers</a:t>
            </a:r>
          </a:p>
          <a:p>
            <a:pPr lvl="2" eaLnBrk="1" hangingPunct="1"/>
            <a:r>
              <a:rPr lang="en-US" altLang="en-US" sz="1600" smtClean="0"/>
              <a:t>ac voltage phase shift</a:t>
            </a:r>
          </a:p>
          <a:p>
            <a:pPr lvl="2" eaLnBrk="1" hangingPunct="1"/>
            <a:r>
              <a:rPr lang="en-US" altLang="en-US" sz="1600" smtClean="0"/>
              <a:t>angular</a:t>
            </a:r>
          </a:p>
          <a:p>
            <a:pPr lvl="1" eaLnBrk="1" hangingPunct="1"/>
            <a:r>
              <a:rPr lang="en-US" altLang="en-US" sz="1800" smtClean="0"/>
              <a:t>Encoders</a:t>
            </a:r>
          </a:p>
          <a:p>
            <a:pPr lvl="2" eaLnBrk="1" hangingPunct="1"/>
            <a:r>
              <a:rPr lang="en-US" altLang="en-US" sz="1600" smtClean="0"/>
              <a:t>ac/dc current</a:t>
            </a:r>
          </a:p>
          <a:p>
            <a:pPr lvl="2" eaLnBrk="1" hangingPunct="1"/>
            <a:r>
              <a:rPr lang="en-US" altLang="en-US" sz="1600" smtClean="0"/>
              <a:t>angular / linear location</a:t>
            </a:r>
          </a:p>
          <a:p>
            <a:pPr lvl="2" eaLnBrk="1" hangingPunct="1"/>
            <a:r>
              <a:rPr lang="en-US" altLang="en-US" sz="1600" smtClean="0"/>
              <a:t>Incremental / Absolute</a:t>
            </a:r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5988" y="1731963"/>
            <a:ext cx="37719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100" smtClean="0"/>
              <a:t>Velocity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Tachometer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Analog</a:t>
            </a:r>
            <a:r>
              <a:rPr lang="en-US" altLang="en-US" sz="1600" smtClean="0"/>
              <a:t> 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600" smtClean="0"/>
              <a:t>dc voltage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600" smtClean="0"/>
              <a:t>angular velocity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Digital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600" smtClean="0"/>
              <a:t>pulse frequency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600" smtClean="0"/>
              <a:t>angular / linear velocity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smtClean="0"/>
              <a:t>Temperature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smtClean="0"/>
              <a:t>Capacitive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smtClean="0"/>
              <a:t>Resistive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smtClean="0"/>
              <a:t>Thermistors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smtClean="0"/>
              <a:t>Pressure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smtClean="0"/>
              <a:t>Piezo-electric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smtClean="0"/>
              <a:t>Resistive</a:t>
            </a:r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45259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build="p" bldLvl="2" autoUpdateAnimBg="0"/>
      <p:bldP spid="229380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2578ADD-A4FF-4709-962E-988DEFC1D7B5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3/14/2018</a:t>
            </a:fld>
            <a:endParaRPr lang="en-US" altLang="en-US" sz="1400" smtClean="0"/>
          </a:p>
        </p:txBody>
      </p:sp>
      <p:sp>
        <p:nvSpPr>
          <p:cNvPr id="921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922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DC176D-2F86-4742-BB4E-18B8A6687CF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3924300" cy="4038600"/>
          </a:xfrm>
        </p:spPr>
        <p:txBody>
          <a:bodyPr/>
          <a:lstStyle/>
          <a:p>
            <a:pPr eaLnBrk="1" hangingPunct="1"/>
            <a:r>
              <a:rPr lang="en-US" altLang="en-US" sz="2100" smtClean="0"/>
              <a:t>Transducers</a:t>
            </a:r>
          </a:p>
          <a:p>
            <a:pPr lvl="1" eaLnBrk="1" hangingPunct="1"/>
            <a:r>
              <a:rPr lang="en-US" altLang="en-US" sz="1800" smtClean="0"/>
              <a:t>ADCs - </a:t>
            </a:r>
          </a:p>
          <a:p>
            <a:pPr lvl="2" eaLnBrk="1" hangingPunct="1"/>
            <a:r>
              <a:rPr lang="en-US" altLang="en-US" sz="1600" smtClean="0"/>
              <a:t>Analog to Digital Converters</a:t>
            </a:r>
          </a:p>
          <a:p>
            <a:pPr lvl="1" eaLnBrk="1" hangingPunct="1"/>
            <a:r>
              <a:rPr lang="en-US" altLang="en-US" sz="1800" smtClean="0"/>
              <a:t>DACs - </a:t>
            </a:r>
          </a:p>
          <a:p>
            <a:pPr lvl="2" eaLnBrk="1" hangingPunct="1"/>
            <a:r>
              <a:rPr lang="en-US" altLang="en-US" sz="1600" smtClean="0"/>
              <a:t>Digital to Analog Converters</a:t>
            </a:r>
          </a:p>
          <a:p>
            <a:pPr lvl="1" eaLnBrk="1" hangingPunct="1"/>
            <a:r>
              <a:rPr lang="en-US" altLang="en-US" sz="1800" smtClean="0"/>
              <a:t>Frequency to Voltage Converters</a:t>
            </a:r>
          </a:p>
          <a:p>
            <a:pPr lvl="3" eaLnBrk="1" hangingPunct="1"/>
            <a:endParaRPr lang="en-US" altLang="en-US" sz="1400" smtClean="0"/>
          </a:p>
          <a:p>
            <a:pPr lvl="1" eaLnBrk="1" hangingPunct="1"/>
            <a:r>
              <a:rPr lang="en-US" altLang="en-US" sz="1800" smtClean="0"/>
              <a:t>Voltage to Frequency Converters</a:t>
            </a:r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100" smtClean="0"/>
              <a:t>Analyzers</a:t>
            </a:r>
          </a:p>
          <a:p>
            <a:pPr lvl="1" eaLnBrk="1" hangingPunct="1"/>
            <a:r>
              <a:rPr lang="en-US" altLang="en-US" sz="1800" smtClean="0"/>
              <a:t>Counters </a:t>
            </a:r>
          </a:p>
          <a:p>
            <a:pPr lvl="1" eaLnBrk="1" hangingPunct="1"/>
            <a:r>
              <a:rPr lang="en-US" altLang="en-US" sz="1800" smtClean="0"/>
              <a:t>Timers</a:t>
            </a:r>
          </a:p>
          <a:p>
            <a:pPr lvl="1" eaLnBrk="1" hangingPunct="1"/>
            <a:r>
              <a:rPr lang="en-US" altLang="en-US" sz="1800" smtClean="0"/>
              <a:t>Computers</a:t>
            </a:r>
          </a:p>
          <a:p>
            <a:pPr lvl="1" eaLnBrk="1" hangingPunct="1"/>
            <a:r>
              <a:rPr lang="en-US" altLang="en-US" sz="1800" smtClean="0"/>
              <a:t>Ultra-Sonics</a:t>
            </a:r>
          </a:p>
          <a:p>
            <a:pPr lvl="1" eaLnBrk="1" hangingPunct="1"/>
            <a:r>
              <a:rPr lang="en-US" altLang="en-US" sz="1800" smtClean="0"/>
              <a:t>Radar</a:t>
            </a:r>
          </a:p>
          <a:p>
            <a:pPr lvl="2" eaLnBrk="1" hangingPunct="1"/>
            <a:r>
              <a:rPr lang="en-US" altLang="en-US" sz="1600" smtClean="0"/>
              <a:t>distance</a:t>
            </a:r>
          </a:p>
          <a:p>
            <a:pPr lvl="2" eaLnBrk="1" hangingPunct="1"/>
            <a:r>
              <a:rPr lang="en-US" altLang="en-US" sz="1600" smtClean="0"/>
              <a:t>frequency shift</a:t>
            </a:r>
          </a:p>
          <a:p>
            <a:pPr lvl="1" eaLnBrk="1" hangingPunct="1"/>
            <a:r>
              <a:rPr lang="en-US" altLang="en-US" sz="1800" smtClean="0"/>
              <a:t>Vision Systems</a:t>
            </a:r>
          </a:p>
        </p:txBody>
      </p:sp>
    </p:spTree>
    <p:extLst>
      <p:ext uri="{BB962C8B-B14F-4D97-AF65-F5344CB8AC3E}">
        <p14:creationId xmlns:p14="http://schemas.microsoft.com/office/powerpoint/2010/main" val="163353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30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0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30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30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304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304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304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304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304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 bldLvl="3" autoUpdateAnimBg="0"/>
      <p:bldP spid="230404" grpId="0" build="p" bldLvl="3" autoUpdateAnimBg="0" advAuto="15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3D01C19-DA08-4577-8DD8-AF129650395D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3/14/2018</a:t>
            </a:fld>
            <a:endParaRPr lang="en-US" altLang="en-US" sz="1400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87189AE-3EF9-4238-814B-A3F8FEB7424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Considerations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00"/>
                </a:solidFill>
              </a:rPr>
              <a:t>Noise Immunity:</a:t>
            </a:r>
            <a:r>
              <a:rPr lang="en-US" altLang="en-US" smtClean="0">
                <a:solidFill>
                  <a:srgbClr val="A50021"/>
                </a:solidFill>
              </a:rPr>
              <a:t> </a:t>
            </a:r>
            <a:r>
              <a:rPr lang="en-US" altLang="en-US" smtClean="0"/>
              <a:t> the ability to discriminate the desired quantity from the background signals.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>
                <a:solidFill>
                  <a:srgbClr val="FFFF00"/>
                </a:solidFill>
              </a:rPr>
              <a:t>Validity:</a:t>
            </a:r>
            <a:r>
              <a:rPr lang="en-US" altLang="en-US" smtClean="0"/>
              <a:t>  the surrogate quantity’s ability to represent the desired, physical quantity. 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>
                <a:solidFill>
                  <a:srgbClr val="FFFF00"/>
                </a:solidFill>
              </a:rPr>
              <a:t>Shielding:</a:t>
            </a:r>
            <a:r>
              <a:rPr lang="en-US" altLang="en-US" smtClean="0"/>
              <a:t>  preventing false responses from entering the measurement system. </a:t>
            </a:r>
          </a:p>
          <a:p>
            <a:pPr lvl="1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771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4BB667-AFD7-4921-A607-7EC8FF75B3C0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3/14/2018</a:t>
            </a:fld>
            <a:endParaRPr lang="en-US" altLang="en-US" sz="1400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C564A13-B4E2-4DBD-8F5A-CEBEF7EC38F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232470" name="Rectangle 22"/>
          <p:cNvSpPr>
            <a:spLocks noChangeArrowheads="1"/>
          </p:cNvSpPr>
          <p:nvPr/>
        </p:nvSpPr>
        <p:spPr bwMode="auto">
          <a:xfrm>
            <a:off x="1231900" y="3538538"/>
            <a:ext cx="7250113" cy="2809875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Considerations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700" dirty="0" smtClean="0"/>
              <a:t>Noise Immunity (continued):</a:t>
            </a:r>
          </a:p>
          <a:p>
            <a:pPr lvl="1" eaLnBrk="1" hangingPunct="1"/>
            <a:r>
              <a:rPr lang="en-US" altLang="en-US" sz="2200" dirty="0" smtClean="0">
                <a:solidFill>
                  <a:srgbClr val="FFFF00"/>
                </a:solidFill>
              </a:rPr>
              <a:t>Hysteresis: </a:t>
            </a:r>
            <a:r>
              <a:rPr lang="en-US" altLang="en-US" sz="2200" dirty="0" smtClean="0"/>
              <a:t> the quantity of signal required to trigger an increase in measured value is greater than that required to trigger a decrease in measured value.</a:t>
            </a:r>
          </a:p>
          <a:p>
            <a:pPr lvl="1" eaLnBrk="1" hangingPunct="1"/>
            <a:endParaRPr lang="en-US" altLang="en-US" sz="2200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362200" y="3810000"/>
            <a:ext cx="5715000" cy="2576513"/>
            <a:chOff x="1488" y="2400"/>
            <a:chExt cx="3600" cy="1623"/>
          </a:xfrm>
        </p:grpSpPr>
        <p:sp>
          <p:nvSpPr>
            <p:cNvPr id="11284" name="Line 5"/>
            <p:cNvSpPr>
              <a:spLocks noChangeShapeType="1"/>
            </p:cNvSpPr>
            <p:nvPr/>
          </p:nvSpPr>
          <p:spPr bwMode="auto">
            <a:xfrm>
              <a:off x="1872" y="3552"/>
              <a:ext cx="30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Text Box 6"/>
            <p:cNvSpPr txBox="1">
              <a:spLocks noChangeArrowheads="1"/>
            </p:cNvSpPr>
            <p:nvPr/>
          </p:nvSpPr>
          <p:spPr bwMode="auto">
            <a:xfrm>
              <a:off x="3168" y="3792"/>
              <a:ext cx="7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Voltage</a:t>
              </a:r>
            </a:p>
          </p:txBody>
        </p:sp>
        <p:sp>
          <p:nvSpPr>
            <p:cNvPr id="11286" name="Text Box 7"/>
            <p:cNvSpPr txBox="1">
              <a:spLocks noChangeArrowheads="1"/>
            </p:cNvSpPr>
            <p:nvPr/>
          </p:nvSpPr>
          <p:spPr bwMode="auto">
            <a:xfrm>
              <a:off x="1872" y="3600"/>
              <a:ext cx="32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000000"/>
                  </a:solidFill>
                </a:rPr>
                <a:t>0	1	2	3	4	5</a:t>
              </a:r>
            </a:p>
          </p:txBody>
        </p:sp>
        <p:sp>
          <p:nvSpPr>
            <p:cNvPr id="11287" name="Line 8"/>
            <p:cNvSpPr>
              <a:spLocks noChangeShapeType="1"/>
            </p:cNvSpPr>
            <p:nvPr/>
          </p:nvSpPr>
          <p:spPr bwMode="auto">
            <a:xfrm flipV="1">
              <a:off x="1872" y="2400"/>
              <a:ext cx="0" cy="115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Text Box 9"/>
            <p:cNvSpPr txBox="1">
              <a:spLocks noChangeArrowheads="1"/>
            </p:cNvSpPr>
            <p:nvPr/>
          </p:nvSpPr>
          <p:spPr bwMode="auto">
            <a:xfrm>
              <a:off x="1488" y="2400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On</a:t>
              </a:r>
            </a:p>
          </p:txBody>
        </p:sp>
        <p:sp>
          <p:nvSpPr>
            <p:cNvPr id="11289" name="Text Box 10"/>
            <p:cNvSpPr txBox="1">
              <a:spLocks noChangeArrowheads="1"/>
            </p:cNvSpPr>
            <p:nvPr/>
          </p:nvSpPr>
          <p:spPr bwMode="auto">
            <a:xfrm>
              <a:off x="1488" y="3264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Off</a:t>
              </a:r>
            </a:p>
          </p:txBody>
        </p:sp>
      </p:grpSp>
      <p:sp>
        <p:nvSpPr>
          <p:cNvPr id="232459" name="Line 11"/>
          <p:cNvSpPr>
            <a:spLocks noChangeShapeType="1"/>
          </p:cNvSpPr>
          <p:nvPr/>
        </p:nvSpPr>
        <p:spPr bwMode="auto">
          <a:xfrm>
            <a:off x="3048000" y="5334000"/>
            <a:ext cx="2819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60" name="Line 12"/>
          <p:cNvSpPr>
            <a:spLocks noChangeShapeType="1"/>
          </p:cNvSpPr>
          <p:nvPr/>
        </p:nvSpPr>
        <p:spPr bwMode="auto">
          <a:xfrm flipV="1">
            <a:off x="5867400" y="4038600"/>
            <a:ext cx="0" cy="12954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61" name="Line 13"/>
          <p:cNvSpPr>
            <a:spLocks noChangeShapeType="1"/>
          </p:cNvSpPr>
          <p:nvPr/>
        </p:nvSpPr>
        <p:spPr bwMode="auto">
          <a:xfrm>
            <a:off x="5867400" y="4038600"/>
            <a:ext cx="17526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62" name="Line 14"/>
          <p:cNvSpPr>
            <a:spLocks noChangeShapeType="1"/>
          </p:cNvSpPr>
          <p:nvPr/>
        </p:nvSpPr>
        <p:spPr bwMode="auto">
          <a:xfrm flipH="1">
            <a:off x="4876800" y="4114800"/>
            <a:ext cx="274320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63" name="Line 15"/>
          <p:cNvSpPr>
            <a:spLocks noChangeShapeType="1"/>
          </p:cNvSpPr>
          <p:nvPr/>
        </p:nvSpPr>
        <p:spPr bwMode="auto">
          <a:xfrm>
            <a:off x="4876800" y="4114800"/>
            <a:ext cx="0" cy="12954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64" name="Line 16"/>
          <p:cNvSpPr>
            <a:spLocks noChangeShapeType="1"/>
          </p:cNvSpPr>
          <p:nvPr/>
        </p:nvSpPr>
        <p:spPr bwMode="auto">
          <a:xfrm flipH="1">
            <a:off x="3048000" y="5410200"/>
            <a:ext cx="182880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65" name="AutoShape 17"/>
          <p:cNvSpPr>
            <a:spLocks/>
          </p:cNvSpPr>
          <p:nvPr/>
        </p:nvSpPr>
        <p:spPr bwMode="auto">
          <a:xfrm>
            <a:off x="6858000" y="4648200"/>
            <a:ext cx="1654175" cy="395288"/>
          </a:xfrm>
          <a:prstGeom prst="callout2">
            <a:avLst>
              <a:gd name="adj1" fmla="val 29630"/>
              <a:gd name="adj2" fmla="val -4606"/>
              <a:gd name="adj3" fmla="val 29630"/>
              <a:gd name="adj4" fmla="val -31861"/>
              <a:gd name="adj5" fmla="val 252264"/>
              <a:gd name="adj6" fmla="val -60171"/>
            </a:avLst>
          </a:prstGeom>
          <a:noFill/>
          <a:ln w="28575">
            <a:solidFill>
              <a:srgbClr val="660066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On Threshold</a:t>
            </a:r>
          </a:p>
        </p:txBody>
      </p:sp>
      <p:sp>
        <p:nvSpPr>
          <p:cNvPr id="232466" name="AutoShape 18"/>
          <p:cNvSpPr>
            <a:spLocks/>
          </p:cNvSpPr>
          <p:nvPr/>
        </p:nvSpPr>
        <p:spPr bwMode="auto">
          <a:xfrm>
            <a:off x="1219200" y="4495800"/>
            <a:ext cx="1600200" cy="395288"/>
          </a:xfrm>
          <a:prstGeom prst="callout2">
            <a:avLst>
              <a:gd name="adj1" fmla="val 29630"/>
              <a:gd name="adj2" fmla="val 104764"/>
              <a:gd name="adj3" fmla="val 29630"/>
              <a:gd name="adj4" fmla="val 165278"/>
              <a:gd name="adj5" fmla="val 293005"/>
              <a:gd name="adj6" fmla="val 227778"/>
            </a:avLst>
          </a:prstGeom>
          <a:noFill/>
          <a:ln w="28575">
            <a:solidFill>
              <a:srgbClr val="660066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Off Threshold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876800" y="4724400"/>
            <a:ext cx="3178175" cy="858838"/>
            <a:chOff x="3072" y="2976"/>
            <a:chExt cx="2002" cy="541"/>
          </a:xfrm>
        </p:grpSpPr>
        <p:sp>
          <p:nvSpPr>
            <p:cNvPr id="11282" name="AutoShape 20"/>
            <p:cNvSpPr>
              <a:spLocks/>
            </p:cNvSpPr>
            <p:nvPr/>
          </p:nvSpPr>
          <p:spPr bwMode="auto">
            <a:xfrm rot="-5400000">
              <a:off x="3288" y="2760"/>
              <a:ext cx="192" cy="624"/>
            </a:xfrm>
            <a:prstGeom prst="leftBrace">
              <a:avLst>
                <a:gd name="adj1" fmla="val 27083"/>
                <a:gd name="adj2" fmla="val 50000"/>
              </a:avLst>
            </a:prstGeom>
            <a:noFill/>
            <a:ln w="28575">
              <a:solidFill>
                <a:srgbClr val="00A0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1283" name="AutoShape 21"/>
            <p:cNvSpPr>
              <a:spLocks/>
            </p:cNvSpPr>
            <p:nvPr/>
          </p:nvSpPr>
          <p:spPr bwMode="auto">
            <a:xfrm>
              <a:off x="4032" y="3268"/>
              <a:ext cx="1042" cy="249"/>
            </a:xfrm>
            <a:prstGeom prst="callout2">
              <a:avLst>
                <a:gd name="adj1" fmla="val 29630"/>
                <a:gd name="adj2" fmla="val -4606"/>
                <a:gd name="adj3" fmla="val 29630"/>
                <a:gd name="adj4" fmla="val -17273"/>
                <a:gd name="adj5" fmla="val -40329"/>
                <a:gd name="adj6" fmla="val -60653"/>
              </a:avLst>
            </a:prstGeom>
            <a:noFill/>
            <a:ln w="28575">
              <a:solidFill>
                <a:srgbClr val="00A0C6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00A0C6"/>
                  </a:solidFill>
                </a:rPr>
                <a:t>Hysteresis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495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70" grpId="0" animBg="1"/>
      <p:bldP spid="232451" grpId="0" build="p" autoUpdateAnimBg="0"/>
      <p:bldP spid="232459" grpId="0" animBg="1"/>
      <p:bldP spid="232460" grpId="0" animBg="1"/>
      <p:bldP spid="232461" grpId="0" animBg="1"/>
      <p:bldP spid="232462" grpId="0" animBg="1"/>
      <p:bldP spid="232463" grpId="0" animBg="1"/>
      <p:bldP spid="232464" grpId="0" animBg="1"/>
      <p:bldP spid="232465" grpId="0" animBg="1" autoUpdateAnimBg="0"/>
      <p:bldP spid="232466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771108A-877C-47E6-8FFA-83D9B68B1C37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3/14/2018</a:t>
            </a:fld>
            <a:endParaRPr lang="en-US" altLang="en-US" sz="1400" smtClean="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E14560-ED6B-4D5B-B85F-AFFA1A8E684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Considerations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FF00"/>
                </a:solidFill>
              </a:rPr>
              <a:t>Response Time:</a:t>
            </a:r>
            <a:r>
              <a:rPr lang="en-US" altLang="en-US" smtClean="0">
                <a:solidFill>
                  <a:srgbClr val="A50021"/>
                </a:solidFill>
              </a:rPr>
              <a:t> </a:t>
            </a:r>
            <a:r>
              <a:rPr lang="en-US" altLang="en-US" smtClean="0"/>
              <a:t> the time between when a measurable change occurs and when the change in quantity is detected.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FF00"/>
                </a:solidFill>
              </a:rPr>
              <a:t>Calibration</a:t>
            </a:r>
            <a:r>
              <a:rPr lang="en-US" altLang="en-US" smtClean="0"/>
              <a:t>:  establishing the relationship between the measured physical variable (input) and the quantified response signal (output).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454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udio">
  <a:themeElements>
    <a:clrScheme name="Mines RGB">
      <a:dk1>
        <a:srgbClr val="071D49"/>
      </a:dk1>
      <a:lt1>
        <a:srgbClr val="B3A369"/>
      </a:lt1>
      <a:dk2>
        <a:srgbClr val="000000"/>
      </a:dk2>
      <a:lt2>
        <a:srgbClr val="E4D490"/>
      </a:lt2>
      <a:accent1>
        <a:srgbClr val="E4D490"/>
      </a:accent1>
      <a:accent2>
        <a:srgbClr val="FFFFFF"/>
      </a:accent2>
      <a:accent3>
        <a:srgbClr val="B3A369"/>
      </a:accent3>
      <a:accent4>
        <a:srgbClr val="071D49"/>
      </a:accent4>
      <a:accent5>
        <a:srgbClr val="FFFF00"/>
      </a:accent5>
      <a:accent6>
        <a:srgbClr val="C00000"/>
      </a:accent6>
      <a:hlink>
        <a:srgbClr val="00B0F0"/>
      </a:hlink>
      <a:folHlink>
        <a:srgbClr val="3398FF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3661</TotalTime>
  <Words>1531</Words>
  <Application>Microsoft Office PowerPoint</Application>
  <PresentationFormat>On-screen Show (4:3)</PresentationFormat>
  <Paragraphs>416</Paragraphs>
  <Slides>30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Studio</vt:lpstr>
      <vt:lpstr>IENG 475 - Lecture 09</vt:lpstr>
      <vt:lpstr>Assignment</vt:lpstr>
      <vt:lpstr>Definitions</vt:lpstr>
      <vt:lpstr>Classes &amp; Types of Sensors</vt:lpstr>
      <vt:lpstr>Examples</vt:lpstr>
      <vt:lpstr>Examples</vt:lpstr>
      <vt:lpstr>Considerations</vt:lpstr>
      <vt:lpstr>Considerations</vt:lpstr>
      <vt:lpstr>Considerations</vt:lpstr>
      <vt:lpstr>Measures</vt:lpstr>
      <vt:lpstr>Actuators</vt:lpstr>
      <vt:lpstr>Rotary Actuators (Drives)</vt:lpstr>
      <vt:lpstr>Electric Motors</vt:lpstr>
      <vt:lpstr>Electric Motors</vt:lpstr>
      <vt:lpstr>Control Loops</vt:lpstr>
      <vt:lpstr>Motion Control</vt:lpstr>
      <vt:lpstr>Motion Control</vt:lpstr>
      <vt:lpstr>Motion Control</vt:lpstr>
      <vt:lpstr>Motion Control</vt:lpstr>
      <vt:lpstr>Motion Control</vt:lpstr>
      <vt:lpstr>Motion Control</vt:lpstr>
      <vt:lpstr>Motion Control</vt:lpstr>
      <vt:lpstr>Motion Control</vt:lpstr>
      <vt:lpstr>Motion Control</vt:lpstr>
      <vt:lpstr>Motion Control</vt:lpstr>
      <vt:lpstr>Interpolation</vt:lpstr>
      <vt:lpstr>Interpolation</vt:lpstr>
      <vt:lpstr>Interpolation</vt:lpstr>
      <vt:lpstr>Interpolation</vt:lpstr>
      <vt:lpstr>Interpolation</vt:lpstr>
    </vt:vector>
  </TitlesOfParts>
  <Company>SDSMT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Tehcnology - PC&amp;C</dc:title>
  <dc:creator>D.H. Jensen</dc:creator>
  <cp:lastModifiedBy>Jensen, Dean H.</cp:lastModifiedBy>
  <cp:revision>144</cp:revision>
  <cp:lastPrinted>2018-03-14T19:50:32Z</cp:lastPrinted>
  <dcterms:created xsi:type="dcterms:W3CDTF">2002-09-30T14:47:20Z</dcterms:created>
  <dcterms:modified xsi:type="dcterms:W3CDTF">2018-03-14T19:52:00Z</dcterms:modified>
</cp:coreProperties>
</file>