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418" r:id="rId2"/>
    <p:sldId id="419" r:id="rId3"/>
    <p:sldId id="420" r:id="rId4"/>
    <p:sldId id="421" r:id="rId5"/>
    <p:sldId id="422" r:id="rId6"/>
    <p:sldId id="423" r:id="rId7"/>
    <p:sldId id="424" r:id="rId8"/>
    <p:sldId id="425" r:id="rId9"/>
    <p:sldId id="426" r:id="rId10"/>
    <p:sldId id="431" r:id="rId11"/>
    <p:sldId id="432" r:id="rId12"/>
    <p:sldId id="433" r:id="rId13"/>
    <p:sldId id="428" r:id="rId14"/>
    <p:sldId id="429" r:id="rId15"/>
    <p:sldId id="430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A000"/>
    <a:srgbClr val="0000FF"/>
    <a:srgbClr val="E7E200"/>
    <a:srgbClr val="008000"/>
    <a:srgbClr val="009900"/>
    <a:srgbClr val="006600"/>
    <a:srgbClr val="E4D490"/>
    <a:srgbClr val="B3A369"/>
    <a:srgbClr val="FF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674" autoAdjust="0"/>
  </p:normalViewPr>
  <p:slideViewPr>
    <p:cSldViewPr>
      <p:cViewPr varScale="1">
        <p:scale>
          <a:sx n="107" d="100"/>
          <a:sy n="107" d="100"/>
        </p:scale>
        <p:origin x="-2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85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4183" y="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4183" y="883285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CB0BA6-FC61-49BF-AB22-C3B3D7382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8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4183" y="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429"/>
            <a:ext cx="514096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4183" y="883285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32A3B95-6D26-41D5-9937-C9487233E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0558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>
                <a:latin typeface="Times New Roman" pitchFamily="18" charset="0"/>
              </a:rPr>
              <a:t>IENG 475:  Computer-Controlled Manufacturing Systems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mtClean="0">
                <a:latin typeface="Times New Roman" pitchFamily="18" charset="0"/>
              </a:rPr>
              <a:t>(c) 2006,  D.H. Jensen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B909CE4-015E-4FF8-893A-C4F4DB728423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IENG 475:  Computer-Controlled Manufacturing Systems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2006,  D.H. Jensen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A3B95-6D26-41D5-9937-C9487233E5E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B3A369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071D49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 smtClean="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>
                <a:solidFill>
                  <a:srgbClr val="E4D49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2557-0AF9-41C1-81DE-CF84B8197669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1275"/>
            <a:ext cx="3276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IENG 475: Computer-Controlled Manufacturing Systems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12095-F970-44BA-9019-5577AF3C4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8BFD4-9DFE-49A0-8EFE-C38A3DD99CA0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89AA-DFE2-4838-856D-CE3E12EAC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5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3550-DB14-4D43-8D19-1B126689FB63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70B87-6AF1-4846-BD4B-09C22333E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5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 baseline="0"/>
            </a:lvl1pPr>
            <a:lvl2pPr>
              <a:defRPr baseline="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B34C8-0BDF-478F-8619-D30D984BC7E5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87BAD-20C6-4C38-8929-0AC3FB082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1C39-8DDE-4E23-B1BC-5D5DE3D0E97D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E98D0-036C-410D-A98E-6E084D37A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E82B0-090C-40F7-B7B9-32B4E09A13CF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D101E-AFD7-4A85-A41C-230EC8B9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2892-8C4B-458B-B191-40D3B2E68819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0C68-9CAC-4392-BAC3-41EAD79E3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6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D1E-CBA5-46C7-834F-A6754015639D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32361-8AFE-4E69-8D2E-BF2469A1F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BBA2-80A4-4A71-BEF7-DEEF8C3D7207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AA6F-4099-4E87-BC1F-09428BF10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3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ADD29-71B1-4689-B7AA-96B301332185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E15A-5CB8-4905-814F-BE493D867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AF37-6495-40FA-8E12-34B73768CCB3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222C3-C81D-463A-BD69-7C408EEC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solidFill>
            <a:srgbClr val="B3A369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DC6E414F-8048-44C7-B8CA-6B06D8F659B1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3975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B555E543-5E2C-499B-83EC-98EBDF6D7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rgbClr val="E4D4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rgbClr val="E4D4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baseline="0">
          <a:solidFill>
            <a:srgbClr val="E4D4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150000"/>
        <a:buChar char="•"/>
        <a:defRPr sz="22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3A369"/>
        </a:buClr>
        <a:buSzPct val="150000"/>
        <a:buChar char="•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5"/>
        </a:buClr>
        <a:buSzPct val="150000"/>
        <a:buChar char="•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4EBAA8-A3C8-44EE-9E9B-7D3490F9B88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2/12/2018</a:t>
            </a:fld>
            <a:endParaRPr lang="en-US" altLang="en-US" sz="1400" smtClean="0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A91A34-1563-45B5-8224-6F876EBAC81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IENG 475 - Lecture 08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Group Technology – </a:t>
            </a:r>
          </a:p>
          <a:p>
            <a:pPr eaLnBrk="1" hangingPunct="1"/>
            <a:r>
              <a:rPr lang="en-US" altLang="en-US" smtClean="0"/>
              <a:t>Parts Classification &amp; Coding (PC &amp; C)</a:t>
            </a:r>
          </a:p>
        </p:txBody>
      </p:sp>
    </p:spTree>
    <p:extLst>
      <p:ext uri="{BB962C8B-B14F-4D97-AF65-F5344CB8AC3E}">
        <p14:creationId xmlns:p14="http://schemas.microsoft.com/office/powerpoint/2010/main" val="36193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5" name="Rectangle 12324"/>
          <p:cNvSpPr/>
          <p:nvPr/>
        </p:nvSpPr>
        <p:spPr bwMode="auto">
          <a:xfrm>
            <a:off x="762000" y="4953000"/>
            <a:ext cx="7696200" cy="1295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62000" y="1922463"/>
            <a:ext cx="7678738" cy="3001962"/>
          </a:xfrm>
          <a:prstGeom prst="rect">
            <a:avLst/>
          </a:prstGeom>
          <a:solidFill>
            <a:srgbClr val="E4D49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323975" y="2141538"/>
            <a:ext cx="5616575" cy="519112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1211263" y="2790825"/>
            <a:ext cx="1601787" cy="246063"/>
          </a:xfrm>
          <a:prstGeom prst="rect">
            <a:avLst/>
          </a:prstGeom>
          <a:solidFill>
            <a:srgbClr val="E4D490"/>
          </a:solidFill>
          <a:ln w="9525" algn="ctr">
            <a:noFill/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2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7384D4-7497-4C71-B9E7-884A591E215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2/12/2018</a:t>
            </a:fld>
            <a:endParaRPr lang="en-US" altLang="en-US" sz="1400" smtClean="0"/>
          </a:p>
        </p:txBody>
      </p:sp>
      <p:sp>
        <p:nvSpPr>
          <p:cNvPr id="122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22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25479B-3A25-4042-87A2-BFC9459C9F8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22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GT PC&amp;C </a:t>
            </a:r>
            <a:r>
              <a:rPr lang="en-US" altLang="en-US" dirty="0" err="1" smtClean="0"/>
              <a:t>Vuosa</a:t>
            </a:r>
            <a:r>
              <a:rPr lang="en-US" altLang="en-US" dirty="0" smtClean="0"/>
              <a:t>-Praha Code Ex.</a:t>
            </a:r>
          </a:p>
        </p:txBody>
      </p:sp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211263" y="2141538"/>
            <a:ext cx="6721475" cy="257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93826" y="2141538"/>
            <a:ext cx="4732338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Construct the specified GT codes for the following part, initially made from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062663" y="2141538"/>
            <a:ext cx="671513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 nodular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393826" y="2317750"/>
            <a:ext cx="1765300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graphitic (grey iron) casting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098801" y="2317750"/>
            <a:ext cx="340042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  Support your answer on each digit for credit.  Note: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438901" y="2317750"/>
            <a:ext cx="458788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Below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835776" y="2317750"/>
            <a:ext cx="9842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393826" y="2492375"/>
            <a:ext cx="222567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the axis is an interior section view,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552826" y="2492375"/>
            <a:ext cx="425450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above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914776" y="2492375"/>
            <a:ext cx="9842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952876" y="2492375"/>
            <a:ext cx="579438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is the un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4471988" y="2492375"/>
            <a:ext cx="11112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521201" y="2492375"/>
            <a:ext cx="1600200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sectioned exterior view.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6057901" y="2492375"/>
            <a:ext cx="9842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393826" y="26685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393826" y="2843213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393826" y="301783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393826" y="3194050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393826" y="3368675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1393826" y="3544888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1393826" y="3719513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1393826" y="3895725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1393826" y="4070350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1393826" y="4244975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1393826" y="44211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31"/>
          <p:cNvGrpSpPr>
            <a:grpSpLocks/>
          </p:cNvGrpSpPr>
          <p:nvPr/>
        </p:nvGrpSpPr>
        <p:grpSpPr bwMode="auto">
          <a:xfrm>
            <a:off x="1389063" y="3103563"/>
            <a:ext cx="1106488" cy="1106487"/>
            <a:chOff x="875" y="1955"/>
            <a:chExt cx="697" cy="697"/>
          </a:xfrm>
          <a:solidFill>
            <a:srgbClr val="E4D490"/>
          </a:solidFill>
        </p:grpSpPr>
        <p:sp>
          <p:nvSpPr>
            <p:cNvPr id="12427" name="Oval 29"/>
            <p:cNvSpPr>
              <a:spLocks noChangeArrowheads="1"/>
            </p:cNvSpPr>
            <p:nvPr/>
          </p:nvSpPr>
          <p:spPr bwMode="auto">
            <a:xfrm>
              <a:off x="878" y="1958"/>
              <a:ext cx="691" cy="692"/>
            </a:xfrm>
            <a:prstGeom prst="ellips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8" name="Freeform 30"/>
            <p:cNvSpPr>
              <a:spLocks noEditPoints="1"/>
            </p:cNvSpPr>
            <p:nvPr/>
          </p:nvSpPr>
          <p:spPr bwMode="auto">
            <a:xfrm>
              <a:off x="875" y="1955"/>
              <a:ext cx="697" cy="697"/>
            </a:xfrm>
            <a:custGeom>
              <a:avLst/>
              <a:gdLst>
                <a:gd name="T0" fmla="*/ 6056 w 11620"/>
                <a:gd name="T1" fmla="*/ 56 h 11620"/>
                <a:gd name="T2" fmla="*/ 5303 w 11620"/>
                <a:gd name="T3" fmla="*/ 24 h 11620"/>
                <a:gd name="T4" fmla="*/ 4360 w 11620"/>
                <a:gd name="T5" fmla="*/ 183 h 11620"/>
                <a:gd name="T6" fmla="*/ 3642 w 11620"/>
                <a:gd name="T7" fmla="*/ 421 h 11620"/>
                <a:gd name="T8" fmla="*/ 2985 w 11620"/>
                <a:gd name="T9" fmla="*/ 792 h 11620"/>
                <a:gd name="T10" fmla="*/ 2467 w 11620"/>
                <a:gd name="T11" fmla="*/ 1183 h 11620"/>
                <a:gd name="T12" fmla="*/ 1970 w 11620"/>
                <a:gd name="T13" fmla="*/ 1584 h 11620"/>
                <a:gd name="T14" fmla="*/ 1649 w 11620"/>
                <a:gd name="T15" fmla="*/ 1902 h 11620"/>
                <a:gd name="T16" fmla="*/ 1649 w 11620"/>
                <a:gd name="T17" fmla="*/ 1902 h 11620"/>
                <a:gd name="T18" fmla="*/ 1195 w 11620"/>
                <a:gd name="T19" fmla="*/ 2364 h 11620"/>
                <a:gd name="T20" fmla="*/ 743 w 11620"/>
                <a:gd name="T21" fmla="*/ 2968 h 11620"/>
                <a:gd name="T22" fmla="*/ 353 w 11620"/>
                <a:gd name="T23" fmla="*/ 3811 h 11620"/>
                <a:gd name="T24" fmla="*/ 136 w 11620"/>
                <a:gd name="T25" fmla="*/ 4565 h 11620"/>
                <a:gd name="T26" fmla="*/ 72 w 11620"/>
                <a:gd name="T27" fmla="*/ 5317 h 11620"/>
                <a:gd name="T28" fmla="*/ 104 w 11620"/>
                <a:gd name="T29" fmla="*/ 5965 h 11620"/>
                <a:gd name="T30" fmla="*/ 130 w 11620"/>
                <a:gd name="T31" fmla="*/ 6396 h 11620"/>
                <a:gd name="T32" fmla="*/ 236 w 11620"/>
                <a:gd name="T33" fmla="*/ 7045 h 11620"/>
                <a:gd name="T34" fmla="*/ 236 w 11620"/>
                <a:gd name="T35" fmla="*/ 7045 h 11620"/>
                <a:gd name="T36" fmla="*/ 363 w 11620"/>
                <a:gd name="T37" fmla="*/ 7681 h 11620"/>
                <a:gd name="T38" fmla="*/ 607 w 11620"/>
                <a:gd name="T39" fmla="*/ 8396 h 11620"/>
                <a:gd name="T40" fmla="*/ 992 w 11620"/>
                <a:gd name="T41" fmla="*/ 9058 h 11620"/>
                <a:gd name="T42" fmla="*/ 1585 w 11620"/>
                <a:gd name="T43" fmla="*/ 9796 h 11620"/>
                <a:gd name="T44" fmla="*/ 2168 w 11620"/>
                <a:gd name="T45" fmla="*/ 10274 h 11620"/>
                <a:gd name="T46" fmla="*/ 2722 w 11620"/>
                <a:gd name="T47" fmla="*/ 10612 h 11620"/>
                <a:gd name="T48" fmla="*/ 3089 w 11620"/>
                <a:gd name="T49" fmla="*/ 10832 h 11620"/>
                <a:gd name="T50" fmla="*/ 3689 w 11620"/>
                <a:gd name="T51" fmla="*/ 11112 h 11620"/>
                <a:gd name="T52" fmla="*/ 3689 w 11620"/>
                <a:gd name="T53" fmla="*/ 11112 h 11620"/>
                <a:gd name="T54" fmla="*/ 4286 w 11620"/>
                <a:gd name="T55" fmla="*/ 11365 h 11620"/>
                <a:gd name="T56" fmla="*/ 5014 w 11620"/>
                <a:gd name="T57" fmla="*/ 11565 h 11620"/>
                <a:gd name="T58" fmla="*/ 5809 w 11620"/>
                <a:gd name="T59" fmla="*/ 11620 h 11620"/>
                <a:gd name="T60" fmla="*/ 6723 w 11620"/>
                <a:gd name="T61" fmla="*/ 11549 h 11620"/>
                <a:gd name="T62" fmla="*/ 7445 w 11620"/>
                <a:gd name="T63" fmla="*/ 11334 h 11620"/>
                <a:gd name="T64" fmla="*/ 8034 w 11620"/>
                <a:gd name="T65" fmla="*/ 11071 h 11620"/>
                <a:gd name="T66" fmla="*/ 7762 w 11620"/>
                <a:gd name="T67" fmla="*/ 11179 h 11620"/>
                <a:gd name="T68" fmla="*/ 8374 w 11620"/>
                <a:gd name="T69" fmla="*/ 10969 h 11620"/>
                <a:gd name="T70" fmla="*/ 9286 w 11620"/>
                <a:gd name="T71" fmla="*/ 10467 h 11620"/>
                <a:gd name="T72" fmla="*/ 9835 w 11620"/>
                <a:gd name="T73" fmla="*/ 9930 h 11620"/>
                <a:gd name="T74" fmla="*/ 10235 w 11620"/>
                <a:gd name="T75" fmla="*/ 9420 h 11620"/>
                <a:gd name="T76" fmla="*/ 10546 w 11620"/>
                <a:gd name="T77" fmla="*/ 9003 h 11620"/>
                <a:gd name="T78" fmla="*/ 10840 w 11620"/>
                <a:gd name="T79" fmla="*/ 8515 h 11620"/>
                <a:gd name="T80" fmla="*/ 10840 w 11620"/>
                <a:gd name="T81" fmla="*/ 8515 h 11620"/>
                <a:gd name="T82" fmla="*/ 11159 w 11620"/>
                <a:gd name="T83" fmla="*/ 7949 h 11620"/>
                <a:gd name="T84" fmla="*/ 11441 w 11620"/>
                <a:gd name="T85" fmla="*/ 7248 h 11620"/>
                <a:gd name="T86" fmla="*/ 11590 w 11620"/>
                <a:gd name="T87" fmla="*/ 6406 h 11620"/>
                <a:gd name="T88" fmla="*/ 11614 w 11620"/>
                <a:gd name="T89" fmla="*/ 5551 h 11620"/>
                <a:gd name="T90" fmla="*/ 11482 w 11620"/>
                <a:gd name="T91" fmla="*/ 4807 h 11620"/>
                <a:gd name="T92" fmla="*/ 11285 w 11620"/>
                <a:gd name="T93" fmla="*/ 4188 h 11620"/>
                <a:gd name="T94" fmla="*/ 11071 w 11620"/>
                <a:gd name="T95" fmla="*/ 3587 h 11620"/>
                <a:gd name="T96" fmla="*/ 10878 w 11620"/>
                <a:gd name="T97" fmla="*/ 3179 h 11620"/>
                <a:gd name="T98" fmla="*/ 10878 w 11620"/>
                <a:gd name="T99" fmla="*/ 3179 h 11620"/>
                <a:gd name="T100" fmla="*/ 10591 w 11620"/>
                <a:gd name="T101" fmla="*/ 2597 h 11620"/>
                <a:gd name="T102" fmla="*/ 10170 w 11620"/>
                <a:gd name="T103" fmla="*/ 1972 h 11620"/>
                <a:gd name="T104" fmla="*/ 9507 w 11620"/>
                <a:gd name="T105" fmla="*/ 1328 h 11620"/>
                <a:gd name="T106" fmla="*/ 8866 w 11620"/>
                <a:gd name="T107" fmla="*/ 869 h 11620"/>
                <a:gd name="T108" fmla="*/ 8177 w 11620"/>
                <a:gd name="T109" fmla="*/ 560 h 11620"/>
                <a:gd name="T110" fmla="*/ 7556 w 11620"/>
                <a:gd name="T111" fmla="*/ 373 h 11620"/>
                <a:gd name="T112" fmla="*/ 6960 w 11620"/>
                <a:gd name="T113" fmla="*/ 216 h 11620"/>
                <a:gd name="T114" fmla="*/ 6492 w 11620"/>
                <a:gd name="T115" fmla="*/ 142 h 11620"/>
                <a:gd name="T116" fmla="*/ 6492 w 11620"/>
                <a:gd name="T117" fmla="*/ 142 h 1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620" h="11620">
                  <a:moveTo>
                    <a:pt x="6005" y="105"/>
                  </a:moveTo>
                  <a:lnTo>
                    <a:pt x="5809" y="100"/>
                  </a:lnTo>
                  <a:lnTo>
                    <a:pt x="5708" y="103"/>
                  </a:lnTo>
                  <a:cubicBezTo>
                    <a:pt x="5680" y="104"/>
                    <a:pt x="5657" y="82"/>
                    <a:pt x="5657" y="54"/>
                  </a:cubicBezTo>
                  <a:cubicBezTo>
                    <a:pt x="5656" y="27"/>
                    <a:pt x="5678" y="4"/>
                    <a:pt x="5705" y="3"/>
                  </a:cubicBezTo>
                  <a:lnTo>
                    <a:pt x="5812" y="0"/>
                  </a:lnTo>
                  <a:lnTo>
                    <a:pt x="6008" y="5"/>
                  </a:lnTo>
                  <a:cubicBezTo>
                    <a:pt x="6035" y="6"/>
                    <a:pt x="6057" y="29"/>
                    <a:pt x="6056" y="56"/>
                  </a:cubicBezTo>
                  <a:cubicBezTo>
                    <a:pt x="6056" y="84"/>
                    <a:pt x="6033" y="106"/>
                    <a:pt x="6005" y="105"/>
                  </a:cubicBezTo>
                  <a:close/>
                  <a:moveTo>
                    <a:pt x="5311" y="124"/>
                  </a:moveTo>
                  <a:lnTo>
                    <a:pt x="5225" y="130"/>
                  </a:lnTo>
                  <a:lnTo>
                    <a:pt x="5015" y="157"/>
                  </a:lnTo>
                  <a:cubicBezTo>
                    <a:pt x="4988" y="160"/>
                    <a:pt x="4963" y="141"/>
                    <a:pt x="4960" y="113"/>
                  </a:cubicBezTo>
                  <a:cubicBezTo>
                    <a:pt x="4956" y="86"/>
                    <a:pt x="4976" y="61"/>
                    <a:pt x="5003" y="57"/>
                  </a:cubicBezTo>
                  <a:lnTo>
                    <a:pt x="5218" y="31"/>
                  </a:lnTo>
                  <a:lnTo>
                    <a:pt x="5303" y="24"/>
                  </a:lnTo>
                  <a:cubicBezTo>
                    <a:pt x="5331" y="22"/>
                    <a:pt x="5355" y="42"/>
                    <a:pt x="5357" y="70"/>
                  </a:cubicBezTo>
                  <a:cubicBezTo>
                    <a:pt x="5359" y="97"/>
                    <a:pt x="5339" y="121"/>
                    <a:pt x="5311" y="124"/>
                  </a:cubicBezTo>
                  <a:close/>
                  <a:moveTo>
                    <a:pt x="4626" y="224"/>
                  </a:moveTo>
                  <a:lnTo>
                    <a:pt x="4383" y="280"/>
                  </a:lnTo>
                  <a:lnTo>
                    <a:pt x="4337" y="293"/>
                  </a:lnTo>
                  <a:cubicBezTo>
                    <a:pt x="4311" y="301"/>
                    <a:pt x="4283" y="285"/>
                    <a:pt x="4275" y="259"/>
                  </a:cubicBezTo>
                  <a:cubicBezTo>
                    <a:pt x="4268" y="232"/>
                    <a:pt x="4283" y="205"/>
                    <a:pt x="4310" y="197"/>
                  </a:cubicBezTo>
                  <a:lnTo>
                    <a:pt x="4360" y="183"/>
                  </a:lnTo>
                  <a:lnTo>
                    <a:pt x="4604" y="127"/>
                  </a:lnTo>
                  <a:cubicBezTo>
                    <a:pt x="4631" y="120"/>
                    <a:pt x="4658" y="137"/>
                    <a:pt x="4664" y="164"/>
                  </a:cubicBezTo>
                  <a:cubicBezTo>
                    <a:pt x="4670" y="191"/>
                    <a:pt x="4653" y="218"/>
                    <a:pt x="4626" y="224"/>
                  </a:cubicBezTo>
                  <a:close/>
                  <a:moveTo>
                    <a:pt x="3957" y="410"/>
                  </a:moveTo>
                  <a:lnTo>
                    <a:pt x="3847" y="448"/>
                  </a:lnTo>
                  <a:lnTo>
                    <a:pt x="3679" y="514"/>
                  </a:lnTo>
                  <a:cubicBezTo>
                    <a:pt x="3653" y="524"/>
                    <a:pt x="3624" y="511"/>
                    <a:pt x="3614" y="486"/>
                  </a:cubicBezTo>
                  <a:cubicBezTo>
                    <a:pt x="3604" y="460"/>
                    <a:pt x="3616" y="431"/>
                    <a:pt x="3642" y="421"/>
                  </a:cubicBezTo>
                  <a:lnTo>
                    <a:pt x="3814" y="353"/>
                  </a:lnTo>
                  <a:lnTo>
                    <a:pt x="3925" y="315"/>
                  </a:lnTo>
                  <a:cubicBezTo>
                    <a:pt x="3951" y="306"/>
                    <a:pt x="3980" y="320"/>
                    <a:pt x="3989" y="347"/>
                  </a:cubicBezTo>
                  <a:cubicBezTo>
                    <a:pt x="3998" y="373"/>
                    <a:pt x="3984" y="401"/>
                    <a:pt x="3957" y="410"/>
                  </a:cubicBezTo>
                  <a:close/>
                  <a:moveTo>
                    <a:pt x="3317" y="673"/>
                  </a:moveTo>
                  <a:lnTo>
                    <a:pt x="3088" y="790"/>
                  </a:lnTo>
                  <a:lnTo>
                    <a:pt x="3053" y="810"/>
                  </a:lnTo>
                  <a:cubicBezTo>
                    <a:pt x="3029" y="824"/>
                    <a:pt x="2999" y="816"/>
                    <a:pt x="2985" y="792"/>
                  </a:cubicBezTo>
                  <a:cubicBezTo>
                    <a:pt x="2971" y="768"/>
                    <a:pt x="2979" y="737"/>
                    <a:pt x="3003" y="724"/>
                  </a:cubicBezTo>
                  <a:lnTo>
                    <a:pt x="3043" y="701"/>
                  </a:lnTo>
                  <a:lnTo>
                    <a:pt x="3271" y="584"/>
                  </a:lnTo>
                  <a:cubicBezTo>
                    <a:pt x="3296" y="571"/>
                    <a:pt x="3326" y="581"/>
                    <a:pt x="3339" y="606"/>
                  </a:cubicBezTo>
                  <a:cubicBezTo>
                    <a:pt x="3351" y="630"/>
                    <a:pt x="3342" y="660"/>
                    <a:pt x="3317" y="673"/>
                  </a:cubicBezTo>
                  <a:close/>
                  <a:moveTo>
                    <a:pt x="2713" y="1015"/>
                  </a:moveTo>
                  <a:lnTo>
                    <a:pt x="2618" y="1077"/>
                  </a:lnTo>
                  <a:lnTo>
                    <a:pt x="2467" y="1183"/>
                  </a:lnTo>
                  <a:cubicBezTo>
                    <a:pt x="2444" y="1199"/>
                    <a:pt x="2413" y="1194"/>
                    <a:pt x="2397" y="1171"/>
                  </a:cubicBezTo>
                  <a:cubicBezTo>
                    <a:pt x="2381" y="1149"/>
                    <a:pt x="2387" y="1118"/>
                    <a:pt x="2409" y="1102"/>
                  </a:cubicBezTo>
                  <a:lnTo>
                    <a:pt x="2563" y="992"/>
                  </a:lnTo>
                  <a:lnTo>
                    <a:pt x="2659" y="931"/>
                  </a:lnTo>
                  <a:cubicBezTo>
                    <a:pt x="2682" y="916"/>
                    <a:pt x="2713" y="923"/>
                    <a:pt x="2728" y="946"/>
                  </a:cubicBezTo>
                  <a:cubicBezTo>
                    <a:pt x="2743" y="969"/>
                    <a:pt x="2736" y="1000"/>
                    <a:pt x="2713" y="1015"/>
                  </a:cubicBezTo>
                  <a:close/>
                  <a:moveTo>
                    <a:pt x="2154" y="1425"/>
                  </a:moveTo>
                  <a:lnTo>
                    <a:pt x="1970" y="1584"/>
                  </a:lnTo>
                  <a:lnTo>
                    <a:pt x="1931" y="1622"/>
                  </a:lnTo>
                  <a:cubicBezTo>
                    <a:pt x="1911" y="1641"/>
                    <a:pt x="1880" y="1640"/>
                    <a:pt x="1861" y="1620"/>
                  </a:cubicBezTo>
                  <a:cubicBezTo>
                    <a:pt x="1841" y="1600"/>
                    <a:pt x="1842" y="1568"/>
                    <a:pt x="1862" y="1549"/>
                  </a:cubicBezTo>
                  <a:lnTo>
                    <a:pt x="1905" y="1509"/>
                  </a:lnTo>
                  <a:lnTo>
                    <a:pt x="2089" y="1349"/>
                  </a:lnTo>
                  <a:cubicBezTo>
                    <a:pt x="2110" y="1331"/>
                    <a:pt x="2141" y="1333"/>
                    <a:pt x="2159" y="1354"/>
                  </a:cubicBezTo>
                  <a:cubicBezTo>
                    <a:pt x="2177" y="1375"/>
                    <a:pt x="2175" y="1407"/>
                    <a:pt x="2154" y="1425"/>
                  </a:cubicBezTo>
                  <a:close/>
                  <a:moveTo>
                    <a:pt x="1649" y="1902"/>
                  </a:moveTo>
                  <a:lnTo>
                    <a:pt x="1583" y="1972"/>
                  </a:lnTo>
                  <a:lnTo>
                    <a:pt x="1451" y="2124"/>
                  </a:lnTo>
                  <a:cubicBezTo>
                    <a:pt x="1433" y="2145"/>
                    <a:pt x="1402" y="2147"/>
                    <a:pt x="1381" y="2129"/>
                  </a:cubicBezTo>
                  <a:cubicBezTo>
                    <a:pt x="1360" y="2111"/>
                    <a:pt x="1358" y="2079"/>
                    <a:pt x="1376" y="2058"/>
                  </a:cubicBezTo>
                  <a:lnTo>
                    <a:pt x="1510" y="1903"/>
                  </a:lnTo>
                  <a:lnTo>
                    <a:pt x="1577" y="1833"/>
                  </a:lnTo>
                  <a:cubicBezTo>
                    <a:pt x="1596" y="1813"/>
                    <a:pt x="1628" y="1812"/>
                    <a:pt x="1648" y="1831"/>
                  </a:cubicBezTo>
                  <a:cubicBezTo>
                    <a:pt x="1668" y="1850"/>
                    <a:pt x="1668" y="1882"/>
                    <a:pt x="1649" y="1902"/>
                  </a:cubicBezTo>
                  <a:close/>
                  <a:moveTo>
                    <a:pt x="1207" y="2434"/>
                  </a:moveTo>
                  <a:lnTo>
                    <a:pt x="1075" y="2619"/>
                  </a:lnTo>
                  <a:lnTo>
                    <a:pt x="1037" y="2679"/>
                  </a:lnTo>
                  <a:cubicBezTo>
                    <a:pt x="1022" y="2702"/>
                    <a:pt x="991" y="2709"/>
                    <a:pt x="968" y="2694"/>
                  </a:cubicBezTo>
                  <a:cubicBezTo>
                    <a:pt x="945" y="2679"/>
                    <a:pt x="938" y="2648"/>
                    <a:pt x="953" y="2625"/>
                  </a:cubicBezTo>
                  <a:lnTo>
                    <a:pt x="994" y="2562"/>
                  </a:lnTo>
                  <a:lnTo>
                    <a:pt x="1125" y="2376"/>
                  </a:lnTo>
                  <a:cubicBezTo>
                    <a:pt x="1141" y="2354"/>
                    <a:pt x="1172" y="2348"/>
                    <a:pt x="1195" y="2364"/>
                  </a:cubicBezTo>
                  <a:cubicBezTo>
                    <a:pt x="1217" y="2380"/>
                    <a:pt x="1222" y="2411"/>
                    <a:pt x="1207" y="2434"/>
                  </a:cubicBezTo>
                  <a:close/>
                  <a:moveTo>
                    <a:pt x="830" y="3018"/>
                  </a:moveTo>
                  <a:lnTo>
                    <a:pt x="789" y="3089"/>
                  </a:lnTo>
                  <a:lnTo>
                    <a:pt x="691" y="3281"/>
                  </a:lnTo>
                  <a:cubicBezTo>
                    <a:pt x="679" y="3306"/>
                    <a:pt x="649" y="3315"/>
                    <a:pt x="624" y="3303"/>
                  </a:cubicBezTo>
                  <a:cubicBezTo>
                    <a:pt x="599" y="3290"/>
                    <a:pt x="590" y="3260"/>
                    <a:pt x="602" y="3236"/>
                  </a:cubicBezTo>
                  <a:lnTo>
                    <a:pt x="702" y="3039"/>
                  </a:lnTo>
                  <a:lnTo>
                    <a:pt x="743" y="2968"/>
                  </a:lnTo>
                  <a:cubicBezTo>
                    <a:pt x="757" y="2944"/>
                    <a:pt x="788" y="2936"/>
                    <a:pt x="812" y="2950"/>
                  </a:cubicBezTo>
                  <a:cubicBezTo>
                    <a:pt x="836" y="2964"/>
                    <a:pt x="844" y="2994"/>
                    <a:pt x="830" y="3018"/>
                  </a:cubicBezTo>
                  <a:close/>
                  <a:moveTo>
                    <a:pt x="528" y="3641"/>
                  </a:moveTo>
                  <a:lnTo>
                    <a:pt x="446" y="3848"/>
                  </a:lnTo>
                  <a:lnTo>
                    <a:pt x="422" y="3919"/>
                  </a:lnTo>
                  <a:cubicBezTo>
                    <a:pt x="413" y="3945"/>
                    <a:pt x="385" y="3959"/>
                    <a:pt x="359" y="3950"/>
                  </a:cubicBezTo>
                  <a:cubicBezTo>
                    <a:pt x="333" y="3941"/>
                    <a:pt x="319" y="3913"/>
                    <a:pt x="327" y="3887"/>
                  </a:cubicBezTo>
                  <a:lnTo>
                    <a:pt x="353" y="3811"/>
                  </a:lnTo>
                  <a:lnTo>
                    <a:pt x="435" y="3604"/>
                  </a:lnTo>
                  <a:cubicBezTo>
                    <a:pt x="446" y="3578"/>
                    <a:pt x="475" y="3566"/>
                    <a:pt x="500" y="3576"/>
                  </a:cubicBezTo>
                  <a:cubicBezTo>
                    <a:pt x="526" y="3586"/>
                    <a:pt x="539" y="3615"/>
                    <a:pt x="528" y="3641"/>
                  </a:cubicBezTo>
                  <a:close/>
                  <a:moveTo>
                    <a:pt x="304" y="4298"/>
                  </a:moveTo>
                  <a:lnTo>
                    <a:pt x="280" y="4384"/>
                  </a:lnTo>
                  <a:lnTo>
                    <a:pt x="233" y="4587"/>
                  </a:lnTo>
                  <a:cubicBezTo>
                    <a:pt x="227" y="4614"/>
                    <a:pt x="200" y="4631"/>
                    <a:pt x="173" y="4625"/>
                  </a:cubicBezTo>
                  <a:cubicBezTo>
                    <a:pt x="146" y="4618"/>
                    <a:pt x="129" y="4592"/>
                    <a:pt x="136" y="4565"/>
                  </a:cubicBezTo>
                  <a:lnTo>
                    <a:pt x="183" y="4357"/>
                  </a:lnTo>
                  <a:lnTo>
                    <a:pt x="208" y="4271"/>
                  </a:lnTo>
                  <a:cubicBezTo>
                    <a:pt x="216" y="4244"/>
                    <a:pt x="243" y="4229"/>
                    <a:pt x="270" y="4237"/>
                  </a:cubicBezTo>
                  <a:cubicBezTo>
                    <a:pt x="296" y="4244"/>
                    <a:pt x="312" y="4272"/>
                    <a:pt x="304" y="4298"/>
                  </a:cubicBezTo>
                  <a:close/>
                  <a:moveTo>
                    <a:pt x="161" y="4975"/>
                  </a:moveTo>
                  <a:lnTo>
                    <a:pt x="129" y="5228"/>
                  </a:lnTo>
                  <a:lnTo>
                    <a:pt x="126" y="5271"/>
                  </a:lnTo>
                  <a:cubicBezTo>
                    <a:pt x="124" y="5298"/>
                    <a:pt x="100" y="5319"/>
                    <a:pt x="72" y="5317"/>
                  </a:cubicBezTo>
                  <a:cubicBezTo>
                    <a:pt x="45" y="5315"/>
                    <a:pt x="24" y="5291"/>
                    <a:pt x="26" y="5263"/>
                  </a:cubicBezTo>
                  <a:lnTo>
                    <a:pt x="30" y="5215"/>
                  </a:lnTo>
                  <a:lnTo>
                    <a:pt x="62" y="4963"/>
                  </a:lnTo>
                  <a:cubicBezTo>
                    <a:pt x="66" y="4935"/>
                    <a:pt x="91" y="4916"/>
                    <a:pt x="118" y="4919"/>
                  </a:cubicBezTo>
                  <a:cubicBezTo>
                    <a:pt x="146" y="4923"/>
                    <a:pt x="165" y="4948"/>
                    <a:pt x="161" y="4975"/>
                  </a:cubicBezTo>
                  <a:close/>
                  <a:moveTo>
                    <a:pt x="104" y="5667"/>
                  </a:moveTo>
                  <a:lnTo>
                    <a:pt x="100" y="5812"/>
                  </a:lnTo>
                  <a:lnTo>
                    <a:pt x="104" y="5965"/>
                  </a:lnTo>
                  <a:cubicBezTo>
                    <a:pt x="105" y="5992"/>
                    <a:pt x="83" y="6015"/>
                    <a:pt x="55" y="6016"/>
                  </a:cubicBezTo>
                  <a:cubicBezTo>
                    <a:pt x="28" y="6017"/>
                    <a:pt x="5" y="5995"/>
                    <a:pt x="4" y="5967"/>
                  </a:cubicBezTo>
                  <a:lnTo>
                    <a:pt x="0" y="5809"/>
                  </a:lnTo>
                  <a:lnTo>
                    <a:pt x="4" y="5665"/>
                  </a:lnTo>
                  <a:cubicBezTo>
                    <a:pt x="5" y="5637"/>
                    <a:pt x="27" y="5615"/>
                    <a:pt x="55" y="5616"/>
                  </a:cubicBezTo>
                  <a:cubicBezTo>
                    <a:pt x="83" y="5617"/>
                    <a:pt x="105" y="5640"/>
                    <a:pt x="104" y="5667"/>
                  </a:cubicBezTo>
                  <a:close/>
                  <a:moveTo>
                    <a:pt x="128" y="6361"/>
                  </a:moveTo>
                  <a:lnTo>
                    <a:pt x="130" y="6396"/>
                  </a:lnTo>
                  <a:lnTo>
                    <a:pt x="163" y="6657"/>
                  </a:lnTo>
                  <a:cubicBezTo>
                    <a:pt x="166" y="6684"/>
                    <a:pt x="147" y="6709"/>
                    <a:pt x="120" y="6713"/>
                  </a:cubicBezTo>
                  <a:cubicBezTo>
                    <a:pt x="92" y="6716"/>
                    <a:pt x="67" y="6697"/>
                    <a:pt x="64" y="6669"/>
                  </a:cubicBezTo>
                  <a:lnTo>
                    <a:pt x="31" y="6403"/>
                  </a:lnTo>
                  <a:lnTo>
                    <a:pt x="28" y="6369"/>
                  </a:lnTo>
                  <a:cubicBezTo>
                    <a:pt x="26" y="6342"/>
                    <a:pt x="46" y="6318"/>
                    <a:pt x="74" y="6315"/>
                  </a:cubicBezTo>
                  <a:cubicBezTo>
                    <a:pt x="101" y="6313"/>
                    <a:pt x="125" y="6334"/>
                    <a:pt x="128" y="6361"/>
                  </a:cubicBezTo>
                  <a:close/>
                  <a:moveTo>
                    <a:pt x="236" y="7045"/>
                  </a:moveTo>
                  <a:lnTo>
                    <a:pt x="280" y="7239"/>
                  </a:lnTo>
                  <a:lnTo>
                    <a:pt x="307" y="7333"/>
                  </a:lnTo>
                  <a:cubicBezTo>
                    <a:pt x="315" y="7360"/>
                    <a:pt x="299" y="7388"/>
                    <a:pt x="273" y="7395"/>
                  </a:cubicBezTo>
                  <a:cubicBezTo>
                    <a:pt x="246" y="7403"/>
                    <a:pt x="219" y="7387"/>
                    <a:pt x="211" y="7361"/>
                  </a:cubicBezTo>
                  <a:lnTo>
                    <a:pt x="183" y="7262"/>
                  </a:lnTo>
                  <a:lnTo>
                    <a:pt x="138" y="7067"/>
                  </a:lnTo>
                  <a:cubicBezTo>
                    <a:pt x="132" y="7040"/>
                    <a:pt x="149" y="7014"/>
                    <a:pt x="176" y="7007"/>
                  </a:cubicBezTo>
                  <a:cubicBezTo>
                    <a:pt x="203" y="7001"/>
                    <a:pt x="229" y="7018"/>
                    <a:pt x="236" y="7045"/>
                  </a:cubicBezTo>
                  <a:close/>
                  <a:moveTo>
                    <a:pt x="426" y="7713"/>
                  </a:moveTo>
                  <a:lnTo>
                    <a:pt x="448" y="7775"/>
                  </a:lnTo>
                  <a:lnTo>
                    <a:pt x="533" y="7990"/>
                  </a:lnTo>
                  <a:cubicBezTo>
                    <a:pt x="543" y="8016"/>
                    <a:pt x="530" y="8045"/>
                    <a:pt x="505" y="8055"/>
                  </a:cubicBezTo>
                  <a:cubicBezTo>
                    <a:pt x="479" y="8065"/>
                    <a:pt x="450" y="8053"/>
                    <a:pt x="440" y="8027"/>
                  </a:cubicBezTo>
                  <a:lnTo>
                    <a:pt x="353" y="7808"/>
                  </a:lnTo>
                  <a:lnTo>
                    <a:pt x="332" y="7745"/>
                  </a:lnTo>
                  <a:cubicBezTo>
                    <a:pt x="323" y="7719"/>
                    <a:pt x="337" y="7690"/>
                    <a:pt x="363" y="7681"/>
                  </a:cubicBezTo>
                  <a:cubicBezTo>
                    <a:pt x="389" y="7672"/>
                    <a:pt x="418" y="7686"/>
                    <a:pt x="426" y="7713"/>
                  </a:cubicBezTo>
                  <a:close/>
                  <a:moveTo>
                    <a:pt x="696" y="8350"/>
                  </a:moveTo>
                  <a:lnTo>
                    <a:pt x="790" y="8534"/>
                  </a:lnTo>
                  <a:lnTo>
                    <a:pt x="836" y="8613"/>
                  </a:lnTo>
                  <a:cubicBezTo>
                    <a:pt x="849" y="8637"/>
                    <a:pt x="841" y="8667"/>
                    <a:pt x="817" y="8681"/>
                  </a:cubicBezTo>
                  <a:cubicBezTo>
                    <a:pt x="793" y="8695"/>
                    <a:pt x="763" y="8687"/>
                    <a:pt x="749" y="8663"/>
                  </a:cubicBezTo>
                  <a:lnTo>
                    <a:pt x="701" y="8579"/>
                  </a:lnTo>
                  <a:lnTo>
                    <a:pt x="607" y="8396"/>
                  </a:lnTo>
                  <a:cubicBezTo>
                    <a:pt x="594" y="8371"/>
                    <a:pt x="604" y="8341"/>
                    <a:pt x="629" y="8328"/>
                  </a:cubicBezTo>
                  <a:cubicBezTo>
                    <a:pt x="653" y="8316"/>
                    <a:pt x="683" y="8326"/>
                    <a:pt x="696" y="8350"/>
                  </a:cubicBezTo>
                  <a:close/>
                  <a:moveTo>
                    <a:pt x="1043" y="8952"/>
                  </a:moveTo>
                  <a:lnTo>
                    <a:pt x="1077" y="9004"/>
                  </a:lnTo>
                  <a:lnTo>
                    <a:pt x="1213" y="9197"/>
                  </a:lnTo>
                  <a:cubicBezTo>
                    <a:pt x="1229" y="9219"/>
                    <a:pt x="1223" y="9250"/>
                    <a:pt x="1201" y="9266"/>
                  </a:cubicBezTo>
                  <a:cubicBezTo>
                    <a:pt x="1178" y="9282"/>
                    <a:pt x="1147" y="9277"/>
                    <a:pt x="1131" y="9254"/>
                  </a:cubicBezTo>
                  <a:lnTo>
                    <a:pt x="992" y="9058"/>
                  </a:lnTo>
                  <a:lnTo>
                    <a:pt x="959" y="9006"/>
                  </a:lnTo>
                  <a:cubicBezTo>
                    <a:pt x="944" y="8983"/>
                    <a:pt x="951" y="8952"/>
                    <a:pt x="974" y="8937"/>
                  </a:cubicBezTo>
                  <a:cubicBezTo>
                    <a:pt x="997" y="8922"/>
                    <a:pt x="1028" y="8929"/>
                    <a:pt x="1043" y="8952"/>
                  </a:cubicBezTo>
                  <a:close/>
                  <a:moveTo>
                    <a:pt x="1459" y="9506"/>
                  </a:moveTo>
                  <a:lnTo>
                    <a:pt x="1584" y="9651"/>
                  </a:lnTo>
                  <a:lnTo>
                    <a:pt x="1657" y="9727"/>
                  </a:lnTo>
                  <a:cubicBezTo>
                    <a:pt x="1676" y="9747"/>
                    <a:pt x="1676" y="9779"/>
                    <a:pt x="1656" y="9798"/>
                  </a:cubicBezTo>
                  <a:cubicBezTo>
                    <a:pt x="1636" y="9817"/>
                    <a:pt x="1604" y="9816"/>
                    <a:pt x="1585" y="9796"/>
                  </a:cubicBezTo>
                  <a:lnTo>
                    <a:pt x="1509" y="9716"/>
                  </a:lnTo>
                  <a:lnTo>
                    <a:pt x="1383" y="9571"/>
                  </a:lnTo>
                  <a:cubicBezTo>
                    <a:pt x="1365" y="9550"/>
                    <a:pt x="1367" y="9519"/>
                    <a:pt x="1388" y="9501"/>
                  </a:cubicBezTo>
                  <a:cubicBezTo>
                    <a:pt x="1409" y="9482"/>
                    <a:pt x="1440" y="9485"/>
                    <a:pt x="1459" y="9506"/>
                  </a:cubicBezTo>
                  <a:close/>
                  <a:moveTo>
                    <a:pt x="1939" y="10007"/>
                  </a:moveTo>
                  <a:lnTo>
                    <a:pt x="1972" y="10038"/>
                  </a:lnTo>
                  <a:lnTo>
                    <a:pt x="2163" y="10204"/>
                  </a:lnTo>
                  <a:cubicBezTo>
                    <a:pt x="2184" y="10222"/>
                    <a:pt x="2186" y="10253"/>
                    <a:pt x="2168" y="10274"/>
                  </a:cubicBezTo>
                  <a:cubicBezTo>
                    <a:pt x="2150" y="10295"/>
                    <a:pt x="2118" y="10297"/>
                    <a:pt x="2097" y="10279"/>
                  </a:cubicBezTo>
                  <a:lnTo>
                    <a:pt x="1903" y="10111"/>
                  </a:lnTo>
                  <a:lnTo>
                    <a:pt x="1870" y="10079"/>
                  </a:lnTo>
                  <a:cubicBezTo>
                    <a:pt x="1850" y="10060"/>
                    <a:pt x="1850" y="10029"/>
                    <a:pt x="1869" y="10009"/>
                  </a:cubicBezTo>
                  <a:cubicBezTo>
                    <a:pt x="1888" y="9989"/>
                    <a:pt x="1919" y="9988"/>
                    <a:pt x="1939" y="10007"/>
                  </a:cubicBezTo>
                  <a:close/>
                  <a:moveTo>
                    <a:pt x="2476" y="10444"/>
                  </a:moveTo>
                  <a:lnTo>
                    <a:pt x="2619" y="10546"/>
                  </a:lnTo>
                  <a:lnTo>
                    <a:pt x="2722" y="10612"/>
                  </a:lnTo>
                  <a:cubicBezTo>
                    <a:pt x="2745" y="10627"/>
                    <a:pt x="2752" y="10658"/>
                    <a:pt x="2737" y="10681"/>
                  </a:cubicBezTo>
                  <a:cubicBezTo>
                    <a:pt x="2722" y="10704"/>
                    <a:pt x="2691" y="10711"/>
                    <a:pt x="2668" y="10696"/>
                  </a:cubicBezTo>
                  <a:lnTo>
                    <a:pt x="2562" y="10627"/>
                  </a:lnTo>
                  <a:lnTo>
                    <a:pt x="2418" y="10526"/>
                  </a:lnTo>
                  <a:cubicBezTo>
                    <a:pt x="2396" y="10510"/>
                    <a:pt x="2390" y="10479"/>
                    <a:pt x="2406" y="10456"/>
                  </a:cubicBezTo>
                  <a:cubicBezTo>
                    <a:pt x="2422" y="10434"/>
                    <a:pt x="2454" y="10428"/>
                    <a:pt x="2476" y="10444"/>
                  </a:cubicBezTo>
                  <a:close/>
                  <a:moveTo>
                    <a:pt x="3063" y="10817"/>
                  </a:moveTo>
                  <a:lnTo>
                    <a:pt x="3089" y="10832"/>
                  </a:lnTo>
                  <a:lnTo>
                    <a:pt x="3327" y="10953"/>
                  </a:lnTo>
                  <a:cubicBezTo>
                    <a:pt x="3351" y="10966"/>
                    <a:pt x="3361" y="10996"/>
                    <a:pt x="3349" y="11020"/>
                  </a:cubicBezTo>
                  <a:cubicBezTo>
                    <a:pt x="3336" y="11045"/>
                    <a:pt x="3306" y="11055"/>
                    <a:pt x="3281" y="11042"/>
                  </a:cubicBezTo>
                  <a:lnTo>
                    <a:pt x="3039" y="10919"/>
                  </a:lnTo>
                  <a:lnTo>
                    <a:pt x="3013" y="10903"/>
                  </a:lnTo>
                  <a:cubicBezTo>
                    <a:pt x="2989" y="10890"/>
                    <a:pt x="2981" y="10859"/>
                    <a:pt x="2994" y="10835"/>
                  </a:cubicBezTo>
                  <a:cubicBezTo>
                    <a:pt x="3008" y="10811"/>
                    <a:pt x="3039" y="10803"/>
                    <a:pt x="3063" y="10817"/>
                  </a:cubicBezTo>
                  <a:close/>
                  <a:moveTo>
                    <a:pt x="3689" y="11112"/>
                  </a:moveTo>
                  <a:lnTo>
                    <a:pt x="3848" y="11175"/>
                  </a:lnTo>
                  <a:lnTo>
                    <a:pt x="3968" y="11215"/>
                  </a:lnTo>
                  <a:cubicBezTo>
                    <a:pt x="3994" y="11224"/>
                    <a:pt x="4008" y="11252"/>
                    <a:pt x="3999" y="11278"/>
                  </a:cubicBezTo>
                  <a:cubicBezTo>
                    <a:pt x="3990" y="11305"/>
                    <a:pt x="3962" y="11319"/>
                    <a:pt x="3936" y="11310"/>
                  </a:cubicBezTo>
                  <a:lnTo>
                    <a:pt x="3811" y="11268"/>
                  </a:lnTo>
                  <a:lnTo>
                    <a:pt x="3652" y="11205"/>
                  </a:lnTo>
                  <a:cubicBezTo>
                    <a:pt x="3626" y="11194"/>
                    <a:pt x="3614" y="11165"/>
                    <a:pt x="3624" y="11140"/>
                  </a:cubicBezTo>
                  <a:cubicBezTo>
                    <a:pt x="3634" y="11114"/>
                    <a:pt x="3663" y="11101"/>
                    <a:pt x="3689" y="11112"/>
                  </a:cubicBezTo>
                  <a:close/>
                  <a:moveTo>
                    <a:pt x="4348" y="11331"/>
                  </a:moveTo>
                  <a:lnTo>
                    <a:pt x="4384" y="11341"/>
                  </a:lnTo>
                  <a:lnTo>
                    <a:pt x="4637" y="11399"/>
                  </a:lnTo>
                  <a:cubicBezTo>
                    <a:pt x="4664" y="11406"/>
                    <a:pt x="4681" y="11432"/>
                    <a:pt x="4675" y="11459"/>
                  </a:cubicBezTo>
                  <a:cubicBezTo>
                    <a:pt x="4669" y="11486"/>
                    <a:pt x="4642" y="11503"/>
                    <a:pt x="4615" y="11497"/>
                  </a:cubicBezTo>
                  <a:lnTo>
                    <a:pt x="4357" y="11438"/>
                  </a:lnTo>
                  <a:lnTo>
                    <a:pt x="4320" y="11427"/>
                  </a:lnTo>
                  <a:cubicBezTo>
                    <a:pt x="4294" y="11420"/>
                    <a:pt x="4279" y="11392"/>
                    <a:pt x="4286" y="11365"/>
                  </a:cubicBezTo>
                  <a:cubicBezTo>
                    <a:pt x="4294" y="11339"/>
                    <a:pt x="4321" y="11323"/>
                    <a:pt x="4348" y="11331"/>
                  </a:cubicBezTo>
                  <a:close/>
                  <a:moveTo>
                    <a:pt x="5026" y="11466"/>
                  </a:moveTo>
                  <a:lnTo>
                    <a:pt x="5228" y="11491"/>
                  </a:lnTo>
                  <a:lnTo>
                    <a:pt x="5322" y="11498"/>
                  </a:lnTo>
                  <a:cubicBezTo>
                    <a:pt x="5350" y="11500"/>
                    <a:pt x="5370" y="11524"/>
                    <a:pt x="5368" y="11552"/>
                  </a:cubicBezTo>
                  <a:cubicBezTo>
                    <a:pt x="5366" y="11579"/>
                    <a:pt x="5342" y="11600"/>
                    <a:pt x="5315" y="11598"/>
                  </a:cubicBezTo>
                  <a:lnTo>
                    <a:pt x="5215" y="11590"/>
                  </a:lnTo>
                  <a:lnTo>
                    <a:pt x="5014" y="11565"/>
                  </a:lnTo>
                  <a:cubicBezTo>
                    <a:pt x="4987" y="11562"/>
                    <a:pt x="4967" y="11537"/>
                    <a:pt x="4971" y="11509"/>
                  </a:cubicBezTo>
                  <a:cubicBezTo>
                    <a:pt x="4974" y="11482"/>
                    <a:pt x="4999" y="11462"/>
                    <a:pt x="5026" y="11466"/>
                  </a:cubicBezTo>
                  <a:close/>
                  <a:moveTo>
                    <a:pt x="5719" y="11518"/>
                  </a:moveTo>
                  <a:lnTo>
                    <a:pt x="5812" y="11520"/>
                  </a:lnTo>
                  <a:lnTo>
                    <a:pt x="6017" y="11516"/>
                  </a:lnTo>
                  <a:cubicBezTo>
                    <a:pt x="6044" y="11515"/>
                    <a:pt x="6067" y="11537"/>
                    <a:pt x="6068" y="11564"/>
                  </a:cubicBezTo>
                  <a:cubicBezTo>
                    <a:pt x="6068" y="11592"/>
                    <a:pt x="6046" y="11615"/>
                    <a:pt x="6019" y="11616"/>
                  </a:cubicBezTo>
                  <a:lnTo>
                    <a:pt x="5809" y="11620"/>
                  </a:lnTo>
                  <a:lnTo>
                    <a:pt x="5716" y="11618"/>
                  </a:lnTo>
                  <a:cubicBezTo>
                    <a:pt x="5689" y="11617"/>
                    <a:pt x="5667" y="11594"/>
                    <a:pt x="5668" y="11567"/>
                  </a:cubicBezTo>
                  <a:cubicBezTo>
                    <a:pt x="5669" y="11539"/>
                    <a:pt x="5692" y="11517"/>
                    <a:pt x="5719" y="11518"/>
                  </a:cubicBezTo>
                  <a:close/>
                  <a:moveTo>
                    <a:pt x="6410" y="11489"/>
                  </a:moveTo>
                  <a:lnTo>
                    <a:pt x="6681" y="11455"/>
                  </a:lnTo>
                  <a:lnTo>
                    <a:pt x="6705" y="11450"/>
                  </a:lnTo>
                  <a:cubicBezTo>
                    <a:pt x="6732" y="11446"/>
                    <a:pt x="6758" y="11464"/>
                    <a:pt x="6763" y="11491"/>
                  </a:cubicBezTo>
                  <a:cubicBezTo>
                    <a:pt x="6768" y="11518"/>
                    <a:pt x="6750" y="11544"/>
                    <a:pt x="6723" y="11549"/>
                  </a:cubicBezTo>
                  <a:lnTo>
                    <a:pt x="6694" y="11554"/>
                  </a:lnTo>
                  <a:lnTo>
                    <a:pt x="6423" y="11588"/>
                  </a:lnTo>
                  <a:cubicBezTo>
                    <a:pt x="6395" y="11591"/>
                    <a:pt x="6370" y="11572"/>
                    <a:pt x="6367" y="11545"/>
                  </a:cubicBezTo>
                  <a:cubicBezTo>
                    <a:pt x="6364" y="11517"/>
                    <a:pt x="6383" y="11492"/>
                    <a:pt x="6410" y="11489"/>
                  </a:cubicBezTo>
                  <a:close/>
                  <a:moveTo>
                    <a:pt x="7095" y="11374"/>
                  </a:moveTo>
                  <a:lnTo>
                    <a:pt x="7239" y="11341"/>
                  </a:lnTo>
                  <a:lnTo>
                    <a:pt x="7383" y="11300"/>
                  </a:lnTo>
                  <a:cubicBezTo>
                    <a:pt x="7410" y="11292"/>
                    <a:pt x="7437" y="11307"/>
                    <a:pt x="7445" y="11334"/>
                  </a:cubicBezTo>
                  <a:cubicBezTo>
                    <a:pt x="7453" y="11360"/>
                    <a:pt x="7437" y="11388"/>
                    <a:pt x="7411" y="11396"/>
                  </a:cubicBezTo>
                  <a:lnTo>
                    <a:pt x="7262" y="11438"/>
                  </a:lnTo>
                  <a:lnTo>
                    <a:pt x="7118" y="11471"/>
                  </a:lnTo>
                  <a:cubicBezTo>
                    <a:pt x="7091" y="11477"/>
                    <a:pt x="7064" y="11461"/>
                    <a:pt x="7058" y="11434"/>
                  </a:cubicBezTo>
                  <a:cubicBezTo>
                    <a:pt x="7052" y="11407"/>
                    <a:pt x="7068" y="11380"/>
                    <a:pt x="7095" y="11374"/>
                  </a:cubicBezTo>
                  <a:close/>
                  <a:moveTo>
                    <a:pt x="7762" y="11179"/>
                  </a:moveTo>
                  <a:lnTo>
                    <a:pt x="7776" y="11174"/>
                  </a:lnTo>
                  <a:lnTo>
                    <a:pt x="8034" y="11071"/>
                  </a:lnTo>
                  <a:lnTo>
                    <a:pt x="8036" y="11070"/>
                  </a:lnTo>
                  <a:cubicBezTo>
                    <a:pt x="8061" y="11059"/>
                    <a:pt x="8091" y="11070"/>
                    <a:pt x="8102" y="11095"/>
                  </a:cubicBezTo>
                  <a:cubicBezTo>
                    <a:pt x="8114" y="11120"/>
                    <a:pt x="8102" y="11150"/>
                    <a:pt x="8077" y="11161"/>
                  </a:cubicBezTo>
                  <a:lnTo>
                    <a:pt x="8071" y="11164"/>
                  </a:lnTo>
                  <a:lnTo>
                    <a:pt x="7807" y="11269"/>
                  </a:lnTo>
                  <a:lnTo>
                    <a:pt x="7794" y="11273"/>
                  </a:lnTo>
                  <a:cubicBezTo>
                    <a:pt x="7768" y="11282"/>
                    <a:pt x="7739" y="11268"/>
                    <a:pt x="7730" y="11242"/>
                  </a:cubicBezTo>
                  <a:cubicBezTo>
                    <a:pt x="7722" y="11216"/>
                    <a:pt x="7736" y="11187"/>
                    <a:pt x="7762" y="11179"/>
                  </a:cubicBezTo>
                  <a:close/>
                  <a:moveTo>
                    <a:pt x="8396" y="10901"/>
                  </a:moveTo>
                  <a:lnTo>
                    <a:pt x="8534" y="10831"/>
                  </a:lnTo>
                  <a:lnTo>
                    <a:pt x="8657" y="10760"/>
                  </a:lnTo>
                  <a:cubicBezTo>
                    <a:pt x="8681" y="10746"/>
                    <a:pt x="8712" y="10754"/>
                    <a:pt x="8726" y="10778"/>
                  </a:cubicBezTo>
                  <a:cubicBezTo>
                    <a:pt x="8740" y="10802"/>
                    <a:pt x="8731" y="10832"/>
                    <a:pt x="8707" y="10846"/>
                  </a:cubicBezTo>
                  <a:lnTo>
                    <a:pt x="8579" y="10920"/>
                  </a:lnTo>
                  <a:lnTo>
                    <a:pt x="8442" y="10990"/>
                  </a:lnTo>
                  <a:cubicBezTo>
                    <a:pt x="8417" y="11003"/>
                    <a:pt x="8387" y="10993"/>
                    <a:pt x="8374" y="10969"/>
                  </a:cubicBezTo>
                  <a:cubicBezTo>
                    <a:pt x="8362" y="10944"/>
                    <a:pt x="8371" y="10914"/>
                    <a:pt x="8396" y="10901"/>
                  </a:cubicBezTo>
                  <a:close/>
                  <a:moveTo>
                    <a:pt x="8995" y="10550"/>
                  </a:moveTo>
                  <a:lnTo>
                    <a:pt x="9004" y="10544"/>
                  </a:lnTo>
                  <a:lnTo>
                    <a:pt x="9229" y="10386"/>
                  </a:lnTo>
                  <a:lnTo>
                    <a:pt x="9236" y="10380"/>
                  </a:lnTo>
                  <a:cubicBezTo>
                    <a:pt x="9258" y="10362"/>
                    <a:pt x="9289" y="10366"/>
                    <a:pt x="9306" y="10388"/>
                  </a:cubicBezTo>
                  <a:cubicBezTo>
                    <a:pt x="9324" y="10410"/>
                    <a:pt x="9320" y="10441"/>
                    <a:pt x="9298" y="10458"/>
                  </a:cubicBezTo>
                  <a:lnTo>
                    <a:pt x="9286" y="10467"/>
                  </a:lnTo>
                  <a:lnTo>
                    <a:pt x="9058" y="10629"/>
                  </a:lnTo>
                  <a:lnTo>
                    <a:pt x="9049" y="10634"/>
                  </a:lnTo>
                  <a:cubicBezTo>
                    <a:pt x="9026" y="10649"/>
                    <a:pt x="8995" y="10643"/>
                    <a:pt x="8980" y="10619"/>
                  </a:cubicBezTo>
                  <a:cubicBezTo>
                    <a:pt x="8965" y="10596"/>
                    <a:pt x="8972" y="10565"/>
                    <a:pt x="8995" y="10550"/>
                  </a:cubicBezTo>
                  <a:close/>
                  <a:moveTo>
                    <a:pt x="9545" y="10129"/>
                  </a:moveTo>
                  <a:lnTo>
                    <a:pt x="9651" y="10037"/>
                  </a:lnTo>
                  <a:lnTo>
                    <a:pt x="9764" y="9928"/>
                  </a:lnTo>
                  <a:cubicBezTo>
                    <a:pt x="9784" y="9909"/>
                    <a:pt x="9816" y="9910"/>
                    <a:pt x="9835" y="9930"/>
                  </a:cubicBezTo>
                  <a:cubicBezTo>
                    <a:pt x="9854" y="9950"/>
                    <a:pt x="9853" y="9981"/>
                    <a:pt x="9833" y="10000"/>
                  </a:cubicBezTo>
                  <a:lnTo>
                    <a:pt x="9716" y="10112"/>
                  </a:lnTo>
                  <a:lnTo>
                    <a:pt x="9610" y="10204"/>
                  </a:lnTo>
                  <a:cubicBezTo>
                    <a:pt x="9589" y="10222"/>
                    <a:pt x="9558" y="10220"/>
                    <a:pt x="9540" y="10199"/>
                  </a:cubicBezTo>
                  <a:cubicBezTo>
                    <a:pt x="9521" y="10178"/>
                    <a:pt x="9524" y="10147"/>
                    <a:pt x="9545" y="10129"/>
                  </a:cubicBezTo>
                  <a:close/>
                  <a:moveTo>
                    <a:pt x="10041" y="9646"/>
                  </a:moveTo>
                  <a:lnTo>
                    <a:pt x="10218" y="9442"/>
                  </a:lnTo>
                  <a:lnTo>
                    <a:pt x="10235" y="9420"/>
                  </a:lnTo>
                  <a:cubicBezTo>
                    <a:pt x="10252" y="9398"/>
                    <a:pt x="10283" y="9395"/>
                    <a:pt x="10305" y="9412"/>
                  </a:cubicBezTo>
                  <a:cubicBezTo>
                    <a:pt x="10327" y="9429"/>
                    <a:pt x="10330" y="9460"/>
                    <a:pt x="10313" y="9482"/>
                  </a:cubicBezTo>
                  <a:lnTo>
                    <a:pt x="10293" y="9507"/>
                  </a:lnTo>
                  <a:lnTo>
                    <a:pt x="10117" y="9711"/>
                  </a:lnTo>
                  <a:cubicBezTo>
                    <a:pt x="10098" y="9732"/>
                    <a:pt x="10067" y="9734"/>
                    <a:pt x="10046" y="9716"/>
                  </a:cubicBezTo>
                  <a:cubicBezTo>
                    <a:pt x="10025" y="9698"/>
                    <a:pt x="10023" y="9667"/>
                    <a:pt x="10041" y="9646"/>
                  </a:cubicBezTo>
                  <a:close/>
                  <a:moveTo>
                    <a:pt x="10474" y="9103"/>
                  </a:moveTo>
                  <a:lnTo>
                    <a:pt x="10546" y="9003"/>
                  </a:lnTo>
                  <a:lnTo>
                    <a:pt x="10640" y="8856"/>
                  </a:lnTo>
                  <a:cubicBezTo>
                    <a:pt x="10655" y="8832"/>
                    <a:pt x="10686" y="8826"/>
                    <a:pt x="10709" y="8841"/>
                  </a:cubicBezTo>
                  <a:cubicBezTo>
                    <a:pt x="10732" y="8855"/>
                    <a:pt x="10739" y="8886"/>
                    <a:pt x="10724" y="8910"/>
                  </a:cubicBezTo>
                  <a:lnTo>
                    <a:pt x="10627" y="9060"/>
                  </a:lnTo>
                  <a:lnTo>
                    <a:pt x="10556" y="9161"/>
                  </a:lnTo>
                  <a:cubicBezTo>
                    <a:pt x="10540" y="9183"/>
                    <a:pt x="10509" y="9189"/>
                    <a:pt x="10486" y="9173"/>
                  </a:cubicBezTo>
                  <a:cubicBezTo>
                    <a:pt x="10464" y="9157"/>
                    <a:pt x="10459" y="9126"/>
                    <a:pt x="10474" y="9103"/>
                  </a:cubicBezTo>
                  <a:close/>
                  <a:moveTo>
                    <a:pt x="10840" y="8515"/>
                  </a:moveTo>
                  <a:lnTo>
                    <a:pt x="10958" y="8286"/>
                  </a:lnTo>
                  <a:lnTo>
                    <a:pt x="10974" y="8250"/>
                  </a:lnTo>
                  <a:cubicBezTo>
                    <a:pt x="10985" y="8224"/>
                    <a:pt x="11015" y="8213"/>
                    <a:pt x="11040" y="8225"/>
                  </a:cubicBezTo>
                  <a:cubicBezTo>
                    <a:pt x="11065" y="8236"/>
                    <a:pt x="11077" y="8265"/>
                    <a:pt x="11065" y="8291"/>
                  </a:cubicBezTo>
                  <a:lnTo>
                    <a:pt x="11047" y="8331"/>
                  </a:lnTo>
                  <a:lnTo>
                    <a:pt x="10929" y="8561"/>
                  </a:lnTo>
                  <a:cubicBezTo>
                    <a:pt x="10917" y="8585"/>
                    <a:pt x="10887" y="8595"/>
                    <a:pt x="10862" y="8583"/>
                  </a:cubicBezTo>
                  <a:cubicBezTo>
                    <a:pt x="10838" y="8570"/>
                    <a:pt x="10828" y="8540"/>
                    <a:pt x="10840" y="8515"/>
                  </a:cubicBezTo>
                  <a:close/>
                  <a:moveTo>
                    <a:pt x="11131" y="7884"/>
                  </a:moveTo>
                  <a:lnTo>
                    <a:pt x="11175" y="7773"/>
                  </a:lnTo>
                  <a:lnTo>
                    <a:pt x="11232" y="7605"/>
                  </a:lnTo>
                  <a:cubicBezTo>
                    <a:pt x="11240" y="7578"/>
                    <a:pt x="11269" y="7564"/>
                    <a:pt x="11295" y="7573"/>
                  </a:cubicBezTo>
                  <a:cubicBezTo>
                    <a:pt x="11321" y="7582"/>
                    <a:pt x="11335" y="7610"/>
                    <a:pt x="11326" y="7636"/>
                  </a:cubicBezTo>
                  <a:lnTo>
                    <a:pt x="11268" y="7810"/>
                  </a:lnTo>
                  <a:lnTo>
                    <a:pt x="11224" y="7921"/>
                  </a:lnTo>
                  <a:cubicBezTo>
                    <a:pt x="11213" y="7947"/>
                    <a:pt x="11184" y="7959"/>
                    <a:pt x="11159" y="7949"/>
                  </a:cubicBezTo>
                  <a:cubicBezTo>
                    <a:pt x="11133" y="7939"/>
                    <a:pt x="11121" y="7910"/>
                    <a:pt x="11131" y="7884"/>
                  </a:cubicBezTo>
                  <a:close/>
                  <a:moveTo>
                    <a:pt x="11344" y="7226"/>
                  </a:moveTo>
                  <a:lnTo>
                    <a:pt x="11405" y="6960"/>
                  </a:lnTo>
                  <a:lnTo>
                    <a:pt x="11409" y="6936"/>
                  </a:lnTo>
                  <a:cubicBezTo>
                    <a:pt x="11414" y="6908"/>
                    <a:pt x="11440" y="6890"/>
                    <a:pt x="11467" y="6895"/>
                  </a:cubicBezTo>
                  <a:cubicBezTo>
                    <a:pt x="11494" y="6900"/>
                    <a:pt x="11512" y="6926"/>
                    <a:pt x="11508" y="6953"/>
                  </a:cubicBezTo>
                  <a:lnTo>
                    <a:pt x="11502" y="6983"/>
                  </a:lnTo>
                  <a:lnTo>
                    <a:pt x="11441" y="7248"/>
                  </a:lnTo>
                  <a:cubicBezTo>
                    <a:pt x="11435" y="7275"/>
                    <a:pt x="11408" y="7292"/>
                    <a:pt x="11381" y="7286"/>
                  </a:cubicBezTo>
                  <a:cubicBezTo>
                    <a:pt x="11354" y="7280"/>
                    <a:pt x="11338" y="7253"/>
                    <a:pt x="11344" y="7226"/>
                  </a:cubicBezTo>
                  <a:close/>
                  <a:moveTo>
                    <a:pt x="11472" y="6543"/>
                  </a:moveTo>
                  <a:lnTo>
                    <a:pt x="11491" y="6393"/>
                  </a:lnTo>
                  <a:lnTo>
                    <a:pt x="11502" y="6247"/>
                  </a:lnTo>
                  <a:cubicBezTo>
                    <a:pt x="11504" y="6220"/>
                    <a:pt x="11528" y="6199"/>
                    <a:pt x="11555" y="6201"/>
                  </a:cubicBezTo>
                  <a:cubicBezTo>
                    <a:pt x="11583" y="6203"/>
                    <a:pt x="11604" y="6227"/>
                    <a:pt x="11601" y="6255"/>
                  </a:cubicBezTo>
                  <a:lnTo>
                    <a:pt x="11590" y="6406"/>
                  </a:lnTo>
                  <a:lnTo>
                    <a:pt x="11571" y="6556"/>
                  </a:lnTo>
                  <a:cubicBezTo>
                    <a:pt x="11568" y="6583"/>
                    <a:pt x="11543" y="6603"/>
                    <a:pt x="11516" y="6599"/>
                  </a:cubicBezTo>
                  <a:cubicBezTo>
                    <a:pt x="11488" y="6596"/>
                    <a:pt x="11469" y="6571"/>
                    <a:pt x="11472" y="6543"/>
                  </a:cubicBezTo>
                  <a:close/>
                  <a:moveTo>
                    <a:pt x="11519" y="5850"/>
                  </a:moveTo>
                  <a:lnTo>
                    <a:pt x="11520" y="5809"/>
                  </a:lnTo>
                  <a:lnTo>
                    <a:pt x="11514" y="5553"/>
                  </a:lnTo>
                  <a:cubicBezTo>
                    <a:pt x="11514" y="5525"/>
                    <a:pt x="11536" y="5502"/>
                    <a:pt x="11563" y="5502"/>
                  </a:cubicBezTo>
                  <a:cubicBezTo>
                    <a:pt x="11591" y="5501"/>
                    <a:pt x="11614" y="5523"/>
                    <a:pt x="11614" y="5551"/>
                  </a:cubicBezTo>
                  <a:lnTo>
                    <a:pt x="11620" y="5812"/>
                  </a:lnTo>
                  <a:lnTo>
                    <a:pt x="11619" y="5853"/>
                  </a:lnTo>
                  <a:cubicBezTo>
                    <a:pt x="11619" y="5881"/>
                    <a:pt x="11596" y="5902"/>
                    <a:pt x="11568" y="5902"/>
                  </a:cubicBezTo>
                  <a:cubicBezTo>
                    <a:pt x="11540" y="5901"/>
                    <a:pt x="11519" y="5878"/>
                    <a:pt x="11519" y="5850"/>
                  </a:cubicBezTo>
                  <a:close/>
                  <a:moveTo>
                    <a:pt x="11482" y="5159"/>
                  </a:moveTo>
                  <a:lnTo>
                    <a:pt x="11455" y="4940"/>
                  </a:lnTo>
                  <a:lnTo>
                    <a:pt x="11441" y="4865"/>
                  </a:lnTo>
                  <a:cubicBezTo>
                    <a:pt x="11436" y="4838"/>
                    <a:pt x="11455" y="4812"/>
                    <a:pt x="11482" y="4807"/>
                  </a:cubicBezTo>
                  <a:cubicBezTo>
                    <a:pt x="11509" y="4802"/>
                    <a:pt x="11535" y="4820"/>
                    <a:pt x="11540" y="4847"/>
                  </a:cubicBezTo>
                  <a:lnTo>
                    <a:pt x="11554" y="4927"/>
                  </a:lnTo>
                  <a:lnTo>
                    <a:pt x="11582" y="5147"/>
                  </a:lnTo>
                  <a:cubicBezTo>
                    <a:pt x="11585" y="5174"/>
                    <a:pt x="11566" y="5199"/>
                    <a:pt x="11538" y="5203"/>
                  </a:cubicBezTo>
                  <a:cubicBezTo>
                    <a:pt x="11511" y="5206"/>
                    <a:pt x="11486" y="5187"/>
                    <a:pt x="11482" y="5159"/>
                  </a:cubicBezTo>
                  <a:close/>
                  <a:moveTo>
                    <a:pt x="11362" y="4475"/>
                  </a:moveTo>
                  <a:lnTo>
                    <a:pt x="11341" y="4383"/>
                  </a:lnTo>
                  <a:lnTo>
                    <a:pt x="11285" y="4188"/>
                  </a:lnTo>
                  <a:cubicBezTo>
                    <a:pt x="11278" y="4162"/>
                    <a:pt x="11293" y="4134"/>
                    <a:pt x="11320" y="4126"/>
                  </a:cubicBezTo>
                  <a:cubicBezTo>
                    <a:pt x="11346" y="4119"/>
                    <a:pt x="11374" y="4134"/>
                    <a:pt x="11381" y="4161"/>
                  </a:cubicBezTo>
                  <a:lnTo>
                    <a:pt x="11438" y="4360"/>
                  </a:lnTo>
                  <a:lnTo>
                    <a:pt x="11460" y="4453"/>
                  </a:lnTo>
                  <a:cubicBezTo>
                    <a:pt x="11466" y="4480"/>
                    <a:pt x="11449" y="4507"/>
                    <a:pt x="11422" y="4513"/>
                  </a:cubicBezTo>
                  <a:cubicBezTo>
                    <a:pt x="11395" y="4519"/>
                    <a:pt x="11368" y="4502"/>
                    <a:pt x="11362" y="4475"/>
                  </a:cubicBezTo>
                  <a:close/>
                  <a:moveTo>
                    <a:pt x="11161" y="3813"/>
                  </a:moveTo>
                  <a:lnTo>
                    <a:pt x="11071" y="3587"/>
                  </a:lnTo>
                  <a:lnTo>
                    <a:pt x="11049" y="3538"/>
                  </a:lnTo>
                  <a:cubicBezTo>
                    <a:pt x="11037" y="3513"/>
                    <a:pt x="11049" y="3483"/>
                    <a:pt x="11074" y="3472"/>
                  </a:cubicBezTo>
                  <a:cubicBezTo>
                    <a:pt x="11099" y="3460"/>
                    <a:pt x="11129" y="3471"/>
                    <a:pt x="11140" y="3497"/>
                  </a:cubicBezTo>
                  <a:lnTo>
                    <a:pt x="11164" y="3550"/>
                  </a:lnTo>
                  <a:lnTo>
                    <a:pt x="11254" y="3777"/>
                  </a:lnTo>
                  <a:cubicBezTo>
                    <a:pt x="11264" y="3802"/>
                    <a:pt x="11252" y="3831"/>
                    <a:pt x="11226" y="3841"/>
                  </a:cubicBezTo>
                  <a:cubicBezTo>
                    <a:pt x="11200" y="3852"/>
                    <a:pt x="11171" y="3839"/>
                    <a:pt x="11161" y="3813"/>
                  </a:cubicBezTo>
                  <a:close/>
                  <a:moveTo>
                    <a:pt x="10878" y="3179"/>
                  </a:moveTo>
                  <a:lnTo>
                    <a:pt x="10831" y="3088"/>
                  </a:lnTo>
                  <a:lnTo>
                    <a:pt x="10734" y="2919"/>
                  </a:lnTo>
                  <a:cubicBezTo>
                    <a:pt x="10720" y="2895"/>
                    <a:pt x="10728" y="2864"/>
                    <a:pt x="10752" y="2851"/>
                  </a:cubicBezTo>
                  <a:cubicBezTo>
                    <a:pt x="10776" y="2837"/>
                    <a:pt x="10807" y="2845"/>
                    <a:pt x="10820" y="2869"/>
                  </a:cubicBezTo>
                  <a:lnTo>
                    <a:pt x="10920" y="3043"/>
                  </a:lnTo>
                  <a:lnTo>
                    <a:pt x="10967" y="3134"/>
                  </a:lnTo>
                  <a:cubicBezTo>
                    <a:pt x="10979" y="3158"/>
                    <a:pt x="10969" y="3188"/>
                    <a:pt x="10945" y="3201"/>
                  </a:cubicBezTo>
                  <a:cubicBezTo>
                    <a:pt x="10920" y="3213"/>
                    <a:pt x="10890" y="3204"/>
                    <a:pt x="10878" y="3179"/>
                  </a:cubicBezTo>
                  <a:close/>
                  <a:moveTo>
                    <a:pt x="10522" y="2585"/>
                  </a:moveTo>
                  <a:lnTo>
                    <a:pt x="10386" y="2393"/>
                  </a:lnTo>
                  <a:lnTo>
                    <a:pt x="10347" y="2344"/>
                  </a:lnTo>
                  <a:cubicBezTo>
                    <a:pt x="10330" y="2323"/>
                    <a:pt x="10334" y="2291"/>
                    <a:pt x="10356" y="2274"/>
                  </a:cubicBezTo>
                  <a:cubicBezTo>
                    <a:pt x="10377" y="2257"/>
                    <a:pt x="10409" y="2261"/>
                    <a:pt x="10426" y="2283"/>
                  </a:cubicBezTo>
                  <a:lnTo>
                    <a:pt x="10467" y="2336"/>
                  </a:lnTo>
                  <a:lnTo>
                    <a:pt x="10603" y="2528"/>
                  </a:lnTo>
                  <a:cubicBezTo>
                    <a:pt x="10619" y="2550"/>
                    <a:pt x="10614" y="2581"/>
                    <a:pt x="10591" y="2597"/>
                  </a:cubicBezTo>
                  <a:cubicBezTo>
                    <a:pt x="10569" y="2613"/>
                    <a:pt x="10538" y="2608"/>
                    <a:pt x="10522" y="2585"/>
                  </a:cubicBezTo>
                  <a:close/>
                  <a:moveTo>
                    <a:pt x="10095" y="2037"/>
                  </a:moveTo>
                  <a:lnTo>
                    <a:pt x="10037" y="1970"/>
                  </a:lnTo>
                  <a:lnTo>
                    <a:pt x="9892" y="1819"/>
                  </a:lnTo>
                  <a:cubicBezTo>
                    <a:pt x="9873" y="1799"/>
                    <a:pt x="9874" y="1768"/>
                    <a:pt x="9894" y="1749"/>
                  </a:cubicBezTo>
                  <a:cubicBezTo>
                    <a:pt x="9914" y="1729"/>
                    <a:pt x="9946" y="1730"/>
                    <a:pt x="9965" y="1750"/>
                  </a:cubicBezTo>
                  <a:lnTo>
                    <a:pt x="10112" y="1905"/>
                  </a:lnTo>
                  <a:lnTo>
                    <a:pt x="10170" y="1972"/>
                  </a:lnTo>
                  <a:cubicBezTo>
                    <a:pt x="10188" y="1993"/>
                    <a:pt x="10186" y="2024"/>
                    <a:pt x="10165" y="2042"/>
                  </a:cubicBezTo>
                  <a:cubicBezTo>
                    <a:pt x="10144" y="2060"/>
                    <a:pt x="10113" y="2058"/>
                    <a:pt x="10095" y="2037"/>
                  </a:cubicBezTo>
                  <a:close/>
                  <a:moveTo>
                    <a:pt x="9607" y="1546"/>
                  </a:moveTo>
                  <a:lnTo>
                    <a:pt x="9442" y="1403"/>
                  </a:lnTo>
                  <a:lnTo>
                    <a:pt x="9379" y="1354"/>
                  </a:lnTo>
                  <a:cubicBezTo>
                    <a:pt x="9358" y="1337"/>
                    <a:pt x="9354" y="1306"/>
                    <a:pt x="9371" y="1284"/>
                  </a:cubicBezTo>
                  <a:cubicBezTo>
                    <a:pt x="9388" y="1262"/>
                    <a:pt x="9420" y="1259"/>
                    <a:pt x="9441" y="1276"/>
                  </a:cubicBezTo>
                  <a:lnTo>
                    <a:pt x="9507" y="1328"/>
                  </a:lnTo>
                  <a:lnTo>
                    <a:pt x="9672" y="1471"/>
                  </a:lnTo>
                  <a:cubicBezTo>
                    <a:pt x="9693" y="1489"/>
                    <a:pt x="9695" y="1520"/>
                    <a:pt x="9677" y="1541"/>
                  </a:cubicBezTo>
                  <a:cubicBezTo>
                    <a:pt x="9659" y="1562"/>
                    <a:pt x="9628" y="1564"/>
                    <a:pt x="9607" y="1546"/>
                  </a:cubicBezTo>
                  <a:close/>
                  <a:moveTo>
                    <a:pt x="9061" y="1117"/>
                  </a:moveTo>
                  <a:lnTo>
                    <a:pt x="9003" y="1075"/>
                  </a:lnTo>
                  <a:lnTo>
                    <a:pt x="8812" y="953"/>
                  </a:lnTo>
                  <a:cubicBezTo>
                    <a:pt x="8789" y="938"/>
                    <a:pt x="8782" y="907"/>
                    <a:pt x="8797" y="884"/>
                  </a:cubicBezTo>
                  <a:cubicBezTo>
                    <a:pt x="8812" y="861"/>
                    <a:pt x="8843" y="854"/>
                    <a:pt x="8866" y="869"/>
                  </a:cubicBezTo>
                  <a:lnTo>
                    <a:pt x="9060" y="994"/>
                  </a:lnTo>
                  <a:lnTo>
                    <a:pt x="9119" y="1035"/>
                  </a:lnTo>
                  <a:cubicBezTo>
                    <a:pt x="9141" y="1051"/>
                    <a:pt x="9147" y="1082"/>
                    <a:pt x="9131" y="1105"/>
                  </a:cubicBezTo>
                  <a:cubicBezTo>
                    <a:pt x="9115" y="1127"/>
                    <a:pt x="9083" y="1133"/>
                    <a:pt x="9061" y="1117"/>
                  </a:cubicBezTo>
                  <a:close/>
                  <a:moveTo>
                    <a:pt x="8469" y="757"/>
                  </a:moveTo>
                  <a:lnTo>
                    <a:pt x="8286" y="663"/>
                  </a:lnTo>
                  <a:lnTo>
                    <a:pt x="8203" y="626"/>
                  </a:lnTo>
                  <a:cubicBezTo>
                    <a:pt x="8177" y="614"/>
                    <a:pt x="8166" y="585"/>
                    <a:pt x="8177" y="560"/>
                  </a:cubicBezTo>
                  <a:cubicBezTo>
                    <a:pt x="8189" y="534"/>
                    <a:pt x="8218" y="523"/>
                    <a:pt x="8243" y="534"/>
                  </a:cubicBezTo>
                  <a:lnTo>
                    <a:pt x="8331" y="574"/>
                  </a:lnTo>
                  <a:lnTo>
                    <a:pt x="8515" y="668"/>
                  </a:lnTo>
                  <a:cubicBezTo>
                    <a:pt x="8539" y="681"/>
                    <a:pt x="8549" y="711"/>
                    <a:pt x="8537" y="735"/>
                  </a:cubicBezTo>
                  <a:cubicBezTo>
                    <a:pt x="8524" y="760"/>
                    <a:pt x="8494" y="770"/>
                    <a:pt x="8469" y="757"/>
                  </a:cubicBezTo>
                  <a:close/>
                  <a:moveTo>
                    <a:pt x="7836" y="471"/>
                  </a:moveTo>
                  <a:lnTo>
                    <a:pt x="7773" y="446"/>
                  </a:lnTo>
                  <a:lnTo>
                    <a:pt x="7556" y="373"/>
                  </a:lnTo>
                  <a:cubicBezTo>
                    <a:pt x="7529" y="364"/>
                    <a:pt x="7515" y="336"/>
                    <a:pt x="7524" y="310"/>
                  </a:cubicBezTo>
                  <a:cubicBezTo>
                    <a:pt x="7533" y="283"/>
                    <a:pt x="7561" y="269"/>
                    <a:pt x="7587" y="278"/>
                  </a:cubicBezTo>
                  <a:lnTo>
                    <a:pt x="7810" y="353"/>
                  </a:lnTo>
                  <a:lnTo>
                    <a:pt x="7873" y="378"/>
                  </a:lnTo>
                  <a:cubicBezTo>
                    <a:pt x="7899" y="388"/>
                    <a:pt x="7911" y="417"/>
                    <a:pt x="7901" y="443"/>
                  </a:cubicBezTo>
                  <a:cubicBezTo>
                    <a:pt x="7891" y="469"/>
                    <a:pt x="7862" y="481"/>
                    <a:pt x="7836" y="471"/>
                  </a:cubicBezTo>
                  <a:close/>
                  <a:moveTo>
                    <a:pt x="7175" y="266"/>
                  </a:moveTo>
                  <a:lnTo>
                    <a:pt x="6960" y="216"/>
                  </a:lnTo>
                  <a:lnTo>
                    <a:pt x="6885" y="203"/>
                  </a:lnTo>
                  <a:cubicBezTo>
                    <a:pt x="6857" y="198"/>
                    <a:pt x="6839" y="172"/>
                    <a:pt x="6844" y="145"/>
                  </a:cubicBezTo>
                  <a:cubicBezTo>
                    <a:pt x="6849" y="117"/>
                    <a:pt x="6875" y="99"/>
                    <a:pt x="6902" y="104"/>
                  </a:cubicBezTo>
                  <a:lnTo>
                    <a:pt x="6983" y="119"/>
                  </a:lnTo>
                  <a:lnTo>
                    <a:pt x="7198" y="168"/>
                  </a:lnTo>
                  <a:cubicBezTo>
                    <a:pt x="7225" y="174"/>
                    <a:pt x="7242" y="201"/>
                    <a:pt x="7235" y="228"/>
                  </a:cubicBezTo>
                  <a:cubicBezTo>
                    <a:pt x="7229" y="255"/>
                    <a:pt x="7202" y="272"/>
                    <a:pt x="7175" y="266"/>
                  </a:cubicBezTo>
                  <a:close/>
                  <a:moveTo>
                    <a:pt x="6492" y="142"/>
                  </a:moveTo>
                  <a:lnTo>
                    <a:pt x="6393" y="129"/>
                  </a:lnTo>
                  <a:lnTo>
                    <a:pt x="6196" y="114"/>
                  </a:lnTo>
                  <a:cubicBezTo>
                    <a:pt x="6168" y="112"/>
                    <a:pt x="6148" y="88"/>
                    <a:pt x="6150" y="61"/>
                  </a:cubicBezTo>
                  <a:cubicBezTo>
                    <a:pt x="6152" y="33"/>
                    <a:pt x="6176" y="13"/>
                    <a:pt x="6203" y="15"/>
                  </a:cubicBezTo>
                  <a:lnTo>
                    <a:pt x="6406" y="30"/>
                  </a:lnTo>
                  <a:lnTo>
                    <a:pt x="6505" y="43"/>
                  </a:lnTo>
                  <a:cubicBezTo>
                    <a:pt x="6532" y="46"/>
                    <a:pt x="6551" y="71"/>
                    <a:pt x="6548" y="99"/>
                  </a:cubicBezTo>
                  <a:cubicBezTo>
                    <a:pt x="6544" y="126"/>
                    <a:pt x="6519" y="145"/>
                    <a:pt x="6492" y="142"/>
                  </a:cubicBez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34"/>
          <p:cNvGrpSpPr>
            <a:grpSpLocks/>
          </p:cNvGrpSpPr>
          <p:nvPr/>
        </p:nvGrpSpPr>
        <p:grpSpPr bwMode="auto">
          <a:xfrm>
            <a:off x="1393826" y="3108325"/>
            <a:ext cx="1085850" cy="1095375"/>
            <a:chOff x="878" y="1958"/>
            <a:chExt cx="684" cy="690"/>
          </a:xfrm>
          <a:solidFill>
            <a:srgbClr val="E4D490"/>
          </a:solidFill>
        </p:grpSpPr>
        <p:sp>
          <p:nvSpPr>
            <p:cNvPr id="12425" name="Freeform 32"/>
            <p:cNvSpPr>
              <a:spLocks/>
            </p:cNvSpPr>
            <p:nvPr/>
          </p:nvSpPr>
          <p:spPr bwMode="auto">
            <a:xfrm>
              <a:off x="878" y="1958"/>
              <a:ext cx="684" cy="690"/>
            </a:xfrm>
            <a:custGeom>
              <a:avLst/>
              <a:gdLst>
                <a:gd name="T0" fmla="*/ 345 w 684"/>
                <a:gd name="T1" fmla="*/ 0 h 690"/>
                <a:gd name="T2" fmla="*/ 426 w 684"/>
                <a:gd name="T3" fmla="*/ 132 h 690"/>
                <a:gd name="T4" fmla="*/ 591 w 684"/>
                <a:gd name="T5" fmla="*/ 105 h 690"/>
                <a:gd name="T6" fmla="*/ 558 w 684"/>
                <a:gd name="T7" fmla="*/ 267 h 690"/>
                <a:gd name="T8" fmla="*/ 684 w 684"/>
                <a:gd name="T9" fmla="*/ 345 h 690"/>
                <a:gd name="T10" fmla="*/ 555 w 684"/>
                <a:gd name="T11" fmla="*/ 426 h 690"/>
                <a:gd name="T12" fmla="*/ 600 w 684"/>
                <a:gd name="T13" fmla="*/ 582 h 690"/>
                <a:gd name="T14" fmla="*/ 423 w 684"/>
                <a:gd name="T15" fmla="*/ 558 h 690"/>
                <a:gd name="T16" fmla="*/ 345 w 684"/>
                <a:gd name="T17" fmla="*/ 690 h 690"/>
                <a:gd name="T18" fmla="*/ 261 w 684"/>
                <a:gd name="T19" fmla="*/ 558 h 690"/>
                <a:gd name="T20" fmla="*/ 123 w 684"/>
                <a:gd name="T21" fmla="*/ 612 h 690"/>
                <a:gd name="T22" fmla="*/ 141 w 684"/>
                <a:gd name="T23" fmla="*/ 444 h 690"/>
                <a:gd name="T24" fmla="*/ 0 w 684"/>
                <a:gd name="T25" fmla="*/ 345 h 690"/>
                <a:gd name="T26" fmla="*/ 135 w 684"/>
                <a:gd name="T27" fmla="*/ 267 h 690"/>
                <a:gd name="T28" fmla="*/ 93 w 684"/>
                <a:gd name="T29" fmla="*/ 105 h 690"/>
                <a:gd name="T30" fmla="*/ 246 w 684"/>
                <a:gd name="T31" fmla="*/ 147 h 690"/>
                <a:gd name="T32" fmla="*/ 345 w 684"/>
                <a:gd name="T33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84" h="690">
                  <a:moveTo>
                    <a:pt x="345" y="0"/>
                  </a:moveTo>
                  <a:lnTo>
                    <a:pt x="426" y="132"/>
                  </a:lnTo>
                  <a:lnTo>
                    <a:pt x="591" y="105"/>
                  </a:lnTo>
                  <a:lnTo>
                    <a:pt x="558" y="267"/>
                  </a:lnTo>
                  <a:lnTo>
                    <a:pt x="684" y="345"/>
                  </a:lnTo>
                  <a:lnTo>
                    <a:pt x="555" y="426"/>
                  </a:lnTo>
                  <a:lnTo>
                    <a:pt x="600" y="582"/>
                  </a:lnTo>
                  <a:lnTo>
                    <a:pt x="423" y="558"/>
                  </a:lnTo>
                  <a:lnTo>
                    <a:pt x="345" y="690"/>
                  </a:lnTo>
                  <a:lnTo>
                    <a:pt x="261" y="558"/>
                  </a:lnTo>
                  <a:lnTo>
                    <a:pt x="123" y="612"/>
                  </a:lnTo>
                  <a:lnTo>
                    <a:pt x="141" y="444"/>
                  </a:lnTo>
                  <a:lnTo>
                    <a:pt x="0" y="345"/>
                  </a:lnTo>
                  <a:lnTo>
                    <a:pt x="135" y="267"/>
                  </a:lnTo>
                  <a:lnTo>
                    <a:pt x="93" y="105"/>
                  </a:lnTo>
                  <a:lnTo>
                    <a:pt x="246" y="147"/>
                  </a:lnTo>
                  <a:lnTo>
                    <a:pt x="3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6" name="Freeform 33"/>
            <p:cNvSpPr>
              <a:spLocks/>
            </p:cNvSpPr>
            <p:nvPr/>
          </p:nvSpPr>
          <p:spPr bwMode="auto">
            <a:xfrm>
              <a:off x="878" y="1958"/>
              <a:ext cx="684" cy="690"/>
            </a:xfrm>
            <a:custGeom>
              <a:avLst/>
              <a:gdLst>
                <a:gd name="T0" fmla="*/ 345 w 684"/>
                <a:gd name="T1" fmla="*/ 0 h 690"/>
                <a:gd name="T2" fmla="*/ 426 w 684"/>
                <a:gd name="T3" fmla="*/ 132 h 690"/>
                <a:gd name="T4" fmla="*/ 591 w 684"/>
                <a:gd name="T5" fmla="*/ 105 h 690"/>
                <a:gd name="T6" fmla="*/ 558 w 684"/>
                <a:gd name="T7" fmla="*/ 267 h 690"/>
                <a:gd name="T8" fmla="*/ 684 w 684"/>
                <a:gd name="T9" fmla="*/ 345 h 690"/>
                <a:gd name="T10" fmla="*/ 555 w 684"/>
                <a:gd name="T11" fmla="*/ 426 h 690"/>
                <a:gd name="T12" fmla="*/ 600 w 684"/>
                <a:gd name="T13" fmla="*/ 582 h 690"/>
                <a:gd name="T14" fmla="*/ 423 w 684"/>
                <a:gd name="T15" fmla="*/ 558 h 690"/>
                <a:gd name="T16" fmla="*/ 345 w 684"/>
                <a:gd name="T17" fmla="*/ 690 h 690"/>
                <a:gd name="T18" fmla="*/ 261 w 684"/>
                <a:gd name="T19" fmla="*/ 558 h 690"/>
                <a:gd name="T20" fmla="*/ 123 w 684"/>
                <a:gd name="T21" fmla="*/ 612 h 690"/>
                <a:gd name="T22" fmla="*/ 141 w 684"/>
                <a:gd name="T23" fmla="*/ 444 h 690"/>
                <a:gd name="T24" fmla="*/ 0 w 684"/>
                <a:gd name="T25" fmla="*/ 345 h 690"/>
                <a:gd name="T26" fmla="*/ 135 w 684"/>
                <a:gd name="T27" fmla="*/ 267 h 690"/>
                <a:gd name="T28" fmla="*/ 93 w 684"/>
                <a:gd name="T29" fmla="*/ 105 h 690"/>
                <a:gd name="T30" fmla="*/ 246 w 684"/>
                <a:gd name="T31" fmla="*/ 147 h 690"/>
                <a:gd name="T32" fmla="*/ 345 w 684"/>
                <a:gd name="T33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84" h="690">
                  <a:moveTo>
                    <a:pt x="345" y="0"/>
                  </a:moveTo>
                  <a:lnTo>
                    <a:pt x="426" y="132"/>
                  </a:lnTo>
                  <a:lnTo>
                    <a:pt x="591" y="105"/>
                  </a:lnTo>
                  <a:lnTo>
                    <a:pt x="558" y="267"/>
                  </a:lnTo>
                  <a:lnTo>
                    <a:pt x="684" y="345"/>
                  </a:lnTo>
                  <a:lnTo>
                    <a:pt x="555" y="426"/>
                  </a:lnTo>
                  <a:lnTo>
                    <a:pt x="600" y="582"/>
                  </a:lnTo>
                  <a:lnTo>
                    <a:pt x="423" y="558"/>
                  </a:lnTo>
                  <a:lnTo>
                    <a:pt x="345" y="690"/>
                  </a:lnTo>
                  <a:lnTo>
                    <a:pt x="261" y="558"/>
                  </a:lnTo>
                  <a:lnTo>
                    <a:pt x="123" y="612"/>
                  </a:lnTo>
                  <a:lnTo>
                    <a:pt x="141" y="444"/>
                  </a:lnTo>
                  <a:lnTo>
                    <a:pt x="0" y="345"/>
                  </a:lnTo>
                  <a:lnTo>
                    <a:pt x="135" y="267"/>
                  </a:lnTo>
                  <a:lnTo>
                    <a:pt x="93" y="105"/>
                  </a:lnTo>
                  <a:lnTo>
                    <a:pt x="246" y="147"/>
                  </a:lnTo>
                  <a:lnTo>
                    <a:pt x="345" y="0"/>
                  </a:lnTo>
                  <a:close/>
                </a:path>
              </a:pathLst>
            </a:custGeom>
            <a:grp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37"/>
          <p:cNvGrpSpPr>
            <a:grpSpLocks/>
          </p:cNvGrpSpPr>
          <p:nvPr/>
        </p:nvGrpSpPr>
        <p:grpSpPr bwMode="auto">
          <a:xfrm>
            <a:off x="1576388" y="3290888"/>
            <a:ext cx="731838" cy="731837"/>
            <a:chOff x="993" y="2073"/>
            <a:chExt cx="461" cy="461"/>
          </a:xfrm>
          <a:solidFill>
            <a:srgbClr val="E4D490"/>
          </a:solidFill>
        </p:grpSpPr>
        <p:sp>
          <p:nvSpPr>
            <p:cNvPr id="12423" name="Oval 35"/>
            <p:cNvSpPr>
              <a:spLocks noChangeArrowheads="1"/>
            </p:cNvSpPr>
            <p:nvPr/>
          </p:nvSpPr>
          <p:spPr bwMode="auto">
            <a:xfrm>
              <a:off x="993" y="2073"/>
              <a:ext cx="461" cy="461"/>
            </a:xfrm>
            <a:prstGeom prst="ellips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4" name="Oval 36"/>
            <p:cNvSpPr>
              <a:spLocks noChangeArrowheads="1"/>
            </p:cNvSpPr>
            <p:nvPr/>
          </p:nvSpPr>
          <p:spPr bwMode="auto">
            <a:xfrm>
              <a:off x="993" y="2073"/>
              <a:ext cx="461" cy="461"/>
            </a:xfrm>
            <a:prstGeom prst="ellipse">
              <a:avLst/>
            </a:prstGeom>
            <a:grp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40"/>
          <p:cNvGrpSpPr>
            <a:grpSpLocks/>
          </p:cNvGrpSpPr>
          <p:nvPr/>
        </p:nvGrpSpPr>
        <p:grpSpPr bwMode="auto">
          <a:xfrm>
            <a:off x="1752601" y="3468688"/>
            <a:ext cx="377825" cy="377825"/>
            <a:chOff x="1104" y="2185"/>
            <a:chExt cx="238" cy="238"/>
          </a:xfrm>
          <a:solidFill>
            <a:srgbClr val="E4D490"/>
          </a:solidFill>
        </p:grpSpPr>
        <p:sp>
          <p:nvSpPr>
            <p:cNvPr id="12421" name="Oval 38"/>
            <p:cNvSpPr>
              <a:spLocks noChangeArrowheads="1"/>
            </p:cNvSpPr>
            <p:nvPr/>
          </p:nvSpPr>
          <p:spPr bwMode="auto">
            <a:xfrm>
              <a:off x="1108" y="2189"/>
              <a:ext cx="231" cy="230"/>
            </a:xfrm>
            <a:prstGeom prst="ellips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2" name="Freeform 39"/>
            <p:cNvSpPr>
              <a:spLocks noEditPoints="1"/>
            </p:cNvSpPr>
            <p:nvPr/>
          </p:nvSpPr>
          <p:spPr bwMode="auto">
            <a:xfrm>
              <a:off x="1104" y="2185"/>
              <a:ext cx="238" cy="238"/>
            </a:xfrm>
            <a:custGeom>
              <a:avLst/>
              <a:gdLst>
                <a:gd name="T0" fmla="*/ 108 w 238"/>
                <a:gd name="T1" fmla="*/ 8 h 238"/>
                <a:gd name="T2" fmla="*/ 107 w 238"/>
                <a:gd name="T3" fmla="*/ 0 h 238"/>
                <a:gd name="T4" fmla="*/ 131 w 238"/>
                <a:gd name="T5" fmla="*/ 8 h 238"/>
                <a:gd name="T6" fmla="*/ 66 w 238"/>
                <a:gd name="T7" fmla="*/ 21 h 238"/>
                <a:gd name="T8" fmla="*/ 46 w 238"/>
                <a:gd name="T9" fmla="*/ 25 h 238"/>
                <a:gd name="T10" fmla="*/ 73 w 238"/>
                <a:gd name="T11" fmla="*/ 9 h 238"/>
                <a:gd name="T12" fmla="*/ 34 w 238"/>
                <a:gd name="T13" fmla="*/ 47 h 238"/>
                <a:gd name="T14" fmla="*/ 21 w 238"/>
                <a:gd name="T15" fmla="*/ 66 h 238"/>
                <a:gd name="T16" fmla="*/ 15 w 238"/>
                <a:gd name="T17" fmla="*/ 62 h 238"/>
                <a:gd name="T18" fmla="*/ 28 w 238"/>
                <a:gd name="T19" fmla="*/ 42 h 238"/>
                <a:gd name="T20" fmla="*/ 10 w 238"/>
                <a:gd name="T21" fmla="*/ 97 h 238"/>
                <a:gd name="T22" fmla="*/ 9 w 238"/>
                <a:gd name="T23" fmla="*/ 126 h 238"/>
                <a:gd name="T24" fmla="*/ 1 w 238"/>
                <a:gd name="T25" fmla="*/ 106 h 238"/>
                <a:gd name="T26" fmla="*/ 11 w 238"/>
                <a:gd name="T27" fmla="*/ 95 h 238"/>
                <a:gd name="T28" fmla="*/ 17 w 238"/>
                <a:gd name="T29" fmla="*/ 162 h 238"/>
                <a:gd name="T30" fmla="*/ 18 w 238"/>
                <a:gd name="T31" fmla="*/ 181 h 238"/>
                <a:gd name="T32" fmla="*/ 5 w 238"/>
                <a:gd name="T33" fmla="*/ 154 h 238"/>
                <a:gd name="T34" fmla="*/ 39 w 238"/>
                <a:gd name="T35" fmla="*/ 195 h 238"/>
                <a:gd name="T36" fmla="*/ 57 w 238"/>
                <a:gd name="T37" fmla="*/ 211 h 238"/>
                <a:gd name="T38" fmla="*/ 53 w 238"/>
                <a:gd name="T39" fmla="*/ 218 h 238"/>
                <a:gd name="T40" fmla="*/ 33 w 238"/>
                <a:gd name="T41" fmla="*/ 201 h 238"/>
                <a:gd name="T42" fmla="*/ 87 w 238"/>
                <a:gd name="T43" fmla="*/ 225 h 238"/>
                <a:gd name="T44" fmla="*/ 114 w 238"/>
                <a:gd name="T45" fmla="*/ 230 h 238"/>
                <a:gd name="T46" fmla="*/ 95 w 238"/>
                <a:gd name="T47" fmla="*/ 236 h 238"/>
                <a:gd name="T48" fmla="*/ 84 w 238"/>
                <a:gd name="T49" fmla="*/ 224 h 238"/>
                <a:gd name="T50" fmla="*/ 153 w 238"/>
                <a:gd name="T51" fmla="*/ 225 h 238"/>
                <a:gd name="T52" fmla="*/ 170 w 238"/>
                <a:gd name="T53" fmla="*/ 227 h 238"/>
                <a:gd name="T54" fmla="*/ 143 w 238"/>
                <a:gd name="T55" fmla="*/ 236 h 238"/>
                <a:gd name="T56" fmla="*/ 186 w 238"/>
                <a:gd name="T57" fmla="*/ 208 h 238"/>
                <a:gd name="T58" fmla="*/ 205 w 238"/>
                <a:gd name="T59" fmla="*/ 190 h 238"/>
                <a:gd name="T60" fmla="*/ 211 w 238"/>
                <a:gd name="T61" fmla="*/ 195 h 238"/>
                <a:gd name="T62" fmla="*/ 191 w 238"/>
                <a:gd name="T63" fmla="*/ 214 h 238"/>
                <a:gd name="T64" fmla="*/ 222 w 238"/>
                <a:gd name="T65" fmla="*/ 162 h 238"/>
                <a:gd name="T66" fmla="*/ 229 w 238"/>
                <a:gd name="T67" fmla="*/ 137 h 238"/>
                <a:gd name="T68" fmla="*/ 233 w 238"/>
                <a:gd name="T69" fmla="*/ 154 h 238"/>
                <a:gd name="T70" fmla="*/ 220 w 238"/>
                <a:gd name="T71" fmla="*/ 166 h 238"/>
                <a:gd name="T72" fmla="*/ 228 w 238"/>
                <a:gd name="T73" fmla="*/ 96 h 238"/>
                <a:gd name="T74" fmla="*/ 232 w 238"/>
                <a:gd name="T75" fmla="*/ 81 h 238"/>
                <a:gd name="T76" fmla="*/ 238 w 238"/>
                <a:gd name="T77" fmla="*/ 107 h 238"/>
                <a:gd name="T78" fmla="*/ 215 w 238"/>
                <a:gd name="T79" fmla="*/ 62 h 238"/>
                <a:gd name="T80" fmla="*/ 198 w 238"/>
                <a:gd name="T81" fmla="*/ 40 h 238"/>
                <a:gd name="T82" fmla="*/ 204 w 238"/>
                <a:gd name="T83" fmla="*/ 35 h 238"/>
                <a:gd name="T84" fmla="*/ 222 w 238"/>
                <a:gd name="T85" fmla="*/ 58 h 238"/>
                <a:gd name="T86" fmla="*/ 172 w 238"/>
                <a:gd name="T87" fmla="*/ 21 h 238"/>
                <a:gd name="T88" fmla="*/ 149 w 238"/>
                <a:gd name="T89" fmla="*/ 12 h 238"/>
                <a:gd name="T90" fmla="*/ 166 w 238"/>
                <a:gd name="T91" fmla="*/ 9 h 238"/>
                <a:gd name="T92" fmla="*/ 178 w 238"/>
                <a:gd name="T93" fmla="*/ 2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8" h="238">
                  <a:moveTo>
                    <a:pt x="131" y="8"/>
                  </a:moveTo>
                  <a:lnTo>
                    <a:pt x="119" y="8"/>
                  </a:lnTo>
                  <a:lnTo>
                    <a:pt x="108" y="8"/>
                  </a:lnTo>
                  <a:lnTo>
                    <a:pt x="100" y="10"/>
                  </a:lnTo>
                  <a:lnTo>
                    <a:pt x="99" y="2"/>
                  </a:lnTo>
                  <a:lnTo>
                    <a:pt x="107" y="0"/>
                  </a:lnTo>
                  <a:lnTo>
                    <a:pt x="120" y="0"/>
                  </a:lnTo>
                  <a:lnTo>
                    <a:pt x="131" y="0"/>
                  </a:lnTo>
                  <a:lnTo>
                    <a:pt x="131" y="8"/>
                  </a:lnTo>
                  <a:close/>
                  <a:moveTo>
                    <a:pt x="78" y="16"/>
                  </a:moveTo>
                  <a:lnTo>
                    <a:pt x="76" y="16"/>
                  </a:lnTo>
                  <a:lnTo>
                    <a:pt x="66" y="21"/>
                  </a:lnTo>
                  <a:lnTo>
                    <a:pt x="57" y="27"/>
                  </a:lnTo>
                  <a:lnTo>
                    <a:pt x="51" y="31"/>
                  </a:lnTo>
                  <a:lnTo>
                    <a:pt x="46" y="25"/>
                  </a:lnTo>
                  <a:lnTo>
                    <a:pt x="53" y="20"/>
                  </a:lnTo>
                  <a:lnTo>
                    <a:pt x="63" y="14"/>
                  </a:lnTo>
                  <a:lnTo>
                    <a:pt x="73" y="9"/>
                  </a:lnTo>
                  <a:lnTo>
                    <a:pt x="75" y="8"/>
                  </a:lnTo>
                  <a:lnTo>
                    <a:pt x="78" y="16"/>
                  </a:lnTo>
                  <a:close/>
                  <a:moveTo>
                    <a:pt x="34" y="47"/>
                  </a:moveTo>
                  <a:lnTo>
                    <a:pt x="33" y="48"/>
                  </a:lnTo>
                  <a:lnTo>
                    <a:pt x="27" y="57"/>
                  </a:lnTo>
                  <a:lnTo>
                    <a:pt x="21" y="66"/>
                  </a:lnTo>
                  <a:lnTo>
                    <a:pt x="18" y="73"/>
                  </a:lnTo>
                  <a:lnTo>
                    <a:pt x="11" y="70"/>
                  </a:lnTo>
                  <a:lnTo>
                    <a:pt x="15" y="62"/>
                  </a:lnTo>
                  <a:lnTo>
                    <a:pt x="21" y="52"/>
                  </a:lnTo>
                  <a:lnTo>
                    <a:pt x="28" y="43"/>
                  </a:lnTo>
                  <a:lnTo>
                    <a:pt x="28" y="42"/>
                  </a:lnTo>
                  <a:lnTo>
                    <a:pt x="34" y="47"/>
                  </a:lnTo>
                  <a:close/>
                  <a:moveTo>
                    <a:pt x="11" y="95"/>
                  </a:moveTo>
                  <a:lnTo>
                    <a:pt x="10" y="97"/>
                  </a:lnTo>
                  <a:lnTo>
                    <a:pt x="9" y="108"/>
                  </a:lnTo>
                  <a:lnTo>
                    <a:pt x="8" y="119"/>
                  </a:lnTo>
                  <a:lnTo>
                    <a:pt x="9" y="126"/>
                  </a:lnTo>
                  <a:lnTo>
                    <a:pt x="1" y="126"/>
                  </a:lnTo>
                  <a:lnTo>
                    <a:pt x="0" y="119"/>
                  </a:lnTo>
                  <a:lnTo>
                    <a:pt x="1" y="106"/>
                  </a:lnTo>
                  <a:lnTo>
                    <a:pt x="3" y="95"/>
                  </a:lnTo>
                  <a:lnTo>
                    <a:pt x="3" y="93"/>
                  </a:lnTo>
                  <a:lnTo>
                    <a:pt x="11" y="95"/>
                  </a:lnTo>
                  <a:close/>
                  <a:moveTo>
                    <a:pt x="12" y="149"/>
                  </a:moveTo>
                  <a:lnTo>
                    <a:pt x="13" y="152"/>
                  </a:lnTo>
                  <a:lnTo>
                    <a:pt x="17" y="162"/>
                  </a:lnTo>
                  <a:lnTo>
                    <a:pt x="22" y="172"/>
                  </a:lnTo>
                  <a:lnTo>
                    <a:pt x="25" y="177"/>
                  </a:lnTo>
                  <a:lnTo>
                    <a:pt x="18" y="181"/>
                  </a:lnTo>
                  <a:lnTo>
                    <a:pt x="14" y="176"/>
                  </a:lnTo>
                  <a:lnTo>
                    <a:pt x="9" y="165"/>
                  </a:lnTo>
                  <a:lnTo>
                    <a:pt x="5" y="154"/>
                  </a:lnTo>
                  <a:lnTo>
                    <a:pt x="5" y="151"/>
                  </a:lnTo>
                  <a:lnTo>
                    <a:pt x="12" y="149"/>
                  </a:lnTo>
                  <a:close/>
                  <a:moveTo>
                    <a:pt x="39" y="195"/>
                  </a:moveTo>
                  <a:lnTo>
                    <a:pt x="41" y="198"/>
                  </a:lnTo>
                  <a:lnTo>
                    <a:pt x="49" y="205"/>
                  </a:lnTo>
                  <a:lnTo>
                    <a:pt x="57" y="211"/>
                  </a:lnTo>
                  <a:lnTo>
                    <a:pt x="63" y="214"/>
                  </a:lnTo>
                  <a:lnTo>
                    <a:pt x="59" y="221"/>
                  </a:lnTo>
                  <a:lnTo>
                    <a:pt x="53" y="218"/>
                  </a:lnTo>
                  <a:lnTo>
                    <a:pt x="43" y="211"/>
                  </a:lnTo>
                  <a:lnTo>
                    <a:pt x="35" y="203"/>
                  </a:lnTo>
                  <a:lnTo>
                    <a:pt x="33" y="201"/>
                  </a:lnTo>
                  <a:lnTo>
                    <a:pt x="39" y="195"/>
                  </a:lnTo>
                  <a:close/>
                  <a:moveTo>
                    <a:pt x="84" y="224"/>
                  </a:moveTo>
                  <a:lnTo>
                    <a:pt x="87" y="225"/>
                  </a:lnTo>
                  <a:lnTo>
                    <a:pt x="97" y="228"/>
                  </a:lnTo>
                  <a:lnTo>
                    <a:pt x="108" y="230"/>
                  </a:lnTo>
                  <a:lnTo>
                    <a:pt x="114" y="230"/>
                  </a:lnTo>
                  <a:lnTo>
                    <a:pt x="114" y="238"/>
                  </a:lnTo>
                  <a:lnTo>
                    <a:pt x="107" y="237"/>
                  </a:lnTo>
                  <a:lnTo>
                    <a:pt x="95" y="236"/>
                  </a:lnTo>
                  <a:lnTo>
                    <a:pt x="84" y="233"/>
                  </a:lnTo>
                  <a:lnTo>
                    <a:pt x="81" y="232"/>
                  </a:lnTo>
                  <a:lnTo>
                    <a:pt x="84" y="224"/>
                  </a:lnTo>
                  <a:close/>
                  <a:moveTo>
                    <a:pt x="137" y="229"/>
                  </a:moveTo>
                  <a:lnTo>
                    <a:pt x="142" y="228"/>
                  </a:lnTo>
                  <a:lnTo>
                    <a:pt x="153" y="225"/>
                  </a:lnTo>
                  <a:lnTo>
                    <a:pt x="163" y="221"/>
                  </a:lnTo>
                  <a:lnTo>
                    <a:pt x="166" y="220"/>
                  </a:lnTo>
                  <a:lnTo>
                    <a:pt x="170" y="227"/>
                  </a:lnTo>
                  <a:lnTo>
                    <a:pt x="166" y="229"/>
                  </a:lnTo>
                  <a:lnTo>
                    <a:pt x="155" y="233"/>
                  </a:lnTo>
                  <a:lnTo>
                    <a:pt x="143" y="236"/>
                  </a:lnTo>
                  <a:lnTo>
                    <a:pt x="138" y="236"/>
                  </a:lnTo>
                  <a:lnTo>
                    <a:pt x="137" y="229"/>
                  </a:lnTo>
                  <a:close/>
                  <a:moveTo>
                    <a:pt x="186" y="208"/>
                  </a:moveTo>
                  <a:lnTo>
                    <a:pt x="190" y="205"/>
                  </a:lnTo>
                  <a:lnTo>
                    <a:pt x="198" y="197"/>
                  </a:lnTo>
                  <a:lnTo>
                    <a:pt x="205" y="190"/>
                  </a:lnTo>
                  <a:lnTo>
                    <a:pt x="208" y="186"/>
                  </a:lnTo>
                  <a:lnTo>
                    <a:pt x="214" y="191"/>
                  </a:lnTo>
                  <a:lnTo>
                    <a:pt x="211" y="195"/>
                  </a:lnTo>
                  <a:lnTo>
                    <a:pt x="204" y="203"/>
                  </a:lnTo>
                  <a:lnTo>
                    <a:pt x="195" y="211"/>
                  </a:lnTo>
                  <a:lnTo>
                    <a:pt x="191" y="214"/>
                  </a:lnTo>
                  <a:lnTo>
                    <a:pt x="186" y="208"/>
                  </a:lnTo>
                  <a:close/>
                  <a:moveTo>
                    <a:pt x="220" y="166"/>
                  </a:moveTo>
                  <a:lnTo>
                    <a:pt x="222" y="162"/>
                  </a:lnTo>
                  <a:lnTo>
                    <a:pt x="226" y="152"/>
                  </a:lnTo>
                  <a:lnTo>
                    <a:pt x="228" y="141"/>
                  </a:lnTo>
                  <a:lnTo>
                    <a:pt x="229" y="137"/>
                  </a:lnTo>
                  <a:lnTo>
                    <a:pt x="237" y="138"/>
                  </a:lnTo>
                  <a:lnTo>
                    <a:pt x="236" y="143"/>
                  </a:lnTo>
                  <a:lnTo>
                    <a:pt x="233" y="154"/>
                  </a:lnTo>
                  <a:lnTo>
                    <a:pt x="229" y="166"/>
                  </a:lnTo>
                  <a:lnTo>
                    <a:pt x="227" y="169"/>
                  </a:lnTo>
                  <a:lnTo>
                    <a:pt x="220" y="166"/>
                  </a:lnTo>
                  <a:close/>
                  <a:moveTo>
                    <a:pt x="230" y="114"/>
                  </a:moveTo>
                  <a:lnTo>
                    <a:pt x="230" y="107"/>
                  </a:lnTo>
                  <a:lnTo>
                    <a:pt x="228" y="96"/>
                  </a:lnTo>
                  <a:lnTo>
                    <a:pt x="226" y="86"/>
                  </a:lnTo>
                  <a:lnTo>
                    <a:pt x="225" y="83"/>
                  </a:lnTo>
                  <a:lnTo>
                    <a:pt x="232" y="81"/>
                  </a:lnTo>
                  <a:lnTo>
                    <a:pt x="233" y="84"/>
                  </a:lnTo>
                  <a:lnTo>
                    <a:pt x="236" y="95"/>
                  </a:lnTo>
                  <a:lnTo>
                    <a:pt x="238" y="107"/>
                  </a:lnTo>
                  <a:lnTo>
                    <a:pt x="238" y="113"/>
                  </a:lnTo>
                  <a:lnTo>
                    <a:pt x="230" y="114"/>
                  </a:lnTo>
                  <a:close/>
                  <a:moveTo>
                    <a:pt x="215" y="62"/>
                  </a:moveTo>
                  <a:lnTo>
                    <a:pt x="211" y="57"/>
                  </a:lnTo>
                  <a:lnTo>
                    <a:pt x="205" y="48"/>
                  </a:lnTo>
                  <a:lnTo>
                    <a:pt x="198" y="40"/>
                  </a:lnTo>
                  <a:lnTo>
                    <a:pt x="196" y="38"/>
                  </a:lnTo>
                  <a:lnTo>
                    <a:pt x="201" y="32"/>
                  </a:lnTo>
                  <a:lnTo>
                    <a:pt x="204" y="35"/>
                  </a:lnTo>
                  <a:lnTo>
                    <a:pt x="212" y="43"/>
                  </a:lnTo>
                  <a:lnTo>
                    <a:pt x="218" y="52"/>
                  </a:lnTo>
                  <a:lnTo>
                    <a:pt x="222" y="58"/>
                  </a:lnTo>
                  <a:lnTo>
                    <a:pt x="215" y="62"/>
                  </a:lnTo>
                  <a:close/>
                  <a:moveTo>
                    <a:pt x="178" y="24"/>
                  </a:moveTo>
                  <a:lnTo>
                    <a:pt x="172" y="21"/>
                  </a:lnTo>
                  <a:lnTo>
                    <a:pt x="163" y="16"/>
                  </a:lnTo>
                  <a:lnTo>
                    <a:pt x="152" y="13"/>
                  </a:lnTo>
                  <a:lnTo>
                    <a:pt x="149" y="12"/>
                  </a:lnTo>
                  <a:lnTo>
                    <a:pt x="151" y="4"/>
                  </a:lnTo>
                  <a:lnTo>
                    <a:pt x="155" y="5"/>
                  </a:lnTo>
                  <a:lnTo>
                    <a:pt x="166" y="9"/>
                  </a:lnTo>
                  <a:lnTo>
                    <a:pt x="176" y="14"/>
                  </a:lnTo>
                  <a:lnTo>
                    <a:pt x="182" y="17"/>
                  </a:lnTo>
                  <a:lnTo>
                    <a:pt x="178" y="24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88" name="Group 43"/>
          <p:cNvGrpSpPr>
            <a:grpSpLocks/>
          </p:cNvGrpSpPr>
          <p:nvPr/>
        </p:nvGrpSpPr>
        <p:grpSpPr bwMode="auto">
          <a:xfrm>
            <a:off x="1851026" y="3565525"/>
            <a:ext cx="182563" cy="182562"/>
            <a:chOff x="1166" y="2246"/>
            <a:chExt cx="115" cy="115"/>
          </a:xfrm>
          <a:solidFill>
            <a:srgbClr val="E4D490"/>
          </a:solidFill>
        </p:grpSpPr>
        <p:sp>
          <p:nvSpPr>
            <p:cNvPr id="12419" name="Oval 41"/>
            <p:cNvSpPr>
              <a:spLocks noChangeArrowheads="1"/>
            </p:cNvSpPr>
            <p:nvPr/>
          </p:nvSpPr>
          <p:spPr bwMode="auto">
            <a:xfrm>
              <a:off x="1166" y="2246"/>
              <a:ext cx="115" cy="115"/>
            </a:xfrm>
            <a:prstGeom prst="ellips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0" name="Oval 42"/>
            <p:cNvSpPr>
              <a:spLocks noChangeArrowheads="1"/>
            </p:cNvSpPr>
            <p:nvPr/>
          </p:nvSpPr>
          <p:spPr bwMode="auto">
            <a:xfrm>
              <a:off x="1166" y="2246"/>
              <a:ext cx="115" cy="115"/>
            </a:xfrm>
            <a:prstGeom prst="ellipse">
              <a:avLst/>
            </a:prstGeom>
            <a:grp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89" name="Line 44"/>
          <p:cNvSpPr>
            <a:spLocks noChangeShapeType="1"/>
          </p:cNvSpPr>
          <p:nvPr/>
        </p:nvSpPr>
        <p:spPr bwMode="auto">
          <a:xfrm>
            <a:off x="1651001" y="3425825"/>
            <a:ext cx="57785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8" name="Line 45"/>
          <p:cNvSpPr>
            <a:spLocks noChangeShapeType="1"/>
          </p:cNvSpPr>
          <p:nvPr/>
        </p:nvSpPr>
        <p:spPr bwMode="auto">
          <a:xfrm>
            <a:off x="1941513" y="3021013"/>
            <a:ext cx="0" cy="544512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9" name="Line 46"/>
          <p:cNvSpPr>
            <a:spLocks noChangeShapeType="1"/>
          </p:cNvSpPr>
          <p:nvPr/>
        </p:nvSpPr>
        <p:spPr bwMode="auto">
          <a:xfrm>
            <a:off x="1941513" y="3748088"/>
            <a:ext cx="0" cy="64135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0" name="Line 47"/>
          <p:cNvSpPr>
            <a:spLocks noChangeShapeType="1"/>
          </p:cNvSpPr>
          <p:nvPr/>
        </p:nvSpPr>
        <p:spPr bwMode="auto">
          <a:xfrm flipH="1">
            <a:off x="2033588" y="3657600"/>
            <a:ext cx="639763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1" name="Line 48"/>
          <p:cNvSpPr>
            <a:spLocks noChangeShapeType="1"/>
          </p:cNvSpPr>
          <p:nvPr/>
        </p:nvSpPr>
        <p:spPr bwMode="auto">
          <a:xfrm>
            <a:off x="1941513" y="3603625"/>
            <a:ext cx="0" cy="96837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2" name="Line 49"/>
          <p:cNvSpPr>
            <a:spLocks noChangeShapeType="1"/>
          </p:cNvSpPr>
          <p:nvPr/>
        </p:nvSpPr>
        <p:spPr bwMode="auto">
          <a:xfrm flipH="1">
            <a:off x="1211263" y="3657600"/>
            <a:ext cx="639763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3" name="Line 50"/>
          <p:cNvSpPr>
            <a:spLocks noChangeShapeType="1"/>
          </p:cNvSpPr>
          <p:nvPr/>
        </p:nvSpPr>
        <p:spPr bwMode="auto">
          <a:xfrm flipH="1">
            <a:off x="1903413" y="3657600"/>
            <a:ext cx="920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" name="Line 51"/>
          <p:cNvSpPr>
            <a:spLocks noChangeShapeType="1"/>
          </p:cNvSpPr>
          <p:nvPr/>
        </p:nvSpPr>
        <p:spPr bwMode="auto">
          <a:xfrm flipH="1">
            <a:off x="2765426" y="3657600"/>
            <a:ext cx="16922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5" name="Line 52"/>
          <p:cNvSpPr>
            <a:spLocks noChangeShapeType="1"/>
          </p:cNvSpPr>
          <p:nvPr/>
        </p:nvSpPr>
        <p:spPr bwMode="auto">
          <a:xfrm flipH="1">
            <a:off x="4543426" y="3657600"/>
            <a:ext cx="1936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6" name="Line 53"/>
          <p:cNvSpPr>
            <a:spLocks noChangeShapeType="1"/>
          </p:cNvSpPr>
          <p:nvPr/>
        </p:nvSpPr>
        <p:spPr bwMode="auto">
          <a:xfrm flipH="1">
            <a:off x="4829176" y="3657600"/>
            <a:ext cx="184785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7" name="Line 54"/>
          <p:cNvSpPr>
            <a:spLocks noChangeShapeType="1"/>
          </p:cNvSpPr>
          <p:nvPr/>
        </p:nvSpPr>
        <p:spPr bwMode="auto">
          <a:xfrm>
            <a:off x="3040063" y="3298825"/>
            <a:ext cx="91440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8" name="Line 55"/>
          <p:cNvSpPr>
            <a:spLocks noChangeShapeType="1"/>
          </p:cNvSpPr>
          <p:nvPr/>
        </p:nvSpPr>
        <p:spPr bwMode="auto">
          <a:xfrm>
            <a:off x="3940176" y="3092450"/>
            <a:ext cx="121285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9" name="Line 56"/>
          <p:cNvSpPr>
            <a:spLocks noChangeShapeType="1"/>
          </p:cNvSpPr>
          <p:nvPr/>
        </p:nvSpPr>
        <p:spPr bwMode="auto">
          <a:xfrm>
            <a:off x="3954463" y="3105150"/>
            <a:ext cx="0" cy="547687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0" name="Line 57"/>
          <p:cNvSpPr>
            <a:spLocks noChangeShapeType="1"/>
          </p:cNvSpPr>
          <p:nvPr/>
        </p:nvSpPr>
        <p:spPr bwMode="auto">
          <a:xfrm>
            <a:off x="5143501" y="3086100"/>
            <a:ext cx="0" cy="561975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1" name="Line 58"/>
          <p:cNvSpPr>
            <a:spLocks noChangeShapeType="1"/>
          </p:cNvSpPr>
          <p:nvPr/>
        </p:nvSpPr>
        <p:spPr bwMode="auto">
          <a:xfrm>
            <a:off x="5143501" y="4022725"/>
            <a:ext cx="27305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312" name="Group 61"/>
          <p:cNvGrpSpPr>
            <a:grpSpLocks/>
          </p:cNvGrpSpPr>
          <p:nvPr/>
        </p:nvGrpSpPr>
        <p:grpSpPr bwMode="auto">
          <a:xfrm>
            <a:off x="3041651" y="3746500"/>
            <a:ext cx="3381375" cy="452437"/>
            <a:chOff x="1916" y="2360"/>
            <a:chExt cx="2130" cy="285"/>
          </a:xfrm>
          <a:pattFill prst="dkUpDiag">
            <a:fgClr>
              <a:srgbClr val="E4D490"/>
            </a:fgClr>
            <a:bgClr>
              <a:schemeClr val="bg1"/>
            </a:bgClr>
          </a:pattFill>
        </p:grpSpPr>
        <p:sp>
          <p:nvSpPr>
            <p:cNvPr id="12417" name="Freeform 59"/>
            <p:cNvSpPr>
              <a:spLocks/>
            </p:cNvSpPr>
            <p:nvPr/>
          </p:nvSpPr>
          <p:spPr bwMode="auto">
            <a:xfrm>
              <a:off x="1916" y="2360"/>
              <a:ext cx="2130" cy="285"/>
            </a:xfrm>
            <a:custGeom>
              <a:avLst/>
              <a:gdLst>
                <a:gd name="T0" fmla="*/ 2130 w 2130"/>
                <a:gd name="T1" fmla="*/ 174 h 285"/>
                <a:gd name="T2" fmla="*/ 2130 w 2130"/>
                <a:gd name="T3" fmla="*/ 57 h 285"/>
                <a:gd name="T4" fmla="*/ 2070 w 2130"/>
                <a:gd name="T5" fmla="*/ 0 h 285"/>
                <a:gd name="T6" fmla="*/ 2013 w 2130"/>
                <a:gd name="T7" fmla="*/ 57 h 285"/>
                <a:gd name="T8" fmla="*/ 1956 w 2130"/>
                <a:gd name="T9" fmla="*/ 3 h 285"/>
                <a:gd name="T10" fmla="*/ 1899 w 2130"/>
                <a:gd name="T11" fmla="*/ 48 h 285"/>
                <a:gd name="T12" fmla="*/ 1842 w 2130"/>
                <a:gd name="T13" fmla="*/ 6 h 285"/>
                <a:gd name="T14" fmla="*/ 1782 w 2130"/>
                <a:gd name="T15" fmla="*/ 54 h 285"/>
                <a:gd name="T16" fmla="*/ 1728 w 2130"/>
                <a:gd name="T17" fmla="*/ 9 h 285"/>
                <a:gd name="T18" fmla="*/ 1671 w 2130"/>
                <a:gd name="T19" fmla="*/ 57 h 285"/>
                <a:gd name="T20" fmla="*/ 1611 w 2130"/>
                <a:gd name="T21" fmla="*/ 12 h 285"/>
                <a:gd name="T22" fmla="*/ 1554 w 2130"/>
                <a:gd name="T23" fmla="*/ 57 h 285"/>
                <a:gd name="T24" fmla="*/ 1497 w 2130"/>
                <a:gd name="T25" fmla="*/ 12 h 285"/>
                <a:gd name="T26" fmla="*/ 1443 w 2130"/>
                <a:gd name="T27" fmla="*/ 54 h 285"/>
                <a:gd name="T28" fmla="*/ 1386 w 2130"/>
                <a:gd name="T29" fmla="*/ 3 h 285"/>
                <a:gd name="T30" fmla="*/ 1323 w 2130"/>
                <a:gd name="T31" fmla="*/ 57 h 285"/>
                <a:gd name="T32" fmla="*/ 1266 w 2130"/>
                <a:gd name="T33" fmla="*/ 9 h 285"/>
                <a:gd name="T34" fmla="*/ 1209 w 2130"/>
                <a:gd name="T35" fmla="*/ 54 h 285"/>
                <a:gd name="T36" fmla="*/ 1155 w 2130"/>
                <a:gd name="T37" fmla="*/ 9 h 285"/>
                <a:gd name="T38" fmla="*/ 1098 w 2130"/>
                <a:gd name="T39" fmla="*/ 57 h 285"/>
                <a:gd name="T40" fmla="*/ 1035 w 2130"/>
                <a:gd name="T41" fmla="*/ 9 h 285"/>
                <a:gd name="T42" fmla="*/ 978 w 2130"/>
                <a:gd name="T43" fmla="*/ 54 h 285"/>
                <a:gd name="T44" fmla="*/ 921 w 2130"/>
                <a:gd name="T45" fmla="*/ 6 h 285"/>
                <a:gd name="T46" fmla="*/ 861 w 2130"/>
                <a:gd name="T47" fmla="*/ 51 h 285"/>
                <a:gd name="T48" fmla="*/ 810 w 2130"/>
                <a:gd name="T49" fmla="*/ 9 h 285"/>
                <a:gd name="T50" fmla="*/ 747 w 2130"/>
                <a:gd name="T51" fmla="*/ 51 h 285"/>
                <a:gd name="T52" fmla="*/ 690 w 2130"/>
                <a:gd name="T53" fmla="*/ 6 h 285"/>
                <a:gd name="T54" fmla="*/ 633 w 2130"/>
                <a:gd name="T55" fmla="*/ 57 h 285"/>
                <a:gd name="T56" fmla="*/ 581 w 2130"/>
                <a:gd name="T57" fmla="*/ 10 h 285"/>
                <a:gd name="T58" fmla="*/ 521 w 2130"/>
                <a:gd name="T59" fmla="*/ 53 h 285"/>
                <a:gd name="T60" fmla="*/ 459 w 2130"/>
                <a:gd name="T61" fmla="*/ 9 h 285"/>
                <a:gd name="T62" fmla="*/ 401 w 2130"/>
                <a:gd name="T63" fmla="*/ 53 h 285"/>
                <a:gd name="T64" fmla="*/ 345 w 2130"/>
                <a:gd name="T65" fmla="*/ 12 h 285"/>
                <a:gd name="T66" fmla="*/ 289 w 2130"/>
                <a:gd name="T67" fmla="*/ 53 h 285"/>
                <a:gd name="T68" fmla="*/ 231 w 2130"/>
                <a:gd name="T69" fmla="*/ 9 h 285"/>
                <a:gd name="T70" fmla="*/ 173 w 2130"/>
                <a:gd name="T71" fmla="*/ 53 h 285"/>
                <a:gd name="T72" fmla="*/ 111 w 2130"/>
                <a:gd name="T73" fmla="*/ 9 h 285"/>
                <a:gd name="T74" fmla="*/ 111 w 2130"/>
                <a:gd name="T75" fmla="*/ 75 h 285"/>
                <a:gd name="T76" fmla="*/ 0 w 2130"/>
                <a:gd name="T77" fmla="*/ 75 h 285"/>
                <a:gd name="T78" fmla="*/ 3 w 2130"/>
                <a:gd name="T79" fmla="*/ 180 h 285"/>
                <a:gd name="T80" fmla="*/ 579 w 2130"/>
                <a:gd name="T81" fmla="*/ 180 h 285"/>
                <a:gd name="T82" fmla="*/ 579 w 2130"/>
                <a:gd name="T83" fmla="*/ 285 h 285"/>
                <a:gd name="T84" fmla="*/ 1326 w 2130"/>
                <a:gd name="T85" fmla="*/ 282 h 285"/>
                <a:gd name="T86" fmla="*/ 1326 w 2130"/>
                <a:gd name="T87" fmla="*/ 177 h 285"/>
                <a:gd name="T88" fmla="*/ 2130 w 2130"/>
                <a:gd name="T89" fmla="*/ 17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0" h="285">
                  <a:moveTo>
                    <a:pt x="2130" y="174"/>
                  </a:moveTo>
                  <a:lnTo>
                    <a:pt x="2130" y="57"/>
                  </a:lnTo>
                  <a:lnTo>
                    <a:pt x="2070" y="0"/>
                  </a:lnTo>
                  <a:lnTo>
                    <a:pt x="2013" y="57"/>
                  </a:lnTo>
                  <a:lnTo>
                    <a:pt x="1956" y="3"/>
                  </a:lnTo>
                  <a:lnTo>
                    <a:pt x="1899" y="48"/>
                  </a:lnTo>
                  <a:lnTo>
                    <a:pt x="1842" y="6"/>
                  </a:lnTo>
                  <a:lnTo>
                    <a:pt x="1782" y="54"/>
                  </a:lnTo>
                  <a:lnTo>
                    <a:pt x="1728" y="9"/>
                  </a:lnTo>
                  <a:lnTo>
                    <a:pt x="1671" y="57"/>
                  </a:lnTo>
                  <a:lnTo>
                    <a:pt x="1611" y="12"/>
                  </a:lnTo>
                  <a:lnTo>
                    <a:pt x="1554" y="57"/>
                  </a:lnTo>
                  <a:lnTo>
                    <a:pt x="1497" y="12"/>
                  </a:lnTo>
                  <a:lnTo>
                    <a:pt x="1443" y="54"/>
                  </a:lnTo>
                  <a:lnTo>
                    <a:pt x="1386" y="3"/>
                  </a:lnTo>
                  <a:lnTo>
                    <a:pt x="1323" y="57"/>
                  </a:lnTo>
                  <a:lnTo>
                    <a:pt x="1266" y="9"/>
                  </a:lnTo>
                  <a:lnTo>
                    <a:pt x="1209" y="54"/>
                  </a:lnTo>
                  <a:lnTo>
                    <a:pt x="1155" y="9"/>
                  </a:lnTo>
                  <a:lnTo>
                    <a:pt x="1098" y="57"/>
                  </a:lnTo>
                  <a:lnTo>
                    <a:pt x="1035" y="9"/>
                  </a:lnTo>
                  <a:lnTo>
                    <a:pt x="978" y="54"/>
                  </a:lnTo>
                  <a:lnTo>
                    <a:pt x="921" y="6"/>
                  </a:lnTo>
                  <a:lnTo>
                    <a:pt x="861" y="51"/>
                  </a:lnTo>
                  <a:lnTo>
                    <a:pt x="810" y="9"/>
                  </a:lnTo>
                  <a:lnTo>
                    <a:pt x="747" y="51"/>
                  </a:lnTo>
                  <a:lnTo>
                    <a:pt x="690" y="6"/>
                  </a:lnTo>
                  <a:lnTo>
                    <a:pt x="633" y="57"/>
                  </a:lnTo>
                  <a:lnTo>
                    <a:pt x="581" y="10"/>
                  </a:lnTo>
                  <a:lnTo>
                    <a:pt x="521" y="53"/>
                  </a:lnTo>
                  <a:lnTo>
                    <a:pt x="459" y="9"/>
                  </a:lnTo>
                  <a:lnTo>
                    <a:pt x="401" y="53"/>
                  </a:lnTo>
                  <a:lnTo>
                    <a:pt x="345" y="12"/>
                  </a:lnTo>
                  <a:lnTo>
                    <a:pt x="289" y="53"/>
                  </a:lnTo>
                  <a:lnTo>
                    <a:pt x="231" y="9"/>
                  </a:lnTo>
                  <a:lnTo>
                    <a:pt x="173" y="53"/>
                  </a:lnTo>
                  <a:lnTo>
                    <a:pt x="111" y="9"/>
                  </a:lnTo>
                  <a:lnTo>
                    <a:pt x="111" y="75"/>
                  </a:lnTo>
                  <a:lnTo>
                    <a:pt x="0" y="75"/>
                  </a:lnTo>
                  <a:lnTo>
                    <a:pt x="3" y="180"/>
                  </a:lnTo>
                  <a:lnTo>
                    <a:pt x="579" y="180"/>
                  </a:lnTo>
                  <a:lnTo>
                    <a:pt x="579" y="285"/>
                  </a:lnTo>
                  <a:lnTo>
                    <a:pt x="1326" y="282"/>
                  </a:lnTo>
                  <a:lnTo>
                    <a:pt x="1326" y="177"/>
                  </a:lnTo>
                  <a:lnTo>
                    <a:pt x="213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8" name="Freeform 60"/>
            <p:cNvSpPr>
              <a:spLocks/>
            </p:cNvSpPr>
            <p:nvPr/>
          </p:nvSpPr>
          <p:spPr bwMode="auto">
            <a:xfrm>
              <a:off x="1916" y="2360"/>
              <a:ext cx="2130" cy="285"/>
            </a:xfrm>
            <a:custGeom>
              <a:avLst/>
              <a:gdLst>
                <a:gd name="T0" fmla="*/ 2130 w 2130"/>
                <a:gd name="T1" fmla="*/ 174 h 285"/>
                <a:gd name="T2" fmla="*/ 2130 w 2130"/>
                <a:gd name="T3" fmla="*/ 57 h 285"/>
                <a:gd name="T4" fmla="*/ 2070 w 2130"/>
                <a:gd name="T5" fmla="*/ 0 h 285"/>
                <a:gd name="T6" fmla="*/ 2013 w 2130"/>
                <a:gd name="T7" fmla="*/ 57 h 285"/>
                <a:gd name="T8" fmla="*/ 1956 w 2130"/>
                <a:gd name="T9" fmla="*/ 3 h 285"/>
                <a:gd name="T10" fmla="*/ 1899 w 2130"/>
                <a:gd name="T11" fmla="*/ 48 h 285"/>
                <a:gd name="T12" fmla="*/ 1842 w 2130"/>
                <a:gd name="T13" fmla="*/ 6 h 285"/>
                <a:gd name="T14" fmla="*/ 1782 w 2130"/>
                <a:gd name="T15" fmla="*/ 54 h 285"/>
                <a:gd name="T16" fmla="*/ 1728 w 2130"/>
                <a:gd name="T17" fmla="*/ 9 h 285"/>
                <a:gd name="T18" fmla="*/ 1671 w 2130"/>
                <a:gd name="T19" fmla="*/ 57 h 285"/>
                <a:gd name="T20" fmla="*/ 1611 w 2130"/>
                <a:gd name="T21" fmla="*/ 12 h 285"/>
                <a:gd name="T22" fmla="*/ 1554 w 2130"/>
                <a:gd name="T23" fmla="*/ 57 h 285"/>
                <a:gd name="T24" fmla="*/ 1497 w 2130"/>
                <a:gd name="T25" fmla="*/ 12 h 285"/>
                <a:gd name="T26" fmla="*/ 1443 w 2130"/>
                <a:gd name="T27" fmla="*/ 54 h 285"/>
                <a:gd name="T28" fmla="*/ 1386 w 2130"/>
                <a:gd name="T29" fmla="*/ 3 h 285"/>
                <a:gd name="T30" fmla="*/ 1323 w 2130"/>
                <a:gd name="T31" fmla="*/ 57 h 285"/>
                <a:gd name="T32" fmla="*/ 1266 w 2130"/>
                <a:gd name="T33" fmla="*/ 9 h 285"/>
                <a:gd name="T34" fmla="*/ 1209 w 2130"/>
                <a:gd name="T35" fmla="*/ 54 h 285"/>
                <a:gd name="T36" fmla="*/ 1155 w 2130"/>
                <a:gd name="T37" fmla="*/ 9 h 285"/>
                <a:gd name="T38" fmla="*/ 1098 w 2130"/>
                <a:gd name="T39" fmla="*/ 57 h 285"/>
                <a:gd name="T40" fmla="*/ 1035 w 2130"/>
                <a:gd name="T41" fmla="*/ 9 h 285"/>
                <a:gd name="T42" fmla="*/ 978 w 2130"/>
                <a:gd name="T43" fmla="*/ 54 h 285"/>
                <a:gd name="T44" fmla="*/ 921 w 2130"/>
                <a:gd name="T45" fmla="*/ 6 h 285"/>
                <a:gd name="T46" fmla="*/ 861 w 2130"/>
                <a:gd name="T47" fmla="*/ 51 h 285"/>
                <a:gd name="T48" fmla="*/ 810 w 2130"/>
                <a:gd name="T49" fmla="*/ 9 h 285"/>
                <a:gd name="T50" fmla="*/ 747 w 2130"/>
                <a:gd name="T51" fmla="*/ 51 h 285"/>
                <a:gd name="T52" fmla="*/ 690 w 2130"/>
                <a:gd name="T53" fmla="*/ 6 h 285"/>
                <a:gd name="T54" fmla="*/ 633 w 2130"/>
                <a:gd name="T55" fmla="*/ 57 h 285"/>
                <a:gd name="T56" fmla="*/ 581 w 2130"/>
                <a:gd name="T57" fmla="*/ 10 h 285"/>
                <a:gd name="T58" fmla="*/ 521 w 2130"/>
                <a:gd name="T59" fmla="*/ 53 h 285"/>
                <a:gd name="T60" fmla="*/ 459 w 2130"/>
                <a:gd name="T61" fmla="*/ 9 h 285"/>
                <a:gd name="T62" fmla="*/ 401 w 2130"/>
                <a:gd name="T63" fmla="*/ 53 h 285"/>
                <a:gd name="T64" fmla="*/ 345 w 2130"/>
                <a:gd name="T65" fmla="*/ 12 h 285"/>
                <a:gd name="T66" fmla="*/ 289 w 2130"/>
                <a:gd name="T67" fmla="*/ 53 h 285"/>
                <a:gd name="T68" fmla="*/ 231 w 2130"/>
                <a:gd name="T69" fmla="*/ 9 h 285"/>
                <a:gd name="T70" fmla="*/ 173 w 2130"/>
                <a:gd name="T71" fmla="*/ 53 h 285"/>
                <a:gd name="T72" fmla="*/ 111 w 2130"/>
                <a:gd name="T73" fmla="*/ 9 h 285"/>
                <a:gd name="T74" fmla="*/ 111 w 2130"/>
                <a:gd name="T75" fmla="*/ 75 h 285"/>
                <a:gd name="T76" fmla="*/ 0 w 2130"/>
                <a:gd name="T77" fmla="*/ 75 h 285"/>
                <a:gd name="T78" fmla="*/ 3 w 2130"/>
                <a:gd name="T79" fmla="*/ 180 h 285"/>
                <a:gd name="T80" fmla="*/ 579 w 2130"/>
                <a:gd name="T81" fmla="*/ 180 h 285"/>
                <a:gd name="T82" fmla="*/ 579 w 2130"/>
                <a:gd name="T83" fmla="*/ 285 h 285"/>
                <a:gd name="T84" fmla="*/ 1326 w 2130"/>
                <a:gd name="T85" fmla="*/ 282 h 285"/>
                <a:gd name="T86" fmla="*/ 1326 w 2130"/>
                <a:gd name="T87" fmla="*/ 177 h 285"/>
                <a:gd name="T88" fmla="*/ 2130 w 2130"/>
                <a:gd name="T89" fmla="*/ 17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0" h="285">
                  <a:moveTo>
                    <a:pt x="2130" y="174"/>
                  </a:moveTo>
                  <a:lnTo>
                    <a:pt x="2130" y="57"/>
                  </a:lnTo>
                  <a:lnTo>
                    <a:pt x="2070" y="0"/>
                  </a:lnTo>
                  <a:lnTo>
                    <a:pt x="2013" y="57"/>
                  </a:lnTo>
                  <a:lnTo>
                    <a:pt x="1956" y="3"/>
                  </a:lnTo>
                  <a:lnTo>
                    <a:pt x="1899" y="48"/>
                  </a:lnTo>
                  <a:lnTo>
                    <a:pt x="1842" y="6"/>
                  </a:lnTo>
                  <a:lnTo>
                    <a:pt x="1782" y="54"/>
                  </a:lnTo>
                  <a:lnTo>
                    <a:pt x="1728" y="9"/>
                  </a:lnTo>
                  <a:lnTo>
                    <a:pt x="1671" y="57"/>
                  </a:lnTo>
                  <a:lnTo>
                    <a:pt x="1611" y="12"/>
                  </a:lnTo>
                  <a:lnTo>
                    <a:pt x="1554" y="57"/>
                  </a:lnTo>
                  <a:lnTo>
                    <a:pt x="1497" y="12"/>
                  </a:lnTo>
                  <a:lnTo>
                    <a:pt x="1443" y="54"/>
                  </a:lnTo>
                  <a:lnTo>
                    <a:pt x="1386" y="3"/>
                  </a:lnTo>
                  <a:lnTo>
                    <a:pt x="1323" y="57"/>
                  </a:lnTo>
                  <a:lnTo>
                    <a:pt x="1266" y="9"/>
                  </a:lnTo>
                  <a:lnTo>
                    <a:pt x="1209" y="54"/>
                  </a:lnTo>
                  <a:lnTo>
                    <a:pt x="1155" y="9"/>
                  </a:lnTo>
                  <a:lnTo>
                    <a:pt x="1098" y="57"/>
                  </a:lnTo>
                  <a:lnTo>
                    <a:pt x="1035" y="9"/>
                  </a:lnTo>
                  <a:lnTo>
                    <a:pt x="978" y="54"/>
                  </a:lnTo>
                  <a:lnTo>
                    <a:pt x="921" y="6"/>
                  </a:lnTo>
                  <a:lnTo>
                    <a:pt x="861" y="51"/>
                  </a:lnTo>
                  <a:lnTo>
                    <a:pt x="810" y="9"/>
                  </a:lnTo>
                  <a:lnTo>
                    <a:pt x="747" y="51"/>
                  </a:lnTo>
                  <a:lnTo>
                    <a:pt x="690" y="6"/>
                  </a:lnTo>
                  <a:lnTo>
                    <a:pt x="633" y="57"/>
                  </a:lnTo>
                  <a:lnTo>
                    <a:pt x="581" y="10"/>
                  </a:lnTo>
                  <a:lnTo>
                    <a:pt x="521" y="53"/>
                  </a:lnTo>
                  <a:lnTo>
                    <a:pt x="459" y="9"/>
                  </a:lnTo>
                  <a:lnTo>
                    <a:pt x="401" y="53"/>
                  </a:lnTo>
                  <a:lnTo>
                    <a:pt x="345" y="12"/>
                  </a:lnTo>
                  <a:lnTo>
                    <a:pt x="289" y="53"/>
                  </a:lnTo>
                  <a:lnTo>
                    <a:pt x="231" y="9"/>
                  </a:lnTo>
                  <a:lnTo>
                    <a:pt x="173" y="53"/>
                  </a:lnTo>
                  <a:lnTo>
                    <a:pt x="111" y="9"/>
                  </a:lnTo>
                  <a:lnTo>
                    <a:pt x="111" y="75"/>
                  </a:lnTo>
                  <a:lnTo>
                    <a:pt x="0" y="75"/>
                  </a:lnTo>
                  <a:lnTo>
                    <a:pt x="3" y="180"/>
                  </a:lnTo>
                  <a:lnTo>
                    <a:pt x="579" y="180"/>
                  </a:lnTo>
                  <a:lnTo>
                    <a:pt x="579" y="285"/>
                  </a:lnTo>
                  <a:lnTo>
                    <a:pt x="1326" y="282"/>
                  </a:lnTo>
                  <a:lnTo>
                    <a:pt x="1326" y="177"/>
                  </a:lnTo>
                  <a:lnTo>
                    <a:pt x="2130" y="174"/>
                  </a:lnTo>
                  <a:close/>
                </a:path>
              </a:pathLst>
            </a:custGeom>
            <a:grp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13" name="Line 62"/>
          <p:cNvSpPr>
            <a:spLocks noChangeShapeType="1"/>
          </p:cNvSpPr>
          <p:nvPr/>
        </p:nvSpPr>
        <p:spPr bwMode="auto">
          <a:xfrm>
            <a:off x="5600701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4" name="Line 63"/>
          <p:cNvSpPr>
            <a:spLocks noChangeShapeType="1"/>
          </p:cNvSpPr>
          <p:nvPr/>
        </p:nvSpPr>
        <p:spPr bwMode="auto">
          <a:xfrm>
            <a:off x="5783263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5" name="Line 64"/>
          <p:cNvSpPr>
            <a:spLocks noChangeShapeType="1"/>
          </p:cNvSpPr>
          <p:nvPr/>
        </p:nvSpPr>
        <p:spPr bwMode="auto">
          <a:xfrm>
            <a:off x="5965826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6" name="Line 65"/>
          <p:cNvSpPr>
            <a:spLocks noChangeShapeType="1"/>
          </p:cNvSpPr>
          <p:nvPr/>
        </p:nvSpPr>
        <p:spPr bwMode="auto">
          <a:xfrm>
            <a:off x="6148388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7" name="Line 66"/>
          <p:cNvSpPr>
            <a:spLocks noChangeShapeType="1"/>
          </p:cNvSpPr>
          <p:nvPr/>
        </p:nvSpPr>
        <p:spPr bwMode="auto">
          <a:xfrm>
            <a:off x="6330951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8" name="Line 67"/>
          <p:cNvSpPr>
            <a:spLocks noChangeShapeType="1"/>
          </p:cNvSpPr>
          <p:nvPr/>
        </p:nvSpPr>
        <p:spPr bwMode="auto">
          <a:xfrm>
            <a:off x="5508626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9" name="Line 68"/>
          <p:cNvSpPr>
            <a:spLocks noChangeShapeType="1"/>
          </p:cNvSpPr>
          <p:nvPr/>
        </p:nvSpPr>
        <p:spPr bwMode="auto">
          <a:xfrm>
            <a:off x="5691188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0" name="Line 69"/>
          <p:cNvSpPr>
            <a:spLocks noChangeShapeType="1"/>
          </p:cNvSpPr>
          <p:nvPr/>
        </p:nvSpPr>
        <p:spPr bwMode="auto">
          <a:xfrm>
            <a:off x="5873751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1" name="Line 70"/>
          <p:cNvSpPr>
            <a:spLocks noChangeShapeType="1"/>
          </p:cNvSpPr>
          <p:nvPr/>
        </p:nvSpPr>
        <p:spPr bwMode="auto">
          <a:xfrm>
            <a:off x="6057901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2" name="Line 71"/>
          <p:cNvSpPr>
            <a:spLocks noChangeShapeType="1"/>
          </p:cNvSpPr>
          <p:nvPr/>
        </p:nvSpPr>
        <p:spPr bwMode="auto">
          <a:xfrm>
            <a:off x="6240463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3" name="Freeform 72"/>
          <p:cNvSpPr>
            <a:spLocks noEditPoints="1"/>
          </p:cNvSpPr>
          <p:nvPr/>
        </p:nvSpPr>
        <p:spPr bwMode="auto">
          <a:xfrm>
            <a:off x="2838451" y="2921000"/>
            <a:ext cx="279400" cy="938212"/>
          </a:xfrm>
          <a:custGeom>
            <a:avLst/>
            <a:gdLst>
              <a:gd name="T0" fmla="*/ 2534 w 2934"/>
              <a:gd name="T1" fmla="*/ 8722 h 9855"/>
              <a:gd name="T2" fmla="*/ 10 w 2934"/>
              <a:gd name="T3" fmla="*/ 93 h 9855"/>
              <a:gd name="T4" fmla="*/ 55 w 2934"/>
              <a:gd name="T5" fmla="*/ 10 h 9855"/>
              <a:gd name="T6" fmla="*/ 138 w 2934"/>
              <a:gd name="T7" fmla="*/ 56 h 9855"/>
              <a:gd name="T8" fmla="*/ 2661 w 2934"/>
              <a:gd name="T9" fmla="*/ 8684 h 9855"/>
              <a:gd name="T10" fmla="*/ 2616 w 2934"/>
              <a:gd name="T11" fmla="*/ 8767 h 9855"/>
              <a:gd name="T12" fmla="*/ 2534 w 2934"/>
              <a:gd name="T13" fmla="*/ 8722 h 9855"/>
              <a:gd name="T14" fmla="*/ 2816 w 2934"/>
              <a:gd name="T15" fmla="*/ 8500 h 9855"/>
              <a:gd name="T16" fmla="*/ 2934 w 2934"/>
              <a:gd name="T17" fmla="*/ 9855 h 9855"/>
              <a:gd name="T18" fmla="*/ 2304 w 2934"/>
              <a:gd name="T19" fmla="*/ 8650 h 9855"/>
              <a:gd name="T20" fmla="*/ 2816 w 2934"/>
              <a:gd name="T21" fmla="*/ 8500 h 9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34" h="9855">
                <a:moveTo>
                  <a:pt x="2534" y="8722"/>
                </a:moveTo>
                <a:lnTo>
                  <a:pt x="10" y="93"/>
                </a:lnTo>
                <a:cubicBezTo>
                  <a:pt x="0" y="58"/>
                  <a:pt x="20" y="21"/>
                  <a:pt x="55" y="10"/>
                </a:cubicBezTo>
                <a:cubicBezTo>
                  <a:pt x="91" y="0"/>
                  <a:pt x="128" y="20"/>
                  <a:pt x="138" y="56"/>
                </a:cubicBezTo>
                <a:lnTo>
                  <a:pt x="2661" y="8684"/>
                </a:lnTo>
                <a:cubicBezTo>
                  <a:pt x="2672" y="8719"/>
                  <a:pt x="2652" y="8756"/>
                  <a:pt x="2616" y="8767"/>
                </a:cubicBezTo>
                <a:cubicBezTo>
                  <a:pt x="2581" y="8777"/>
                  <a:pt x="2544" y="8757"/>
                  <a:pt x="2534" y="8722"/>
                </a:cubicBezTo>
                <a:close/>
                <a:moveTo>
                  <a:pt x="2816" y="8500"/>
                </a:moveTo>
                <a:lnTo>
                  <a:pt x="2934" y="9855"/>
                </a:lnTo>
                <a:lnTo>
                  <a:pt x="2304" y="8650"/>
                </a:lnTo>
                <a:lnTo>
                  <a:pt x="2816" y="850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4" name="Rectangle 73"/>
          <p:cNvSpPr>
            <a:spLocks noChangeArrowheads="1"/>
          </p:cNvSpPr>
          <p:nvPr/>
        </p:nvSpPr>
        <p:spPr bwMode="auto">
          <a:xfrm>
            <a:off x="1285876" y="2827338"/>
            <a:ext cx="466724" cy="184666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Milled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6" name="Rectangle 75"/>
          <p:cNvSpPr>
            <a:spLocks noChangeArrowheads="1"/>
          </p:cNvSpPr>
          <p:nvPr/>
        </p:nvSpPr>
        <p:spPr bwMode="auto">
          <a:xfrm>
            <a:off x="1692276" y="2827338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7" name="Rectangle 76"/>
          <p:cNvSpPr>
            <a:spLocks noChangeArrowheads="1"/>
          </p:cNvSpPr>
          <p:nvPr/>
        </p:nvSpPr>
        <p:spPr bwMode="auto">
          <a:xfrm>
            <a:off x="1731963" y="2827338"/>
            <a:ext cx="63817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Locating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8" name="Rectangle 77"/>
          <p:cNvSpPr>
            <a:spLocks noChangeArrowheads="1"/>
          </p:cNvSpPr>
          <p:nvPr/>
        </p:nvSpPr>
        <p:spPr bwMode="auto">
          <a:xfrm>
            <a:off x="2308226" y="2827338"/>
            <a:ext cx="515938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Groove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9" name="Rectangle 78"/>
          <p:cNvSpPr>
            <a:spLocks noChangeArrowheads="1"/>
          </p:cNvSpPr>
          <p:nvPr/>
        </p:nvSpPr>
        <p:spPr bwMode="auto">
          <a:xfrm>
            <a:off x="2765426" y="2827338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0" name="Rectangle 79"/>
          <p:cNvSpPr>
            <a:spLocks noChangeArrowheads="1"/>
          </p:cNvSpPr>
          <p:nvPr/>
        </p:nvSpPr>
        <p:spPr bwMode="auto">
          <a:xfrm>
            <a:off x="2805113" y="2827338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331" name="Group 82"/>
          <p:cNvGrpSpPr>
            <a:grpSpLocks/>
          </p:cNvGrpSpPr>
          <p:nvPr/>
        </p:nvGrpSpPr>
        <p:grpSpPr bwMode="auto">
          <a:xfrm>
            <a:off x="5883276" y="3098800"/>
            <a:ext cx="1901825" cy="461962"/>
            <a:chOff x="3706" y="1952"/>
            <a:chExt cx="1198" cy="291"/>
          </a:xfrm>
          <a:solidFill>
            <a:srgbClr val="E4D490"/>
          </a:solidFill>
        </p:grpSpPr>
        <p:sp>
          <p:nvSpPr>
            <p:cNvPr id="12415" name="Rectangle 80"/>
            <p:cNvSpPr>
              <a:spLocks noChangeArrowheads="1"/>
            </p:cNvSpPr>
            <p:nvPr/>
          </p:nvSpPr>
          <p:spPr bwMode="auto">
            <a:xfrm>
              <a:off x="4083" y="1952"/>
              <a:ext cx="821" cy="2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6" name="Freeform 81"/>
            <p:cNvSpPr>
              <a:spLocks noEditPoints="1"/>
            </p:cNvSpPr>
            <p:nvPr/>
          </p:nvSpPr>
          <p:spPr bwMode="auto">
            <a:xfrm>
              <a:off x="3706" y="2020"/>
              <a:ext cx="334" cy="223"/>
            </a:xfrm>
            <a:custGeom>
              <a:avLst/>
              <a:gdLst>
                <a:gd name="T0" fmla="*/ 481 w 2778"/>
                <a:gd name="T1" fmla="*/ 1504 h 1864"/>
                <a:gd name="T2" fmla="*/ 2722 w 2778"/>
                <a:gd name="T3" fmla="*/ 10 h 1864"/>
                <a:gd name="T4" fmla="*/ 2768 w 2778"/>
                <a:gd name="T5" fmla="*/ 19 h 1864"/>
                <a:gd name="T6" fmla="*/ 2759 w 2778"/>
                <a:gd name="T7" fmla="*/ 65 h 1864"/>
                <a:gd name="T8" fmla="*/ 518 w 2778"/>
                <a:gd name="T9" fmla="*/ 1559 h 1864"/>
                <a:gd name="T10" fmla="*/ 472 w 2778"/>
                <a:gd name="T11" fmla="*/ 1550 h 1864"/>
                <a:gd name="T12" fmla="*/ 481 w 2778"/>
                <a:gd name="T13" fmla="*/ 1504 h 1864"/>
                <a:gd name="T14" fmla="*/ 629 w 2778"/>
                <a:gd name="T15" fmla="*/ 1605 h 1864"/>
                <a:gd name="T16" fmla="*/ 0 w 2778"/>
                <a:gd name="T17" fmla="*/ 1864 h 1864"/>
                <a:gd name="T18" fmla="*/ 481 w 2778"/>
                <a:gd name="T19" fmla="*/ 1383 h 1864"/>
                <a:gd name="T20" fmla="*/ 629 w 2778"/>
                <a:gd name="T21" fmla="*/ 1605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78" h="1864">
                  <a:moveTo>
                    <a:pt x="481" y="1504"/>
                  </a:moveTo>
                  <a:lnTo>
                    <a:pt x="2722" y="10"/>
                  </a:lnTo>
                  <a:cubicBezTo>
                    <a:pt x="2737" y="0"/>
                    <a:pt x="2758" y="4"/>
                    <a:pt x="2768" y="19"/>
                  </a:cubicBezTo>
                  <a:cubicBezTo>
                    <a:pt x="2778" y="34"/>
                    <a:pt x="2774" y="55"/>
                    <a:pt x="2759" y="65"/>
                  </a:cubicBezTo>
                  <a:lnTo>
                    <a:pt x="518" y="1559"/>
                  </a:lnTo>
                  <a:cubicBezTo>
                    <a:pt x="503" y="1569"/>
                    <a:pt x="482" y="1565"/>
                    <a:pt x="472" y="1550"/>
                  </a:cubicBezTo>
                  <a:cubicBezTo>
                    <a:pt x="462" y="1535"/>
                    <a:pt x="466" y="1514"/>
                    <a:pt x="481" y="1504"/>
                  </a:cubicBezTo>
                  <a:close/>
                  <a:moveTo>
                    <a:pt x="629" y="1605"/>
                  </a:moveTo>
                  <a:lnTo>
                    <a:pt x="0" y="1864"/>
                  </a:lnTo>
                  <a:lnTo>
                    <a:pt x="481" y="1383"/>
                  </a:lnTo>
                  <a:lnTo>
                    <a:pt x="629" y="1605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32" name="Rectangle 83"/>
          <p:cNvSpPr>
            <a:spLocks noChangeArrowheads="1"/>
          </p:cNvSpPr>
          <p:nvPr/>
        </p:nvSpPr>
        <p:spPr bwMode="auto">
          <a:xfrm>
            <a:off x="6488113" y="3105150"/>
            <a:ext cx="3873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Axis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3" name="Rectangle 84"/>
          <p:cNvSpPr>
            <a:spLocks noChangeArrowheads="1"/>
          </p:cNvSpPr>
          <p:nvPr/>
        </p:nvSpPr>
        <p:spPr bwMode="auto">
          <a:xfrm>
            <a:off x="6815138" y="3105150"/>
            <a:ext cx="9572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Through Hole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4" name="Rectangle 85"/>
          <p:cNvSpPr>
            <a:spLocks noChangeArrowheads="1"/>
          </p:cNvSpPr>
          <p:nvPr/>
        </p:nvSpPr>
        <p:spPr bwMode="auto">
          <a:xfrm>
            <a:off x="7712076" y="3105150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5" name="Rectangle 86"/>
          <p:cNvSpPr>
            <a:spLocks noChangeArrowheads="1"/>
          </p:cNvSpPr>
          <p:nvPr/>
        </p:nvSpPr>
        <p:spPr bwMode="auto">
          <a:xfrm>
            <a:off x="6488113" y="3292475"/>
            <a:ext cx="3889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Pilot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6" name="Rectangle 87"/>
          <p:cNvSpPr>
            <a:spLocks noChangeArrowheads="1"/>
          </p:cNvSpPr>
          <p:nvPr/>
        </p:nvSpPr>
        <p:spPr bwMode="auto">
          <a:xfrm>
            <a:off x="6813551" y="3275013"/>
            <a:ext cx="219075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cs typeface="Arial" pitchFamily="34" charset="0"/>
              </a:rPr>
              <a:t>Æ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7" name="Rectangle 88"/>
          <p:cNvSpPr>
            <a:spLocks noChangeArrowheads="1"/>
          </p:cNvSpPr>
          <p:nvPr/>
        </p:nvSpPr>
        <p:spPr bwMode="auto">
          <a:xfrm>
            <a:off x="6940551" y="3292475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8" name="Rectangle 89"/>
          <p:cNvSpPr>
            <a:spLocks noChangeArrowheads="1"/>
          </p:cNvSpPr>
          <p:nvPr/>
        </p:nvSpPr>
        <p:spPr bwMode="auto">
          <a:xfrm>
            <a:off x="6978651" y="3292475"/>
            <a:ext cx="679450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10.50 mm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9" name="Rectangle 90"/>
          <p:cNvSpPr>
            <a:spLocks noChangeArrowheads="1"/>
          </p:cNvSpPr>
          <p:nvPr/>
        </p:nvSpPr>
        <p:spPr bwMode="auto">
          <a:xfrm>
            <a:off x="7596188" y="3292475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340" name="Group 93"/>
          <p:cNvGrpSpPr>
            <a:grpSpLocks/>
          </p:cNvGrpSpPr>
          <p:nvPr/>
        </p:nvGrpSpPr>
        <p:grpSpPr bwMode="auto">
          <a:xfrm>
            <a:off x="2193926" y="4164013"/>
            <a:ext cx="1731963" cy="550862"/>
            <a:chOff x="1382" y="2623"/>
            <a:chExt cx="1091" cy="347"/>
          </a:xfrm>
          <a:solidFill>
            <a:srgbClr val="E4D490"/>
          </a:solidFill>
        </p:grpSpPr>
        <p:sp>
          <p:nvSpPr>
            <p:cNvPr id="12413" name="Rectangle 91"/>
            <p:cNvSpPr>
              <a:spLocks noChangeArrowheads="1"/>
            </p:cNvSpPr>
            <p:nvPr/>
          </p:nvSpPr>
          <p:spPr bwMode="auto">
            <a:xfrm>
              <a:off x="1671" y="2849"/>
              <a:ext cx="802" cy="1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4" name="Freeform 92"/>
            <p:cNvSpPr>
              <a:spLocks noEditPoints="1"/>
            </p:cNvSpPr>
            <p:nvPr/>
          </p:nvSpPr>
          <p:spPr bwMode="auto">
            <a:xfrm>
              <a:off x="1382" y="2623"/>
              <a:ext cx="246" cy="302"/>
            </a:xfrm>
            <a:custGeom>
              <a:avLst/>
              <a:gdLst>
                <a:gd name="T0" fmla="*/ 808 w 4096"/>
                <a:gd name="T1" fmla="*/ 891 h 5035"/>
                <a:gd name="T2" fmla="*/ 4073 w 4096"/>
                <a:gd name="T3" fmla="*/ 4919 h 5035"/>
                <a:gd name="T4" fmla="*/ 4063 w 4096"/>
                <a:gd name="T5" fmla="*/ 5012 h 5035"/>
                <a:gd name="T6" fmla="*/ 3969 w 4096"/>
                <a:gd name="T7" fmla="*/ 5002 h 5035"/>
                <a:gd name="T8" fmla="*/ 704 w 4096"/>
                <a:gd name="T9" fmla="*/ 975 h 5035"/>
                <a:gd name="T10" fmla="*/ 714 w 4096"/>
                <a:gd name="T11" fmla="*/ 881 h 5035"/>
                <a:gd name="T12" fmla="*/ 808 w 4096"/>
                <a:gd name="T13" fmla="*/ 891 h 5035"/>
                <a:gd name="T14" fmla="*/ 633 w 4096"/>
                <a:gd name="T15" fmla="*/ 1204 h 5035"/>
                <a:gd name="T16" fmla="*/ 0 w 4096"/>
                <a:gd name="T17" fmla="*/ 0 h 5035"/>
                <a:gd name="T18" fmla="*/ 1047 w 4096"/>
                <a:gd name="T19" fmla="*/ 868 h 5035"/>
                <a:gd name="T20" fmla="*/ 633 w 4096"/>
                <a:gd name="T21" fmla="*/ 1204 h 5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96" h="5035">
                  <a:moveTo>
                    <a:pt x="808" y="891"/>
                  </a:moveTo>
                  <a:lnTo>
                    <a:pt x="4073" y="4919"/>
                  </a:lnTo>
                  <a:cubicBezTo>
                    <a:pt x="4096" y="4947"/>
                    <a:pt x="4091" y="4989"/>
                    <a:pt x="4063" y="5012"/>
                  </a:cubicBezTo>
                  <a:cubicBezTo>
                    <a:pt x="4034" y="5035"/>
                    <a:pt x="3992" y="5031"/>
                    <a:pt x="3969" y="5002"/>
                  </a:cubicBezTo>
                  <a:lnTo>
                    <a:pt x="704" y="975"/>
                  </a:lnTo>
                  <a:cubicBezTo>
                    <a:pt x="681" y="946"/>
                    <a:pt x="685" y="904"/>
                    <a:pt x="714" y="881"/>
                  </a:cubicBezTo>
                  <a:cubicBezTo>
                    <a:pt x="743" y="858"/>
                    <a:pt x="785" y="862"/>
                    <a:pt x="808" y="891"/>
                  </a:cubicBezTo>
                  <a:close/>
                  <a:moveTo>
                    <a:pt x="633" y="1204"/>
                  </a:moveTo>
                  <a:lnTo>
                    <a:pt x="0" y="0"/>
                  </a:lnTo>
                  <a:lnTo>
                    <a:pt x="1047" y="868"/>
                  </a:lnTo>
                  <a:lnTo>
                    <a:pt x="633" y="1204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41" name="Rectangle 94"/>
          <p:cNvSpPr>
            <a:spLocks noChangeArrowheads="1"/>
          </p:cNvSpPr>
          <p:nvPr/>
        </p:nvSpPr>
        <p:spPr bwMode="auto">
          <a:xfrm>
            <a:off x="2659063" y="4535488"/>
            <a:ext cx="2095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Ø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2" name="Rectangle 95"/>
          <p:cNvSpPr>
            <a:spLocks noChangeArrowheads="1"/>
          </p:cNvSpPr>
          <p:nvPr/>
        </p:nvSpPr>
        <p:spPr bwMode="auto">
          <a:xfrm>
            <a:off x="2806701" y="4535488"/>
            <a:ext cx="1365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3" name="Rectangle 96"/>
          <p:cNvSpPr>
            <a:spLocks noChangeArrowheads="1"/>
          </p:cNvSpPr>
          <p:nvPr/>
        </p:nvSpPr>
        <p:spPr bwMode="auto">
          <a:xfrm>
            <a:off x="2882901" y="4535488"/>
            <a:ext cx="1365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4" name="Rectangle 97"/>
          <p:cNvSpPr>
            <a:spLocks noChangeArrowheads="1"/>
          </p:cNvSpPr>
          <p:nvPr/>
        </p:nvSpPr>
        <p:spPr bwMode="auto">
          <a:xfrm>
            <a:off x="2959101" y="45354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5" name="Rectangle 98"/>
          <p:cNvSpPr>
            <a:spLocks noChangeArrowheads="1"/>
          </p:cNvSpPr>
          <p:nvPr/>
        </p:nvSpPr>
        <p:spPr bwMode="auto">
          <a:xfrm>
            <a:off x="2997201" y="4535488"/>
            <a:ext cx="5254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± .0254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6" name="Rectangle 99"/>
          <p:cNvSpPr>
            <a:spLocks noChangeArrowheads="1"/>
          </p:cNvSpPr>
          <p:nvPr/>
        </p:nvSpPr>
        <p:spPr bwMode="auto">
          <a:xfrm>
            <a:off x="3462338" y="45354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7" name="Rectangle 100"/>
          <p:cNvSpPr>
            <a:spLocks noChangeArrowheads="1"/>
          </p:cNvSpPr>
          <p:nvPr/>
        </p:nvSpPr>
        <p:spPr bwMode="auto">
          <a:xfrm>
            <a:off x="3500438" y="4535488"/>
            <a:ext cx="2984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8" name="Rectangle 101"/>
          <p:cNvSpPr>
            <a:spLocks noChangeArrowheads="1"/>
          </p:cNvSpPr>
          <p:nvPr/>
        </p:nvSpPr>
        <p:spPr bwMode="auto">
          <a:xfrm>
            <a:off x="3738563" y="4535488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9" name="Line 102"/>
          <p:cNvSpPr>
            <a:spLocks noChangeShapeType="1"/>
          </p:cNvSpPr>
          <p:nvPr/>
        </p:nvSpPr>
        <p:spPr bwMode="auto">
          <a:xfrm>
            <a:off x="3040063" y="4068763"/>
            <a:ext cx="0" cy="4191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50" name="Line 103"/>
          <p:cNvSpPr>
            <a:spLocks noChangeShapeType="1"/>
          </p:cNvSpPr>
          <p:nvPr/>
        </p:nvSpPr>
        <p:spPr bwMode="auto">
          <a:xfrm>
            <a:off x="6423026" y="4071938"/>
            <a:ext cx="0" cy="41592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51" name="Freeform 104"/>
          <p:cNvSpPr>
            <a:spLocks noEditPoints="1"/>
          </p:cNvSpPr>
          <p:nvPr/>
        </p:nvSpPr>
        <p:spPr bwMode="auto">
          <a:xfrm>
            <a:off x="3040063" y="4371975"/>
            <a:ext cx="3382963" cy="50800"/>
          </a:xfrm>
          <a:custGeom>
            <a:avLst/>
            <a:gdLst>
              <a:gd name="T0" fmla="*/ 600 w 17760"/>
              <a:gd name="T1" fmla="*/ 100 h 267"/>
              <a:gd name="T2" fmla="*/ 17160 w 17760"/>
              <a:gd name="T3" fmla="*/ 100 h 267"/>
              <a:gd name="T4" fmla="*/ 17194 w 17760"/>
              <a:gd name="T5" fmla="*/ 133 h 267"/>
              <a:gd name="T6" fmla="*/ 17160 w 17760"/>
              <a:gd name="T7" fmla="*/ 167 h 267"/>
              <a:gd name="T8" fmla="*/ 600 w 17760"/>
              <a:gd name="T9" fmla="*/ 167 h 267"/>
              <a:gd name="T10" fmla="*/ 567 w 17760"/>
              <a:gd name="T11" fmla="*/ 133 h 267"/>
              <a:gd name="T12" fmla="*/ 600 w 17760"/>
              <a:gd name="T13" fmla="*/ 100 h 267"/>
              <a:gd name="T14" fmla="*/ 667 w 17760"/>
              <a:gd name="T15" fmla="*/ 267 h 267"/>
              <a:gd name="T16" fmla="*/ 0 w 17760"/>
              <a:gd name="T17" fmla="*/ 133 h 267"/>
              <a:gd name="T18" fmla="*/ 667 w 17760"/>
              <a:gd name="T19" fmla="*/ 0 h 267"/>
              <a:gd name="T20" fmla="*/ 667 w 17760"/>
              <a:gd name="T21" fmla="*/ 267 h 267"/>
              <a:gd name="T22" fmla="*/ 17094 w 17760"/>
              <a:gd name="T23" fmla="*/ 0 h 267"/>
              <a:gd name="T24" fmla="*/ 17760 w 17760"/>
              <a:gd name="T25" fmla="*/ 133 h 267"/>
              <a:gd name="T26" fmla="*/ 17094 w 17760"/>
              <a:gd name="T27" fmla="*/ 267 h 267"/>
              <a:gd name="T28" fmla="*/ 17094 w 17760"/>
              <a:gd name="T29" fmla="*/ 0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760" h="267">
                <a:moveTo>
                  <a:pt x="600" y="100"/>
                </a:moveTo>
                <a:lnTo>
                  <a:pt x="17160" y="100"/>
                </a:lnTo>
                <a:cubicBezTo>
                  <a:pt x="17179" y="100"/>
                  <a:pt x="17194" y="115"/>
                  <a:pt x="17194" y="133"/>
                </a:cubicBezTo>
                <a:cubicBezTo>
                  <a:pt x="17194" y="152"/>
                  <a:pt x="17179" y="167"/>
                  <a:pt x="17160" y="167"/>
                </a:cubicBezTo>
                <a:lnTo>
                  <a:pt x="600" y="167"/>
                </a:lnTo>
                <a:cubicBezTo>
                  <a:pt x="582" y="167"/>
                  <a:pt x="567" y="152"/>
                  <a:pt x="567" y="133"/>
                </a:cubicBezTo>
                <a:cubicBezTo>
                  <a:pt x="567" y="115"/>
                  <a:pt x="582" y="100"/>
                  <a:pt x="600" y="100"/>
                </a:cubicBezTo>
                <a:close/>
                <a:moveTo>
                  <a:pt x="667" y="267"/>
                </a:moveTo>
                <a:lnTo>
                  <a:pt x="0" y="133"/>
                </a:lnTo>
                <a:lnTo>
                  <a:pt x="667" y="0"/>
                </a:lnTo>
                <a:lnTo>
                  <a:pt x="667" y="267"/>
                </a:lnTo>
                <a:close/>
                <a:moveTo>
                  <a:pt x="17094" y="0"/>
                </a:moveTo>
                <a:lnTo>
                  <a:pt x="17760" y="133"/>
                </a:lnTo>
                <a:lnTo>
                  <a:pt x="17094" y="267"/>
                </a:lnTo>
                <a:lnTo>
                  <a:pt x="17094" y="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52" name="Rectangle 105"/>
          <p:cNvSpPr>
            <a:spLocks noChangeArrowheads="1"/>
          </p:cNvSpPr>
          <p:nvPr/>
        </p:nvSpPr>
        <p:spPr bwMode="auto">
          <a:xfrm>
            <a:off x="4227513" y="4305300"/>
            <a:ext cx="1006475" cy="274637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53" name="Rectangle 106"/>
          <p:cNvSpPr>
            <a:spLocks noChangeArrowheads="1"/>
          </p:cNvSpPr>
          <p:nvPr/>
        </p:nvSpPr>
        <p:spPr bwMode="auto">
          <a:xfrm>
            <a:off x="4321176" y="4311650"/>
            <a:ext cx="1365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54" name="Rectangle 107"/>
          <p:cNvSpPr>
            <a:spLocks noChangeArrowheads="1"/>
          </p:cNvSpPr>
          <p:nvPr/>
        </p:nvSpPr>
        <p:spPr bwMode="auto">
          <a:xfrm>
            <a:off x="4397376" y="4311650"/>
            <a:ext cx="2127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87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55" name="Rectangle 108"/>
          <p:cNvSpPr>
            <a:spLocks noChangeArrowheads="1"/>
          </p:cNvSpPr>
          <p:nvPr/>
        </p:nvSpPr>
        <p:spPr bwMode="auto">
          <a:xfrm>
            <a:off x="4549776" y="4311650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56" name="Rectangle 109"/>
          <p:cNvSpPr>
            <a:spLocks noChangeArrowheads="1"/>
          </p:cNvSpPr>
          <p:nvPr/>
        </p:nvSpPr>
        <p:spPr bwMode="auto">
          <a:xfrm>
            <a:off x="4587876" y="4311650"/>
            <a:ext cx="1365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57" name="Rectangle 110"/>
          <p:cNvSpPr>
            <a:spLocks noChangeArrowheads="1"/>
          </p:cNvSpPr>
          <p:nvPr/>
        </p:nvSpPr>
        <p:spPr bwMode="auto">
          <a:xfrm>
            <a:off x="4664076" y="4311650"/>
            <a:ext cx="412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 mm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58" name="Rectangle 111"/>
          <p:cNvSpPr>
            <a:spLocks noChangeArrowheads="1"/>
          </p:cNvSpPr>
          <p:nvPr/>
        </p:nvSpPr>
        <p:spPr bwMode="auto">
          <a:xfrm>
            <a:off x="5014913" y="4311650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359" name="Group 114"/>
          <p:cNvGrpSpPr>
            <a:grpSpLocks/>
          </p:cNvGrpSpPr>
          <p:nvPr/>
        </p:nvGrpSpPr>
        <p:grpSpPr bwMode="auto">
          <a:xfrm>
            <a:off x="4764088" y="2713038"/>
            <a:ext cx="2897188" cy="509587"/>
            <a:chOff x="3001" y="1709"/>
            <a:chExt cx="1825" cy="321"/>
          </a:xfrm>
          <a:solidFill>
            <a:srgbClr val="E4D490"/>
          </a:solidFill>
        </p:grpSpPr>
        <p:sp>
          <p:nvSpPr>
            <p:cNvPr id="12411" name="Rectangle 112"/>
            <p:cNvSpPr>
              <a:spLocks noChangeArrowheads="1"/>
            </p:cNvSpPr>
            <p:nvPr/>
          </p:nvSpPr>
          <p:spPr bwMode="auto">
            <a:xfrm>
              <a:off x="3399" y="1709"/>
              <a:ext cx="1427" cy="2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2" name="Freeform 113"/>
            <p:cNvSpPr>
              <a:spLocks noEditPoints="1"/>
            </p:cNvSpPr>
            <p:nvPr/>
          </p:nvSpPr>
          <p:spPr bwMode="auto">
            <a:xfrm>
              <a:off x="3001" y="1776"/>
              <a:ext cx="354" cy="254"/>
            </a:xfrm>
            <a:custGeom>
              <a:avLst/>
              <a:gdLst>
                <a:gd name="T0" fmla="*/ 469 w 2954"/>
                <a:gd name="T1" fmla="*/ 1736 h 2111"/>
                <a:gd name="T2" fmla="*/ 2897 w 2954"/>
                <a:gd name="T3" fmla="*/ 11 h 2111"/>
                <a:gd name="T4" fmla="*/ 2943 w 2954"/>
                <a:gd name="T5" fmla="*/ 18 h 2111"/>
                <a:gd name="T6" fmla="*/ 2935 w 2954"/>
                <a:gd name="T7" fmla="*/ 65 h 2111"/>
                <a:gd name="T8" fmla="*/ 508 w 2954"/>
                <a:gd name="T9" fmla="*/ 1791 h 2111"/>
                <a:gd name="T10" fmla="*/ 461 w 2954"/>
                <a:gd name="T11" fmla="*/ 1783 h 2111"/>
                <a:gd name="T12" fmla="*/ 469 w 2954"/>
                <a:gd name="T13" fmla="*/ 1736 h 2111"/>
                <a:gd name="T14" fmla="*/ 620 w 2954"/>
                <a:gd name="T15" fmla="*/ 1834 h 2111"/>
                <a:gd name="T16" fmla="*/ 0 w 2954"/>
                <a:gd name="T17" fmla="*/ 2111 h 2111"/>
                <a:gd name="T18" fmla="*/ 466 w 2954"/>
                <a:gd name="T19" fmla="*/ 1616 h 2111"/>
                <a:gd name="T20" fmla="*/ 620 w 2954"/>
                <a:gd name="T21" fmla="*/ 1834 h 2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54" h="2111">
                  <a:moveTo>
                    <a:pt x="469" y="1736"/>
                  </a:moveTo>
                  <a:lnTo>
                    <a:pt x="2897" y="11"/>
                  </a:lnTo>
                  <a:cubicBezTo>
                    <a:pt x="2912" y="0"/>
                    <a:pt x="2932" y="3"/>
                    <a:pt x="2943" y="18"/>
                  </a:cubicBezTo>
                  <a:cubicBezTo>
                    <a:pt x="2954" y="33"/>
                    <a:pt x="2950" y="54"/>
                    <a:pt x="2935" y="65"/>
                  </a:cubicBezTo>
                  <a:lnTo>
                    <a:pt x="508" y="1791"/>
                  </a:lnTo>
                  <a:cubicBezTo>
                    <a:pt x="493" y="1801"/>
                    <a:pt x="472" y="1798"/>
                    <a:pt x="461" y="1783"/>
                  </a:cubicBezTo>
                  <a:cubicBezTo>
                    <a:pt x="451" y="1768"/>
                    <a:pt x="454" y="1747"/>
                    <a:pt x="469" y="1736"/>
                  </a:cubicBezTo>
                  <a:close/>
                  <a:moveTo>
                    <a:pt x="620" y="1834"/>
                  </a:moveTo>
                  <a:lnTo>
                    <a:pt x="0" y="2111"/>
                  </a:lnTo>
                  <a:lnTo>
                    <a:pt x="466" y="1616"/>
                  </a:lnTo>
                  <a:lnTo>
                    <a:pt x="620" y="1834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60" name="Rectangle 115"/>
          <p:cNvSpPr>
            <a:spLocks noChangeArrowheads="1"/>
          </p:cNvSpPr>
          <p:nvPr/>
        </p:nvSpPr>
        <p:spPr bwMode="auto">
          <a:xfrm>
            <a:off x="5400676" y="2719388"/>
            <a:ext cx="163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1" name="Rectangle 116"/>
          <p:cNvSpPr>
            <a:spLocks noChangeArrowheads="1"/>
          </p:cNvSpPr>
          <p:nvPr/>
        </p:nvSpPr>
        <p:spPr bwMode="auto">
          <a:xfrm>
            <a:off x="5503863" y="2719388"/>
            <a:ext cx="3825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adius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2" name="Rectangle 117"/>
          <p:cNvSpPr>
            <a:spLocks noChangeArrowheads="1"/>
          </p:cNvSpPr>
          <p:nvPr/>
        </p:nvSpPr>
        <p:spPr bwMode="auto">
          <a:xfrm>
            <a:off x="5824538" y="27193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3" name="Rectangle 118"/>
          <p:cNvSpPr>
            <a:spLocks noChangeArrowheads="1"/>
          </p:cNvSpPr>
          <p:nvPr/>
        </p:nvSpPr>
        <p:spPr bwMode="auto">
          <a:xfrm>
            <a:off x="5862638" y="2719388"/>
            <a:ext cx="16446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0.0254 mm on Spur Gear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4" name="Rectangle 119"/>
          <p:cNvSpPr>
            <a:spLocks noChangeArrowheads="1"/>
          </p:cNvSpPr>
          <p:nvPr/>
        </p:nvSpPr>
        <p:spPr bwMode="auto">
          <a:xfrm>
            <a:off x="5400676" y="2895600"/>
            <a:ext cx="10937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Roots and Crests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5" name="Rectangle 120"/>
          <p:cNvSpPr>
            <a:spLocks noChangeArrowheads="1"/>
          </p:cNvSpPr>
          <p:nvPr/>
        </p:nvSpPr>
        <p:spPr bwMode="auto">
          <a:xfrm>
            <a:off x="6434138" y="2895600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366" name="Group 123"/>
          <p:cNvGrpSpPr>
            <a:grpSpLocks/>
          </p:cNvGrpSpPr>
          <p:nvPr/>
        </p:nvGrpSpPr>
        <p:grpSpPr bwMode="auto">
          <a:xfrm>
            <a:off x="6073776" y="3822700"/>
            <a:ext cx="1844675" cy="620712"/>
            <a:chOff x="3826" y="2408"/>
            <a:chExt cx="1162" cy="391"/>
          </a:xfrm>
          <a:solidFill>
            <a:srgbClr val="E4D490"/>
          </a:solidFill>
        </p:grpSpPr>
        <p:sp>
          <p:nvSpPr>
            <p:cNvPr id="12409" name="Rectangle 121"/>
            <p:cNvSpPr>
              <a:spLocks noChangeArrowheads="1"/>
            </p:cNvSpPr>
            <p:nvPr/>
          </p:nvSpPr>
          <p:spPr bwMode="auto">
            <a:xfrm>
              <a:off x="4143" y="2459"/>
              <a:ext cx="845" cy="3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0" name="Freeform 122"/>
            <p:cNvSpPr>
              <a:spLocks noEditPoints="1"/>
            </p:cNvSpPr>
            <p:nvPr/>
          </p:nvSpPr>
          <p:spPr bwMode="auto">
            <a:xfrm>
              <a:off x="3826" y="2408"/>
              <a:ext cx="273" cy="128"/>
            </a:xfrm>
            <a:custGeom>
              <a:avLst/>
              <a:gdLst>
                <a:gd name="T0" fmla="*/ 560 w 2278"/>
                <a:gd name="T1" fmla="*/ 219 h 1062"/>
                <a:gd name="T2" fmla="*/ 2254 w 2278"/>
                <a:gd name="T3" fmla="*/ 994 h 1062"/>
                <a:gd name="T4" fmla="*/ 2271 w 2278"/>
                <a:gd name="T5" fmla="*/ 1038 h 1062"/>
                <a:gd name="T6" fmla="*/ 2226 w 2278"/>
                <a:gd name="T7" fmla="*/ 1054 h 1062"/>
                <a:gd name="T8" fmla="*/ 532 w 2278"/>
                <a:gd name="T9" fmla="*/ 280 h 1062"/>
                <a:gd name="T10" fmla="*/ 516 w 2278"/>
                <a:gd name="T11" fmla="*/ 236 h 1062"/>
                <a:gd name="T12" fmla="*/ 560 w 2278"/>
                <a:gd name="T13" fmla="*/ 219 h 1062"/>
                <a:gd name="T14" fmla="*/ 551 w 2278"/>
                <a:gd name="T15" fmla="*/ 399 h 1062"/>
                <a:gd name="T16" fmla="*/ 0 w 2278"/>
                <a:gd name="T17" fmla="*/ 0 h 1062"/>
                <a:gd name="T18" fmla="*/ 662 w 2278"/>
                <a:gd name="T19" fmla="*/ 156 h 1062"/>
                <a:gd name="T20" fmla="*/ 551 w 2278"/>
                <a:gd name="T21" fmla="*/ 399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78" h="1062">
                  <a:moveTo>
                    <a:pt x="560" y="219"/>
                  </a:moveTo>
                  <a:lnTo>
                    <a:pt x="2254" y="994"/>
                  </a:lnTo>
                  <a:cubicBezTo>
                    <a:pt x="2271" y="1001"/>
                    <a:pt x="2278" y="1021"/>
                    <a:pt x="2271" y="1038"/>
                  </a:cubicBezTo>
                  <a:cubicBezTo>
                    <a:pt x="2263" y="1054"/>
                    <a:pt x="2243" y="1062"/>
                    <a:pt x="2226" y="1054"/>
                  </a:cubicBezTo>
                  <a:lnTo>
                    <a:pt x="532" y="280"/>
                  </a:lnTo>
                  <a:cubicBezTo>
                    <a:pt x="515" y="272"/>
                    <a:pt x="508" y="253"/>
                    <a:pt x="516" y="236"/>
                  </a:cubicBezTo>
                  <a:cubicBezTo>
                    <a:pt x="523" y="219"/>
                    <a:pt x="543" y="212"/>
                    <a:pt x="560" y="219"/>
                  </a:cubicBezTo>
                  <a:close/>
                  <a:moveTo>
                    <a:pt x="551" y="399"/>
                  </a:moveTo>
                  <a:lnTo>
                    <a:pt x="0" y="0"/>
                  </a:lnTo>
                  <a:lnTo>
                    <a:pt x="662" y="156"/>
                  </a:lnTo>
                  <a:lnTo>
                    <a:pt x="551" y="399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67" name="Rectangle 124"/>
          <p:cNvSpPr>
            <a:spLocks noChangeArrowheads="1"/>
          </p:cNvSpPr>
          <p:nvPr/>
        </p:nvSpPr>
        <p:spPr bwMode="auto">
          <a:xfrm>
            <a:off x="6581776" y="3910013"/>
            <a:ext cx="5508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 12 In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8" name="Rectangle 125"/>
          <p:cNvSpPr>
            <a:spLocks noChangeArrowheads="1"/>
          </p:cNvSpPr>
          <p:nvPr/>
        </p:nvSpPr>
        <p:spPr bwMode="auto">
          <a:xfrm>
            <a:off x="7072313" y="3910013"/>
            <a:ext cx="3937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terior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9" name="Rectangle 126"/>
          <p:cNvSpPr>
            <a:spLocks noChangeArrowheads="1"/>
          </p:cNvSpPr>
          <p:nvPr/>
        </p:nvSpPr>
        <p:spPr bwMode="auto">
          <a:xfrm>
            <a:off x="7402513" y="3910013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70" name="Rectangle 127"/>
          <p:cNvSpPr>
            <a:spLocks noChangeArrowheads="1"/>
          </p:cNvSpPr>
          <p:nvPr/>
        </p:nvSpPr>
        <p:spPr bwMode="auto">
          <a:xfrm>
            <a:off x="7440613" y="3910013"/>
            <a:ext cx="4937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Thread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71" name="Rectangle 128"/>
          <p:cNvSpPr>
            <a:spLocks noChangeArrowheads="1"/>
          </p:cNvSpPr>
          <p:nvPr/>
        </p:nvSpPr>
        <p:spPr bwMode="auto">
          <a:xfrm>
            <a:off x="7872413" y="3910013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72" name="Rectangle 129"/>
          <p:cNvSpPr>
            <a:spLocks noChangeArrowheads="1"/>
          </p:cNvSpPr>
          <p:nvPr/>
        </p:nvSpPr>
        <p:spPr bwMode="auto">
          <a:xfrm>
            <a:off x="6581776" y="4090988"/>
            <a:ext cx="70487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Along Axis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74" name="Rectangle 131"/>
          <p:cNvSpPr>
            <a:spLocks noChangeArrowheads="1"/>
          </p:cNvSpPr>
          <p:nvPr/>
        </p:nvSpPr>
        <p:spPr bwMode="auto">
          <a:xfrm>
            <a:off x="7289801" y="40909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75" name="Line 132"/>
          <p:cNvSpPr>
            <a:spLocks noChangeShapeType="1"/>
          </p:cNvSpPr>
          <p:nvPr/>
        </p:nvSpPr>
        <p:spPr bwMode="auto">
          <a:xfrm>
            <a:off x="1651001" y="3878263"/>
            <a:ext cx="57785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76" name="Line 133"/>
          <p:cNvSpPr>
            <a:spLocks noChangeShapeType="1"/>
          </p:cNvSpPr>
          <p:nvPr/>
        </p:nvSpPr>
        <p:spPr bwMode="auto">
          <a:xfrm>
            <a:off x="4691063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77" name="Line 134"/>
          <p:cNvSpPr>
            <a:spLocks noChangeShapeType="1"/>
          </p:cNvSpPr>
          <p:nvPr/>
        </p:nvSpPr>
        <p:spPr bwMode="auto">
          <a:xfrm>
            <a:off x="4873626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78" name="Line 135"/>
          <p:cNvSpPr>
            <a:spLocks noChangeShapeType="1"/>
          </p:cNvSpPr>
          <p:nvPr/>
        </p:nvSpPr>
        <p:spPr bwMode="auto">
          <a:xfrm>
            <a:off x="5056188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79" name="Line 136"/>
          <p:cNvSpPr>
            <a:spLocks noChangeShapeType="1"/>
          </p:cNvSpPr>
          <p:nvPr/>
        </p:nvSpPr>
        <p:spPr bwMode="auto">
          <a:xfrm>
            <a:off x="5238751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0" name="Line 137"/>
          <p:cNvSpPr>
            <a:spLocks noChangeShapeType="1"/>
          </p:cNvSpPr>
          <p:nvPr/>
        </p:nvSpPr>
        <p:spPr bwMode="auto">
          <a:xfrm>
            <a:off x="5422901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1" name="Line 138"/>
          <p:cNvSpPr>
            <a:spLocks noChangeShapeType="1"/>
          </p:cNvSpPr>
          <p:nvPr/>
        </p:nvSpPr>
        <p:spPr bwMode="auto">
          <a:xfrm>
            <a:off x="4598988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2" name="Line 139"/>
          <p:cNvSpPr>
            <a:spLocks noChangeShapeType="1"/>
          </p:cNvSpPr>
          <p:nvPr/>
        </p:nvSpPr>
        <p:spPr bwMode="auto">
          <a:xfrm>
            <a:off x="4781551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3" name="Line 140"/>
          <p:cNvSpPr>
            <a:spLocks noChangeShapeType="1"/>
          </p:cNvSpPr>
          <p:nvPr/>
        </p:nvSpPr>
        <p:spPr bwMode="auto">
          <a:xfrm>
            <a:off x="4965701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4" name="Line 141"/>
          <p:cNvSpPr>
            <a:spLocks noChangeShapeType="1"/>
          </p:cNvSpPr>
          <p:nvPr/>
        </p:nvSpPr>
        <p:spPr bwMode="auto">
          <a:xfrm>
            <a:off x="5148263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5" name="Line 142"/>
          <p:cNvSpPr>
            <a:spLocks noChangeShapeType="1"/>
          </p:cNvSpPr>
          <p:nvPr/>
        </p:nvSpPr>
        <p:spPr bwMode="auto">
          <a:xfrm>
            <a:off x="5330826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6" name="Line 143"/>
          <p:cNvSpPr>
            <a:spLocks noChangeShapeType="1"/>
          </p:cNvSpPr>
          <p:nvPr/>
        </p:nvSpPr>
        <p:spPr bwMode="auto">
          <a:xfrm>
            <a:off x="3775076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7" name="Line 144"/>
          <p:cNvSpPr>
            <a:spLocks noChangeShapeType="1"/>
          </p:cNvSpPr>
          <p:nvPr/>
        </p:nvSpPr>
        <p:spPr bwMode="auto">
          <a:xfrm>
            <a:off x="3959226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8" name="Line 145"/>
          <p:cNvSpPr>
            <a:spLocks noChangeShapeType="1"/>
          </p:cNvSpPr>
          <p:nvPr/>
        </p:nvSpPr>
        <p:spPr bwMode="auto">
          <a:xfrm>
            <a:off x="4141788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9" name="Line 146"/>
          <p:cNvSpPr>
            <a:spLocks noChangeShapeType="1"/>
          </p:cNvSpPr>
          <p:nvPr/>
        </p:nvSpPr>
        <p:spPr bwMode="auto">
          <a:xfrm>
            <a:off x="4324351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0" name="Line 147"/>
          <p:cNvSpPr>
            <a:spLocks noChangeShapeType="1"/>
          </p:cNvSpPr>
          <p:nvPr/>
        </p:nvSpPr>
        <p:spPr bwMode="auto">
          <a:xfrm>
            <a:off x="4506913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" name="Line 148"/>
          <p:cNvSpPr>
            <a:spLocks noChangeShapeType="1"/>
          </p:cNvSpPr>
          <p:nvPr/>
        </p:nvSpPr>
        <p:spPr bwMode="auto">
          <a:xfrm>
            <a:off x="3684588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2" name="Line 149"/>
          <p:cNvSpPr>
            <a:spLocks noChangeShapeType="1"/>
          </p:cNvSpPr>
          <p:nvPr/>
        </p:nvSpPr>
        <p:spPr bwMode="auto">
          <a:xfrm>
            <a:off x="3867151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" name="Line 150"/>
          <p:cNvSpPr>
            <a:spLocks noChangeShapeType="1"/>
          </p:cNvSpPr>
          <p:nvPr/>
        </p:nvSpPr>
        <p:spPr bwMode="auto">
          <a:xfrm>
            <a:off x="4049713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4" name="Line 151"/>
          <p:cNvSpPr>
            <a:spLocks noChangeShapeType="1"/>
          </p:cNvSpPr>
          <p:nvPr/>
        </p:nvSpPr>
        <p:spPr bwMode="auto">
          <a:xfrm>
            <a:off x="4232276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5" name="Line 152"/>
          <p:cNvSpPr>
            <a:spLocks noChangeShapeType="1"/>
          </p:cNvSpPr>
          <p:nvPr/>
        </p:nvSpPr>
        <p:spPr bwMode="auto">
          <a:xfrm>
            <a:off x="4416426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6" name="Line 153"/>
          <p:cNvSpPr>
            <a:spLocks noChangeShapeType="1"/>
          </p:cNvSpPr>
          <p:nvPr/>
        </p:nvSpPr>
        <p:spPr bwMode="auto">
          <a:xfrm>
            <a:off x="3227388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7" name="Line 154"/>
          <p:cNvSpPr>
            <a:spLocks noChangeShapeType="1"/>
          </p:cNvSpPr>
          <p:nvPr/>
        </p:nvSpPr>
        <p:spPr bwMode="auto">
          <a:xfrm>
            <a:off x="3409951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8" name="Line 155"/>
          <p:cNvSpPr>
            <a:spLocks noChangeShapeType="1"/>
          </p:cNvSpPr>
          <p:nvPr/>
        </p:nvSpPr>
        <p:spPr bwMode="auto">
          <a:xfrm>
            <a:off x="3592513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9" name="Line 156"/>
          <p:cNvSpPr>
            <a:spLocks noChangeShapeType="1"/>
          </p:cNvSpPr>
          <p:nvPr/>
        </p:nvSpPr>
        <p:spPr bwMode="auto">
          <a:xfrm>
            <a:off x="3317876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0" name="Line 157"/>
          <p:cNvSpPr>
            <a:spLocks noChangeShapeType="1"/>
          </p:cNvSpPr>
          <p:nvPr/>
        </p:nvSpPr>
        <p:spPr bwMode="auto">
          <a:xfrm>
            <a:off x="3500438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1" name="Line 158"/>
          <p:cNvSpPr>
            <a:spLocks noChangeShapeType="1"/>
          </p:cNvSpPr>
          <p:nvPr/>
        </p:nvSpPr>
        <p:spPr bwMode="auto">
          <a:xfrm flipV="1">
            <a:off x="3221038" y="3432175"/>
            <a:ext cx="0" cy="319087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2" name="Line 159"/>
          <p:cNvSpPr>
            <a:spLocks noChangeShapeType="1"/>
          </p:cNvSpPr>
          <p:nvPr/>
        </p:nvSpPr>
        <p:spPr bwMode="auto">
          <a:xfrm>
            <a:off x="5140326" y="3298825"/>
            <a:ext cx="127635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3" name="Line 160"/>
          <p:cNvSpPr>
            <a:spLocks noChangeShapeType="1"/>
          </p:cNvSpPr>
          <p:nvPr/>
        </p:nvSpPr>
        <p:spPr bwMode="auto">
          <a:xfrm flipV="1">
            <a:off x="6423026" y="3289300"/>
            <a:ext cx="0" cy="538162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4" name="Line 161"/>
          <p:cNvSpPr>
            <a:spLocks noChangeShapeType="1"/>
          </p:cNvSpPr>
          <p:nvPr/>
        </p:nvSpPr>
        <p:spPr bwMode="auto">
          <a:xfrm>
            <a:off x="3044826" y="3436938"/>
            <a:ext cx="19050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5" name="Line 162"/>
          <p:cNvSpPr>
            <a:spLocks noChangeShapeType="1"/>
          </p:cNvSpPr>
          <p:nvPr/>
        </p:nvSpPr>
        <p:spPr bwMode="auto">
          <a:xfrm flipV="1">
            <a:off x="3041651" y="3289300"/>
            <a:ext cx="0" cy="160337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6" name="Line 163"/>
          <p:cNvSpPr>
            <a:spLocks noChangeShapeType="1"/>
          </p:cNvSpPr>
          <p:nvPr/>
        </p:nvSpPr>
        <p:spPr bwMode="auto">
          <a:xfrm>
            <a:off x="3954463" y="3230563"/>
            <a:ext cx="1189038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7" name="Line 164"/>
          <p:cNvSpPr>
            <a:spLocks noChangeShapeType="1"/>
          </p:cNvSpPr>
          <p:nvPr/>
        </p:nvSpPr>
        <p:spPr bwMode="auto">
          <a:xfrm>
            <a:off x="3959226" y="3459163"/>
            <a:ext cx="1189038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8" name="Freeform 165"/>
          <p:cNvSpPr>
            <a:spLocks noEditPoints="1"/>
          </p:cNvSpPr>
          <p:nvPr/>
        </p:nvSpPr>
        <p:spPr bwMode="auto">
          <a:xfrm>
            <a:off x="3221038" y="3559175"/>
            <a:ext cx="3208338" cy="9525"/>
          </a:xfrm>
          <a:custGeom>
            <a:avLst/>
            <a:gdLst>
              <a:gd name="T0" fmla="*/ 375 w 16837"/>
              <a:gd name="T1" fmla="*/ 50 h 50"/>
              <a:gd name="T2" fmla="*/ 575 w 16837"/>
              <a:gd name="T3" fmla="*/ 0 h 50"/>
              <a:gd name="T4" fmla="*/ 575 w 16837"/>
              <a:gd name="T5" fmla="*/ 50 h 50"/>
              <a:gd name="T6" fmla="*/ 1475 w 16837"/>
              <a:gd name="T7" fmla="*/ 0 h 50"/>
              <a:gd name="T8" fmla="*/ 1100 w 16837"/>
              <a:gd name="T9" fmla="*/ 25 h 50"/>
              <a:gd name="T10" fmla="*/ 2050 w 16837"/>
              <a:gd name="T11" fmla="*/ 25 h 50"/>
              <a:gd name="T12" fmla="*/ 1675 w 16837"/>
              <a:gd name="T13" fmla="*/ 0 h 50"/>
              <a:gd name="T14" fmla="*/ 2575 w 16837"/>
              <a:gd name="T15" fmla="*/ 50 h 50"/>
              <a:gd name="T16" fmla="*/ 2775 w 16837"/>
              <a:gd name="T17" fmla="*/ 0 h 50"/>
              <a:gd name="T18" fmla="*/ 2775 w 16837"/>
              <a:gd name="T19" fmla="*/ 50 h 50"/>
              <a:gd name="T20" fmla="*/ 3675 w 16837"/>
              <a:gd name="T21" fmla="*/ 0 h 50"/>
              <a:gd name="T22" fmla="*/ 3300 w 16837"/>
              <a:gd name="T23" fmla="*/ 25 h 50"/>
              <a:gd name="T24" fmla="*/ 4250 w 16837"/>
              <a:gd name="T25" fmla="*/ 25 h 50"/>
              <a:gd name="T26" fmla="*/ 3875 w 16837"/>
              <a:gd name="T27" fmla="*/ 0 h 50"/>
              <a:gd name="T28" fmla="*/ 4775 w 16837"/>
              <a:gd name="T29" fmla="*/ 50 h 50"/>
              <a:gd name="T30" fmla="*/ 4975 w 16837"/>
              <a:gd name="T31" fmla="*/ 0 h 50"/>
              <a:gd name="T32" fmla="*/ 4975 w 16837"/>
              <a:gd name="T33" fmla="*/ 50 h 50"/>
              <a:gd name="T34" fmla="*/ 5875 w 16837"/>
              <a:gd name="T35" fmla="*/ 0 h 50"/>
              <a:gd name="T36" fmla="*/ 5500 w 16837"/>
              <a:gd name="T37" fmla="*/ 25 h 50"/>
              <a:gd name="T38" fmla="*/ 6450 w 16837"/>
              <a:gd name="T39" fmla="*/ 25 h 50"/>
              <a:gd name="T40" fmla="*/ 6075 w 16837"/>
              <a:gd name="T41" fmla="*/ 0 h 50"/>
              <a:gd name="T42" fmla="*/ 6975 w 16837"/>
              <a:gd name="T43" fmla="*/ 50 h 50"/>
              <a:gd name="T44" fmla="*/ 7175 w 16837"/>
              <a:gd name="T45" fmla="*/ 0 h 50"/>
              <a:gd name="T46" fmla="*/ 7175 w 16837"/>
              <a:gd name="T47" fmla="*/ 50 h 50"/>
              <a:gd name="T48" fmla="*/ 8075 w 16837"/>
              <a:gd name="T49" fmla="*/ 0 h 50"/>
              <a:gd name="T50" fmla="*/ 7700 w 16837"/>
              <a:gd name="T51" fmla="*/ 25 h 50"/>
              <a:gd name="T52" fmla="*/ 8650 w 16837"/>
              <a:gd name="T53" fmla="*/ 25 h 50"/>
              <a:gd name="T54" fmla="*/ 8275 w 16837"/>
              <a:gd name="T55" fmla="*/ 0 h 50"/>
              <a:gd name="T56" fmla="*/ 9175 w 16837"/>
              <a:gd name="T57" fmla="*/ 50 h 50"/>
              <a:gd name="T58" fmla="*/ 9375 w 16837"/>
              <a:gd name="T59" fmla="*/ 0 h 50"/>
              <a:gd name="T60" fmla="*/ 9375 w 16837"/>
              <a:gd name="T61" fmla="*/ 50 h 50"/>
              <a:gd name="T62" fmla="*/ 10275 w 16837"/>
              <a:gd name="T63" fmla="*/ 0 h 50"/>
              <a:gd name="T64" fmla="*/ 9900 w 16837"/>
              <a:gd name="T65" fmla="*/ 25 h 50"/>
              <a:gd name="T66" fmla="*/ 10850 w 16837"/>
              <a:gd name="T67" fmla="*/ 25 h 50"/>
              <a:gd name="T68" fmla="*/ 10475 w 16837"/>
              <a:gd name="T69" fmla="*/ 0 h 50"/>
              <a:gd name="T70" fmla="*/ 11375 w 16837"/>
              <a:gd name="T71" fmla="*/ 50 h 50"/>
              <a:gd name="T72" fmla="*/ 11575 w 16837"/>
              <a:gd name="T73" fmla="*/ 0 h 50"/>
              <a:gd name="T74" fmla="*/ 11575 w 16837"/>
              <a:gd name="T75" fmla="*/ 50 h 50"/>
              <a:gd name="T76" fmla="*/ 12475 w 16837"/>
              <a:gd name="T77" fmla="*/ 0 h 50"/>
              <a:gd name="T78" fmla="*/ 12100 w 16837"/>
              <a:gd name="T79" fmla="*/ 25 h 50"/>
              <a:gd name="T80" fmla="*/ 13050 w 16837"/>
              <a:gd name="T81" fmla="*/ 25 h 50"/>
              <a:gd name="T82" fmla="*/ 12675 w 16837"/>
              <a:gd name="T83" fmla="*/ 0 h 50"/>
              <a:gd name="T84" fmla="*/ 13575 w 16837"/>
              <a:gd name="T85" fmla="*/ 50 h 50"/>
              <a:gd name="T86" fmla="*/ 13775 w 16837"/>
              <a:gd name="T87" fmla="*/ 0 h 50"/>
              <a:gd name="T88" fmla="*/ 13775 w 16837"/>
              <a:gd name="T89" fmla="*/ 50 h 50"/>
              <a:gd name="T90" fmla="*/ 14675 w 16837"/>
              <a:gd name="T91" fmla="*/ 0 h 50"/>
              <a:gd name="T92" fmla="*/ 14300 w 16837"/>
              <a:gd name="T93" fmla="*/ 25 h 50"/>
              <a:gd name="T94" fmla="*/ 15250 w 16837"/>
              <a:gd name="T95" fmla="*/ 25 h 50"/>
              <a:gd name="T96" fmla="*/ 14875 w 16837"/>
              <a:gd name="T97" fmla="*/ 0 h 50"/>
              <a:gd name="T98" fmla="*/ 15775 w 16837"/>
              <a:gd name="T99" fmla="*/ 50 h 50"/>
              <a:gd name="T100" fmla="*/ 15975 w 16837"/>
              <a:gd name="T101" fmla="*/ 0 h 50"/>
              <a:gd name="T102" fmla="*/ 15975 w 16837"/>
              <a:gd name="T103" fmla="*/ 50 h 50"/>
              <a:gd name="T104" fmla="*/ 16812 w 16837"/>
              <a:gd name="T105" fmla="*/ 0 h 50"/>
              <a:gd name="T106" fmla="*/ 16500 w 16837"/>
              <a:gd name="T107" fmla="*/ 25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6837" h="50">
                <a:moveTo>
                  <a:pt x="25" y="0"/>
                </a:moveTo>
                <a:lnTo>
                  <a:pt x="375" y="0"/>
                </a:lnTo>
                <a:cubicBezTo>
                  <a:pt x="389" y="0"/>
                  <a:pt x="400" y="11"/>
                  <a:pt x="400" y="25"/>
                </a:cubicBezTo>
                <a:cubicBezTo>
                  <a:pt x="400" y="39"/>
                  <a:pt x="389" y="50"/>
                  <a:pt x="375" y="50"/>
                </a:cubicBezTo>
                <a:lnTo>
                  <a:pt x="25" y="50"/>
                </a:lnTo>
                <a:cubicBezTo>
                  <a:pt x="11" y="50"/>
                  <a:pt x="0" y="39"/>
                  <a:pt x="0" y="25"/>
                </a:cubicBezTo>
                <a:cubicBezTo>
                  <a:pt x="0" y="11"/>
                  <a:pt x="11" y="0"/>
                  <a:pt x="25" y="0"/>
                </a:cubicBezTo>
                <a:close/>
                <a:moveTo>
                  <a:pt x="575" y="0"/>
                </a:moveTo>
                <a:lnTo>
                  <a:pt x="925" y="0"/>
                </a:lnTo>
                <a:cubicBezTo>
                  <a:pt x="939" y="0"/>
                  <a:pt x="950" y="11"/>
                  <a:pt x="950" y="25"/>
                </a:cubicBezTo>
                <a:cubicBezTo>
                  <a:pt x="950" y="39"/>
                  <a:pt x="939" y="50"/>
                  <a:pt x="925" y="50"/>
                </a:cubicBezTo>
                <a:lnTo>
                  <a:pt x="575" y="50"/>
                </a:lnTo>
                <a:cubicBezTo>
                  <a:pt x="561" y="50"/>
                  <a:pt x="550" y="39"/>
                  <a:pt x="550" y="25"/>
                </a:cubicBezTo>
                <a:cubicBezTo>
                  <a:pt x="550" y="11"/>
                  <a:pt x="561" y="0"/>
                  <a:pt x="575" y="0"/>
                </a:cubicBezTo>
                <a:close/>
                <a:moveTo>
                  <a:pt x="1125" y="0"/>
                </a:moveTo>
                <a:lnTo>
                  <a:pt x="1475" y="0"/>
                </a:lnTo>
                <a:cubicBezTo>
                  <a:pt x="1489" y="0"/>
                  <a:pt x="1500" y="11"/>
                  <a:pt x="1500" y="25"/>
                </a:cubicBezTo>
                <a:cubicBezTo>
                  <a:pt x="1500" y="39"/>
                  <a:pt x="1489" y="50"/>
                  <a:pt x="1475" y="50"/>
                </a:cubicBezTo>
                <a:lnTo>
                  <a:pt x="1125" y="50"/>
                </a:lnTo>
                <a:cubicBezTo>
                  <a:pt x="1111" y="50"/>
                  <a:pt x="1100" y="39"/>
                  <a:pt x="1100" y="25"/>
                </a:cubicBezTo>
                <a:cubicBezTo>
                  <a:pt x="1100" y="11"/>
                  <a:pt x="1111" y="0"/>
                  <a:pt x="1125" y="0"/>
                </a:cubicBezTo>
                <a:close/>
                <a:moveTo>
                  <a:pt x="1675" y="0"/>
                </a:moveTo>
                <a:lnTo>
                  <a:pt x="2025" y="0"/>
                </a:lnTo>
                <a:cubicBezTo>
                  <a:pt x="2039" y="0"/>
                  <a:pt x="2050" y="11"/>
                  <a:pt x="2050" y="25"/>
                </a:cubicBezTo>
                <a:cubicBezTo>
                  <a:pt x="2050" y="39"/>
                  <a:pt x="2039" y="50"/>
                  <a:pt x="2025" y="50"/>
                </a:cubicBezTo>
                <a:lnTo>
                  <a:pt x="1675" y="50"/>
                </a:lnTo>
                <a:cubicBezTo>
                  <a:pt x="1661" y="50"/>
                  <a:pt x="1650" y="39"/>
                  <a:pt x="1650" y="25"/>
                </a:cubicBezTo>
                <a:cubicBezTo>
                  <a:pt x="1650" y="11"/>
                  <a:pt x="1661" y="0"/>
                  <a:pt x="1675" y="0"/>
                </a:cubicBezTo>
                <a:close/>
                <a:moveTo>
                  <a:pt x="2225" y="0"/>
                </a:moveTo>
                <a:lnTo>
                  <a:pt x="2575" y="0"/>
                </a:lnTo>
                <a:cubicBezTo>
                  <a:pt x="2589" y="0"/>
                  <a:pt x="2600" y="11"/>
                  <a:pt x="2600" y="25"/>
                </a:cubicBezTo>
                <a:cubicBezTo>
                  <a:pt x="2600" y="39"/>
                  <a:pt x="2589" y="50"/>
                  <a:pt x="2575" y="50"/>
                </a:cubicBezTo>
                <a:lnTo>
                  <a:pt x="2225" y="50"/>
                </a:lnTo>
                <a:cubicBezTo>
                  <a:pt x="2211" y="50"/>
                  <a:pt x="2200" y="39"/>
                  <a:pt x="2200" y="25"/>
                </a:cubicBezTo>
                <a:cubicBezTo>
                  <a:pt x="2200" y="11"/>
                  <a:pt x="2211" y="0"/>
                  <a:pt x="2225" y="0"/>
                </a:cubicBezTo>
                <a:close/>
                <a:moveTo>
                  <a:pt x="2775" y="0"/>
                </a:moveTo>
                <a:lnTo>
                  <a:pt x="3125" y="0"/>
                </a:lnTo>
                <a:cubicBezTo>
                  <a:pt x="3139" y="0"/>
                  <a:pt x="3150" y="11"/>
                  <a:pt x="3150" y="25"/>
                </a:cubicBezTo>
                <a:cubicBezTo>
                  <a:pt x="3150" y="39"/>
                  <a:pt x="3139" y="50"/>
                  <a:pt x="3125" y="50"/>
                </a:cubicBezTo>
                <a:lnTo>
                  <a:pt x="2775" y="50"/>
                </a:lnTo>
                <a:cubicBezTo>
                  <a:pt x="2761" y="50"/>
                  <a:pt x="2750" y="39"/>
                  <a:pt x="2750" y="25"/>
                </a:cubicBezTo>
                <a:cubicBezTo>
                  <a:pt x="2750" y="11"/>
                  <a:pt x="2761" y="0"/>
                  <a:pt x="2775" y="0"/>
                </a:cubicBezTo>
                <a:close/>
                <a:moveTo>
                  <a:pt x="3325" y="0"/>
                </a:moveTo>
                <a:lnTo>
                  <a:pt x="3675" y="0"/>
                </a:lnTo>
                <a:cubicBezTo>
                  <a:pt x="3689" y="0"/>
                  <a:pt x="3700" y="11"/>
                  <a:pt x="3700" y="25"/>
                </a:cubicBezTo>
                <a:cubicBezTo>
                  <a:pt x="3700" y="39"/>
                  <a:pt x="3689" y="50"/>
                  <a:pt x="3675" y="50"/>
                </a:cubicBezTo>
                <a:lnTo>
                  <a:pt x="3325" y="50"/>
                </a:lnTo>
                <a:cubicBezTo>
                  <a:pt x="3311" y="50"/>
                  <a:pt x="3300" y="39"/>
                  <a:pt x="3300" y="25"/>
                </a:cubicBezTo>
                <a:cubicBezTo>
                  <a:pt x="3300" y="11"/>
                  <a:pt x="3311" y="0"/>
                  <a:pt x="3325" y="0"/>
                </a:cubicBezTo>
                <a:close/>
                <a:moveTo>
                  <a:pt x="3875" y="0"/>
                </a:moveTo>
                <a:lnTo>
                  <a:pt x="4225" y="0"/>
                </a:lnTo>
                <a:cubicBezTo>
                  <a:pt x="4239" y="0"/>
                  <a:pt x="4250" y="11"/>
                  <a:pt x="4250" y="25"/>
                </a:cubicBezTo>
                <a:cubicBezTo>
                  <a:pt x="4250" y="39"/>
                  <a:pt x="4239" y="50"/>
                  <a:pt x="4225" y="50"/>
                </a:cubicBezTo>
                <a:lnTo>
                  <a:pt x="3875" y="50"/>
                </a:lnTo>
                <a:cubicBezTo>
                  <a:pt x="3861" y="50"/>
                  <a:pt x="3850" y="39"/>
                  <a:pt x="3850" y="25"/>
                </a:cubicBezTo>
                <a:cubicBezTo>
                  <a:pt x="3850" y="11"/>
                  <a:pt x="3861" y="0"/>
                  <a:pt x="3875" y="0"/>
                </a:cubicBezTo>
                <a:close/>
                <a:moveTo>
                  <a:pt x="4425" y="0"/>
                </a:moveTo>
                <a:lnTo>
                  <a:pt x="4775" y="0"/>
                </a:lnTo>
                <a:cubicBezTo>
                  <a:pt x="4789" y="0"/>
                  <a:pt x="4800" y="11"/>
                  <a:pt x="4800" y="25"/>
                </a:cubicBezTo>
                <a:cubicBezTo>
                  <a:pt x="4800" y="39"/>
                  <a:pt x="4789" y="50"/>
                  <a:pt x="4775" y="50"/>
                </a:cubicBezTo>
                <a:lnTo>
                  <a:pt x="4425" y="50"/>
                </a:lnTo>
                <a:cubicBezTo>
                  <a:pt x="4411" y="50"/>
                  <a:pt x="4400" y="39"/>
                  <a:pt x="4400" y="25"/>
                </a:cubicBezTo>
                <a:cubicBezTo>
                  <a:pt x="4400" y="11"/>
                  <a:pt x="4411" y="0"/>
                  <a:pt x="4425" y="0"/>
                </a:cubicBezTo>
                <a:close/>
                <a:moveTo>
                  <a:pt x="4975" y="0"/>
                </a:moveTo>
                <a:lnTo>
                  <a:pt x="5325" y="0"/>
                </a:lnTo>
                <a:cubicBezTo>
                  <a:pt x="5339" y="0"/>
                  <a:pt x="5350" y="11"/>
                  <a:pt x="5350" y="25"/>
                </a:cubicBezTo>
                <a:cubicBezTo>
                  <a:pt x="5350" y="39"/>
                  <a:pt x="5339" y="50"/>
                  <a:pt x="5325" y="50"/>
                </a:cubicBezTo>
                <a:lnTo>
                  <a:pt x="4975" y="50"/>
                </a:lnTo>
                <a:cubicBezTo>
                  <a:pt x="4961" y="50"/>
                  <a:pt x="4950" y="39"/>
                  <a:pt x="4950" y="25"/>
                </a:cubicBezTo>
                <a:cubicBezTo>
                  <a:pt x="4950" y="11"/>
                  <a:pt x="4961" y="0"/>
                  <a:pt x="4975" y="0"/>
                </a:cubicBezTo>
                <a:close/>
                <a:moveTo>
                  <a:pt x="5525" y="0"/>
                </a:moveTo>
                <a:lnTo>
                  <a:pt x="5875" y="0"/>
                </a:lnTo>
                <a:cubicBezTo>
                  <a:pt x="5889" y="0"/>
                  <a:pt x="5900" y="11"/>
                  <a:pt x="5900" y="25"/>
                </a:cubicBezTo>
                <a:cubicBezTo>
                  <a:pt x="5900" y="39"/>
                  <a:pt x="5889" y="50"/>
                  <a:pt x="5875" y="50"/>
                </a:cubicBezTo>
                <a:lnTo>
                  <a:pt x="5525" y="50"/>
                </a:lnTo>
                <a:cubicBezTo>
                  <a:pt x="5511" y="50"/>
                  <a:pt x="5500" y="39"/>
                  <a:pt x="5500" y="25"/>
                </a:cubicBezTo>
                <a:cubicBezTo>
                  <a:pt x="5500" y="11"/>
                  <a:pt x="5511" y="0"/>
                  <a:pt x="5525" y="0"/>
                </a:cubicBezTo>
                <a:close/>
                <a:moveTo>
                  <a:pt x="6075" y="0"/>
                </a:moveTo>
                <a:lnTo>
                  <a:pt x="6425" y="0"/>
                </a:lnTo>
                <a:cubicBezTo>
                  <a:pt x="6439" y="0"/>
                  <a:pt x="6450" y="11"/>
                  <a:pt x="6450" y="25"/>
                </a:cubicBezTo>
                <a:cubicBezTo>
                  <a:pt x="6450" y="39"/>
                  <a:pt x="6439" y="50"/>
                  <a:pt x="6425" y="50"/>
                </a:cubicBezTo>
                <a:lnTo>
                  <a:pt x="6075" y="50"/>
                </a:lnTo>
                <a:cubicBezTo>
                  <a:pt x="6061" y="50"/>
                  <a:pt x="6050" y="39"/>
                  <a:pt x="6050" y="25"/>
                </a:cubicBezTo>
                <a:cubicBezTo>
                  <a:pt x="6050" y="11"/>
                  <a:pt x="6061" y="0"/>
                  <a:pt x="6075" y="0"/>
                </a:cubicBezTo>
                <a:close/>
                <a:moveTo>
                  <a:pt x="6625" y="0"/>
                </a:moveTo>
                <a:lnTo>
                  <a:pt x="6975" y="0"/>
                </a:lnTo>
                <a:cubicBezTo>
                  <a:pt x="6989" y="0"/>
                  <a:pt x="7000" y="11"/>
                  <a:pt x="7000" y="25"/>
                </a:cubicBezTo>
                <a:cubicBezTo>
                  <a:pt x="7000" y="39"/>
                  <a:pt x="6989" y="50"/>
                  <a:pt x="6975" y="50"/>
                </a:cubicBezTo>
                <a:lnTo>
                  <a:pt x="6625" y="50"/>
                </a:lnTo>
                <a:cubicBezTo>
                  <a:pt x="6611" y="50"/>
                  <a:pt x="6600" y="39"/>
                  <a:pt x="6600" y="25"/>
                </a:cubicBezTo>
                <a:cubicBezTo>
                  <a:pt x="6600" y="11"/>
                  <a:pt x="6611" y="0"/>
                  <a:pt x="6625" y="0"/>
                </a:cubicBezTo>
                <a:close/>
                <a:moveTo>
                  <a:pt x="7175" y="0"/>
                </a:moveTo>
                <a:lnTo>
                  <a:pt x="7525" y="0"/>
                </a:lnTo>
                <a:cubicBezTo>
                  <a:pt x="7539" y="0"/>
                  <a:pt x="7550" y="11"/>
                  <a:pt x="7550" y="25"/>
                </a:cubicBezTo>
                <a:cubicBezTo>
                  <a:pt x="7550" y="39"/>
                  <a:pt x="7539" y="50"/>
                  <a:pt x="7525" y="50"/>
                </a:cubicBezTo>
                <a:lnTo>
                  <a:pt x="7175" y="50"/>
                </a:lnTo>
                <a:cubicBezTo>
                  <a:pt x="7161" y="50"/>
                  <a:pt x="7150" y="39"/>
                  <a:pt x="7150" y="25"/>
                </a:cubicBezTo>
                <a:cubicBezTo>
                  <a:pt x="7150" y="11"/>
                  <a:pt x="7161" y="0"/>
                  <a:pt x="7175" y="0"/>
                </a:cubicBezTo>
                <a:close/>
                <a:moveTo>
                  <a:pt x="7725" y="0"/>
                </a:moveTo>
                <a:lnTo>
                  <a:pt x="8075" y="0"/>
                </a:lnTo>
                <a:cubicBezTo>
                  <a:pt x="8089" y="0"/>
                  <a:pt x="8100" y="11"/>
                  <a:pt x="8100" y="25"/>
                </a:cubicBezTo>
                <a:cubicBezTo>
                  <a:pt x="8100" y="39"/>
                  <a:pt x="8089" y="50"/>
                  <a:pt x="8075" y="50"/>
                </a:cubicBezTo>
                <a:lnTo>
                  <a:pt x="7725" y="50"/>
                </a:lnTo>
                <a:cubicBezTo>
                  <a:pt x="7711" y="50"/>
                  <a:pt x="7700" y="39"/>
                  <a:pt x="7700" y="25"/>
                </a:cubicBezTo>
                <a:cubicBezTo>
                  <a:pt x="7700" y="11"/>
                  <a:pt x="7711" y="0"/>
                  <a:pt x="7725" y="0"/>
                </a:cubicBezTo>
                <a:close/>
                <a:moveTo>
                  <a:pt x="8275" y="0"/>
                </a:moveTo>
                <a:lnTo>
                  <a:pt x="8625" y="0"/>
                </a:lnTo>
                <a:cubicBezTo>
                  <a:pt x="8639" y="0"/>
                  <a:pt x="8650" y="11"/>
                  <a:pt x="8650" y="25"/>
                </a:cubicBezTo>
                <a:cubicBezTo>
                  <a:pt x="8650" y="39"/>
                  <a:pt x="8639" y="50"/>
                  <a:pt x="8625" y="50"/>
                </a:cubicBezTo>
                <a:lnTo>
                  <a:pt x="8275" y="50"/>
                </a:lnTo>
                <a:cubicBezTo>
                  <a:pt x="8261" y="50"/>
                  <a:pt x="8250" y="39"/>
                  <a:pt x="8250" y="25"/>
                </a:cubicBezTo>
                <a:cubicBezTo>
                  <a:pt x="8250" y="11"/>
                  <a:pt x="8261" y="0"/>
                  <a:pt x="8275" y="0"/>
                </a:cubicBezTo>
                <a:close/>
                <a:moveTo>
                  <a:pt x="8825" y="0"/>
                </a:moveTo>
                <a:lnTo>
                  <a:pt x="9175" y="0"/>
                </a:lnTo>
                <a:cubicBezTo>
                  <a:pt x="9189" y="0"/>
                  <a:pt x="9200" y="11"/>
                  <a:pt x="9200" y="25"/>
                </a:cubicBezTo>
                <a:cubicBezTo>
                  <a:pt x="9200" y="39"/>
                  <a:pt x="9189" y="50"/>
                  <a:pt x="9175" y="50"/>
                </a:cubicBezTo>
                <a:lnTo>
                  <a:pt x="8825" y="50"/>
                </a:lnTo>
                <a:cubicBezTo>
                  <a:pt x="8811" y="50"/>
                  <a:pt x="8800" y="39"/>
                  <a:pt x="8800" y="25"/>
                </a:cubicBezTo>
                <a:cubicBezTo>
                  <a:pt x="8800" y="11"/>
                  <a:pt x="8811" y="0"/>
                  <a:pt x="8825" y="0"/>
                </a:cubicBezTo>
                <a:close/>
                <a:moveTo>
                  <a:pt x="9375" y="0"/>
                </a:moveTo>
                <a:lnTo>
                  <a:pt x="9725" y="0"/>
                </a:lnTo>
                <a:cubicBezTo>
                  <a:pt x="9739" y="0"/>
                  <a:pt x="9750" y="11"/>
                  <a:pt x="9750" y="25"/>
                </a:cubicBezTo>
                <a:cubicBezTo>
                  <a:pt x="9750" y="39"/>
                  <a:pt x="9739" y="50"/>
                  <a:pt x="9725" y="50"/>
                </a:cubicBezTo>
                <a:lnTo>
                  <a:pt x="9375" y="50"/>
                </a:lnTo>
                <a:cubicBezTo>
                  <a:pt x="9361" y="50"/>
                  <a:pt x="9350" y="39"/>
                  <a:pt x="9350" y="25"/>
                </a:cubicBezTo>
                <a:cubicBezTo>
                  <a:pt x="9350" y="11"/>
                  <a:pt x="9361" y="0"/>
                  <a:pt x="9375" y="0"/>
                </a:cubicBezTo>
                <a:close/>
                <a:moveTo>
                  <a:pt x="9925" y="0"/>
                </a:moveTo>
                <a:lnTo>
                  <a:pt x="10275" y="0"/>
                </a:lnTo>
                <a:cubicBezTo>
                  <a:pt x="10289" y="0"/>
                  <a:pt x="10300" y="11"/>
                  <a:pt x="10300" y="25"/>
                </a:cubicBezTo>
                <a:cubicBezTo>
                  <a:pt x="10300" y="39"/>
                  <a:pt x="10289" y="50"/>
                  <a:pt x="10275" y="50"/>
                </a:cubicBezTo>
                <a:lnTo>
                  <a:pt x="9925" y="50"/>
                </a:lnTo>
                <a:cubicBezTo>
                  <a:pt x="9911" y="50"/>
                  <a:pt x="9900" y="39"/>
                  <a:pt x="9900" y="25"/>
                </a:cubicBezTo>
                <a:cubicBezTo>
                  <a:pt x="9900" y="11"/>
                  <a:pt x="9911" y="0"/>
                  <a:pt x="9925" y="0"/>
                </a:cubicBezTo>
                <a:close/>
                <a:moveTo>
                  <a:pt x="10475" y="0"/>
                </a:moveTo>
                <a:lnTo>
                  <a:pt x="10825" y="0"/>
                </a:lnTo>
                <a:cubicBezTo>
                  <a:pt x="10839" y="0"/>
                  <a:pt x="10850" y="11"/>
                  <a:pt x="10850" y="25"/>
                </a:cubicBezTo>
                <a:cubicBezTo>
                  <a:pt x="10850" y="39"/>
                  <a:pt x="10839" y="50"/>
                  <a:pt x="10825" y="50"/>
                </a:cubicBezTo>
                <a:lnTo>
                  <a:pt x="10475" y="50"/>
                </a:lnTo>
                <a:cubicBezTo>
                  <a:pt x="10461" y="50"/>
                  <a:pt x="10450" y="39"/>
                  <a:pt x="10450" y="25"/>
                </a:cubicBezTo>
                <a:cubicBezTo>
                  <a:pt x="10450" y="11"/>
                  <a:pt x="10461" y="0"/>
                  <a:pt x="10475" y="0"/>
                </a:cubicBezTo>
                <a:close/>
                <a:moveTo>
                  <a:pt x="11025" y="0"/>
                </a:moveTo>
                <a:lnTo>
                  <a:pt x="11375" y="0"/>
                </a:lnTo>
                <a:cubicBezTo>
                  <a:pt x="11389" y="0"/>
                  <a:pt x="11400" y="11"/>
                  <a:pt x="11400" y="25"/>
                </a:cubicBezTo>
                <a:cubicBezTo>
                  <a:pt x="11400" y="39"/>
                  <a:pt x="11389" y="50"/>
                  <a:pt x="11375" y="50"/>
                </a:cubicBezTo>
                <a:lnTo>
                  <a:pt x="11025" y="50"/>
                </a:lnTo>
                <a:cubicBezTo>
                  <a:pt x="11011" y="50"/>
                  <a:pt x="11000" y="39"/>
                  <a:pt x="11000" y="25"/>
                </a:cubicBezTo>
                <a:cubicBezTo>
                  <a:pt x="11000" y="11"/>
                  <a:pt x="11011" y="0"/>
                  <a:pt x="11025" y="0"/>
                </a:cubicBezTo>
                <a:close/>
                <a:moveTo>
                  <a:pt x="11575" y="0"/>
                </a:moveTo>
                <a:lnTo>
                  <a:pt x="11925" y="0"/>
                </a:lnTo>
                <a:cubicBezTo>
                  <a:pt x="11939" y="0"/>
                  <a:pt x="11950" y="11"/>
                  <a:pt x="11950" y="25"/>
                </a:cubicBezTo>
                <a:cubicBezTo>
                  <a:pt x="11950" y="39"/>
                  <a:pt x="11939" y="50"/>
                  <a:pt x="11925" y="50"/>
                </a:cubicBezTo>
                <a:lnTo>
                  <a:pt x="11575" y="50"/>
                </a:lnTo>
                <a:cubicBezTo>
                  <a:pt x="11561" y="50"/>
                  <a:pt x="11550" y="39"/>
                  <a:pt x="11550" y="25"/>
                </a:cubicBezTo>
                <a:cubicBezTo>
                  <a:pt x="11550" y="11"/>
                  <a:pt x="11561" y="0"/>
                  <a:pt x="11575" y="0"/>
                </a:cubicBezTo>
                <a:close/>
                <a:moveTo>
                  <a:pt x="12125" y="0"/>
                </a:moveTo>
                <a:lnTo>
                  <a:pt x="12475" y="0"/>
                </a:lnTo>
                <a:cubicBezTo>
                  <a:pt x="12489" y="0"/>
                  <a:pt x="12500" y="11"/>
                  <a:pt x="12500" y="25"/>
                </a:cubicBezTo>
                <a:cubicBezTo>
                  <a:pt x="12500" y="39"/>
                  <a:pt x="12489" y="50"/>
                  <a:pt x="12475" y="50"/>
                </a:cubicBezTo>
                <a:lnTo>
                  <a:pt x="12125" y="50"/>
                </a:lnTo>
                <a:cubicBezTo>
                  <a:pt x="12111" y="50"/>
                  <a:pt x="12100" y="39"/>
                  <a:pt x="12100" y="25"/>
                </a:cubicBezTo>
                <a:cubicBezTo>
                  <a:pt x="12100" y="11"/>
                  <a:pt x="12111" y="0"/>
                  <a:pt x="12125" y="0"/>
                </a:cubicBezTo>
                <a:close/>
                <a:moveTo>
                  <a:pt x="12675" y="0"/>
                </a:moveTo>
                <a:lnTo>
                  <a:pt x="13025" y="0"/>
                </a:lnTo>
                <a:cubicBezTo>
                  <a:pt x="13039" y="0"/>
                  <a:pt x="13050" y="11"/>
                  <a:pt x="13050" y="25"/>
                </a:cubicBezTo>
                <a:cubicBezTo>
                  <a:pt x="13050" y="39"/>
                  <a:pt x="13039" y="50"/>
                  <a:pt x="13025" y="50"/>
                </a:cubicBezTo>
                <a:lnTo>
                  <a:pt x="12675" y="50"/>
                </a:lnTo>
                <a:cubicBezTo>
                  <a:pt x="12661" y="50"/>
                  <a:pt x="12650" y="39"/>
                  <a:pt x="12650" y="25"/>
                </a:cubicBezTo>
                <a:cubicBezTo>
                  <a:pt x="12650" y="11"/>
                  <a:pt x="12661" y="0"/>
                  <a:pt x="12675" y="0"/>
                </a:cubicBezTo>
                <a:close/>
                <a:moveTo>
                  <a:pt x="13225" y="0"/>
                </a:moveTo>
                <a:lnTo>
                  <a:pt x="13575" y="0"/>
                </a:lnTo>
                <a:cubicBezTo>
                  <a:pt x="13589" y="0"/>
                  <a:pt x="13600" y="11"/>
                  <a:pt x="13600" y="25"/>
                </a:cubicBezTo>
                <a:cubicBezTo>
                  <a:pt x="13600" y="39"/>
                  <a:pt x="13589" y="50"/>
                  <a:pt x="13575" y="50"/>
                </a:cubicBezTo>
                <a:lnTo>
                  <a:pt x="13225" y="50"/>
                </a:lnTo>
                <a:cubicBezTo>
                  <a:pt x="13211" y="50"/>
                  <a:pt x="13200" y="39"/>
                  <a:pt x="13200" y="25"/>
                </a:cubicBezTo>
                <a:cubicBezTo>
                  <a:pt x="13200" y="11"/>
                  <a:pt x="13211" y="0"/>
                  <a:pt x="13225" y="0"/>
                </a:cubicBezTo>
                <a:close/>
                <a:moveTo>
                  <a:pt x="13775" y="0"/>
                </a:moveTo>
                <a:lnTo>
                  <a:pt x="14125" y="0"/>
                </a:lnTo>
                <a:cubicBezTo>
                  <a:pt x="14139" y="0"/>
                  <a:pt x="14150" y="11"/>
                  <a:pt x="14150" y="25"/>
                </a:cubicBezTo>
                <a:cubicBezTo>
                  <a:pt x="14150" y="39"/>
                  <a:pt x="14139" y="50"/>
                  <a:pt x="14125" y="50"/>
                </a:cubicBezTo>
                <a:lnTo>
                  <a:pt x="13775" y="50"/>
                </a:lnTo>
                <a:cubicBezTo>
                  <a:pt x="13761" y="50"/>
                  <a:pt x="13750" y="39"/>
                  <a:pt x="13750" y="25"/>
                </a:cubicBezTo>
                <a:cubicBezTo>
                  <a:pt x="13750" y="11"/>
                  <a:pt x="13761" y="0"/>
                  <a:pt x="13775" y="0"/>
                </a:cubicBezTo>
                <a:close/>
                <a:moveTo>
                  <a:pt x="14325" y="0"/>
                </a:moveTo>
                <a:lnTo>
                  <a:pt x="14675" y="0"/>
                </a:lnTo>
                <a:cubicBezTo>
                  <a:pt x="14689" y="0"/>
                  <a:pt x="14700" y="11"/>
                  <a:pt x="14700" y="25"/>
                </a:cubicBezTo>
                <a:cubicBezTo>
                  <a:pt x="14700" y="39"/>
                  <a:pt x="14689" y="50"/>
                  <a:pt x="14675" y="50"/>
                </a:cubicBezTo>
                <a:lnTo>
                  <a:pt x="14325" y="50"/>
                </a:lnTo>
                <a:cubicBezTo>
                  <a:pt x="14311" y="50"/>
                  <a:pt x="14300" y="39"/>
                  <a:pt x="14300" y="25"/>
                </a:cubicBezTo>
                <a:cubicBezTo>
                  <a:pt x="14300" y="11"/>
                  <a:pt x="14311" y="0"/>
                  <a:pt x="14325" y="0"/>
                </a:cubicBezTo>
                <a:close/>
                <a:moveTo>
                  <a:pt x="14875" y="0"/>
                </a:moveTo>
                <a:lnTo>
                  <a:pt x="15225" y="0"/>
                </a:lnTo>
                <a:cubicBezTo>
                  <a:pt x="15239" y="0"/>
                  <a:pt x="15250" y="11"/>
                  <a:pt x="15250" y="25"/>
                </a:cubicBezTo>
                <a:cubicBezTo>
                  <a:pt x="15250" y="39"/>
                  <a:pt x="15239" y="50"/>
                  <a:pt x="15225" y="50"/>
                </a:cubicBezTo>
                <a:lnTo>
                  <a:pt x="14875" y="50"/>
                </a:lnTo>
                <a:cubicBezTo>
                  <a:pt x="14861" y="50"/>
                  <a:pt x="14850" y="39"/>
                  <a:pt x="14850" y="25"/>
                </a:cubicBezTo>
                <a:cubicBezTo>
                  <a:pt x="14850" y="11"/>
                  <a:pt x="14861" y="0"/>
                  <a:pt x="14875" y="0"/>
                </a:cubicBezTo>
                <a:close/>
                <a:moveTo>
                  <a:pt x="15425" y="0"/>
                </a:moveTo>
                <a:lnTo>
                  <a:pt x="15775" y="0"/>
                </a:lnTo>
                <a:cubicBezTo>
                  <a:pt x="15789" y="0"/>
                  <a:pt x="15800" y="11"/>
                  <a:pt x="15800" y="25"/>
                </a:cubicBezTo>
                <a:cubicBezTo>
                  <a:pt x="15800" y="39"/>
                  <a:pt x="15789" y="50"/>
                  <a:pt x="15775" y="50"/>
                </a:cubicBezTo>
                <a:lnTo>
                  <a:pt x="15425" y="50"/>
                </a:lnTo>
                <a:cubicBezTo>
                  <a:pt x="15411" y="50"/>
                  <a:pt x="15400" y="39"/>
                  <a:pt x="15400" y="25"/>
                </a:cubicBezTo>
                <a:cubicBezTo>
                  <a:pt x="15400" y="11"/>
                  <a:pt x="15411" y="0"/>
                  <a:pt x="15425" y="0"/>
                </a:cubicBezTo>
                <a:close/>
                <a:moveTo>
                  <a:pt x="15975" y="0"/>
                </a:moveTo>
                <a:lnTo>
                  <a:pt x="16325" y="0"/>
                </a:lnTo>
                <a:cubicBezTo>
                  <a:pt x="16339" y="0"/>
                  <a:pt x="16350" y="11"/>
                  <a:pt x="16350" y="25"/>
                </a:cubicBezTo>
                <a:cubicBezTo>
                  <a:pt x="16350" y="39"/>
                  <a:pt x="16339" y="50"/>
                  <a:pt x="16325" y="50"/>
                </a:cubicBezTo>
                <a:lnTo>
                  <a:pt x="15975" y="50"/>
                </a:lnTo>
                <a:cubicBezTo>
                  <a:pt x="15961" y="50"/>
                  <a:pt x="15950" y="39"/>
                  <a:pt x="15950" y="25"/>
                </a:cubicBezTo>
                <a:cubicBezTo>
                  <a:pt x="15950" y="11"/>
                  <a:pt x="15961" y="0"/>
                  <a:pt x="15975" y="0"/>
                </a:cubicBezTo>
                <a:close/>
                <a:moveTo>
                  <a:pt x="16525" y="0"/>
                </a:moveTo>
                <a:lnTo>
                  <a:pt x="16812" y="0"/>
                </a:lnTo>
                <a:cubicBezTo>
                  <a:pt x="16826" y="0"/>
                  <a:pt x="16837" y="11"/>
                  <a:pt x="16837" y="25"/>
                </a:cubicBezTo>
                <a:cubicBezTo>
                  <a:pt x="16837" y="39"/>
                  <a:pt x="16826" y="50"/>
                  <a:pt x="16812" y="50"/>
                </a:cubicBezTo>
                <a:lnTo>
                  <a:pt x="16525" y="50"/>
                </a:lnTo>
                <a:cubicBezTo>
                  <a:pt x="16511" y="50"/>
                  <a:pt x="16500" y="39"/>
                  <a:pt x="16500" y="25"/>
                </a:cubicBezTo>
                <a:cubicBezTo>
                  <a:pt x="16500" y="11"/>
                  <a:pt x="16511" y="0"/>
                  <a:pt x="16525" y="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50292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Rotational, geared, through hole in axis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7772400" y="5029200"/>
            <a:ext cx="762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  → 5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  → 4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1200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→ 5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  → 7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762000" y="53340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(Rotational) diameter (75) w/in 40 – 80, L/D ratio (2.5) is w/in 1 – 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762000" y="59436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Material is grey iron </a:t>
            </a: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762000" y="5638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(Rotational) thread in axis (1) and groove (3) </a:t>
            </a:r>
            <a:r>
              <a:rPr lang="en-US" b="1" dirty="0">
                <a:solidFill>
                  <a:schemeClr val="bg1"/>
                </a:solidFill>
              </a:rPr>
              <a:t>→ </a:t>
            </a:r>
            <a:r>
              <a:rPr lang="en-US" dirty="0" smtClean="0">
                <a:solidFill>
                  <a:schemeClr val="bg1"/>
                </a:solidFill>
              </a:rPr>
              <a:t>combination 1 + 3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11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62000" y="1922463"/>
            <a:ext cx="7678738" cy="3001962"/>
          </a:xfrm>
          <a:prstGeom prst="rect">
            <a:avLst/>
          </a:prstGeom>
          <a:solidFill>
            <a:srgbClr val="E4D49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323975" y="2141538"/>
            <a:ext cx="5616575" cy="519112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1211263" y="2790825"/>
            <a:ext cx="1601787" cy="246063"/>
          </a:xfrm>
          <a:prstGeom prst="rect">
            <a:avLst/>
          </a:prstGeom>
          <a:solidFill>
            <a:srgbClr val="E4D490"/>
          </a:solidFill>
          <a:ln w="9525" algn="ctr">
            <a:noFill/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2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7384D4-7497-4C71-B9E7-884A591E215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2/12/2018</a:t>
            </a:fld>
            <a:endParaRPr lang="en-US" altLang="en-US" sz="1400" smtClean="0"/>
          </a:p>
        </p:txBody>
      </p:sp>
      <p:sp>
        <p:nvSpPr>
          <p:cNvPr id="122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22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25479B-3A25-4042-87A2-BFC9459C9F8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22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GT PC&amp;C </a:t>
            </a:r>
            <a:r>
              <a:rPr lang="en-US" altLang="en-US" dirty="0" err="1" smtClean="0"/>
              <a:t>Opitz</a:t>
            </a:r>
            <a:r>
              <a:rPr lang="en-US" altLang="en-US" dirty="0" smtClean="0"/>
              <a:t> Code Example</a:t>
            </a:r>
          </a:p>
        </p:txBody>
      </p:sp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211263" y="2141538"/>
            <a:ext cx="6721475" cy="257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93826" y="2141538"/>
            <a:ext cx="4732338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Construct the specified GT codes for the following part, initially made from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062663" y="2141538"/>
            <a:ext cx="671513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 nodular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393826" y="2317750"/>
            <a:ext cx="1765300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graphitic (grey iron) casting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098801" y="2317750"/>
            <a:ext cx="340042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  Support your answer on each digit for credit.  Note: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438901" y="2317750"/>
            <a:ext cx="458788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Below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835776" y="2317750"/>
            <a:ext cx="9842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393826" y="2492375"/>
            <a:ext cx="222567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the axis is an interior section view,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552826" y="2492375"/>
            <a:ext cx="425450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above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914776" y="2492375"/>
            <a:ext cx="9842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952876" y="2492375"/>
            <a:ext cx="579438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is the un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4471988" y="2492375"/>
            <a:ext cx="11112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521201" y="2492375"/>
            <a:ext cx="1600200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sectioned exterior view.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6057901" y="2492375"/>
            <a:ext cx="9842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393826" y="26685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393826" y="2843213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393826" y="301783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393826" y="3194050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393826" y="3368675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1393826" y="3544888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1393826" y="3719513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1393826" y="3895725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1393826" y="4070350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1393826" y="4244975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1393826" y="44211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31"/>
          <p:cNvGrpSpPr>
            <a:grpSpLocks/>
          </p:cNvGrpSpPr>
          <p:nvPr/>
        </p:nvGrpSpPr>
        <p:grpSpPr bwMode="auto">
          <a:xfrm>
            <a:off x="1389063" y="3103563"/>
            <a:ext cx="1106488" cy="1106487"/>
            <a:chOff x="875" y="1955"/>
            <a:chExt cx="697" cy="697"/>
          </a:xfrm>
          <a:solidFill>
            <a:srgbClr val="E4D490"/>
          </a:solidFill>
        </p:grpSpPr>
        <p:sp>
          <p:nvSpPr>
            <p:cNvPr id="12427" name="Oval 29"/>
            <p:cNvSpPr>
              <a:spLocks noChangeArrowheads="1"/>
            </p:cNvSpPr>
            <p:nvPr/>
          </p:nvSpPr>
          <p:spPr bwMode="auto">
            <a:xfrm>
              <a:off x="878" y="1958"/>
              <a:ext cx="691" cy="692"/>
            </a:xfrm>
            <a:prstGeom prst="ellips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8" name="Freeform 30"/>
            <p:cNvSpPr>
              <a:spLocks noEditPoints="1"/>
            </p:cNvSpPr>
            <p:nvPr/>
          </p:nvSpPr>
          <p:spPr bwMode="auto">
            <a:xfrm>
              <a:off x="875" y="1955"/>
              <a:ext cx="697" cy="697"/>
            </a:xfrm>
            <a:custGeom>
              <a:avLst/>
              <a:gdLst>
                <a:gd name="T0" fmla="*/ 6056 w 11620"/>
                <a:gd name="T1" fmla="*/ 56 h 11620"/>
                <a:gd name="T2" fmla="*/ 5303 w 11620"/>
                <a:gd name="T3" fmla="*/ 24 h 11620"/>
                <a:gd name="T4" fmla="*/ 4360 w 11620"/>
                <a:gd name="T5" fmla="*/ 183 h 11620"/>
                <a:gd name="T6" fmla="*/ 3642 w 11620"/>
                <a:gd name="T7" fmla="*/ 421 h 11620"/>
                <a:gd name="T8" fmla="*/ 2985 w 11620"/>
                <a:gd name="T9" fmla="*/ 792 h 11620"/>
                <a:gd name="T10" fmla="*/ 2467 w 11620"/>
                <a:gd name="T11" fmla="*/ 1183 h 11620"/>
                <a:gd name="T12" fmla="*/ 1970 w 11620"/>
                <a:gd name="T13" fmla="*/ 1584 h 11620"/>
                <a:gd name="T14" fmla="*/ 1649 w 11620"/>
                <a:gd name="T15" fmla="*/ 1902 h 11620"/>
                <a:gd name="T16" fmla="*/ 1649 w 11620"/>
                <a:gd name="T17" fmla="*/ 1902 h 11620"/>
                <a:gd name="T18" fmla="*/ 1195 w 11620"/>
                <a:gd name="T19" fmla="*/ 2364 h 11620"/>
                <a:gd name="T20" fmla="*/ 743 w 11620"/>
                <a:gd name="T21" fmla="*/ 2968 h 11620"/>
                <a:gd name="T22" fmla="*/ 353 w 11620"/>
                <a:gd name="T23" fmla="*/ 3811 h 11620"/>
                <a:gd name="T24" fmla="*/ 136 w 11620"/>
                <a:gd name="T25" fmla="*/ 4565 h 11620"/>
                <a:gd name="T26" fmla="*/ 72 w 11620"/>
                <a:gd name="T27" fmla="*/ 5317 h 11620"/>
                <a:gd name="T28" fmla="*/ 104 w 11620"/>
                <a:gd name="T29" fmla="*/ 5965 h 11620"/>
                <a:gd name="T30" fmla="*/ 130 w 11620"/>
                <a:gd name="T31" fmla="*/ 6396 h 11620"/>
                <a:gd name="T32" fmla="*/ 236 w 11620"/>
                <a:gd name="T33" fmla="*/ 7045 h 11620"/>
                <a:gd name="T34" fmla="*/ 236 w 11620"/>
                <a:gd name="T35" fmla="*/ 7045 h 11620"/>
                <a:gd name="T36" fmla="*/ 363 w 11620"/>
                <a:gd name="T37" fmla="*/ 7681 h 11620"/>
                <a:gd name="T38" fmla="*/ 607 w 11620"/>
                <a:gd name="T39" fmla="*/ 8396 h 11620"/>
                <a:gd name="T40" fmla="*/ 992 w 11620"/>
                <a:gd name="T41" fmla="*/ 9058 h 11620"/>
                <a:gd name="T42" fmla="*/ 1585 w 11620"/>
                <a:gd name="T43" fmla="*/ 9796 h 11620"/>
                <a:gd name="T44" fmla="*/ 2168 w 11620"/>
                <a:gd name="T45" fmla="*/ 10274 h 11620"/>
                <a:gd name="T46" fmla="*/ 2722 w 11620"/>
                <a:gd name="T47" fmla="*/ 10612 h 11620"/>
                <a:gd name="T48" fmla="*/ 3089 w 11620"/>
                <a:gd name="T49" fmla="*/ 10832 h 11620"/>
                <a:gd name="T50" fmla="*/ 3689 w 11620"/>
                <a:gd name="T51" fmla="*/ 11112 h 11620"/>
                <a:gd name="T52" fmla="*/ 3689 w 11620"/>
                <a:gd name="T53" fmla="*/ 11112 h 11620"/>
                <a:gd name="T54" fmla="*/ 4286 w 11620"/>
                <a:gd name="T55" fmla="*/ 11365 h 11620"/>
                <a:gd name="T56" fmla="*/ 5014 w 11620"/>
                <a:gd name="T57" fmla="*/ 11565 h 11620"/>
                <a:gd name="T58" fmla="*/ 5809 w 11620"/>
                <a:gd name="T59" fmla="*/ 11620 h 11620"/>
                <a:gd name="T60" fmla="*/ 6723 w 11620"/>
                <a:gd name="T61" fmla="*/ 11549 h 11620"/>
                <a:gd name="T62" fmla="*/ 7445 w 11620"/>
                <a:gd name="T63" fmla="*/ 11334 h 11620"/>
                <a:gd name="T64" fmla="*/ 8034 w 11620"/>
                <a:gd name="T65" fmla="*/ 11071 h 11620"/>
                <a:gd name="T66" fmla="*/ 7762 w 11620"/>
                <a:gd name="T67" fmla="*/ 11179 h 11620"/>
                <a:gd name="T68" fmla="*/ 8374 w 11620"/>
                <a:gd name="T69" fmla="*/ 10969 h 11620"/>
                <a:gd name="T70" fmla="*/ 9286 w 11620"/>
                <a:gd name="T71" fmla="*/ 10467 h 11620"/>
                <a:gd name="T72" fmla="*/ 9835 w 11620"/>
                <a:gd name="T73" fmla="*/ 9930 h 11620"/>
                <a:gd name="T74" fmla="*/ 10235 w 11620"/>
                <a:gd name="T75" fmla="*/ 9420 h 11620"/>
                <a:gd name="T76" fmla="*/ 10546 w 11620"/>
                <a:gd name="T77" fmla="*/ 9003 h 11620"/>
                <a:gd name="T78" fmla="*/ 10840 w 11620"/>
                <a:gd name="T79" fmla="*/ 8515 h 11620"/>
                <a:gd name="T80" fmla="*/ 10840 w 11620"/>
                <a:gd name="T81" fmla="*/ 8515 h 11620"/>
                <a:gd name="T82" fmla="*/ 11159 w 11620"/>
                <a:gd name="T83" fmla="*/ 7949 h 11620"/>
                <a:gd name="T84" fmla="*/ 11441 w 11620"/>
                <a:gd name="T85" fmla="*/ 7248 h 11620"/>
                <a:gd name="T86" fmla="*/ 11590 w 11620"/>
                <a:gd name="T87" fmla="*/ 6406 h 11620"/>
                <a:gd name="T88" fmla="*/ 11614 w 11620"/>
                <a:gd name="T89" fmla="*/ 5551 h 11620"/>
                <a:gd name="T90" fmla="*/ 11482 w 11620"/>
                <a:gd name="T91" fmla="*/ 4807 h 11620"/>
                <a:gd name="T92" fmla="*/ 11285 w 11620"/>
                <a:gd name="T93" fmla="*/ 4188 h 11620"/>
                <a:gd name="T94" fmla="*/ 11071 w 11620"/>
                <a:gd name="T95" fmla="*/ 3587 h 11620"/>
                <a:gd name="T96" fmla="*/ 10878 w 11620"/>
                <a:gd name="T97" fmla="*/ 3179 h 11620"/>
                <a:gd name="T98" fmla="*/ 10878 w 11620"/>
                <a:gd name="T99" fmla="*/ 3179 h 11620"/>
                <a:gd name="T100" fmla="*/ 10591 w 11620"/>
                <a:gd name="T101" fmla="*/ 2597 h 11620"/>
                <a:gd name="T102" fmla="*/ 10170 w 11620"/>
                <a:gd name="T103" fmla="*/ 1972 h 11620"/>
                <a:gd name="T104" fmla="*/ 9507 w 11620"/>
                <a:gd name="T105" fmla="*/ 1328 h 11620"/>
                <a:gd name="T106" fmla="*/ 8866 w 11620"/>
                <a:gd name="T107" fmla="*/ 869 h 11620"/>
                <a:gd name="T108" fmla="*/ 8177 w 11620"/>
                <a:gd name="T109" fmla="*/ 560 h 11620"/>
                <a:gd name="T110" fmla="*/ 7556 w 11620"/>
                <a:gd name="T111" fmla="*/ 373 h 11620"/>
                <a:gd name="T112" fmla="*/ 6960 w 11620"/>
                <a:gd name="T113" fmla="*/ 216 h 11620"/>
                <a:gd name="T114" fmla="*/ 6492 w 11620"/>
                <a:gd name="T115" fmla="*/ 142 h 11620"/>
                <a:gd name="T116" fmla="*/ 6492 w 11620"/>
                <a:gd name="T117" fmla="*/ 142 h 1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620" h="11620">
                  <a:moveTo>
                    <a:pt x="6005" y="105"/>
                  </a:moveTo>
                  <a:lnTo>
                    <a:pt x="5809" y="100"/>
                  </a:lnTo>
                  <a:lnTo>
                    <a:pt x="5708" y="103"/>
                  </a:lnTo>
                  <a:cubicBezTo>
                    <a:pt x="5680" y="104"/>
                    <a:pt x="5657" y="82"/>
                    <a:pt x="5657" y="54"/>
                  </a:cubicBezTo>
                  <a:cubicBezTo>
                    <a:pt x="5656" y="27"/>
                    <a:pt x="5678" y="4"/>
                    <a:pt x="5705" y="3"/>
                  </a:cubicBezTo>
                  <a:lnTo>
                    <a:pt x="5812" y="0"/>
                  </a:lnTo>
                  <a:lnTo>
                    <a:pt x="6008" y="5"/>
                  </a:lnTo>
                  <a:cubicBezTo>
                    <a:pt x="6035" y="6"/>
                    <a:pt x="6057" y="29"/>
                    <a:pt x="6056" y="56"/>
                  </a:cubicBezTo>
                  <a:cubicBezTo>
                    <a:pt x="6056" y="84"/>
                    <a:pt x="6033" y="106"/>
                    <a:pt x="6005" y="105"/>
                  </a:cubicBezTo>
                  <a:close/>
                  <a:moveTo>
                    <a:pt x="5311" y="124"/>
                  </a:moveTo>
                  <a:lnTo>
                    <a:pt x="5225" y="130"/>
                  </a:lnTo>
                  <a:lnTo>
                    <a:pt x="5015" y="157"/>
                  </a:lnTo>
                  <a:cubicBezTo>
                    <a:pt x="4988" y="160"/>
                    <a:pt x="4963" y="141"/>
                    <a:pt x="4960" y="113"/>
                  </a:cubicBezTo>
                  <a:cubicBezTo>
                    <a:pt x="4956" y="86"/>
                    <a:pt x="4976" y="61"/>
                    <a:pt x="5003" y="57"/>
                  </a:cubicBezTo>
                  <a:lnTo>
                    <a:pt x="5218" y="31"/>
                  </a:lnTo>
                  <a:lnTo>
                    <a:pt x="5303" y="24"/>
                  </a:lnTo>
                  <a:cubicBezTo>
                    <a:pt x="5331" y="22"/>
                    <a:pt x="5355" y="42"/>
                    <a:pt x="5357" y="70"/>
                  </a:cubicBezTo>
                  <a:cubicBezTo>
                    <a:pt x="5359" y="97"/>
                    <a:pt x="5339" y="121"/>
                    <a:pt x="5311" y="124"/>
                  </a:cubicBezTo>
                  <a:close/>
                  <a:moveTo>
                    <a:pt x="4626" y="224"/>
                  </a:moveTo>
                  <a:lnTo>
                    <a:pt x="4383" y="280"/>
                  </a:lnTo>
                  <a:lnTo>
                    <a:pt x="4337" y="293"/>
                  </a:lnTo>
                  <a:cubicBezTo>
                    <a:pt x="4311" y="301"/>
                    <a:pt x="4283" y="285"/>
                    <a:pt x="4275" y="259"/>
                  </a:cubicBezTo>
                  <a:cubicBezTo>
                    <a:pt x="4268" y="232"/>
                    <a:pt x="4283" y="205"/>
                    <a:pt x="4310" y="197"/>
                  </a:cubicBezTo>
                  <a:lnTo>
                    <a:pt x="4360" y="183"/>
                  </a:lnTo>
                  <a:lnTo>
                    <a:pt x="4604" y="127"/>
                  </a:lnTo>
                  <a:cubicBezTo>
                    <a:pt x="4631" y="120"/>
                    <a:pt x="4658" y="137"/>
                    <a:pt x="4664" y="164"/>
                  </a:cubicBezTo>
                  <a:cubicBezTo>
                    <a:pt x="4670" y="191"/>
                    <a:pt x="4653" y="218"/>
                    <a:pt x="4626" y="224"/>
                  </a:cubicBezTo>
                  <a:close/>
                  <a:moveTo>
                    <a:pt x="3957" y="410"/>
                  </a:moveTo>
                  <a:lnTo>
                    <a:pt x="3847" y="448"/>
                  </a:lnTo>
                  <a:lnTo>
                    <a:pt x="3679" y="514"/>
                  </a:lnTo>
                  <a:cubicBezTo>
                    <a:pt x="3653" y="524"/>
                    <a:pt x="3624" y="511"/>
                    <a:pt x="3614" y="486"/>
                  </a:cubicBezTo>
                  <a:cubicBezTo>
                    <a:pt x="3604" y="460"/>
                    <a:pt x="3616" y="431"/>
                    <a:pt x="3642" y="421"/>
                  </a:cubicBezTo>
                  <a:lnTo>
                    <a:pt x="3814" y="353"/>
                  </a:lnTo>
                  <a:lnTo>
                    <a:pt x="3925" y="315"/>
                  </a:lnTo>
                  <a:cubicBezTo>
                    <a:pt x="3951" y="306"/>
                    <a:pt x="3980" y="320"/>
                    <a:pt x="3989" y="347"/>
                  </a:cubicBezTo>
                  <a:cubicBezTo>
                    <a:pt x="3998" y="373"/>
                    <a:pt x="3984" y="401"/>
                    <a:pt x="3957" y="410"/>
                  </a:cubicBezTo>
                  <a:close/>
                  <a:moveTo>
                    <a:pt x="3317" y="673"/>
                  </a:moveTo>
                  <a:lnTo>
                    <a:pt x="3088" y="790"/>
                  </a:lnTo>
                  <a:lnTo>
                    <a:pt x="3053" y="810"/>
                  </a:lnTo>
                  <a:cubicBezTo>
                    <a:pt x="3029" y="824"/>
                    <a:pt x="2999" y="816"/>
                    <a:pt x="2985" y="792"/>
                  </a:cubicBezTo>
                  <a:cubicBezTo>
                    <a:pt x="2971" y="768"/>
                    <a:pt x="2979" y="737"/>
                    <a:pt x="3003" y="724"/>
                  </a:cubicBezTo>
                  <a:lnTo>
                    <a:pt x="3043" y="701"/>
                  </a:lnTo>
                  <a:lnTo>
                    <a:pt x="3271" y="584"/>
                  </a:lnTo>
                  <a:cubicBezTo>
                    <a:pt x="3296" y="571"/>
                    <a:pt x="3326" y="581"/>
                    <a:pt x="3339" y="606"/>
                  </a:cubicBezTo>
                  <a:cubicBezTo>
                    <a:pt x="3351" y="630"/>
                    <a:pt x="3342" y="660"/>
                    <a:pt x="3317" y="673"/>
                  </a:cubicBezTo>
                  <a:close/>
                  <a:moveTo>
                    <a:pt x="2713" y="1015"/>
                  </a:moveTo>
                  <a:lnTo>
                    <a:pt x="2618" y="1077"/>
                  </a:lnTo>
                  <a:lnTo>
                    <a:pt x="2467" y="1183"/>
                  </a:lnTo>
                  <a:cubicBezTo>
                    <a:pt x="2444" y="1199"/>
                    <a:pt x="2413" y="1194"/>
                    <a:pt x="2397" y="1171"/>
                  </a:cubicBezTo>
                  <a:cubicBezTo>
                    <a:pt x="2381" y="1149"/>
                    <a:pt x="2387" y="1118"/>
                    <a:pt x="2409" y="1102"/>
                  </a:cubicBezTo>
                  <a:lnTo>
                    <a:pt x="2563" y="992"/>
                  </a:lnTo>
                  <a:lnTo>
                    <a:pt x="2659" y="931"/>
                  </a:lnTo>
                  <a:cubicBezTo>
                    <a:pt x="2682" y="916"/>
                    <a:pt x="2713" y="923"/>
                    <a:pt x="2728" y="946"/>
                  </a:cubicBezTo>
                  <a:cubicBezTo>
                    <a:pt x="2743" y="969"/>
                    <a:pt x="2736" y="1000"/>
                    <a:pt x="2713" y="1015"/>
                  </a:cubicBezTo>
                  <a:close/>
                  <a:moveTo>
                    <a:pt x="2154" y="1425"/>
                  </a:moveTo>
                  <a:lnTo>
                    <a:pt x="1970" y="1584"/>
                  </a:lnTo>
                  <a:lnTo>
                    <a:pt x="1931" y="1622"/>
                  </a:lnTo>
                  <a:cubicBezTo>
                    <a:pt x="1911" y="1641"/>
                    <a:pt x="1880" y="1640"/>
                    <a:pt x="1861" y="1620"/>
                  </a:cubicBezTo>
                  <a:cubicBezTo>
                    <a:pt x="1841" y="1600"/>
                    <a:pt x="1842" y="1568"/>
                    <a:pt x="1862" y="1549"/>
                  </a:cubicBezTo>
                  <a:lnTo>
                    <a:pt x="1905" y="1509"/>
                  </a:lnTo>
                  <a:lnTo>
                    <a:pt x="2089" y="1349"/>
                  </a:lnTo>
                  <a:cubicBezTo>
                    <a:pt x="2110" y="1331"/>
                    <a:pt x="2141" y="1333"/>
                    <a:pt x="2159" y="1354"/>
                  </a:cubicBezTo>
                  <a:cubicBezTo>
                    <a:pt x="2177" y="1375"/>
                    <a:pt x="2175" y="1407"/>
                    <a:pt x="2154" y="1425"/>
                  </a:cubicBezTo>
                  <a:close/>
                  <a:moveTo>
                    <a:pt x="1649" y="1902"/>
                  </a:moveTo>
                  <a:lnTo>
                    <a:pt x="1583" y="1972"/>
                  </a:lnTo>
                  <a:lnTo>
                    <a:pt x="1451" y="2124"/>
                  </a:lnTo>
                  <a:cubicBezTo>
                    <a:pt x="1433" y="2145"/>
                    <a:pt x="1402" y="2147"/>
                    <a:pt x="1381" y="2129"/>
                  </a:cubicBezTo>
                  <a:cubicBezTo>
                    <a:pt x="1360" y="2111"/>
                    <a:pt x="1358" y="2079"/>
                    <a:pt x="1376" y="2058"/>
                  </a:cubicBezTo>
                  <a:lnTo>
                    <a:pt x="1510" y="1903"/>
                  </a:lnTo>
                  <a:lnTo>
                    <a:pt x="1577" y="1833"/>
                  </a:lnTo>
                  <a:cubicBezTo>
                    <a:pt x="1596" y="1813"/>
                    <a:pt x="1628" y="1812"/>
                    <a:pt x="1648" y="1831"/>
                  </a:cubicBezTo>
                  <a:cubicBezTo>
                    <a:pt x="1668" y="1850"/>
                    <a:pt x="1668" y="1882"/>
                    <a:pt x="1649" y="1902"/>
                  </a:cubicBezTo>
                  <a:close/>
                  <a:moveTo>
                    <a:pt x="1207" y="2434"/>
                  </a:moveTo>
                  <a:lnTo>
                    <a:pt x="1075" y="2619"/>
                  </a:lnTo>
                  <a:lnTo>
                    <a:pt x="1037" y="2679"/>
                  </a:lnTo>
                  <a:cubicBezTo>
                    <a:pt x="1022" y="2702"/>
                    <a:pt x="991" y="2709"/>
                    <a:pt x="968" y="2694"/>
                  </a:cubicBezTo>
                  <a:cubicBezTo>
                    <a:pt x="945" y="2679"/>
                    <a:pt x="938" y="2648"/>
                    <a:pt x="953" y="2625"/>
                  </a:cubicBezTo>
                  <a:lnTo>
                    <a:pt x="994" y="2562"/>
                  </a:lnTo>
                  <a:lnTo>
                    <a:pt x="1125" y="2376"/>
                  </a:lnTo>
                  <a:cubicBezTo>
                    <a:pt x="1141" y="2354"/>
                    <a:pt x="1172" y="2348"/>
                    <a:pt x="1195" y="2364"/>
                  </a:cubicBezTo>
                  <a:cubicBezTo>
                    <a:pt x="1217" y="2380"/>
                    <a:pt x="1222" y="2411"/>
                    <a:pt x="1207" y="2434"/>
                  </a:cubicBezTo>
                  <a:close/>
                  <a:moveTo>
                    <a:pt x="830" y="3018"/>
                  </a:moveTo>
                  <a:lnTo>
                    <a:pt x="789" y="3089"/>
                  </a:lnTo>
                  <a:lnTo>
                    <a:pt x="691" y="3281"/>
                  </a:lnTo>
                  <a:cubicBezTo>
                    <a:pt x="679" y="3306"/>
                    <a:pt x="649" y="3315"/>
                    <a:pt x="624" y="3303"/>
                  </a:cubicBezTo>
                  <a:cubicBezTo>
                    <a:pt x="599" y="3290"/>
                    <a:pt x="590" y="3260"/>
                    <a:pt x="602" y="3236"/>
                  </a:cubicBezTo>
                  <a:lnTo>
                    <a:pt x="702" y="3039"/>
                  </a:lnTo>
                  <a:lnTo>
                    <a:pt x="743" y="2968"/>
                  </a:lnTo>
                  <a:cubicBezTo>
                    <a:pt x="757" y="2944"/>
                    <a:pt x="788" y="2936"/>
                    <a:pt x="812" y="2950"/>
                  </a:cubicBezTo>
                  <a:cubicBezTo>
                    <a:pt x="836" y="2964"/>
                    <a:pt x="844" y="2994"/>
                    <a:pt x="830" y="3018"/>
                  </a:cubicBezTo>
                  <a:close/>
                  <a:moveTo>
                    <a:pt x="528" y="3641"/>
                  </a:moveTo>
                  <a:lnTo>
                    <a:pt x="446" y="3848"/>
                  </a:lnTo>
                  <a:lnTo>
                    <a:pt x="422" y="3919"/>
                  </a:lnTo>
                  <a:cubicBezTo>
                    <a:pt x="413" y="3945"/>
                    <a:pt x="385" y="3959"/>
                    <a:pt x="359" y="3950"/>
                  </a:cubicBezTo>
                  <a:cubicBezTo>
                    <a:pt x="333" y="3941"/>
                    <a:pt x="319" y="3913"/>
                    <a:pt x="327" y="3887"/>
                  </a:cubicBezTo>
                  <a:lnTo>
                    <a:pt x="353" y="3811"/>
                  </a:lnTo>
                  <a:lnTo>
                    <a:pt x="435" y="3604"/>
                  </a:lnTo>
                  <a:cubicBezTo>
                    <a:pt x="446" y="3578"/>
                    <a:pt x="475" y="3566"/>
                    <a:pt x="500" y="3576"/>
                  </a:cubicBezTo>
                  <a:cubicBezTo>
                    <a:pt x="526" y="3586"/>
                    <a:pt x="539" y="3615"/>
                    <a:pt x="528" y="3641"/>
                  </a:cubicBezTo>
                  <a:close/>
                  <a:moveTo>
                    <a:pt x="304" y="4298"/>
                  </a:moveTo>
                  <a:lnTo>
                    <a:pt x="280" y="4384"/>
                  </a:lnTo>
                  <a:lnTo>
                    <a:pt x="233" y="4587"/>
                  </a:lnTo>
                  <a:cubicBezTo>
                    <a:pt x="227" y="4614"/>
                    <a:pt x="200" y="4631"/>
                    <a:pt x="173" y="4625"/>
                  </a:cubicBezTo>
                  <a:cubicBezTo>
                    <a:pt x="146" y="4618"/>
                    <a:pt x="129" y="4592"/>
                    <a:pt x="136" y="4565"/>
                  </a:cubicBezTo>
                  <a:lnTo>
                    <a:pt x="183" y="4357"/>
                  </a:lnTo>
                  <a:lnTo>
                    <a:pt x="208" y="4271"/>
                  </a:lnTo>
                  <a:cubicBezTo>
                    <a:pt x="216" y="4244"/>
                    <a:pt x="243" y="4229"/>
                    <a:pt x="270" y="4237"/>
                  </a:cubicBezTo>
                  <a:cubicBezTo>
                    <a:pt x="296" y="4244"/>
                    <a:pt x="312" y="4272"/>
                    <a:pt x="304" y="4298"/>
                  </a:cubicBezTo>
                  <a:close/>
                  <a:moveTo>
                    <a:pt x="161" y="4975"/>
                  </a:moveTo>
                  <a:lnTo>
                    <a:pt x="129" y="5228"/>
                  </a:lnTo>
                  <a:lnTo>
                    <a:pt x="126" y="5271"/>
                  </a:lnTo>
                  <a:cubicBezTo>
                    <a:pt x="124" y="5298"/>
                    <a:pt x="100" y="5319"/>
                    <a:pt x="72" y="5317"/>
                  </a:cubicBezTo>
                  <a:cubicBezTo>
                    <a:pt x="45" y="5315"/>
                    <a:pt x="24" y="5291"/>
                    <a:pt x="26" y="5263"/>
                  </a:cubicBezTo>
                  <a:lnTo>
                    <a:pt x="30" y="5215"/>
                  </a:lnTo>
                  <a:lnTo>
                    <a:pt x="62" y="4963"/>
                  </a:lnTo>
                  <a:cubicBezTo>
                    <a:pt x="66" y="4935"/>
                    <a:pt x="91" y="4916"/>
                    <a:pt x="118" y="4919"/>
                  </a:cubicBezTo>
                  <a:cubicBezTo>
                    <a:pt x="146" y="4923"/>
                    <a:pt x="165" y="4948"/>
                    <a:pt x="161" y="4975"/>
                  </a:cubicBezTo>
                  <a:close/>
                  <a:moveTo>
                    <a:pt x="104" y="5667"/>
                  </a:moveTo>
                  <a:lnTo>
                    <a:pt x="100" y="5812"/>
                  </a:lnTo>
                  <a:lnTo>
                    <a:pt x="104" y="5965"/>
                  </a:lnTo>
                  <a:cubicBezTo>
                    <a:pt x="105" y="5992"/>
                    <a:pt x="83" y="6015"/>
                    <a:pt x="55" y="6016"/>
                  </a:cubicBezTo>
                  <a:cubicBezTo>
                    <a:pt x="28" y="6017"/>
                    <a:pt x="5" y="5995"/>
                    <a:pt x="4" y="5967"/>
                  </a:cubicBezTo>
                  <a:lnTo>
                    <a:pt x="0" y="5809"/>
                  </a:lnTo>
                  <a:lnTo>
                    <a:pt x="4" y="5665"/>
                  </a:lnTo>
                  <a:cubicBezTo>
                    <a:pt x="5" y="5637"/>
                    <a:pt x="27" y="5615"/>
                    <a:pt x="55" y="5616"/>
                  </a:cubicBezTo>
                  <a:cubicBezTo>
                    <a:pt x="83" y="5617"/>
                    <a:pt x="105" y="5640"/>
                    <a:pt x="104" y="5667"/>
                  </a:cubicBezTo>
                  <a:close/>
                  <a:moveTo>
                    <a:pt x="128" y="6361"/>
                  </a:moveTo>
                  <a:lnTo>
                    <a:pt x="130" y="6396"/>
                  </a:lnTo>
                  <a:lnTo>
                    <a:pt x="163" y="6657"/>
                  </a:lnTo>
                  <a:cubicBezTo>
                    <a:pt x="166" y="6684"/>
                    <a:pt x="147" y="6709"/>
                    <a:pt x="120" y="6713"/>
                  </a:cubicBezTo>
                  <a:cubicBezTo>
                    <a:pt x="92" y="6716"/>
                    <a:pt x="67" y="6697"/>
                    <a:pt x="64" y="6669"/>
                  </a:cubicBezTo>
                  <a:lnTo>
                    <a:pt x="31" y="6403"/>
                  </a:lnTo>
                  <a:lnTo>
                    <a:pt x="28" y="6369"/>
                  </a:lnTo>
                  <a:cubicBezTo>
                    <a:pt x="26" y="6342"/>
                    <a:pt x="46" y="6318"/>
                    <a:pt x="74" y="6315"/>
                  </a:cubicBezTo>
                  <a:cubicBezTo>
                    <a:pt x="101" y="6313"/>
                    <a:pt x="125" y="6334"/>
                    <a:pt x="128" y="6361"/>
                  </a:cubicBezTo>
                  <a:close/>
                  <a:moveTo>
                    <a:pt x="236" y="7045"/>
                  </a:moveTo>
                  <a:lnTo>
                    <a:pt x="280" y="7239"/>
                  </a:lnTo>
                  <a:lnTo>
                    <a:pt x="307" y="7333"/>
                  </a:lnTo>
                  <a:cubicBezTo>
                    <a:pt x="315" y="7360"/>
                    <a:pt x="299" y="7388"/>
                    <a:pt x="273" y="7395"/>
                  </a:cubicBezTo>
                  <a:cubicBezTo>
                    <a:pt x="246" y="7403"/>
                    <a:pt x="219" y="7387"/>
                    <a:pt x="211" y="7361"/>
                  </a:cubicBezTo>
                  <a:lnTo>
                    <a:pt x="183" y="7262"/>
                  </a:lnTo>
                  <a:lnTo>
                    <a:pt x="138" y="7067"/>
                  </a:lnTo>
                  <a:cubicBezTo>
                    <a:pt x="132" y="7040"/>
                    <a:pt x="149" y="7014"/>
                    <a:pt x="176" y="7007"/>
                  </a:cubicBezTo>
                  <a:cubicBezTo>
                    <a:pt x="203" y="7001"/>
                    <a:pt x="229" y="7018"/>
                    <a:pt x="236" y="7045"/>
                  </a:cubicBezTo>
                  <a:close/>
                  <a:moveTo>
                    <a:pt x="426" y="7713"/>
                  </a:moveTo>
                  <a:lnTo>
                    <a:pt x="448" y="7775"/>
                  </a:lnTo>
                  <a:lnTo>
                    <a:pt x="533" y="7990"/>
                  </a:lnTo>
                  <a:cubicBezTo>
                    <a:pt x="543" y="8016"/>
                    <a:pt x="530" y="8045"/>
                    <a:pt x="505" y="8055"/>
                  </a:cubicBezTo>
                  <a:cubicBezTo>
                    <a:pt x="479" y="8065"/>
                    <a:pt x="450" y="8053"/>
                    <a:pt x="440" y="8027"/>
                  </a:cubicBezTo>
                  <a:lnTo>
                    <a:pt x="353" y="7808"/>
                  </a:lnTo>
                  <a:lnTo>
                    <a:pt x="332" y="7745"/>
                  </a:lnTo>
                  <a:cubicBezTo>
                    <a:pt x="323" y="7719"/>
                    <a:pt x="337" y="7690"/>
                    <a:pt x="363" y="7681"/>
                  </a:cubicBezTo>
                  <a:cubicBezTo>
                    <a:pt x="389" y="7672"/>
                    <a:pt x="418" y="7686"/>
                    <a:pt x="426" y="7713"/>
                  </a:cubicBezTo>
                  <a:close/>
                  <a:moveTo>
                    <a:pt x="696" y="8350"/>
                  </a:moveTo>
                  <a:lnTo>
                    <a:pt x="790" y="8534"/>
                  </a:lnTo>
                  <a:lnTo>
                    <a:pt x="836" y="8613"/>
                  </a:lnTo>
                  <a:cubicBezTo>
                    <a:pt x="849" y="8637"/>
                    <a:pt x="841" y="8667"/>
                    <a:pt x="817" y="8681"/>
                  </a:cubicBezTo>
                  <a:cubicBezTo>
                    <a:pt x="793" y="8695"/>
                    <a:pt x="763" y="8687"/>
                    <a:pt x="749" y="8663"/>
                  </a:cubicBezTo>
                  <a:lnTo>
                    <a:pt x="701" y="8579"/>
                  </a:lnTo>
                  <a:lnTo>
                    <a:pt x="607" y="8396"/>
                  </a:lnTo>
                  <a:cubicBezTo>
                    <a:pt x="594" y="8371"/>
                    <a:pt x="604" y="8341"/>
                    <a:pt x="629" y="8328"/>
                  </a:cubicBezTo>
                  <a:cubicBezTo>
                    <a:pt x="653" y="8316"/>
                    <a:pt x="683" y="8326"/>
                    <a:pt x="696" y="8350"/>
                  </a:cubicBezTo>
                  <a:close/>
                  <a:moveTo>
                    <a:pt x="1043" y="8952"/>
                  </a:moveTo>
                  <a:lnTo>
                    <a:pt x="1077" y="9004"/>
                  </a:lnTo>
                  <a:lnTo>
                    <a:pt x="1213" y="9197"/>
                  </a:lnTo>
                  <a:cubicBezTo>
                    <a:pt x="1229" y="9219"/>
                    <a:pt x="1223" y="9250"/>
                    <a:pt x="1201" y="9266"/>
                  </a:cubicBezTo>
                  <a:cubicBezTo>
                    <a:pt x="1178" y="9282"/>
                    <a:pt x="1147" y="9277"/>
                    <a:pt x="1131" y="9254"/>
                  </a:cubicBezTo>
                  <a:lnTo>
                    <a:pt x="992" y="9058"/>
                  </a:lnTo>
                  <a:lnTo>
                    <a:pt x="959" y="9006"/>
                  </a:lnTo>
                  <a:cubicBezTo>
                    <a:pt x="944" y="8983"/>
                    <a:pt x="951" y="8952"/>
                    <a:pt x="974" y="8937"/>
                  </a:cubicBezTo>
                  <a:cubicBezTo>
                    <a:pt x="997" y="8922"/>
                    <a:pt x="1028" y="8929"/>
                    <a:pt x="1043" y="8952"/>
                  </a:cubicBezTo>
                  <a:close/>
                  <a:moveTo>
                    <a:pt x="1459" y="9506"/>
                  </a:moveTo>
                  <a:lnTo>
                    <a:pt x="1584" y="9651"/>
                  </a:lnTo>
                  <a:lnTo>
                    <a:pt x="1657" y="9727"/>
                  </a:lnTo>
                  <a:cubicBezTo>
                    <a:pt x="1676" y="9747"/>
                    <a:pt x="1676" y="9779"/>
                    <a:pt x="1656" y="9798"/>
                  </a:cubicBezTo>
                  <a:cubicBezTo>
                    <a:pt x="1636" y="9817"/>
                    <a:pt x="1604" y="9816"/>
                    <a:pt x="1585" y="9796"/>
                  </a:cubicBezTo>
                  <a:lnTo>
                    <a:pt x="1509" y="9716"/>
                  </a:lnTo>
                  <a:lnTo>
                    <a:pt x="1383" y="9571"/>
                  </a:lnTo>
                  <a:cubicBezTo>
                    <a:pt x="1365" y="9550"/>
                    <a:pt x="1367" y="9519"/>
                    <a:pt x="1388" y="9501"/>
                  </a:cubicBezTo>
                  <a:cubicBezTo>
                    <a:pt x="1409" y="9482"/>
                    <a:pt x="1440" y="9485"/>
                    <a:pt x="1459" y="9506"/>
                  </a:cubicBezTo>
                  <a:close/>
                  <a:moveTo>
                    <a:pt x="1939" y="10007"/>
                  </a:moveTo>
                  <a:lnTo>
                    <a:pt x="1972" y="10038"/>
                  </a:lnTo>
                  <a:lnTo>
                    <a:pt x="2163" y="10204"/>
                  </a:lnTo>
                  <a:cubicBezTo>
                    <a:pt x="2184" y="10222"/>
                    <a:pt x="2186" y="10253"/>
                    <a:pt x="2168" y="10274"/>
                  </a:cubicBezTo>
                  <a:cubicBezTo>
                    <a:pt x="2150" y="10295"/>
                    <a:pt x="2118" y="10297"/>
                    <a:pt x="2097" y="10279"/>
                  </a:cubicBezTo>
                  <a:lnTo>
                    <a:pt x="1903" y="10111"/>
                  </a:lnTo>
                  <a:lnTo>
                    <a:pt x="1870" y="10079"/>
                  </a:lnTo>
                  <a:cubicBezTo>
                    <a:pt x="1850" y="10060"/>
                    <a:pt x="1850" y="10029"/>
                    <a:pt x="1869" y="10009"/>
                  </a:cubicBezTo>
                  <a:cubicBezTo>
                    <a:pt x="1888" y="9989"/>
                    <a:pt x="1919" y="9988"/>
                    <a:pt x="1939" y="10007"/>
                  </a:cubicBezTo>
                  <a:close/>
                  <a:moveTo>
                    <a:pt x="2476" y="10444"/>
                  </a:moveTo>
                  <a:lnTo>
                    <a:pt x="2619" y="10546"/>
                  </a:lnTo>
                  <a:lnTo>
                    <a:pt x="2722" y="10612"/>
                  </a:lnTo>
                  <a:cubicBezTo>
                    <a:pt x="2745" y="10627"/>
                    <a:pt x="2752" y="10658"/>
                    <a:pt x="2737" y="10681"/>
                  </a:cubicBezTo>
                  <a:cubicBezTo>
                    <a:pt x="2722" y="10704"/>
                    <a:pt x="2691" y="10711"/>
                    <a:pt x="2668" y="10696"/>
                  </a:cubicBezTo>
                  <a:lnTo>
                    <a:pt x="2562" y="10627"/>
                  </a:lnTo>
                  <a:lnTo>
                    <a:pt x="2418" y="10526"/>
                  </a:lnTo>
                  <a:cubicBezTo>
                    <a:pt x="2396" y="10510"/>
                    <a:pt x="2390" y="10479"/>
                    <a:pt x="2406" y="10456"/>
                  </a:cubicBezTo>
                  <a:cubicBezTo>
                    <a:pt x="2422" y="10434"/>
                    <a:pt x="2454" y="10428"/>
                    <a:pt x="2476" y="10444"/>
                  </a:cubicBezTo>
                  <a:close/>
                  <a:moveTo>
                    <a:pt x="3063" y="10817"/>
                  </a:moveTo>
                  <a:lnTo>
                    <a:pt x="3089" y="10832"/>
                  </a:lnTo>
                  <a:lnTo>
                    <a:pt x="3327" y="10953"/>
                  </a:lnTo>
                  <a:cubicBezTo>
                    <a:pt x="3351" y="10966"/>
                    <a:pt x="3361" y="10996"/>
                    <a:pt x="3349" y="11020"/>
                  </a:cubicBezTo>
                  <a:cubicBezTo>
                    <a:pt x="3336" y="11045"/>
                    <a:pt x="3306" y="11055"/>
                    <a:pt x="3281" y="11042"/>
                  </a:cubicBezTo>
                  <a:lnTo>
                    <a:pt x="3039" y="10919"/>
                  </a:lnTo>
                  <a:lnTo>
                    <a:pt x="3013" y="10903"/>
                  </a:lnTo>
                  <a:cubicBezTo>
                    <a:pt x="2989" y="10890"/>
                    <a:pt x="2981" y="10859"/>
                    <a:pt x="2994" y="10835"/>
                  </a:cubicBezTo>
                  <a:cubicBezTo>
                    <a:pt x="3008" y="10811"/>
                    <a:pt x="3039" y="10803"/>
                    <a:pt x="3063" y="10817"/>
                  </a:cubicBezTo>
                  <a:close/>
                  <a:moveTo>
                    <a:pt x="3689" y="11112"/>
                  </a:moveTo>
                  <a:lnTo>
                    <a:pt x="3848" y="11175"/>
                  </a:lnTo>
                  <a:lnTo>
                    <a:pt x="3968" y="11215"/>
                  </a:lnTo>
                  <a:cubicBezTo>
                    <a:pt x="3994" y="11224"/>
                    <a:pt x="4008" y="11252"/>
                    <a:pt x="3999" y="11278"/>
                  </a:cubicBezTo>
                  <a:cubicBezTo>
                    <a:pt x="3990" y="11305"/>
                    <a:pt x="3962" y="11319"/>
                    <a:pt x="3936" y="11310"/>
                  </a:cubicBezTo>
                  <a:lnTo>
                    <a:pt x="3811" y="11268"/>
                  </a:lnTo>
                  <a:lnTo>
                    <a:pt x="3652" y="11205"/>
                  </a:lnTo>
                  <a:cubicBezTo>
                    <a:pt x="3626" y="11194"/>
                    <a:pt x="3614" y="11165"/>
                    <a:pt x="3624" y="11140"/>
                  </a:cubicBezTo>
                  <a:cubicBezTo>
                    <a:pt x="3634" y="11114"/>
                    <a:pt x="3663" y="11101"/>
                    <a:pt x="3689" y="11112"/>
                  </a:cubicBezTo>
                  <a:close/>
                  <a:moveTo>
                    <a:pt x="4348" y="11331"/>
                  </a:moveTo>
                  <a:lnTo>
                    <a:pt x="4384" y="11341"/>
                  </a:lnTo>
                  <a:lnTo>
                    <a:pt x="4637" y="11399"/>
                  </a:lnTo>
                  <a:cubicBezTo>
                    <a:pt x="4664" y="11406"/>
                    <a:pt x="4681" y="11432"/>
                    <a:pt x="4675" y="11459"/>
                  </a:cubicBezTo>
                  <a:cubicBezTo>
                    <a:pt x="4669" y="11486"/>
                    <a:pt x="4642" y="11503"/>
                    <a:pt x="4615" y="11497"/>
                  </a:cubicBezTo>
                  <a:lnTo>
                    <a:pt x="4357" y="11438"/>
                  </a:lnTo>
                  <a:lnTo>
                    <a:pt x="4320" y="11427"/>
                  </a:lnTo>
                  <a:cubicBezTo>
                    <a:pt x="4294" y="11420"/>
                    <a:pt x="4279" y="11392"/>
                    <a:pt x="4286" y="11365"/>
                  </a:cubicBezTo>
                  <a:cubicBezTo>
                    <a:pt x="4294" y="11339"/>
                    <a:pt x="4321" y="11323"/>
                    <a:pt x="4348" y="11331"/>
                  </a:cubicBezTo>
                  <a:close/>
                  <a:moveTo>
                    <a:pt x="5026" y="11466"/>
                  </a:moveTo>
                  <a:lnTo>
                    <a:pt x="5228" y="11491"/>
                  </a:lnTo>
                  <a:lnTo>
                    <a:pt x="5322" y="11498"/>
                  </a:lnTo>
                  <a:cubicBezTo>
                    <a:pt x="5350" y="11500"/>
                    <a:pt x="5370" y="11524"/>
                    <a:pt x="5368" y="11552"/>
                  </a:cubicBezTo>
                  <a:cubicBezTo>
                    <a:pt x="5366" y="11579"/>
                    <a:pt x="5342" y="11600"/>
                    <a:pt x="5315" y="11598"/>
                  </a:cubicBezTo>
                  <a:lnTo>
                    <a:pt x="5215" y="11590"/>
                  </a:lnTo>
                  <a:lnTo>
                    <a:pt x="5014" y="11565"/>
                  </a:lnTo>
                  <a:cubicBezTo>
                    <a:pt x="4987" y="11562"/>
                    <a:pt x="4967" y="11537"/>
                    <a:pt x="4971" y="11509"/>
                  </a:cubicBezTo>
                  <a:cubicBezTo>
                    <a:pt x="4974" y="11482"/>
                    <a:pt x="4999" y="11462"/>
                    <a:pt x="5026" y="11466"/>
                  </a:cubicBezTo>
                  <a:close/>
                  <a:moveTo>
                    <a:pt x="5719" y="11518"/>
                  </a:moveTo>
                  <a:lnTo>
                    <a:pt x="5812" y="11520"/>
                  </a:lnTo>
                  <a:lnTo>
                    <a:pt x="6017" y="11516"/>
                  </a:lnTo>
                  <a:cubicBezTo>
                    <a:pt x="6044" y="11515"/>
                    <a:pt x="6067" y="11537"/>
                    <a:pt x="6068" y="11564"/>
                  </a:cubicBezTo>
                  <a:cubicBezTo>
                    <a:pt x="6068" y="11592"/>
                    <a:pt x="6046" y="11615"/>
                    <a:pt x="6019" y="11616"/>
                  </a:cubicBezTo>
                  <a:lnTo>
                    <a:pt x="5809" y="11620"/>
                  </a:lnTo>
                  <a:lnTo>
                    <a:pt x="5716" y="11618"/>
                  </a:lnTo>
                  <a:cubicBezTo>
                    <a:pt x="5689" y="11617"/>
                    <a:pt x="5667" y="11594"/>
                    <a:pt x="5668" y="11567"/>
                  </a:cubicBezTo>
                  <a:cubicBezTo>
                    <a:pt x="5669" y="11539"/>
                    <a:pt x="5692" y="11517"/>
                    <a:pt x="5719" y="11518"/>
                  </a:cubicBezTo>
                  <a:close/>
                  <a:moveTo>
                    <a:pt x="6410" y="11489"/>
                  </a:moveTo>
                  <a:lnTo>
                    <a:pt x="6681" y="11455"/>
                  </a:lnTo>
                  <a:lnTo>
                    <a:pt x="6705" y="11450"/>
                  </a:lnTo>
                  <a:cubicBezTo>
                    <a:pt x="6732" y="11446"/>
                    <a:pt x="6758" y="11464"/>
                    <a:pt x="6763" y="11491"/>
                  </a:cubicBezTo>
                  <a:cubicBezTo>
                    <a:pt x="6768" y="11518"/>
                    <a:pt x="6750" y="11544"/>
                    <a:pt x="6723" y="11549"/>
                  </a:cubicBezTo>
                  <a:lnTo>
                    <a:pt x="6694" y="11554"/>
                  </a:lnTo>
                  <a:lnTo>
                    <a:pt x="6423" y="11588"/>
                  </a:lnTo>
                  <a:cubicBezTo>
                    <a:pt x="6395" y="11591"/>
                    <a:pt x="6370" y="11572"/>
                    <a:pt x="6367" y="11545"/>
                  </a:cubicBezTo>
                  <a:cubicBezTo>
                    <a:pt x="6364" y="11517"/>
                    <a:pt x="6383" y="11492"/>
                    <a:pt x="6410" y="11489"/>
                  </a:cubicBezTo>
                  <a:close/>
                  <a:moveTo>
                    <a:pt x="7095" y="11374"/>
                  </a:moveTo>
                  <a:lnTo>
                    <a:pt x="7239" y="11341"/>
                  </a:lnTo>
                  <a:lnTo>
                    <a:pt x="7383" y="11300"/>
                  </a:lnTo>
                  <a:cubicBezTo>
                    <a:pt x="7410" y="11292"/>
                    <a:pt x="7437" y="11307"/>
                    <a:pt x="7445" y="11334"/>
                  </a:cubicBezTo>
                  <a:cubicBezTo>
                    <a:pt x="7453" y="11360"/>
                    <a:pt x="7437" y="11388"/>
                    <a:pt x="7411" y="11396"/>
                  </a:cubicBezTo>
                  <a:lnTo>
                    <a:pt x="7262" y="11438"/>
                  </a:lnTo>
                  <a:lnTo>
                    <a:pt x="7118" y="11471"/>
                  </a:lnTo>
                  <a:cubicBezTo>
                    <a:pt x="7091" y="11477"/>
                    <a:pt x="7064" y="11461"/>
                    <a:pt x="7058" y="11434"/>
                  </a:cubicBezTo>
                  <a:cubicBezTo>
                    <a:pt x="7052" y="11407"/>
                    <a:pt x="7068" y="11380"/>
                    <a:pt x="7095" y="11374"/>
                  </a:cubicBezTo>
                  <a:close/>
                  <a:moveTo>
                    <a:pt x="7762" y="11179"/>
                  </a:moveTo>
                  <a:lnTo>
                    <a:pt x="7776" y="11174"/>
                  </a:lnTo>
                  <a:lnTo>
                    <a:pt x="8034" y="11071"/>
                  </a:lnTo>
                  <a:lnTo>
                    <a:pt x="8036" y="11070"/>
                  </a:lnTo>
                  <a:cubicBezTo>
                    <a:pt x="8061" y="11059"/>
                    <a:pt x="8091" y="11070"/>
                    <a:pt x="8102" y="11095"/>
                  </a:cubicBezTo>
                  <a:cubicBezTo>
                    <a:pt x="8114" y="11120"/>
                    <a:pt x="8102" y="11150"/>
                    <a:pt x="8077" y="11161"/>
                  </a:cubicBezTo>
                  <a:lnTo>
                    <a:pt x="8071" y="11164"/>
                  </a:lnTo>
                  <a:lnTo>
                    <a:pt x="7807" y="11269"/>
                  </a:lnTo>
                  <a:lnTo>
                    <a:pt x="7794" y="11273"/>
                  </a:lnTo>
                  <a:cubicBezTo>
                    <a:pt x="7768" y="11282"/>
                    <a:pt x="7739" y="11268"/>
                    <a:pt x="7730" y="11242"/>
                  </a:cubicBezTo>
                  <a:cubicBezTo>
                    <a:pt x="7722" y="11216"/>
                    <a:pt x="7736" y="11187"/>
                    <a:pt x="7762" y="11179"/>
                  </a:cubicBezTo>
                  <a:close/>
                  <a:moveTo>
                    <a:pt x="8396" y="10901"/>
                  </a:moveTo>
                  <a:lnTo>
                    <a:pt x="8534" y="10831"/>
                  </a:lnTo>
                  <a:lnTo>
                    <a:pt x="8657" y="10760"/>
                  </a:lnTo>
                  <a:cubicBezTo>
                    <a:pt x="8681" y="10746"/>
                    <a:pt x="8712" y="10754"/>
                    <a:pt x="8726" y="10778"/>
                  </a:cubicBezTo>
                  <a:cubicBezTo>
                    <a:pt x="8740" y="10802"/>
                    <a:pt x="8731" y="10832"/>
                    <a:pt x="8707" y="10846"/>
                  </a:cubicBezTo>
                  <a:lnTo>
                    <a:pt x="8579" y="10920"/>
                  </a:lnTo>
                  <a:lnTo>
                    <a:pt x="8442" y="10990"/>
                  </a:lnTo>
                  <a:cubicBezTo>
                    <a:pt x="8417" y="11003"/>
                    <a:pt x="8387" y="10993"/>
                    <a:pt x="8374" y="10969"/>
                  </a:cubicBezTo>
                  <a:cubicBezTo>
                    <a:pt x="8362" y="10944"/>
                    <a:pt x="8371" y="10914"/>
                    <a:pt x="8396" y="10901"/>
                  </a:cubicBezTo>
                  <a:close/>
                  <a:moveTo>
                    <a:pt x="8995" y="10550"/>
                  </a:moveTo>
                  <a:lnTo>
                    <a:pt x="9004" y="10544"/>
                  </a:lnTo>
                  <a:lnTo>
                    <a:pt x="9229" y="10386"/>
                  </a:lnTo>
                  <a:lnTo>
                    <a:pt x="9236" y="10380"/>
                  </a:lnTo>
                  <a:cubicBezTo>
                    <a:pt x="9258" y="10362"/>
                    <a:pt x="9289" y="10366"/>
                    <a:pt x="9306" y="10388"/>
                  </a:cubicBezTo>
                  <a:cubicBezTo>
                    <a:pt x="9324" y="10410"/>
                    <a:pt x="9320" y="10441"/>
                    <a:pt x="9298" y="10458"/>
                  </a:cubicBezTo>
                  <a:lnTo>
                    <a:pt x="9286" y="10467"/>
                  </a:lnTo>
                  <a:lnTo>
                    <a:pt x="9058" y="10629"/>
                  </a:lnTo>
                  <a:lnTo>
                    <a:pt x="9049" y="10634"/>
                  </a:lnTo>
                  <a:cubicBezTo>
                    <a:pt x="9026" y="10649"/>
                    <a:pt x="8995" y="10643"/>
                    <a:pt x="8980" y="10619"/>
                  </a:cubicBezTo>
                  <a:cubicBezTo>
                    <a:pt x="8965" y="10596"/>
                    <a:pt x="8972" y="10565"/>
                    <a:pt x="8995" y="10550"/>
                  </a:cubicBezTo>
                  <a:close/>
                  <a:moveTo>
                    <a:pt x="9545" y="10129"/>
                  </a:moveTo>
                  <a:lnTo>
                    <a:pt x="9651" y="10037"/>
                  </a:lnTo>
                  <a:lnTo>
                    <a:pt x="9764" y="9928"/>
                  </a:lnTo>
                  <a:cubicBezTo>
                    <a:pt x="9784" y="9909"/>
                    <a:pt x="9816" y="9910"/>
                    <a:pt x="9835" y="9930"/>
                  </a:cubicBezTo>
                  <a:cubicBezTo>
                    <a:pt x="9854" y="9950"/>
                    <a:pt x="9853" y="9981"/>
                    <a:pt x="9833" y="10000"/>
                  </a:cubicBezTo>
                  <a:lnTo>
                    <a:pt x="9716" y="10112"/>
                  </a:lnTo>
                  <a:lnTo>
                    <a:pt x="9610" y="10204"/>
                  </a:lnTo>
                  <a:cubicBezTo>
                    <a:pt x="9589" y="10222"/>
                    <a:pt x="9558" y="10220"/>
                    <a:pt x="9540" y="10199"/>
                  </a:cubicBezTo>
                  <a:cubicBezTo>
                    <a:pt x="9521" y="10178"/>
                    <a:pt x="9524" y="10147"/>
                    <a:pt x="9545" y="10129"/>
                  </a:cubicBezTo>
                  <a:close/>
                  <a:moveTo>
                    <a:pt x="10041" y="9646"/>
                  </a:moveTo>
                  <a:lnTo>
                    <a:pt x="10218" y="9442"/>
                  </a:lnTo>
                  <a:lnTo>
                    <a:pt x="10235" y="9420"/>
                  </a:lnTo>
                  <a:cubicBezTo>
                    <a:pt x="10252" y="9398"/>
                    <a:pt x="10283" y="9395"/>
                    <a:pt x="10305" y="9412"/>
                  </a:cubicBezTo>
                  <a:cubicBezTo>
                    <a:pt x="10327" y="9429"/>
                    <a:pt x="10330" y="9460"/>
                    <a:pt x="10313" y="9482"/>
                  </a:cubicBezTo>
                  <a:lnTo>
                    <a:pt x="10293" y="9507"/>
                  </a:lnTo>
                  <a:lnTo>
                    <a:pt x="10117" y="9711"/>
                  </a:lnTo>
                  <a:cubicBezTo>
                    <a:pt x="10098" y="9732"/>
                    <a:pt x="10067" y="9734"/>
                    <a:pt x="10046" y="9716"/>
                  </a:cubicBezTo>
                  <a:cubicBezTo>
                    <a:pt x="10025" y="9698"/>
                    <a:pt x="10023" y="9667"/>
                    <a:pt x="10041" y="9646"/>
                  </a:cubicBezTo>
                  <a:close/>
                  <a:moveTo>
                    <a:pt x="10474" y="9103"/>
                  </a:moveTo>
                  <a:lnTo>
                    <a:pt x="10546" y="9003"/>
                  </a:lnTo>
                  <a:lnTo>
                    <a:pt x="10640" y="8856"/>
                  </a:lnTo>
                  <a:cubicBezTo>
                    <a:pt x="10655" y="8832"/>
                    <a:pt x="10686" y="8826"/>
                    <a:pt x="10709" y="8841"/>
                  </a:cubicBezTo>
                  <a:cubicBezTo>
                    <a:pt x="10732" y="8855"/>
                    <a:pt x="10739" y="8886"/>
                    <a:pt x="10724" y="8910"/>
                  </a:cubicBezTo>
                  <a:lnTo>
                    <a:pt x="10627" y="9060"/>
                  </a:lnTo>
                  <a:lnTo>
                    <a:pt x="10556" y="9161"/>
                  </a:lnTo>
                  <a:cubicBezTo>
                    <a:pt x="10540" y="9183"/>
                    <a:pt x="10509" y="9189"/>
                    <a:pt x="10486" y="9173"/>
                  </a:cubicBezTo>
                  <a:cubicBezTo>
                    <a:pt x="10464" y="9157"/>
                    <a:pt x="10459" y="9126"/>
                    <a:pt x="10474" y="9103"/>
                  </a:cubicBezTo>
                  <a:close/>
                  <a:moveTo>
                    <a:pt x="10840" y="8515"/>
                  </a:moveTo>
                  <a:lnTo>
                    <a:pt x="10958" y="8286"/>
                  </a:lnTo>
                  <a:lnTo>
                    <a:pt x="10974" y="8250"/>
                  </a:lnTo>
                  <a:cubicBezTo>
                    <a:pt x="10985" y="8224"/>
                    <a:pt x="11015" y="8213"/>
                    <a:pt x="11040" y="8225"/>
                  </a:cubicBezTo>
                  <a:cubicBezTo>
                    <a:pt x="11065" y="8236"/>
                    <a:pt x="11077" y="8265"/>
                    <a:pt x="11065" y="8291"/>
                  </a:cubicBezTo>
                  <a:lnTo>
                    <a:pt x="11047" y="8331"/>
                  </a:lnTo>
                  <a:lnTo>
                    <a:pt x="10929" y="8561"/>
                  </a:lnTo>
                  <a:cubicBezTo>
                    <a:pt x="10917" y="8585"/>
                    <a:pt x="10887" y="8595"/>
                    <a:pt x="10862" y="8583"/>
                  </a:cubicBezTo>
                  <a:cubicBezTo>
                    <a:pt x="10838" y="8570"/>
                    <a:pt x="10828" y="8540"/>
                    <a:pt x="10840" y="8515"/>
                  </a:cubicBezTo>
                  <a:close/>
                  <a:moveTo>
                    <a:pt x="11131" y="7884"/>
                  </a:moveTo>
                  <a:lnTo>
                    <a:pt x="11175" y="7773"/>
                  </a:lnTo>
                  <a:lnTo>
                    <a:pt x="11232" y="7605"/>
                  </a:lnTo>
                  <a:cubicBezTo>
                    <a:pt x="11240" y="7578"/>
                    <a:pt x="11269" y="7564"/>
                    <a:pt x="11295" y="7573"/>
                  </a:cubicBezTo>
                  <a:cubicBezTo>
                    <a:pt x="11321" y="7582"/>
                    <a:pt x="11335" y="7610"/>
                    <a:pt x="11326" y="7636"/>
                  </a:cubicBezTo>
                  <a:lnTo>
                    <a:pt x="11268" y="7810"/>
                  </a:lnTo>
                  <a:lnTo>
                    <a:pt x="11224" y="7921"/>
                  </a:lnTo>
                  <a:cubicBezTo>
                    <a:pt x="11213" y="7947"/>
                    <a:pt x="11184" y="7959"/>
                    <a:pt x="11159" y="7949"/>
                  </a:cubicBezTo>
                  <a:cubicBezTo>
                    <a:pt x="11133" y="7939"/>
                    <a:pt x="11121" y="7910"/>
                    <a:pt x="11131" y="7884"/>
                  </a:cubicBezTo>
                  <a:close/>
                  <a:moveTo>
                    <a:pt x="11344" y="7226"/>
                  </a:moveTo>
                  <a:lnTo>
                    <a:pt x="11405" y="6960"/>
                  </a:lnTo>
                  <a:lnTo>
                    <a:pt x="11409" y="6936"/>
                  </a:lnTo>
                  <a:cubicBezTo>
                    <a:pt x="11414" y="6908"/>
                    <a:pt x="11440" y="6890"/>
                    <a:pt x="11467" y="6895"/>
                  </a:cubicBezTo>
                  <a:cubicBezTo>
                    <a:pt x="11494" y="6900"/>
                    <a:pt x="11512" y="6926"/>
                    <a:pt x="11508" y="6953"/>
                  </a:cubicBezTo>
                  <a:lnTo>
                    <a:pt x="11502" y="6983"/>
                  </a:lnTo>
                  <a:lnTo>
                    <a:pt x="11441" y="7248"/>
                  </a:lnTo>
                  <a:cubicBezTo>
                    <a:pt x="11435" y="7275"/>
                    <a:pt x="11408" y="7292"/>
                    <a:pt x="11381" y="7286"/>
                  </a:cubicBezTo>
                  <a:cubicBezTo>
                    <a:pt x="11354" y="7280"/>
                    <a:pt x="11338" y="7253"/>
                    <a:pt x="11344" y="7226"/>
                  </a:cubicBezTo>
                  <a:close/>
                  <a:moveTo>
                    <a:pt x="11472" y="6543"/>
                  </a:moveTo>
                  <a:lnTo>
                    <a:pt x="11491" y="6393"/>
                  </a:lnTo>
                  <a:lnTo>
                    <a:pt x="11502" y="6247"/>
                  </a:lnTo>
                  <a:cubicBezTo>
                    <a:pt x="11504" y="6220"/>
                    <a:pt x="11528" y="6199"/>
                    <a:pt x="11555" y="6201"/>
                  </a:cubicBezTo>
                  <a:cubicBezTo>
                    <a:pt x="11583" y="6203"/>
                    <a:pt x="11604" y="6227"/>
                    <a:pt x="11601" y="6255"/>
                  </a:cubicBezTo>
                  <a:lnTo>
                    <a:pt x="11590" y="6406"/>
                  </a:lnTo>
                  <a:lnTo>
                    <a:pt x="11571" y="6556"/>
                  </a:lnTo>
                  <a:cubicBezTo>
                    <a:pt x="11568" y="6583"/>
                    <a:pt x="11543" y="6603"/>
                    <a:pt x="11516" y="6599"/>
                  </a:cubicBezTo>
                  <a:cubicBezTo>
                    <a:pt x="11488" y="6596"/>
                    <a:pt x="11469" y="6571"/>
                    <a:pt x="11472" y="6543"/>
                  </a:cubicBezTo>
                  <a:close/>
                  <a:moveTo>
                    <a:pt x="11519" y="5850"/>
                  </a:moveTo>
                  <a:lnTo>
                    <a:pt x="11520" y="5809"/>
                  </a:lnTo>
                  <a:lnTo>
                    <a:pt x="11514" y="5553"/>
                  </a:lnTo>
                  <a:cubicBezTo>
                    <a:pt x="11514" y="5525"/>
                    <a:pt x="11536" y="5502"/>
                    <a:pt x="11563" y="5502"/>
                  </a:cubicBezTo>
                  <a:cubicBezTo>
                    <a:pt x="11591" y="5501"/>
                    <a:pt x="11614" y="5523"/>
                    <a:pt x="11614" y="5551"/>
                  </a:cubicBezTo>
                  <a:lnTo>
                    <a:pt x="11620" y="5812"/>
                  </a:lnTo>
                  <a:lnTo>
                    <a:pt x="11619" y="5853"/>
                  </a:lnTo>
                  <a:cubicBezTo>
                    <a:pt x="11619" y="5881"/>
                    <a:pt x="11596" y="5902"/>
                    <a:pt x="11568" y="5902"/>
                  </a:cubicBezTo>
                  <a:cubicBezTo>
                    <a:pt x="11540" y="5901"/>
                    <a:pt x="11519" y="5878"/>
                    <a:pt x="11519" y="5850"/>
                  </a:cubicBezTo>
                  <a:close/>
                  <a:moveTo>
                    <a:pt x="11482" y="5159"/>
                  </a:moveTo>
                  <a:lnTo>
                    <a:pt x="11455" y="4940"/>
                  </a:lnTo>
                  <a:lnTo>
                    <a:pt x="11441" y="4865"/>
                  </a:lnTo>
                  <a:cubicBezTo>
                    <a:pt x="11436" y="4838"/>
                    <a:pt x="11455" y="4812"/>
                    <a:pt x="11482" y="4807"/>
                  </a:cubicBezTo>
                  <a:cubicBezTo>
                    <a:pt x="11509" y="4802"/>
                    <a:pt x="11535" y="4820"/>
                    <a:pt x="11540" y="4847"/>
                  </a:cubicBezTo>
                  <a:lnTo>
                    <a:pt x="11554" y="4927"/>
                  </a:lnTo>
                  <a:lnTo>
                    <a:pt x="11582" y="5147"/>
                  </a:lnTo>
                  <a:cubicBezTo>
                    <a:pt x="11585" y="5174"/>
                    <a:pt x="11566" y="5199"/>
                    <a:pt x="11538" y="5203"/>
                  </a:cubicBezTo>
                  <a:cubicBezTo>
                    <a:pt x="11511" y="5206"/>
                    <a:pt x="11486" y="5187"/>
                    <a:pt x="11482" y="5159"/>
                  </a:cubicBezTo>
                  <a:close/>
                  <a:moveTo>
                    <a:pt x="11362" y="4475"/>
                  </a:moveTo>
                  <a:lnTo>
                    <a:pt x="11341" y="4383"/>
                  </a:lnTo>
                  <a:lnTo>
                    <a:pt x="11285" y="4188"/>
                  </a:lnTo>
                  <a:cubicBezTo>
                    <a:pt x="11278" y="4162"/>
                    <a:pt x="11293" y="4134"/>
                    <a:pt x="11320" y="4126"/>
                  </a:cubicBezTo>
                  <a:cubicBezTo>
                    <a:pt x="11346" y="4119"/>
                    <a:pt x="11374" y="4134"/>
                    <a:pt x="11381" y="4161"/>
                  </a:cubicBezTo>
                  <a:lnTo>
                    <a:pt x="11438" y="4360"/>
                  </a:lnTo>
                  <a:lnTo>
                    <a:pt x="11460" y="4453"/>
                  </a:lnTo>
                  <a:cubicBezTo>
                    <a:pt x="11466" y="4480"/>
                    <a:pt x="11449" y="4507"/>
                    <a:pt x="11422" y="4513"/>
                  </a:cubicBezTo>
                  <a:cubicBezTo>
                    <a:pt x="11395" y="4519"/>
                    <a:pt x="11368" y="4502"/>
                    <a:pt x="11362" y="4475"/>
                  </a:cubicBezTo>
                  <a:close/>
                  <a:moveTo>
                    <a:pt x="11161" y="3813"/>
                  </a:moveTo>
                  <a:lnTo>
                    <a:pt x="11071" y="3587"/>
                  </a:lnTo>
                  <a:lnTo>
                    <a:pt x="11049" y="3538"/>
                  </a:lnTo>
                  <a:cubicBezTo>
                    <a:pt x="11037" y="3513"/>
                    <a:pt x="11049" y="3483"/>
                    <a:pt x="11074" y="3472"/>
                  </a:cubicBezTo>
                  <a:cubicBezTo>
                    <a:pt x="11099" y="3460"/>
                    <a:pt x="11129" y="3471"/>
                    <a:pt x="11140" y="3497"/>
                  </a:cubicBezTo>
                  <a:lnTo>
                    <a:pt x="11164" y="3550"/>
                  </a:lnTo>
                  <a:lnTo>
                    <a:pt x="11254" y="3777"/>
                  </a:lnTo>
                  <a:cubicBezTo>
                    <a:pt x="11264" y="3802"/>
                    <a:pt x="11252" y="3831"/>
                    <a:pt x="11226" y="3841"/>
                  </a:cubicBezTo>
                  <a:cubicBezTo>
                    <a:pt x="11200" y="3852"/>
                    <a:pt x="11171" y="3839"/>
                    <a:pt x="11161" y="3813"/>
                  </a:cubicBezTo>
                  <a:close/>
                  <a:moveTo>
                    <a:pt x="10878" y="3179"/>
                  </a:moveTo>
                  <a:lnTo>
                    <a:pt x="10831" y="3088"/>
                  </a:lnTo>
                  <a:lnTo>
                    <a:pt x="10734" y="2919"/>
                  </a:lnTo>
                  <a:cubicBezTo>
                    <a:pt x="10720" y="2895"/>
                    <a:pt x="10728" y="2864"/>
                    <a:pt x="10752" y="2851"/>
                  </a:cubicBezTo>
                  <a:cubicBezTo>
                    <a:pt x="10776" y="2837"/>
                    <a:pt x="10807" y="2845"/>
                    <a:pt x="10820" y="2869"/>
                  </a:cubicBezTo>
                  <a:lnTo>
                    <a:pt x="10920" y="3043"/>
                  </a:lnTo>
                  <a:lnTo>
                    <a:pt x="10967" y="3134"/>
                  </a:lnTo>
                  <a:cubicBezTo>
                    <a:pt x="10979" y="3158"/>
                    <a:pt x="10969" y="3188"/>
                    <a:pt x="10945" y="3201"/>
                  </a:cubicBezTo>
                  <a:cubicBezTo>
                    <a:pt x="10920" y="3213"/>
                    <a:pt x="10890" y="3204"/>
                    <a:pt x="10878" y="3179"/>
                  </a:cubicBezTo>
                  <a:close/>
                  <a:moveTo>
                    <a:pt x="10522" y="2585"/>
                  </a:moveTo>
                  <a:lnTo>
                    <a:pt x="10386" y="2393"/>
                  </a:lnTo>
                  <a:lnTo>
                    <a:pt x="10347" y="2344"/>
                  </a:lnTo>
                  <a:cubicBezTo>
                    <a:pt x="10330" y="2323"/>
                    <a:pt x="10334" y="2291"/>
                    <a:pt x="10356" y="2274"/>
                  </a:cubicBezTo>
                  <a:cubicBezTo>
                    <a:pt x="10377" y="2257"/>
                    <a:pt x="10409" y="2261"/>
                    <a:pt x="10426" y="2283"/>
                  </a:cubicBezTo>
                  <a:lnTo>
                    <a:pt x="10467" y="2336"/>
                  </a:lnTo>
                  <a:lnTo>
                    <a:pt x="10603" y="2528"/>
                  </a:lnTo>
                  <a:cubicBezTo>
                    <a:pt x="10619" y="2550"/>
                    <a:pt x="10614" y="2581"/>
                    <a:pt x="10591" y="2597"/>
                  </a:cubicBezTo>
                  <a:cubicBezTo>
                    <a:pt x="10569" y="2613"/>
                    <a:pt x="10538" y="2608"/>
                    <a:pt x="10522" y="2585"/>
                  </a:cubicBezTo>
                  <a:close/>
                  <a:moveTo>
                    <a:pt x="10095" y="2037"/>
                  </a:moveTo>
                  <a:lnTo>
                    <a:pt x="10037" y="1970"/>
                  </a:lnTo>
                  <a:lnTo>
                    <a:pt x="9892" y="1819"/>
                  </a:lnTo>
                  <a:cubicBezTo>
                    <a:pt x="9873" y="1799"/>
                    <a:pt x="9874" y="1768"/>
                    <a:pt x="9894" y="1749"/>
                  </a:cubicBezTo>
                  <a:cubicBezTo>
                    <a:pt x="9914" y="1729"/>
                    <a:pt x="9946" y="1730"/>
                    <a:pt x="9965" y="1750"/>
                  </a:cubicBezTo>
                  <a:lnTo>
                    <a:pt x="10112" y="1905"/>
                  </a:lnTo>
                  <a:lnTo>
                    <a:pt x="10170" y="1972"/>
                  </a:lnTo>
                  <a:cubicBezTo>
                    <a:pt x="10188" y="1993"/>
                    <a:pt x="10186" y="2024"/>
                    <a:pt x="10165" y="2042"/>
                  </a:cubicBezTo>
                  <a:cubicBezTo>
                    <a:pt x="10144" y="2060"/>
                    <a:pt x="10113" y="2058"/>
                    <a:pt x="10095" y="2037"/>
                  </a:cubicBezTo>
                  <a:close/>
                  <a:moveTo>
                    <a:pt x="9607" y="1546"/>
                  </a:moveTo>
                  <a:lnTo>
                    <a:pt x="9442" y="1403"/>
                  </a:lnTo>
                  <a:lnTo>
                    <a:pt x="9379" y="1354"/>
                  </a:lnTo>
                  <a:cubicBezTo>
                    <a:pt x="9358" y="1337"/>
                    <a:pt x="9354" y="1306"/>
                    <a:pt x="9371" y="1284"/>
                  </a:cubicBezTo>
                  <a:cubicBezTo>
                    <a:pt x="9388" y="1262"/>
                    <a:pt x="9420" y="1259"/>
                    <a:pt x="9441" y="1276"/>
                  </a:cubicBezTo>
                  <a:lnTo>
                    <a:pt x="9507" y="1328"/>
                  </a:lnTo>
                  <a:lnTo>
                    <a:pt x="9672" y="1471"/>
                  </a:lnTo>
                  <a:cubicBezTo>
                    <a:pt x="9693" y="1489"/>
                    <a:pt x="9695" y="1520"/>
                    <a:pt x="9677" y="1541"/>
                  </a:cubicBezTo>
                  <a:cubicBezTo>
                    <a:pt x="9659" y="1562"/>
                    <a:pt x="9628" y="1564"/>
                    <a:pt x="9607" y="1546"/>
                  </a:cubicBezTo>
                  <a:close/>
                  <a:moveTo>
                    <a:pt x="9061" y="1117"/>
                  </a:moveTo>
                  <a:lnTo>
                    <a:pt x="9003" y="1075"/>
                  </a:lnTo>
                  <a:lnTo>
                    <a:pt x="8812" y="953"/>
                  </a:lnTo>
                  <a:cubicBezTo>
                    <a:pt x="8789" y="938"/>
                    <a:pt x="8782" y="907"/>
                    <a:pt x="8797" y="884"/>
                  </a:cubicBezTo>
                  <a:cubicBezTo>
                    <a:pt x="8812" y="861"/>
                    <a:pt x="8843" y="854"/>
                    <a:pt x="8866" y="869"/>
                  </a:cubicBezTo>
                  <a:lnTo>
                    <a:pt x="9060" y="994"/>
                  </a:lnTo>
                  <a:lnTo>
                    <a:pt x="9119" y="1035"/>
                  </a:lnTo>
                  <a:cubicBezTo>
                    <a:pt x="9141" y="1051"/>
                    <a:pt x="9147" y="1082"/>
                    <a:pt x="9131" y="1105"/>
                  </a:cubicBezTo>
                  <a:cubicBezTo>
                    <a:pt x="9115" y="1127"/>
                    <a:pt x="9083" y="1133"/>
                    <a:pt x="9061" y="1117"/>
                  </a:cubicBezTo>
                  <a:close/>
                  <a:moveTo>
                    <a:pt x="8469" y="757"/>
                  </a:moveTo>
                  <a:lnTo>
                    <a:pt x="8286" y="663"/>
                  </a:lnTo>
                  <a:lnTo>
                    <a:pt x="8203" y="626"/>
                  </a:lnTo>
                  <a:cubicBezTo>
                    <a:pt x="8177" y="614"/>
                    <a:pt x="8166" y="585"/>
                    <a:pt x="8177" y="560"/>
                  </a:cubicBezTo>
                  <a:cubicBezTo>
                    <a:pt x="8189" y="534"/>
                    <a:pt x="8218" y="523"/>
                    <a:pt x="8243" y="534"/>
                  </a:cubicBezTo>
                  <a:lnTo>
                    <a:pt x="8331" y="574"/>
                  </a:lnTo>
                  <a:lnTo>
                    <a:pt x="8515" y="668"/>
                  </a:lnTo>
                  <a:cubicBezTo>
                    <a:pt x="8539" y="681"/>
                    <a:pt x="8549" y="711"/>
                    <a:pt x="8537" y="735"/>
                  </a:cubicBezTo>
                  <a:cubicBezTo>
                    <a:pt x="8524" y="760"/>
                    <a:pt x="8494" y="770"/>
                    <a:pt x="8469" y="757"/>
                  </a:cubicBezTo>
                  <a:close/>
                  <a:moveTo>
                    <a:pt x="7836" y="471"/>
                  </a:moveTo>
                  <a:lnTo>
                    <a:pt x="7773" y="446"/>
                  </a:lnTo>
                  <a:lnTo>
                    <a:pt x="7556" y="373"/>
                  </a:lnTo>
                  <a:cubicBezTo>
                    <a:pt x="7529" y="364"/>
                    <a:pt x="7515" y="336"/>
                    <a:pt x="7524" y="310"/>
                  </a:cubicBezTo>
                  <a:cubicBezTo>
                    <a:pt x="7533" y="283"/>
                    <a:pt x="7561" y="269"/>
                    <a:pt x="7587" y="278"/>
                  </a:cubicBezTo>
                  <a:lnTo>
                    <a:pt x="7810" y="353"/>
                  </a:lnTo>
                  <a:lnTo>
                    <a:pt x="7873" y="378"/>
                  </a:lnTo>
                  <a:cubicBezTo>
                    <a:pt x="7899" y="388"/>
                    <a:pt x="7911" y="417"/>
                    <a:pt x="7901" y="443"/>
                  </a:cubicBezTo>
                  <a:cubicBezTo>
                    <a:pt x="7891" y="469"/>
                    <a:pt x="7862" y="481"/>
                    <a:pt x="7836" y="471"/>
                  </a:cubicBezTo>
                  <a:close/>
                  <a:moveTo>
                    <a:pt x="7175" y="266"/>
                  </a:moveTo>
                  <a:lnTo>
                    <a:pt x="6960" y="216"/>
                  </a:lnTo>
                  <a:lnTo>
                    <a:pt x="6885" y="203"/>
                  </a:lnTo>
                  <a:cubicBezTo>
                    <a:pt x="6857" y="198"/>
                    <a:pt x="6839" y="172"/>
                    <a:pt x="6844" y="145"/>
                  </a:cubicBezTo>
                  <a:cubicBezTo>
                    <a:pt x="6849" y="117"/>
                    <a:pt x="6875" y="99"/>
                    <a:pt x="6902" y="104"/>
                  </a:cubicBezTo>
                  <a:lnTo>
                    <a:pt x="6983" y="119"/>
                  </a:lnTo>
                  <a:lnTo>
                    <a:pt x="7198" y="168"/>
                  </a:lnTo>
                  <a:cubicBezTo>
                    <a:pt x="7225" y="174"/>
                    <a:pt x="7242" y="201"/>
                    <a:pt x="7235" y="228"/>
                  </a:cubicBezTo>
                  <a:cubicBezTo>
                    <a:pt x="7229" y="255"/>
                    <a:pt x="7202" y="272"/>
                    <a:pt x="7175" y="266"/>
                  </a:cubicBezTo>
                  <a:close/>
                  <a:moveTo>
                    <a:pt x="6492" y="142"/>
                  </a:moveTo>
                  <a:lnTo>
                    <a:pt x="6393" y="129"/>
                  </a:lnTo>
                  <a:lnTo>
                    <a:pt x="6196" y="114"/>
                  </a:lnTo>
                  <a:cubicBezTo>
                    <a:pt x="6168" y="112"/>
                    <a:pt x="6148" y="88"/>
                    <a:pt x="6150" y="61"/>
                  </a:cubicBezTo>
                  <a:cubicBezTo>
                    <a:pt x="6152" y="33"/>
                    <a:pt x="6176" y="13"/>
                    <a:pt x="6203" y="15"/>
                  </a:cubicBezTo>
                  <a:lnTo>
                    <a:pt x="6406" y="30"/>
                  </a:lnTo>
                  <a:lnTo>
                    <a:pt x="6505" y="43"/>
                  </a:lnTo>
                  <a:cubicBezTo>
                    <a:pt x="6532" y="46"/>
                    <a:pt x="6551" y="71"/>
                    <a:pt x="6548" y="99"/>
                  </a:cubicBezTo>
                  <a:cubicBezTo>
                    <a:pt x="6544" y="126"/>
                    <a:pt x="6519" y="145"/>
                    <a:pt x="6492" y="142"/>
                  </a:cubicBez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34"/>
          <p:cNvGrpSpPr>
            <a:grpSpLocks/>
          </p:cNvGrpSpPr>
          <p:nvPr/>
        </p:nvGrpSpPr>
        <p:grpSpPr bwMode="auto">
          <a:xfrm>
            <a:off x="1393826" y="3108325"/>
            <a:ext cx="1085850" cy="1095375"/>
            <a:chOff x="878" y="1958"/>
            <a:chExt cx="684" cy="690"/>
          </a:xfrm>
          <a:solidFill>
            <a:srgbClr val="E4D490"/>
          </a:solidFill>
        </p:grpSpPr>
        <p:sp>
          <p:nvSpPr>
            <p:cNvPr id="12425" name="Freeform 32"/>
            <p:cNvSpPr>
              <a:spLocks/>
            </p:cNvSpPr>
            <p:nvPr/>
          </p:nvSpPr>
          <p:spPr bwMode="auto">
            <a:xfrm>
              <a:off x="878" y="1958"/>
              <a:ext cx="684" cy="690"/>
            </a:xfrm>
            <a:custGeom>
              <a:avLst/>
              <a:gdLst>
                <a:gd name="T0" fmla="*/ 345 w 684"/>
                <a:gd name="T1" fmla="*/ 0 h 690"/>
                <a:gd name="T2" fmla="*/ 426 w 684"/>
                <a:gd name="T3" fmla="*/ 132 h 690"/>
                <a:gd name="T4" fmla="*/ 591 w 684"/>
                <a:gd name="T5" fmla="*/ 105 h 690"/>
                <a:gd name="T6" fmla="*/ 558 w 684"/>
                <a:gd name="T7" fmla="*/ 267 h 690"/>
                <a:gd name="T8" fmla="*/ 684 w 684"/>
                <a:gd name="T9" fmla="*/ 345 h 690"/>
                <a:gd name="T10" fmla="*/ 555 w 684"/>
                <a:gd name="T11" fmla="*/ 426 h 690"/>
                <a:gd name="T12" fmla="*/ 600 w 684"/>
                <a:gd name="T13" fmla="*/ 582 h 690"/>
                <a:gd name="T14" fmla="*/ 423 w 684"/>
                <a:gd name="T15" fmla="*/ 558 h 690"/>
                <a:gd name="T16" fmla="*/ 345 w 684"/>
                <a:gd name="T17" fmla="*/ 690 h 690"/>
                <a:gd name="T18" fmla="*/ 261 w 684"/>
                <a:gd name="T19" fmla="*/ 558 h 690"/>
                <a:gd name="T20" fmla="*/ 123 w 684"/>
                <a:gd name="T21" fmla="*/ 612 h 690"/>
                <a:gd name="T22" fmla="*/ 141 w 684"/>
                <a:gd name="T23" fmla="*/ 444 h 690"/>
                <a:gd name="T24" fmla="*/ 0 w 684"/>
                <a:gd name="T25" fmla="*/ 345 h 690"/>
                <a:gd name="T26" fmla="*/ 135 w 684"/>
                <a:gd name="T27" fmla="*/ 267 h 690"/>
                <a:gd name="T28" fmla="*/ 93 w 684"/>
                <a:gd name="T29" fmla="*/ 105 h 690"/>
                <a:gd name="T30" fmla="*/ 246 w 684"/>
                <a:gd name="T31" fmla="*/ 147 h 690"/>
                <a:gd name="T32" fmla="*/ 345 w 684"/>
                <a:gd name="T33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84" h="690">
                  <a:moveTo>
                    <a:pt x="345" y="0"/>
                  </a:moveTo>
                  <a:lnTo>
                    <a:pt x="426" y="132"/>
                  </a:lnTo>
                  <a:lnTo>
                    <a:pt x="591" y="105"/>
                  </a:lnTo>
                  <a:lnTo>
                    <a:pt x="558" y="267"/>
                  </a:lnTo>
                  <a:lnTo>
                    <a:pt x="684" y="345"/>
                  </a:lnTo>
                  <a:lnTo>
                    <a:pt x="555" y="426"/>
                  </a:lnTo>
                  <a:lnTo>
                    <a:pt x="600" y="582"/>
                  </a:lnTo>
                  <a:lnTo>
                    <a:pt x="423" y="558"/>
                  </a:lnTo>
                  <a:lnTo>
                    <a:pt x="345" y="690"/>
                  </a:lnTo>
                  <a:lnTo>
                    <a:pt x="261" y="558"/>
                  </a:lnTo>
                  <a:lnTo>
                    <a:pt x="123" y="612"/>
                  </a:lnTo>
                  <a:lnTo>
                    <a:pt x="141" y="444"/>
                  </a:lnTo>
                  <a:lnTo>
                    <a:pt x="0" y="345"/>
                  </a:lnTo>
                  <a:lnTo>
                    <a:pt x="135" y="267"/>
                  </a:lnTo>
                  <a:lnTo>
                    <a:pt x="93" y="105"/>
                  </a:lnTo>
                  <a:lnTo>
                    <a:pt x="246" y="147"/>
                  </a:lnTo>
                  <a:lnTo>
                    <a:pt x="3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6" name="Freeform 33"/>
            <p:cNvSpPr>
              <a:spLocks/>
            </p:cNvSpPr>
            <p:nvPr/>
          </p:nvSpPr>
          <p:spPr bwMode="auto">
            <a:xfrm>
              <a:off x="878" y="1958"/>
              <a:ext cx="684" cy="690"/>
            </a:xfrm>
            <a:custGeom>
              <a:avLst/>
              <a:gdLst>
                <a:gd name="T0" fmla="*/ 345 w 684"/>
                <a:gd name="T1" fmla="*/ 0 h 690"/>
                <a:gd name="T2" fmla="*/ 426 w 684"/>
                <a:gd name="T3" fmla="*/ 132 h 690"/>
                <a:gd name="T4" fmla="*/ 591 w 684"/>
                <a:gd name="T5" fmla="*/ 105 h 690"/>
                <a:gd name="T6" fmla="*/ 558 w 684"/>
                <a:gd name="T7" fmla="*/ 267 h 690"/>
                <a:gd name="T8" fmla="*/ 684 w 684"/>
                <a:gd name="T9" fmla="*/ 345 h 690"/>
                <a:gd name="T10" fmla="*/ 555 w 684"/>
                <a:gd name="T11" fmla="*/ 426 h 690"/>
                <a:gd name="T12" fmla="*/ 600 w 684"/>
                <a:gd name="T13" fmla="*/ 582 h 690"/>
                <a:gd name="T14" fmla="*/ 423 w 684"/>
                <a:gd name="T15" fmla="*/ 558 h 690"/>
                <a:gd name="T16" fmla="*/ 345 w 684"/>
                <a:gd name="T17" fmla="*/ 690 h 690"/>
                <a:gd name="T18" fmla="*/ 261 w 684"/>
                <a:gd name="T19" fmla="*/ 558 h 690"/>
                <a:gd name="T20" fmla="*/ 123 w 684"/>
                <a:gd name="T21" fmla="*/ 612 h 690"/>
                <a:gd name="T22" fmla="*/ 141 w 684"/>
                <a:gd name="T23" fmla="*/ 444 h 690"/>
                <a:gd name="T24" fmla="*/ 0 w 684"/>
                <a:gd name="T25" fmla="*/ 345 h 690"/>
                <a:gd name="T26" fmla="*/ 135 w 684"/>
                <a:gd name="T27" fmla="*/ 267 h 690"/>
                <a:gd name="T28" fmla="*/ 93 w 684"/>
                <a:gd name="T29" fmla="*/ 105 h 690"/>
                <a:gd name="T30" fmla="*/ 246 w 684"/>
                <a:gd name="T31" fmla="*/ 147 h 690"/>
                <a:gd name="T32" fmla="*/ 345 w 684"/>
                <a:gd name="T33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84" h="690">
                  <a:moveTo>
                    <a:pt x="345" y="0"/>
                  </a:moveTo>
                  <a:lnTo>
                    <a:pt x="426" y="132"/>
                  </a:lnTo>
                  <a:lnTo>
                    <a:pt x="591" y="105"/>
                  </a:lnTo>
                  <a:lnTo>
                    <a:pt x="558" y="267"/>
                  </a:lnTo>
                  <a:lnTo>
                    <a:pt x="684" y="345"/>
                  </a:lnTo>
                  <a:lnTo>
                    <a:pt x="555" y="426"/>
                  </a:lnTo>
                  <a:lnTo>
                    <a:pt x="600" y="582"/>
                  </a:lnTo>
                  <a:lnTo>
                    <a:pt x="423" y="558"/>
                  </a:lnTo>
                  <a:lnTo>
                    <a:pt x="345" y="690"/>
                  </a:lnTo>
                  <a:lnTo>
                    <a:pt x="261" y="558"/>
                  </a:lnTo>
                  <a:lnTo>
                    <a:pt x="123" y="612"/>
                  </a:lnTo>
                  <a:lnTo>
                    <a:pt x="141" y="444"/>
                  </a:lnTo>
                  <a:lnTo>
                    <a:pt x="0" y="345"/>
                  </a:lnTo>
                  <a:lnTo>
                    <a:pt x="135" y="267"/>
                  </a:lnTo>
                  <a:lnTo>
                    <a:pt x="93" y="105"/>
                  </a:lnTo>
                  <a:lnTo>
                    <a:pt x="246" y="147"/>
                  </a:lnTo>
                  <a:lnTo>
                    <a:pt x="345" y="0"/>
                  </a:lnTo>
                  <a:close/>
                </a:path>
              </a:pathLst>
            </a:custGeom>
            <a:grp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37"/>
          <p:cNvGrpSpPr>
            <a:grpSpLocks/>
          </p:cNvGrpSpPr>
          <p:nvPr/>
        </p:nvGrpSpPr>
        <p:grpSpPr bwMode="auto">
          <a:xfrm>
            <a:off x="1576388" y="3290888"/>
            <a:ext cx="731838" cy="731837"/>
            <a:chOff x="993" y="2073"/>
            <a:chExt cx="461" cy="461"/>
          </a:xfrm>
          <a:solidFill>
            <a:srgbClr val="E4D490"/>
          </a:solidFill>
        </p:grpSpPr>
        <p:sp>
          <p:nvSpPr>
            <p:cNvPr id="12423" name="Oval 35"/>
            <p:cNvSpPr>
              <a:spLocks noChangeArrowheads="1"/>
            </p:cNvSpPr>
            <p:nvPr/>
          </p:nvSpPr>
          <p:spPr bwMode="auto">
            <a:xfrm>
              <a:off x="993" y="2073"/>
              <a:ext cx="461" cy="461"/>
            </a:xfrm>
            <a:prstGeom prst="ellips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4" name="Oval 36"/>
            <p:cNvSpPr>
              <a:spLocks noChangeArrowheads="1"/>
            </p:cNvSpPr>
            <p:nvPr/>
          </p:nvSpPr>
          <p:spPr bwMode="auto">
            <a:xfrm>
              <a:off x="993" y="2073"/>
              <a:ext cx="461" cy="461"/>
            </a:xfrm>
            <a:prstGeom prst="ellipse">
              <a:avLst/>
            </a:prstGeom>
            <a:grp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40"/>
          <p:cNvGrpSpPr>
            <a:grpSpLocks/>
          </p:cNvGrpSpPr>
          <p:nvPr/>
        </p:nvGrpSpPr>
        <p:grpSpPr bwMode="auto">
          <a:xfrm>
            <a:off x="1752601" y="3468688"/>
            <a:ext cx="377825" cy="377825"/>
            <a:chOff x="1104" y="2185"/>
            <a:chExt cx="238" cy="238"/>
          </a:xfrm>
          <a:solidFill>
            <a:srgbClr val="E4D490"/>
          </a:solidFill>
        </p:grpSpPr>
        <p:sp>
          <p:nvSpPr>
            <p:cNvPr id="12421" name="Oval 38"/>
            <p:cNvSpPr>
              <a:spLocks noChangeArrowheads="1"/>
            </p:cNvSpPr>
            <p:nvPr/>
          </p:nvSpPr>
          <p:spPr bwMode="auto">
            <a:xfrm>
              <a:off x="1108" y="2189"/>
              <a:ext cx="231" cy="230"/>
            </a:xfrm>
            <a:prstGeom prst="ellips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2" name="Freeform 39"/>
            <p:cNvSpPr>
              <a:spLocks noEditPoints="1"/>
            </p:cNvSpPr>
            <p:nvPr/>
          </p:nvSpPr>
          <p:spPr bwMode="auto">
            <a:xfrm>
              <a:off x="1104" y="2185"/>
              <a:ext cx="238" cy="238"/>
            </a:xfrm>
            <a:custGeom>
              <a:avLst/>
              <a:gdLst>
                <a:gd name="T0" fmla="*/ 108 w 238"/>
                <a:gd name="T1" fmla="*/ 8 h 238"/>
                <a:gd name="T2" fmla="*/ 107 w 238"/>
                <a:gd name="T3" fmla="*/ 0 h 238"/>
                <a:gd name="T4" fmla="*/ 131 w 238"/>
                <a:gd name="T5" fmla="*/ 8 h 238"/>
                <a:gd name="T6" fmla="*/ 66 w 238"/>
                <a:gd name="T7" fmla="*/ 21 h 238"/>
                <a:gd name="T8" fmla="*/ 46 w 238"/>
                <a:gd name="T9" fmla="*/ 25 h 238"/>
                <a:gd name="T10" fmla="*/ 73 w 238"/>
                <a:gd name="T11" fmla="*/ 9 h 238"/>
                <a:gd name="T12" fmla="*/ 34 w 238"/>
                <a:gd name="T13" fmla="*/ 47 h 238"/>
                <a:gd name="T14" fmla="*/ 21 w 238"/>
                <a:gd name="T15" fmla="*/ 66 h 238"/>
                <a:gd name="T16" fmla="*/ 15 w 238"/>
                <a:gd name="T17" fmla="*/ 62 h 238"/>
                <a:gd name="T18" fmla="*/ 28 w 238"/>
                <a:gd name="T19" fmla="*/ 42 h 238"/>
                <a:gd name="T20" fmla="*/ 10 w 238"/>
                <a:gd name="T21" fmla="*/ 97 h 238"/>
                <a:gd name="T22" fmla="*/ 9 w 238"/>
                <a:gd name="T23" fmla="*/ 126 h 238"/>
                <a:gd name="T24" fmla="*/ 1 w 238"/>
                <a:gd name="T25" fmla="*/ 106 h 238"/>
                <a:gd name="T26" fmla="*/ 11 w 238"/>
                <a:gd name="T27" fmla="*/ 95 h 238"/>
                <a:gd name="T28" fmla="*/ 17 w 238"/>
                <a:gd name="T29" fmla="*/ 162 h 238"/>
                <a:gd name="T30" fmla="*/ 18 w 238"/>
                <a:gd name="T31" fmla="*/ 181 h 238"/>
                <a:gd name="T32" fmla="*/ 5 w 238"/>
                <a:gd name="T33" fmla="*/ 154 h 238"/>
                <a:gd name="T34" fmla="*/ 39 w 238"/>
                <a:gd name="T35" fmla="*/ 195 h 238"/>
                <a:gd name="T36" fmla="*/ 57 w 238"/>
                <a:gd name="T37" fmla="*/ 211 h 238"/>
                <a:gd name="T38" fmla="*/ 53 w 238"/>
                <a:gd name="T39" fmla="*/ 218 h 238"/>
                <a:gd name="T40" fmla="*/ 33 w 238"/>
                <a:gd name="T41" fmla="*/ 201 h 238"/>
                <a:gd name="T42" fmla="*/ 87 w 238"/>
                <a:gd name="T43" fmla="*/ 225 h 238"/>
                <a:gd name="T44" fmla="*/ 114 w 238"/>
                <a:gd name="T45" fmla="*/ 230 h 238"/>
                <a:gd name="T46" fmla="*/ 95 w 238"/>
                <a:gd name="T47" fmla="*/ 236 h 238"/>
                <a:gd name="T48" fmla="*/ 84 w 238"/>
                <a:gd name="T49" fmla="*/ 224 h 238"/>
                <a:gd name="T50" fmla="*/ 153 w 238"/>
                <a:gd name="T51" fmla="*/ 225 h 238"/>
                <a:gd name="T52" fmla="*/ 170 w 238"/>
                <a:gd name="T53" fmla="*/ 227 h 238"/>
                <a:gd name="T54" fmla="*/ 143 w 238"/>
                <a:gd name="T55" fmla="*/ 236 h 238"/>
                <a:gd name="T56" fmla="*/ 186 w 238"/>
                <a:gd name="T57" fmla="*/ 208 h 238"/>
                <a:gd name="T58" fmla="*/ 205 w 238"/>
                <a:gd name="T59" fmla="*/ 190 h 238"/>
                <a:gd name="T60" fmla="*/ 211 w 238"/>
                <a:gd name="T61" fmla="*/ 195 h 238"/>
                <a:gd name="T62" fmla="*/ 191 w 238"/>
                <a:gd name="T63" fmla="*/ 214 h 238"/>
                <a:gd name="T64" fmla="*/ 222 w 238"/>
                <a:gd name="T65" fmla="*/ 162 h 238"/>
                <a:gd name="T66" fmla="*/ 229 w 238"/>
                <a:gd name="T67" fmla="*/ 137 h 238"/>
                <a:gd name="T68" fmla="*/ 233 w 238"/>
                <a:gd name="T69" fmla="*/ 154 h 238"/>
                <a:gd name="T70" fmla="*/ 220 w 238"/>
                <a:gd name="T71" fmla="*/ 166 h 238"/>
                <a:gd name="T72" fmla="*/ 228 w 238"/>
                <a:gd name="T73" fmla="*/ 96 h 238"/>
                <a:gd name="T74" fmla="*/ 232 w 238"/>
                <a:gd name="T75" fmla="*/ 81 h 238"/>
                <a:gd name="T76" fmla="*/ 238 w 238"/>
                <a:gd name="T77" fmla="*/ 107 h 238"/>
                <a:gd name="T78" fmla="*/ 215 w 238"/>
                <a:gd name="T79" fmla="*/ 62 h 238"/>
                <a:gd name="T80" fmla="*/ 198 w 238"/>
                <a:gd name="T81" fmla="*/ 40 h 238"/>
                <a:gd name="T82" fmla="*/ 204 w 238"/>
                <a:gd name="T83" fmla="*/ 35 h 238"/>
                <a:gd name="T84" fmla="*/ 222 w 238"/>
                <a:gd name="T85" fmla="*/ 58 h 238"/>
                <a:gd name="T86" fmla="*/ 172 w 238"/>
                <a:gd name="T87" fmla="*/ 21 h 238"/>
                <a:gd name="T88" fmla="*/ 149 w 238"/>
                <a:gd name="T89" fmla="*/ 12 h 238"/>
                <a:gd name="T90" fmla="*/ 166 w 238"/>
                <a:gd name="T91" fmla="*/ 9 h 238"/>
                <a:gd name="T92" fmla="*/ 178 w 238"/>
                <a:gd name="T93" fmla="*/ 2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8" h="238">
                  <a:moveTo>
                    <a:pt x="131" y="8"/>
                  </a:moveTo>
                  <a:lnTo>
                    <a:pt x="119" y="8"/>
                  </a:lnTo>
                  <a:lnTo>
                    <a:pt x="108" y="8"/>
                  </a:lnTo>
                  <a:lnTo>
                    <a:pt x="100" y="10"/>
                  </a:lnTo>
                  <a:lnTo>
                    <a:pt x="99" y="2"/>
                  </a:lnTo>
                  <a:lnTo>
                    <a:pt x="107" y="0"/>
                  </a:lnTo>
                  <a:lnTo>
                    <a:pt x="120" y="0"/>
                  </a:lnTo>
                  <a:lnTo>
                    <a:pt x="131" y="0"/>
                  </a:lnTo>
                  <a:lnTo>
                    <a:pt x="131" y="8"/>
                  </a:lnTo>
                  <a:close/>
                  <a:moveTo>
                    <a:pt x="78" y="16"/>
                  </a:moveTo>
                  <a:lnTo>
                    <a:pt x="76" y="16"/>
                  </a:lnTo>
                  <a:lnTo>
                    <a:pt x="66" y="21"/>
                  </a:lnTo>
                  <a:lnTo>
                    <a:pt x="57" y="27"/>
                  </a:lnTo>
                  <a:lnTo>
                    <a:pt x="51" y="31"/>
                  </a:lnTo>
                  <a:lnTo>
                    <a:pt x="46" y="25"/>
                  </a:lnTo>
                  <a:lnTo>
                    <a:pt x="53" y="20"/>
                  </a:lnTo>
                  <a:lnTo>
                    <a:pt x="63" y="14"/>
                  </a:lnTo>
                  <a:lnTo>
                    <a:pt x="73" y="9"/>
                  </a:lnTo>
                  <a:lnTo>
                    <a:pt x="75" y="8"/>
                  </a:lnTo>
                  <a:lnTo>
                    <a:pt x="78" y="16"/>
                  </a:lnTo>
                  <a:close/>
                  <a:moveTo>
                    <a:pt x="34" y="47"/>
                  </a:moveTo>
                  <a:lnTo>
                    <a:pt x="33" y="48"/>
                  </a:lnTo>
                  <a:lnTo>
                    <a:pt x="27" y="57"/>
                  </a:lnTo>
                  <a:lnTo>
                    <a:pt x="21" y="66"/>
                  </a:lnTo>
                  <a:lnTo>
                    <a:pt x="18" y="73"/>
                  </a:lnTo>
                  <a:lnTo>
                    <a:pt x="11" y="70"/>
                  </a:lnTo>
                  <a:lnTo>
                    <a:pt x="15" y="62"/>
                  </a:lnTo>
                  <a:lnTo>
                    <a:pt x="21" y="52"/>
                  </a:lnTo>
                  <a:lnTo>
                    <a:pt x="28" y="43"/>
                  </a:lnTo>
                  <a:lnTo>
                    <a:pt x="28" y="42"/>
                  </a:lnTo>
                  <a:lnTo>
                    <a:pt x="34" y="47"/>
                  </a:lnTo>
                  <a:close/>
                  <a:moveTo>
                    <a:pt x="11" y="95"/>
                  </a:moveTo>
                  <a:lnTo>
                    <a:pt x="10" y="97"/>
                  </a:lnTo>
                  <a:lnTo>
                    <a:pt x="9" y="108"/>
                  </a:lnTo>
                  <a:lnTo>
                    <a:pt x="8" y="119"/>
                  </a:lnTo>
                  <a:lnTo>
                    <a:pt x="9" y="126"/>
                  </a:lnTo>
                  <a:lnTo>
                    <a:pt x="1" y="126"/>
                  </a:lnTo>
                  <a:lnTo>
                    <a:pt x="0" y="119"/>
                  </a:lnTo>
                  <a:lnTo>
                    <a:pt x="1" y="106"/>
                  </a:lnTo>
                  <a:lnTo>
                    <a:pt x="3" y="95"/>
                  </a:lnTo>
                  <a:lnTo>
                    <a:pt x="3" y="93"/>
                  </a:lnTo>
                  <a:lnTo>
                    <a:pt x="11" y="95"/>
                  </a:lnTo>
                  <a:close/>
                  <a:moveTo>
                    <a:pt x="12" y="149"/>
                  </a:moveTo>
                  <a:lnTo>
                    <a:pt x="13" y="152"/>
                  </a:lnTo>
                  <a:lnTo>
                    <a:pt x="17" y="162"/>
                  </a:lnTo>
                  <a:lnTo>
                    <a:pt x="22" y="172"/>
                  </a:lnTo>
                  <a:lnTo>
                    <a:pt x="25" y="177"/>
                  </a:lnTo>
                  <a:lnTo>
                    <a:pt x="18" y="181"/>
                  </a:lnTo>
                  <a:lnTo>
                    <a:pt x="14" y="176"/>
                  </a:lnTo>
                  <a:lnTo>
                    <a:pt x="9" y="165"/>
                  </a:lnTo>
                  <a:lnTo>
                    <a:pt x="5" y="154"/>
                  </a:lnTo>
                  <a:lnTo>
                    <a:pt x="5" y="151"/>
                  </a:lnTo>
                  <a:lnTo>
                    <a:pt x="12" y="149"/>
                  </a:lnTo>
                  <a:close/>
                  <a:moveTo>
                    <a:pt x="39" y="195"/>
                  </a:moveTo>
                  <a:lnTo>
                    <a:pt x="41" y="198"/>
                  </a:lnTo>
                  <a:lnTo>
                    <a:pt x="49" y="205"/>
                  </a:lnTo>
                  <a:lnTo>
                    <a:pt x="57" y="211"/>
                  </a:lnTo>
                  <a:lnTo>
                    <a:pt x="63" y="214"/>
                  </a:lnTo>
                  <a:lnTo>
                    <a:pt x="59" y="221"/>
                  </a:lnTo>
                  <a:lnTo>
                    <a:pt x="53" y="218"/>
                  </a:lnTo>
                  <a:lnTo>
                    <a:pt x="43" y="211"/>
                  </a:lnTo>
                  <a:lnTo>
                    <a:pt x="35" y="203"/>
                  </a:lnTo>
                  <a:lnTo>
                    <a:pt x="33" y="201"/>
                  </a:lnTo>
                  <a:lnTo>
                    <a:pt x="39" y="195"/>
                  </a:lnTo>
                  <a:close/>
                  <a:moveTo>
                    <a:pt x="84" y="224"/>
                  </a:moveTo>
                  <a:lnTo>
                    <a:pt x="87" y="225"/>
                  </a:lnTo>
                  <a:lnTo>
                    <a:pt x="97" y="228"/>
                  </a:lnTo>
                  <a:lnTo>
                    <a:pt x="108" y="230"/>
                  </a:lnTo>
                  <a:lnTo>
                    <a:pt x="114" y="230"/>
                  </a:lnTo>
                  <a:lnTo>
                    <a:pt x="114" y="238"/>
                  </a:lnTo>
                  <a:lnTo>
                    <a:pt x="107" y="237"/>
                  </a:lnTo>
                  <a:lnTo>
                    <a:pt x="95" y="236"/>
                  </a:lnTo>
                  <a:lnTo>
                    <a:pt x="84" y="233"/>
                  </a:lnTo>
                  <a:lnTo>
                    <a:pt x="81" y="232"/>
                  </a:lnTo>
                  <a:lnTo>
                    <a:pt x="84" y="224"/>
                  </a:lnTo>
                  <a:close/>
                  <a:moveTo>
                    <a:pt x="137" y="229"/>
                  </a:moveTo>
                  <a:lnTo>
                    <a:pt x="142" y="228"/>
                  </a:lnTo>
                  <a:lnTo>
                    <a:pt x="153" y="225"/>
                  </a:lnTo>
                  <a:lnTo>
                    <a:pt x="163" y="221"/>
                  </a:lnTo>
                  <a:lnTo>
                    <a:pt x="166" y="220"/>
                  </a:lnTo>
                  <a:lnTo>
                    <a:pt x="170" y="227"/>
                  </a:lnTo>
                  <a:lnTo>
                    <a:pt x="166" y="229"/>
                  </a:lnTo>
                  <a:lnTo>
                    <a:pt x="155" y="233"/>
                  </a:lnTo>
                  <a:lnTo>
                    <a:pt x="143" y="236"/>
                  </a:lnTo>
                  <a:lnTo>
                    <a:pt x="138" y="236"/>
                  </a:lnTo>
                  <a:lnTo>
                    <a:pt x="137" y="229"/>
                  </a:lnTo>
                  <a:close/>
                  <a:moveTo>
                    <a:pt x="186" y="208"/>
                  </a:moveTo>
                  <a:lnTo>
                    <a:pt x="190" y="205"/>
                  </a:lnTo>
                  <a:lnTo>
                    <a:pt x="198" y="197"/>
                  </a:lnTo>
                  <a:lnTo>
                    <a:pt x="205" y="190"/>
                  </a:lnTo>
                  <a:lnTo>
                    <a:pt x="208" y="186"/>
                  </a:lnTo>
                  <a:lnTo>
                    <a:pt x="214" y="191"/>
                  </a:lnTo>
                  <a:lnTo>
                    <a:pt x="211" y="195"/>
                  </a:lnTo>
                  <a:lnTo>
                    <a:pt x="204" y="203"/>
                  </a:lnTo>
                  <a:lnTo>
                    <a:pt x="195" y="211"/>
                  </a:lnTo>
                  <a:lnTo>
                    <a:pt x="191" y="214"/>
                  </a:lnTo>
                  <a:lnTo>
                    <a:pt x="186" y="208"/>
                  </a:lnTo>
                  <a:close/>
                  <a:moveTo>
                    <a:pt x="220" y="166"/>
                  </a:moveTo>
                  <a:lnTo>
                    <a:pt x="222" y="162"/>
                  </a:lnTo>
                  <a:lnTo>
                    <a:pt x="226" y="152"/>
                  </a:lnTo>
                  <a:lnTo>
                    <a:pt x="228" y="141"/>
                  </a:lnTo>
                  <a:lnTo>
                    <a:pt x="229" y="137"/>
                  </a:lnTo>
                  <a:lnTo>
                    <a:pt x="237" y="138"/>
                  </a:lnTo>
                  <a:lnTo>
                    <a:pt x="236" y="143"/>
                  </a:lnTo>
                  <a:lnTo>
                    <a:pt x="233" y="154"/>
                  </a:lnTo>
                  <a:lnTo>
                    <a:pt x="229" y="166"/>
                  </a:lnTo>
                  <a:lnTo>
                    <a:pt x="227" y="169"/>
                  </a:lnTo>
                  <a:lnTo>
                    <a:pt x="220" y="166"/>
                  </a:lnTo>
                  <a:close/>
                  <a:moveTo>
                    <a:pt x="230" y="114"/>
                  </a:moveTo>
                  <a:lnTo>
                    <a:pt x="230" y="107"/>
                  </a:lnTo>
                  <a:lnTo>
                    <a:pt x="228" y="96"/>
                  </a:lnTo>
                  <a:lnTo>
                    <a:pt x="226" y="86"/>
                  </a:lnTo>
                  <a:lnTo>
                    <a:pt x="225" y="83"/>
                  </a:lnTo>
                  <a:lnTo>
                    <a:pt x="232" y="81"/>
                  </a:lnTo>
                  <a:lnTo>
                    <a:pt x="233" y="84"/>
                  </a:lnTo>
                  <a:lnTo>
                    <a:pt x="236" y="95"/>
                  </a:lnTo>
                  <a:lnTo>
                    <a:pt x="238" y="107"/>
                  </a:lnTo>
                  <a:lnTo>
                    <a:pt x="238" y="113"/>
                  </a:lnTo>
                  <a:lnTo>
                    <a:pt x="230" y="114"/>
                  </a:lnTo>
                  <a:close/>
                  <a:moveTo>
                    <a:pt x="215" y="62"/>
                  </a:moveTo>
                  <a:lnTo>
                    <a:pt x="211" y="57"/>
                  </a:lnTo>
                  <a:lnTo>
                    <a:pt x="205" y="48"/>
                  </a:lnTo>
                  <a:lnTo>
                    <a:pt x="198" y="40"/>
                  </a:lnTo>
                  <a:lnTo>
                    <a:pt x="196" y="38"/>
                  </a:lnTo>
                  <a:lnTo>
                    <a:pt x="201" y="32"/>
                  </a:lnTo>
                  <a:lnTo>
                    <a:pt x="204" y="35"/>
                  </a:lnTo>
                  <a:lnTo>
                    <a:pt x="212" y="43"/>
                  </a:lnTo>
                  <a:lnTo>
                    <a:pt x="218" y="52"/>
                  </a:lnTo>
                  <a:lnTo>
                    <a:pt x="222" y="58"/>
                  </a:lnTo>
                  <a:lnTo>
                    <a:pt x="215" y="62"/>
                  </a:lnTo>
                  <a:close/>
                  <a:moveTo>
                    <a:pt x="178" y="24"/>
                  </a:moveTo>
                  <a:lnTo>
                    <a:pt x="172" y="21"/>
                  </a:lnTo>
                  <a:lnTo>
                    <a:pt x="163" y="16"/>
                  </a:lnTo>
                  <a:lnTo>
                    <a:pt x="152" y="13"/>
                  </a:lnTo>
                  <a:lnTo>
                    <a:pt x="149" y="12"/>
                  </a:lnTo>
                  <a:lnTo>
                    <a:pt x="151" y="4"/>
                  </a:lnTo>
                  <a:lnTo>
                    <a:pt x="155" y="5"/>
                  </a:lnTo>
                  <a:lnTo>
                    <a:pt x="166" y="9"/>
                  </a:lnTo>
                  <a:lnTo>
                    <a:pt x="176" y="14"/>
                  </a:lnTo>
                  <a:lnTo>
                    <a:pt x="182" y="17"/>
                  </a:lnTo>
                  <a:lnTo>
                    <a:pt x="178" y="24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88" name="Group 43"/>
          <p:cNvGrpSpPr>
            <a:grpSpLocks/>
          </p:cNvGrpSpPr>
          <p:nvPr/>
        </p:nvGrpSpPr>
        <p:grpSpPr bwMode="auto">
          <a:xfrm>
            <a:off x="1851026" y="3565525"/>
            <a:ext cx="182563" cy="182562"/>
            <a:chOff x="1166" y="2246"/>
            <a:chExt cx="115" cy="115"/>
          </a:xfrm>
          <a:solidFill>
            <a:srgbClr val="E4D490"/>
          </a:solidFill>
        </p:grpSpPr>
        <p:sp>
          <p:nvSpPr>
            <p:cNvPr id="12419" name="Oval 41"/>
            <p:cNvSpPr>
              <a:spLocks noChangeArrowheads="1"/>
            </p:cNvSpPr>
            <p:nvPr/>
          </p:nvSpPr>
          <p:spPr bwMode="auto">
            <a:xfrm>
              <a:off x="1166" y="2246"/>
              <a:ext cx="115" cy="115"/>
            </a:xfrm>
            <a:prstGeom prst="ellips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0" name="Oval 42"/>
            <p:cNvSpPr>
              <a:spLocks noChangeArrowheads="1"/>
            </p:cNvSpPr>
            <p:nvPr/>
          </p:nvSpPr>
          <p:spPr bwMode="auto">
            <a:xfrm>
              <a:off x="1166" y="2246"/>
              <a:ext cx="115" cy="115"/>
            </a:xfrm>
            <a:prstGeom prst="ellipse">
              <a:avLst/>
            </a:prstGeom>
            <a:grp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89" name="Line 44"/>
          <p:cNvSpPr>
            <a:spLocks noChangeShapeType="1"/>
          </p:cNvSpPr>
          <p:nvPr/>
        </p:nvSpPr>
        <p:spPr bwMode="auto">
          <a:xfrm>
            <a:off x="1651001" y="3425825"/>
            <a:ext cx="57785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8" name="Line 45"/>
          <p:cNvSpPr>
            <a:spLocks noChangeShapeType="1"/>
          </p:cNvSpPr>
          <p:nvPr/>
        </p:nvSpPr>
        <p:spPr bwMode="auto">
          <a:xfrm>
            <a:off x="1941513" y="3021013"/>
            <a:ext cx="0" cy="544512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9" name="Line 46"/>
          <p:cNvSpPr>
            <a:spLocks noChangeShapeType="1"/>
          </p:cNvSpPr>
          <p:nvPr/>
        </p:nvSpPr>
        <p:spPr bwMode="auto">
          <a:xfrm>
            <a:off x="1941513" y="3748088"/>
            <a:ext cx="0" cy="64135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0" name="Line 47"/>
          <p:cNvSpPr>
            <a:spLocks noChangeShapeType="1"/>
          </p:cNvSpPr>
          <p:nvPr/>
        </p:nvSpPr>
        <p:spPr bwMode="auto">
          <a:xfrm flipH="1">
            <a:off x="2033588" y="3657600"/>
            <a:ext cx="639763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1" name="Line 48"/>
          <p:cNvSpPr>
            <a:spLocks noChangeShapeType="1"/>
          </p:cNvSpPr>
          <p:nvPr/>
        </p:nvSpPr>
        <p:spPr bwMode="auto">
          <a:xfrm>
            <a:off x="1941513" y="3603625"/>
            <a:ext cx="0" cy="96837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2" name="Line 49"/>
          <p:cNvSpPr>
            <a:spLocks noChangeShapeType="1"/>
          </p:cNvSpPr>
          <p:nvPr/>
        </p:nvSpPr>
        <p:spPr bwMode="auto">
          <a:xfrm flipH="1">
            <a:off x="1211263" y="3657600"/>
            <a:ext cx="639763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3" name="Line 50"/>
          <p:cNvSpPr>
            <a:spLocks noChangeShapeType="1"/>
          </p:cNvSpPr>
          <p:nvPr/>
        </p:nvSpPr>
        <p:spPr bwMode="auto">
          <a:xfrm flipH="1">
            <a:off x="1903413" y="3657600"/>
            <a:ext cx="920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" name="Line 51"/>
          <p:cNvSpPr>
            <a:spLocks noChangeShapeType="1"/>
          </p:cNvSpPr>
          <p:nvPr/>
        </p:nvSpPr>
        <p:spPr bwMode="auto">
          <a:xfrm flipH="1">
            <a:off x="2765426" y="3657600"/>
            <a:ext cx="16922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5" name="Line 52"/>
          <p:cNvSpPr>
            <a:spLocks noChangeShapeType="1"/>
          </p:cNvSpPr>
          <p:nvPr/>
        </p:nvSpPr>
        <p:spPr bwMode="auto">
          <a:xfrm flipH="1">
            <a:off x="4543426" y="3657600"/>
            <a:ext cx="1936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6" name="Line 53"/>
          <p:cNvSpPr>
            <a:spLocks noChangeShapeType="1"/>
          </p:cNvSpPr>
          <p:nvPr/>
        </p:nvSpPr>
        <p:spPr bwMode="auto">
          <a:xfrm flipH="1">
            <a:off x="4829176" y="3657600"/>
            <a:ext cx="184785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7" name="Line 54"/>
          <p:cNvSpPr>
            <a:spLocks noChangeShapeType="1"/>
          </p:cNvSpPr>
          <p:nvPr/>
        </p:nvSpPr>
        <p:spPr bwMode="auto">
          <a:xfrm>
            <a:off x="3040063" y="3298825"/>
            <a:ext cx="91440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8" name="Line 55"/>
          <p:cNvSpPr>
            <a:spLocks noChangeShapeType="1"/>
          </p:cNvSpPr>
          <p:nvPr/>
        </p:nvSpPr>
        <p:spPr bwMode="auto">
          <a:xfrm>
            <a:off x="3940176" y="3092450"/>
            <a:ext cx="121285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9" name="Line 56"/>
          <p:cNvSpPr>
            <a:spLocks noChangeShapeType="1"/>
          </p:cNvSpPr>
          <p:nvPr/>
        </p:nvSpPr>
        <p:spPr bwMode="auto">
          <a:xfrm>
            <a:off x="3954463" y="3105150"/>
            <a:ext cx="0" cy="547687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0" name="Line 57"/>
          <p:cNvSpPr>
            <a:spLocks noChangeShapeType="1"/>
          </p:cNvSpPr>
          <p:nvPr/>
        </p:nvSpPr>
        <p:spPr bwMode="auto">
          <a:xfrm>
            <a:off x="5143501" y="3086100"/>
            <a:ext cx="0" cy="561975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1" name="Line 58"/>
          <p:cNvSpPr>
            <a:spLocks noChangeShapeType="1"/>
          </p:cNvSpPr>
          <p:nvPr/>
        </p:nvSpPr>
        <p:spPr bwMode="auto">
          <a:xfrm>
            <a:off x="5143501" y="4022725"/>
            <a:ext cx="27305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312" name="Group 61"/>
          <p:cNvGrpSpPr>
            <a:grpSpLocks/>
          </p:cNvGrpSpPr>
          <p:nvPr/>
        </p:nvGrpSpPr>
        <p:grpSpPr bwMode="auto">
          <a:xfrm>
            <a:off x="3041651" y="3746500"/>
            <a:ext cx="3381375" cy="452437"/>
            <a:chOff x="1916" y="2360"/>
            <a:chExt cx="2130" cy="285"/>
          </a:xfrm>
          <a:pattFill prst="dkUpDiag">
            <a:fgClr>
              <a:srgbClr val="E4D490"/>
            </a:fgClr>
            <a:bgClr>
              <a:schemeClr val="bg1"/>
            </a:bgClr>
          </a:pattFill>
        </p:grpSpPr>
        <p:sp>
          <p:nvSpPr>
            <p:cNvPr id="12417" name="Freeform 59"/>
            <p:cNvSpPr>
              <a:spLocks/>
            </p:cNvSpPr>
            <p:nvPr/>
          </p:nvSpPr>
          <p:spPr bwMode="auto">
            <a:xfrm>
              <a:off x="1916" y="2360"/>
              <a:ext cx="2130" cy="285"/>
            </a:xfrm>
            <a:custGeom>
              <a:avLst/>
              <a:gdLst>
                <a:gd name="T0" fmla="*/ 2130 w 2130"/>
                <a:gd name="T1" fmla="*/ 174 h 285"/>
                <a:gd name="T2" fmla="*/ 2130 w 2130"/>
                <a:gd name="T3" fmla="*/ 57 h 285"/>
                <a:gd name="T4" fmla="*/ 2070 w 2130"/>
                <a:gd name="T5" fmla="*/ 0 h 285"/>
                <a:gd name="T6" fmla="*/ 2013 w 2130"/>
                <a:gd name="T7" fmla="*/ 57 h 285"/>
                <a:gd name="T8" fmla="*/ 1956 w 2130"/>
                <a:gd name="T9" fmla="*/ 3 h 285"/>
                <a:gd name="T10" fmla="*/ 1899 w 2130"/>
                <a:gd name="T11" fmla="*/ 48 h 285"/>
                <a:gd name="T12" fmla="*/ 1842 w 2130"/>
                <a:gd name="T13" fmla="*/ 6 h 285"/>
                <a:gd name="T14" fmla="*/ 1782 w 2130"/>
                <a:gd name="T15" fmla="*/ 54 h 285"/>
                <a:gd name="T16" fmla="*/ 1728 w 2130"/>
                <a:gd name="T17" fmla="*/ 9 h 285"/>
                <a:gd name="T18" fmla="*/ 1671 w 2130"/>
                <a:gd name="T19" fmla="*/ 57 h 285"/>
                <a:gd name="T20" fmla="*/ 1611 w 2130"/>
                <a:gd name="T21" fmla="*/ 12 h 285"/>
                <a:gd name="T22" fmla="*/ 1554 w 2130"/>
                <a:gd name="T23" fmla="*/ 57 h 285"/>
                <a:gd name="T24" fmla="*/ 1497 w 2130"/>
                <a:gd name="T25" fmla="*/ 12 h 285"/>
                <a:gd name="T26" fmla="*/ 1443 w 2130"/>
                <a:gd name="T27" fmla="*/ 54 h 285"/>
                <a:gd name="T28" fmla="*/ 1386 w 2130"/>
                <a:gd name="T29" fmla="*/ 3 h 285"/>
                <a:gd name="T30" fmla="*/ 1323 w 2130"/>
                <a:gd name="T31" fmla="*/ 57 h 285"/>
                <a:gd name="T32" fmla="*/ 1266 w 2130"/>
                <a:gd name="T33" fmla="*/ 9 h 285"/>
                <a:gd name="T34" fmla="*/ 1209 w 2130"/>
                <a:gd name="T35" fmla="*/ 54 h 285"/>
                <a:gd name="T36" fmla="*/ 1155 w 2130"/>
                <a:gd name="T37" fmla="*/ 9 h 285"/>
                <a:gd name="T38" fmla="*/ 1098 w 2130"/>
                <a:gd name="T39" fmla="*/ 57 h 285"/>
                <a:gd name="T40" fmla="*/ 1035 w 2130"/>
                <a:gd name="T41" fmla="*/ 9 h 285"/>
                <a:gd name="T42" fmla="*/ 978 w 2130"/>
                <a:gd name="T43" fmla="*/ 54 h 285"/>
                <a:gd name="T44" fmla="*/ 921 w 2130"/>
                <a:gd name="T45" fmla="*/ 6 h 285"/>
                <a:gd name="T46" fmla="*/ 861 w 2130"/>
                <a:gd name="T47" fmla="*/ 51 h 285"/>
                <a:gd name="T48" fmla="*/ 810 w 2130"/>
                <a:gd name="T49" fmla="*/ 9 h 285"/>
                <a:gd name="T50" fmla="*/ 747 w 2130"/>
                <a:gd name="T51" fmla="*/ 51 h 285"/>
                <a:gd name="T52" fmla="*/ 690 w 2130"/>
                <a:gd name="T53" fmla="*/ 6 h 285"/>
                <a:gd name="T54" fmla="*/ 633 w 2130"/>
                <a:gd name="T55" fmla="*/ 57 h 285"/>
                <a:gd name="T56" fmla="*/ 581 w 2130"/>
                <a:gd name="T57" fmla="*/ 10 h 285"/>
                <a:gd name="T58" fmla="*/ 521 w 2130"/>
                <a:gd name="T59" fmla="*/ 53 h 285"/>
                <a:gd name="T60" fmla="*/ 459 w 2130"/>
                <a:gd name="T61" fmla="*/ 9 h 285"/>
                <a:gd name="T62" fmla="*/ 401 w 2130"/>
                <a:gd name="T63" fmla="*/ 53 h 285"/>
                <a:gd name="T64" fmla="*/ 345 w 2130"/>
                <a:gd name="T65" fmla="*/ 12 h 285"/>
                <a:gd name="T66" fmla="*/ 289 w 2130"/>
                <a:gd name="T67" fmla="*/ 53 h 285"/>
                <a:gd name="T68" fmla="*/ 231 w 2130"/>
                <a:gd name="T69" fmla="*/ 9 h 285"/>
                <a:gd name="T70" fmla="*/ 173 w 2130"/>
                <a:gd name="T71" fmla="*/ 53 h 285"/>
                <a:gd name="T72" fmla="*/ 111 w 2130"/>
                <a:gd name="T73" fmla="*/ 9 h 285"/>
                <a:gd name="T74" fmla="*/ 111 w 2130"/>
                <a:gd name="T75" fmla="*/ 75 h 285"/>
                <a:gd name="T76" fmla="*/ 0 w 2130"/>
                <a:gd name="T77" fmla="*/ 75 h 285"/>
                <a:gd name="T78" fmla="*/ 3 w 2130"/>
                <a:gd name="T79" fmla="*/ 180 h 285"/>
                <a:gd name="T80" fmla="*/ 579 w 2130"/>
                <a:gd name="T81" fmla="*/ 180 h 285"/>
                <a:gd name="T82" fmla="*/ 579 w 2130"/>
                <a:gd name="T83" fmla="*/ 285 h 285"/>
                <a:gd name="T84" fmla="*/ 1326 w 2130"/>
                <a:gd name="T85" fmla="*/ 282 h 285"/>
                <a:gd name="T86" fmla="*/ 1326 w 2130"/>
                <a:gd name="T87" fmla="*/ 177 h 285"/>
                <a:gd name="T88" fmla="*/ 2130 w 2130"/>
                <a:gd name="T89" fmla="*/ 17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0" h="285">
                  <a:moveTo>
                    <a:pt x="2130" y="174"/>
                  </a:moveTo>
                  <a:lnTo>
                    <a:pt x="2130" y="57"/>
                  </a:lnTo>
                  <a:lnTo>
                    <a:pt x="2070" y="0"/>
                  </a:lnTo>
                  <a:lnTo>
                    <a:pt x="2013" y="57"/>
                  </a:lnTo>
                  <a:lnTo>
                    <a:pt x="1956" y="3"/>
                  </a:lnTo>
                  <a:lnTo>
                    <a:pt x="1899" y="48"/>
                  </a:lnTo>
                  <a:lnTo>
                    <a:pt x="1842" y="6"/>
                  </a:lnTo>
                  <a:lnTo>
                    <a:pt x="1782" y="54"/>
                  </a:lnTo>
                  <a:lnTo>
                    <a:pt x="1728" y="9"/>
                  </a:lnTo>
                  <a:lnTo>
                    <a:pt x="1671" y="57"/>
                  </a:lnTo>
                  <a:lnTo>
                    <a:pt x="1611" y="12"/>
                  </a:lnTo>
                  <a:lnTo>
                    <a:pt x="1554" y="57"/>
                  </a:lnTo>
                  <a:lnTo>
                    <a:pt x="1497" y="12"/>
                  </a:lnTo>
                  <a:lnTo>
                    <a:pt x="1443" y="54"/>
                  </a:lnTo>
                  <a:lnTo>
                    <a:pt x="1386" y="3"/>
                  </a:lnTo>
                  <a:lnTo>
                    <a:pt x="1323" y="57"/>
                  </a:lnTo>
                  <a:lnTo>
                    <a:pt x="1266" y="9"/>
                  </a:lnTo>
                  <a:lnTo>
                    <a:pt x="1209" y="54"/>
                  </a:lnTo>
                  <a:lnTo>
                    <a:pt x="1155" y="9"/>
                  </a:lnTo>
                  <a:lnTo>
                    <a:pt x="1098" y="57"/>
                  </a:lnTo>
                  <a:lnTo>
                    <a:pt x="1035" y="9"/>
                  </a:lnTo>
                  <a:lnTo>
                    <a:pt x="978" y="54"/>
                  </a:lnTo>
                  <a:lnTo>
                    <a:pt x="921" y="6"/>
                  </a:lnTo>
                  <a:lnTo>
                    <a:pt x="861" y="51"/>
                  </a:lnTo>
                  <a:lnTo>
                    <a:pt x="810" y="9"/>
                  </a:lnTo>
                  <a:lnTo>
                    <a:pt x="747" y="51"/>
                  </a:lnTo>
                  <a:lnTo>
                    <a:pt x="690" y="6"/>
                  </a:lnTo>
                  <a:lnTo>
                    <a:pt x="633" y="57"/>
                  </a:lnTo>
                  <a:lnTo>
                    <a:pt x="581" y="10"/>
                  </a:lnTo>
                  <a:lnTo>
                    <a:pt x="521" y="53"/>
                  </a:lnTo>
                  <a:lnTo>
                    <a:pt x="459" y="9"/>
                  </a:lnTo>
                  <a:lnTo>
                    <a:pt x="401" y="53"/>
                  </a:lnTo>
                  <a:lnTo>
                    <a:pt x="345" y="12"/>
                  </a:lnTo>
                  <a:lnTo>
                    <a:pt x="289" y="53"/>
                  </a:lnTo>
                  <a:lnTo>
                    <a:pt x="231" y="9"/>
                  </a:lnTo>
                  <a:lnTo>
                    <a:pt x="173" y="53"/>
                  </a:lnTo>
                  <a:lnTo>
                    <a:pt x="111" y="9"/>
                  </a:lnTo>
                  <a:lnTo>
                    <a:pt x="111" y="75"/>
                  </a:lnTo>
                  <a:lnTo>
                    <a:pt x="0" y="75"/>
                  </a:lnTo>
                  <a:lnTo>
                    <a:pt x="3" y="180"/>
                  </a:lnTo>
                  <a:lnTo>
                    <a:pt x="579" y="180"/>
                  </a:lnTo>
                  <a:lnTo>
                    <a:pt x="579" y="285"/>
                  </a:lnTo>
                  <a:lnTo>
                    <a:pt x="1326" y="282"/>
                  </a:lnTo>
                  <a:lnTo>
                    <a:pt x="1326" y="177"/>
                  </a:lnTo>
                  <a:lnTo>
                    <a:pt x="213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8" name="Freeform 60"/>
            <p:cNvSpPr>
              <a:spLocks/>
            </p:cNvSpPr>
            <p:nvPr/>
          </p:nvSpPr>
          <p:spPr bwMode="auto">
            <a:xfrm>
              <a:off x="1916" y="2360"/>
              <a:ext cx="2130" cy="285"/>
            </a:xfrm>
            <a:custGeom>
              <a:avLst/>
              <a:gdLst>
                <a:gd name="T0" fmla="*/ 2130 w 2130"/>
                <a:gd name="T1" fmla="*/ 174 h 285"/>
                <a:gd name="T2" fmla="*/ 2130 w 2130"/>
                <a:gd name="T3" fmla="*/ 57 h 285"/>
                <a:gd name="T4" fmla="*/ 2070 w 2130"/>
                <a:gd name="T5" fmla="*/ 0 h 285"/>
                <a:gd name="T6" fmla="*/ 2013 w 2130"/>
                <a:gd name="T7" fmla="*/ 57 h 285"/>
                <a:gd name="T8" fmla="*/ 1956 w 2130"/>
                <a:gd name="T9" fmla="*/ 3 h 285"/>
                <a:gd name="T10" fmla="*/ 1899 w 2130"/>
                <a:gd name="T11" fmla="*/ 48 h 285"/>
                <a:gd name="T12" fmla="*/ 1842 w 2130"/>
                <a:gd name="T13" fmla="*/ 6 h 285"/>
                <a:gd name="T14" fmla="*/ 1782 w 2130"/>
                <a:gd name="T15" fmla="*/ 54 h 285"/>
                <a:gd name="T16" fmla="*/ 1728 w 2130"/>
                <a:gd name="T17" fmla="*/ 9 h 285"/>
                <a:gd name="T18" fmla="*/ 1671 w 2130"/>
                <a:gd name="T19" fmla="*/ 57 h 285"/>
                <a:gd name="T20" fmla="*/ 1611 w 2130"/>
                <a:gd name="T21" fmla="*/ 12 h 285"/>
                <a:gd name="T22" fmla="*/ 1554 w 2130"/>
                <a:gd name="T23" fmla="*/ 57 h 285"/>
                <a:gd name="T24" fmla="*/ 1497 w 2130"/>
                <a:gd name="T25" fmla="*/ 12 h 285"/>
                <a:gd name="T26" fmla="*/ 1443 w 2130"/>
                <a:gd name="T27" fmla="*/ 54 h 285"/>
                <a:gd name="T28" fmla="*/ 1386 w 2130"/>
                <a:gd name="T29" fmla="*/ 3 h 285"/>
                <a:gd name="T30" fmla="*/ 1323 w 2130"/>
                <a:gd name="T31" fmla="*/ 57 h 285"/>
                <a:gd name="T32" fmla="*/ 1266 w 2130"/>
                <a:gd name="T33" fmla="*/ 9 h 285"/>
                <a:gd name="T34" fmla="*/ 1209 w 2130"/>
                <a:gd name="T35" fmla="*/ 54 h 285"/>
                <a:gd name="T36" fmla="*/ 1155 w 2130"/>
                <a:gd name="T37" fmla="*/ 9 h 285"/>
                <a:gd name="T38" fmla="*/ 1098 w 2130"/>
                <a:gd name="T39" fmla="*/ 57 h 285"/>
                <a:gd name="T40" fmla="*/ 1035 w 2130"/>
                <a:gd name="T41" fmla="*/ 9 h 285"/>
                <a:gd name="T42" fmla="*/ 978 w 2130"/>
                <a:gd name="T43" fmla="*/ 54 h 285"/>
                <a:gd name="T44" fmla="*/ 921 w 2130"/>
                <a:gd name="T45" fmla="*/ 6 h 285"/>
                <a:gd name="T46" fmla="*/ 861 w 2130"/>
                <a:gd name="T47" fmla="*/ 51 h 285"/>
                <a:gd name="T48" fmla="*/ 810 w 2130"/>
                <a:gd name="T49" fmla="*/ 9 h 285"/>
                <a:gd name="T50" fmla="*/ 747 w 2130"/>
                <a:gd name="T51" fmla="*/ 51 h 285"/>
                <a:gd name="T52" fmla="*/ 690 w 2130"/>
                <a:gd name="T53" fmla="*/ 6 h 285"/>
                <a:gd name="T54" fmla="*/ 633 w 2130"/>
                <a:gd name="T55" fmla="*/ 57 h 285"/>
                <a:gd name="T56" fmla="*/ 581 w 2130"/>
                <a:gd name="T57" fmla="*/ 10 h 285"/>
                <a:gd name="T58" fmla="*/ 521 w 2130"/>
                <a:gd name="T59" fmla="*/ 53 h 285"/>
                <a:gd name="T60" fmla="*/ 459 w 2130"/>
                <a:gd name="T61" fmla="*/ 9 h 285"/>
                <a:gd name="T62" fmla="*/ 401 w 2130"/>
                <a:gd name="T63" fmla="*/ 53 h 285"/>
                <a:gd name="T64" fmla="*/ 345 w 2130"/>
                <a:gd name="T65" fmla="*/ 12 h 285"/>
                <a:gd name="T66" fmla="*/ 289 w 2130"/>
                <a:gd name="T67" fmla="*/ 53 h 285"/>
                <a:gd name="T68" fmla="*/ 231 w 2130"/>
                <a:gd name="T69" fmla="*/ 9 h 285"/>
                <a:gd name="T70" fmla="*/ 173 w 2130"/>
                <a:gd name="T71" fmla="*/ 53 h 285"/>
                <a:gd name="T72" fmla="*/ 111 w 2130"/>
                <a:gd name="T73" fmla="*/ 9 h 285"/>
                <a:gd name="T74" fmla="*/ 111 w 2130"/>
                <a:gd name="T75" fmla="*/ 75 h 285"/>
                <a:gd name="T76" fmla="*/ 0 w 2130"/>
                <a:gd name="T77" fmla="*/ 75 h 285"/>
                <a:gd name="T78" fmla="*/ 3 w 2130"/>
                <a:gd name="T79" fmla="*/ 180 h 285"/>
                <a:gd name="T80" fmla="*/ 579 w 2130"/>
                <a:gd name="T81" fmla="*/ 180 h 285"/>
                <a:gd name="T82" fmla="*/ 579 w 2130"/>
                <a:gd name="T83" fmla="*/ 285 h 285"/>
                <a:gd name="T84" fmla="*/ 1326 w 2130"/>
                <a:gd name="T85" fmla="*/ 282 h 285"/>
                <a:gd name="T86" fmla="*/ 1326 w 2130"/>
                <a:gd name="T87" fmla="*/ 177 h 285"/>
                <a:gd name="T88" fmla="*/ 2130 w 2130"/>
                <a:gd name="T89" fmla="*/ 17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0" h="285">
                  <a:moveTo>
                    <a:pt x="2130" y="174"/>
                  </a:moveTo>
                  <a:lnTo>
                    <a:pt x="2130" y="57"/>
                  </a:lnTo>
                  <a:lnTo>
                    <a:pt x="2070" y="0"/>
                  </a:lnTo>
                  <a:lnTo>
                    <a:pt x="2013" y="57"/>
                  </a:lnTo>
                  <a:lnTo>
                    <a:pt x="1956" y="3"/>
                  </a:lnTo>
                  <a:lnTo>
                    <a:pt x="1899" y="48"/>
                  </a:lnTo>
                  <a:lnTo>
                    <a:pt x="1842" y="6"/>
                  </a:lnTo>
                  <a:lnTo>
                    <a:pt x="1782" y="54"/>
                  </a:lnTo>
                  <a:lnTo>
                    <a:pt x="1728" y="9"/>
                  </a:lnTo>
                  <a:lnTo>
                    <a:pt x="1671" y="57"/>
                  </a:lnTo>
                  <a:lnTo>
                    <a:pt x="1611" y="12"/>
                  </a:lnTo>
                  <a:lnTo>
                    <a:pt x="1554" y="57"/>
                  </a:lnTo>
                  <a:lnTo>
                    <a:pt x="1497" y="12"/>
                  </a:lnTo>
                  <a:lnTo>
                    <a:pt x="1443" y="54"/>
                  </a:lnTo>
                  <a:lnTo>
                    <a:pt x="1386" y="3"/>
                  </a:lnTo>
                  <a:lnTo>
                    <a:pt x="1323" y="57"/>
                  </a:lnTo>
                  <a:lnTo>
                    <a:pt x="1266" y="9"/>
                  </a:lnTo>
                  <a:lnTo>
                    <a:pt x="1209" y="54"/>
                  </a:lnTo>
                  <a:lnTo>
                    <a:pt x="1155" y="9"/>
                  </a:lnTo>
                  <a:lnTo>
                    <a:pt x="1098" y="57"/>
                  </a:lnTo>
                  <a:lnTo>
                    <a:pt x="1035" y="9"/>
                  </a:lnTo>
                  <a:lnTo>
                    <a:pt x="978" y="54"/>
                  </a:lnTo>
                  <a:lnTo>
                    <a:pt x="921" y="6"/>
                  </a:lnTo>
                  <a:lnTo>
                    <a:pt x="861" y="51"/>
                  </a:lnTo>
                  <a:lnTo>
                    <a:pt x="810" y="9"/>
                  </a:lnTo>
                  <a:lnTo>
                    <a:pt x="747" y="51"/>
                  </a:lnTo>
                  <a:lnTo>
                    <a:pt x="690" y="6"/>
                  </a:lnTo>
                  <a:lnTo>
                    <a:pt x="633" y="57"/>
                  </a:lnTo>
                  <a:lnTo>
                    <a:pt x="581" y="10"/>
                  </a:lnTo>
                  <a:lnTo>
                    <a:pt x="521" y="53"/>
                  </a:lnTo>
                  <a:lnTo>
                    <a:pt x="459" y="9"/>
                  </a:lnTo>
                  <a:lnTo>
                    <a:pt x="401" y="53"/>
                  </a:lnTo>
                  <a:lnTo>
                    <a:pt x="345" y="12"/>
                  </a:lnTo>
                  <a:lnTo>
                    <a:pt x="289" y="53"/>
                  </a:lnTo>
                  <a:lnTo>
                    <a:pt x="231" y="9"/>
                  </a:lnTo>
                  <a:lnTo>
                    <a:pt x="173" y="53"/>
                  </a:lnTo>
                  <a:lnTo>
                    <a:pt x="111" y="9"/>
                  </a:lnTo>
                  <a:lnTo>
                    <a:pt x="111" y="75"/>
                  </a:lnTo>
                  <a:lnTo>
                    <a:pt x="0" y="75"/>
                  </a:lnTo>
                  <a:lnTo>
                    <a:pt x="3" y="180"/>
                  </a:lnTo>
                  <a:lnTo>
                    <a:pt x="579" y="180"/>
                  </a:lnTo>
                  <a:lnTo>
                    <a:pt x="579" y="285"/>
                  </a:lnTo>
                  <a:lnTo>
                    <a:pt x="1326" y="282"/>
                  </a:lnTo>
                  <a:lnTo>
                    <a:pt x="1326" y="177"/>
                  </a:lnTo>
                  <a:lnTo>
                    <a:pt x="2130" y="174"/>
                  </a:lnTo>
                  <a:close/>
                </a:path>
              </a:pathLst>
            </a:custGeom>
            <a:grp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13" name="Line 62"/>
          <p:cNvSpPr>
            <a:spLocks noChangeShapeType="1"/>
          </p:cNvSpPr>
          <p:nvPr/>
        </p:nvSpPr>
        <p:spPr bwMode="auto">
          <a:xfrm>
            <a:off x="5600701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4" name="Line 63"/>
          <p:cNvSpPr>
            <a:spLocks noChangeShapeType="1"/>
          </p:cNvSpPr>
          <p:nvPr/>
        </p:nvSpPr>
        <p:spPr bwMode="auto">
          <a:xfrm>
            <a:off x="5783263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5" name="Line 64"/>
          <p:cNvSpPr>
            <a:spLocks noChangeShapeType="1"/>
          </p:cNvSpPr>
          <p:nvPr/>
        </p:nvSpPr>
        <p:spPr bwMode="auto">
          <a:xfrm>
            <a:off x="5965826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6" name="Line 65"/>
          <p:cNvSpPr>
            <a:spLocks noChangeShapeType="1"/>
          </p:cNvSpPr>
          <p:nvPr/>
        </p:nvSpPr>
        <p:spPr bwMode="auto">
          <a:xfrm>
            <a:off x="6148388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7" name="Line 66"/>
          <p:cNvSpPr>
            <a:spLocks noChangeShapeType="1"/>
          </p:cNvSpPr>
          <p:nvPr/>
        </p:nvSpPr>
        <p:spPr bwMode="auto">
          <a:xfrm>
            <a:off x="6330951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8" name="Line 67"/>
          <p:cNvSpPr>
            <a:spLocks noChangeShapeType="1"/>
          </p:cNvSpPr>
          <p:nvPr/>
        </p:nvSpPr>
        <p:spPr bwMode="auto">
          <a:xfrm>
            <a:off x="5508626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9" name="Line 68"/>
          <p:cNvSpPr>
            <a:spLocks noChangeShapeType="1"/>
          </p:cNvSpPr>
          <p:nvPr/>
        </p:nvSpPr>
        <p:spPr bwMode="auto">
          <a:xfrm>
            <a:off x="5691188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0" name="Line 69"/>
          <p:cNvSpPr>
            <a:spLocks noChangeShapeType="1"/>
          </p:cNvSpPr>
          <p:nvPr/>
        </p:nvSpPr>
        <p:spPr bwMode="auto">
          <a:xfrm>
            <a:off x="5873751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1" name="Line 70"/>
          <p:cNvSpPr>
            <a:spLocks noChangeShapeType="1"/>
          </p:cNvSpPr>
          <p:nvPr/>
        </p:nvSpPr>
        <p:spPr bwMode="auto">
          <a:xfrm>
            <a:off x="6057901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2" name="Line 71"/>
          <p:cNvSpPr>
            <a:spLocks noChangeShapeType="1"/>
          </p:cNvSpPr>
          <p:nvPr/>
        </p:nvSpPr>
        <p:spPr bwMode="auto">
          <a:xfrm>
            <a:off x="6240463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3" name="Freeform 72"/>
          <p:cNvSpPr>
            <a:spLocks noEditPoints="1"/>
          </p:cNvSpPr>
          <p:nvPr/>
        </p:nvSpPr>
        <p:spPr bwMode="auto">
          <a:xfrm>
            <a:off x="2838451" y="2921000"/>
            <a:ext cx="279400" cy="938212"/>
          </a:xfrm>
          <a:custGeom>
            <a:avLst/>
            <a:gdLst>
              <a:gd name="T0" fmla="*/ 2534 w 2934"/>
              <a:gd name="T1" fmla="*/ 8722 h 9855"/>
              <a:gd name="T2" fmla="*/ 10 w 2934"/>
              <a:gd name="T3" fmla="*/ 93 h 9855"/>
              <a:gd name="T4" fmla="*/ 55 w 2934"/>
              <a:gd name="T5" fmla="*/ 10 h 9855"/>
              <a:gd name="T6" fmla="*/ 138 w 2934"/>
              <a:gd name="T7" fmla="*/ 56 h 9855"/>
              <a:gd name="T8" fmla="*/ 2661 w 2934"/>
              <a:gd name="T9" fmla="*/ 8684 h 9855"/>
              <a:gd name="T10" fmla="*/ 2616 w 2934"/>
              <a:gd name="T11" fmla="*/ 8767 h 9855"/>
              <a:gd name="T12" fmla="*/ 2534 w 2934"/>
              <a:gd name="T13" fmla="*/ 8722 h 9855"/>
              <a:gd name="T14" fmla="*/ 2816 w 2934"/>
              <a:gd name="T15" fmla="*/ 8500 h 9855"/>
              <a:gd name="T16" fmla="*/ 2934 w 2934"/>
              <a:gd name="T17" fmla="*/ 9855 h 9855"/>
              <a:gd name="T18" fmla="*/ 2304 w 2934"/>
              <a:gd name="T19" fmla="*/ 8650 h 9855"/>
              <a:gd name="T20" fmla="*/ 2816 w 2934"/>
              <a:gd name="T21" fmla="*/ 8500 h 9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34" h="9855">
                <a:moveTo>
                  <a:pt x="2534" y="8722"/>
                </a:moveTo>
                <a:lnTo>
                  <a:pt x="10" y="93"/>
                </a:lnTo>
                <a:cubicBezTo>
                  <a:pt x="0" y="58"/>
                  <a:pt x="20" y="21"/>
                  <a:pt x="55" y="10"/>
                </a:cubicBezTo>
                <a:cubicBezTo>
                  <a:pt x="91" y="0"/>
                  <a:pt x="128" y="20"/>
                  <a:pt x="138" y="56"/>
                </a:cubicBezTo>
                <a:lnTo>
                  <a:pt x="2661" y="8684"/>
                </a:lnTo>
                <a:cubicBezTo>
                  <a:pt x="2672" y="8719"/>
                  <a:pt x="2652" y="8756"/>
                  <a:pt x="2616" y="8767"/>
                </a:cubicBezTo>
                <a:cubicBezTo>
                  <a:pt x="2581" y="8777"/>
                  <a:pt x="2544" y="8757"/>
                  <a:pt x="2534" y="8722"/>
                </a:cubicBezTo>
                <a:close/>
                <a:moveTo>
                  <a:pt x="2816" y="8500"/>
                </a:moveTo>
                <a:lnTo>
                  <a:pt x="2934" y="9855"/>
                </a:lnTo>
                <a:lnTo>
                  <a:pt x="2304" y="8650"/>
                </a:lnTo>
                <a:lnTo>
                  <a:pt x="2816" y="850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4" name="Rectangle 73"/>
          <p:cNvSpPr>
            <a:spLocks noChangeArrowheads="1"/>
          </p:cNvSpPr>
          <p:nvPr/>
        </p:nvSpPr>
        <p:spPr bwMode="auto">
          <a:xfrm>
            <a:off x="1285876" y="2827338"/>
            <a:ext cx="466724" cy="184666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Milled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6" name="Rectangle 75"/>
          <p:cNvSpPr>
            <a:spLocks noChangeArrowheads="1"/>
          </p:cNvSpPr>
          <p:nvPr/>
        </p:nvSpPr>
        <p:spPr bwMode="auto">
          <a:xfrm>
            <a:off x="1692276" y="2827338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7" name="Rectangle 76"/>
          <p:cNvSpPr>
            <a:spLocks noChangeArrowheads="1"/>
          </p:cNvSpPr>
          <p:nvPr/>
        </p:nvSpPr>
        <p:spPr bwMode="auto">
          <a:xfrm>
            <a:off x="1731963" y="2827338"/>
            <a:ext cx="63817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Locating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8" name="Rectangle 77"/>
          <p:cNvSpPr>
            <a:spLocks noChangeArrowheads="1"/>
          </p:cNvSpPr>
          <p:nvPr/>
        </p:nvSpPr>
        <p:spPr bwMode="auto">
          <a:xfrm>
            <a:off x="2308226" y="2827338"/>
            <a:ext cx="515938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Groove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9" name="Rectangle 78"/>
          <p:cNvSpPr>
            <a:spLocks noChangeArrowheads="1"/>
          </p:cNvSpPr>
          <p:nvPr/>
        </p:nvSpPr>
        <p:spPr bwMode="auto">
          <a:xfrm>
            <a:off x="2765426" y="2827338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0" name="Rectangle 79"/>
          <p:cNvSpPr>
            <a:spLocks noChangeArrowheads="1"/>
          </p:cNvSpPr>
          <p:nvPr/>
        </p:nvSpPr>
        <p:spPr bwMode="auto">
          <a:xfrm>
            <a:off x="2805113" y="2827338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331" name="Group 82"/>
          <p:cNvGrpSpPr>
            <a:grpSpLocks/>
          </p:cNvGrpSpPr>
          <p:nvPr/>
        </p:nvGrpSpPr>
        <p:grpSpPr bwMode="auto">
          <a:xfrm>
            <a:off x="5883276" y="3098800"/>
            <a:ext cx="1901825" cy="461962"/>
            <a:chOff x="3706" y="1952"/>
            <a:chExt cx="1198" cy="291"/>
          </a:xfrm>
          <a:solidFill>
            <a:srgbClr val="E4D490"/>
          </a:solidFill>
        </p:grpSpPr>
        <p:sp>
          <p:nvSpPr>
            <p:cNvPr id="12415" name="Rectangle 80"/>
            <p:cNvSpPr>
              <a:spLocks noChangeArrowheads="1"/>
            </p:cNvSpPr>
            <p:nvPr/>
          </p:nvSpPr>
          <p:spPr bwMode="auto">
            <a:xfrm>
              <a:off x="4083" y="1952"/>
              <a:ext cx="821" cy="2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6" name="Freeform 81"/>
            <p:cNvSpPr>
              <a:spLocks noEditPoints="1"/>
            </p:cNvSpPr>
            <p:nvPr/>
          </p:nvSpPr>
          <p:spPr bwMode="auto">
            <a:xfrm>
              <a:off x="3706" y="2020"/>
              <a:ext cx="334" cy="223"/>
            </a:xfrm>
            <a:custGeom>
              <a:avLst/>
              <a:gdLst>
                <a:gd name="T0" fmla="*/ 481 w 2778"/>
                <a:gd name="T1" fmla="*/ 1504 h 1864"/>
                <a:gd name="T2" fmla="*/ 2722 w 2778"/>
                <a:gd name="T3" fmla="*/ 10 h 1864"/>
                <a:gd name="T4" fmla="*/ 2768 w 2778"/>
                <a:gd name="T5" fmla="*/ 19 h 1864"/>
                <a:gd name="T6" fmla="*/ 2759 w 2778"/>
                <a:gd name="T7" fmla="*/ 65 h 1864"/>
                <a:gd name="T8" fmla="*/ 518 w 2778"/>
                <a:gd name="T9" fmla="*/ 1559 h 1864"/>
                <a:gd name="T10" fmla="*/ 472 w 2778"/>
                <a:gd name="T11" fmla="*/ 1550 h 1864"/>
                <a:gd name="T12" fmla="*/ 481 w 2778"/>
                <a:gd name="T13" fmla="*/ 1504 h 1864"/>
                <a:gd name="T14" fmla="*/ 629 w 2778"/>
                <a:gd name="T15" fmla="*/ 1605 h 1864"/>
                <a:gd name="T16" fmla="*/ 0 w 2778"/>
                <a:gd name="T17" fmla="*/ 1864 h 1864"/>
                <a:gd name="T18" fmla="*/ 481 w 2778"/>
                <a:gd name="T19" fmla="*/ 1383 h 1864"/>
                <a:gd name="T20" fmla="*/ 629 w 2778"/>
                <a:gd name="T21" fmla="*/ 1605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78" h="1864">
                  <a:moveTo>
                    <a:pt x="481" y="1504"/>
                  </a:moveTo>
                  <a:lnTo>
                    <a:pt x="2722" y="10"/>
                  </a:lnTo>
                  <a:cubicBezTo>
                    <a:pt x="2737" y="0"/>
                    <a:pt x="2758" y="4"/>
                    <a:pt x="2768" y="19"/>
                  </a:cubicBezTo>
                  <a:cubicBezTo>
                    <a:pt x="2778" y="34"/>
                    <a:pt x="2774" y="55"/>
                    <a:pt x="2759" y="65"/>
                  </a:cubicBezTo>
                  <a:lnTo>
                    <a:pt x="518" y="1559"/>
                  </a:lnTo>
                  <a:cubicBezTo>
                    <a:pt x="503" y="1569"/>
                    <a:pt x="482" y="1565"/>
                    <a:pt x="472" y="1550"/>
                  </a:cubicBezTo>
                  <a:cubicBezTo>
                    <a:pt x="462" y="1535"/>
                    <a:pt x="466" y="1514"/>
                    <a:pt x="481" y="1504"/>
                  </a:cubicBezTo>
                  <a:close/>
                  <a:moveTo>
                    <a:pt x="629" y="1605"/>
                  </a:moveTo>
                  <a:lnTo>
                    <a:pt x="0" y="1864"/>
                  </a:lnTo>
                  <a:lnTo>
                    <a:pt x="481" y="1383"/>
                  </a:lnTo>
                  <a:lnTo>
                    <a:pt x="629" y="1605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32" name="Rectangle 83"/>
          <p:cNvSpPr>
            <a:spLocks noChangeArrowheads="1"/>
          </p:cNvSpPr>
          <p:nvPr/>
        </p:nvSpPr>
        <p:spPr bwMode="auto">
          <a:xfrm>
            <a:off x="6488113" y="3105150"/>
            <a:ext cx="3873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Axis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3" name="Rectangle 84"/>
          <p:cNvSpPr>
            <a:spLocks noChangeArrowheads="1"/>
          </p:cNvSpPr>
          <p:nvPr/>
        </p:nvSpPr>
        <p:spPr bwMode="auto">
          <a:xfrm>
            <a:off x="6815138" y="3105150"/>
            <a:ext cx="9572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Through Hole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4" name="Rectangle 85"/>
          <p:cNvSpPr>
            <a:spLocks noChangeArrowheads="1"/>
          </p:cNvSpPr>
          <p:nvPr/>
        </p:nvSpPr>
        <p:spPr bwMode="auto">
          <a:xfrm>
            <a:off x="7712076" y="3105150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5" name="Rectangle 86"/>
          <p:cNvSpPr>
            <a:spLocks noChangeArrowheads="1"/>
          </p:cNvSpPr>
          <p:nvPr/>
        </p:nvSpPr>
        <p:spPr bwMode="auto">
          <a:xfrm>
            <a:off x="6488113" y="3292475"/>
            <a:ext cx="3889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Pilot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6" name="Rectangle 87"/>
          <p:cNvSpPr>
            <a:spLocks noChangeArrowheads="1"/>
          </p:cNvSpPr>
          <p:nvPr/>
        </p:nvSpPr>
        <p:spPr bwMode="auto">
          <a:xfrm>
            <a:off x="6813551" y="3275013"/>
            <a:ext cx="219075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cs typeface="Arial" pitchFamily="34" charset="0"/>
              </a:rPr>
              <a:t>Æ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7" name="Rectangle 88"/>
          <p:cNvSpPr>
            <a:spLocks noChangeArrowheads="1"/>
          </p:cNvSpPr>
          <p:nvPr/>
        </p:nvSpPr>
        <p:spPr bwMode="auto">
          <a:xfrm>
            <a:off x="6940551" y="3292475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8" name="Rectangle 89"/>
          <p:cNvSpPr>
            <a:spLocks noChangeArrowheads="1"/>
          </p:cNvSpPr>
          <p:nvPr/>
        </p:nvSpPr>
        <p:spPr bwMode="auto">
          <a:xfrm>
            <a:off x="6978651" y="3292475"/>
            <a:ext cx="679450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10.50 mm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9" name="Rectangle 90"/>
          <p:cNvSpPr>
            <a:spLocks noChangeArrowheads="1"/>
          </p:cNvSpPr>
          <p:nvPr/>
        </p:nvSpPr>
        <p:spPr bwMode="auto">
          <a:xfrm>
            <a:off x="7596188" y="3292475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340" name="Group 93"/>
          <p:cNvGrpSpPr>
            <a:grpSpLocks/>
          </p:cNvGrpSpPr>
          <p:nvPr/>
        </p:nvGrpSpPr>
        <p:grpSpPr bwMode="auto">
          <a:xfrm>
            <a:off x="2193926" y="4164013"/>
            <a:ext cx="1731963" cy="550862"/>
            <a:chOff x="1382" y="2623"/>
            <a:chExt cx="1091" cy="347"/>
          </a:xfrm>
          <a:solidFill>
            <a:srgbClr val="E4D490"/>
          </a:solidFill>
        </p:grpSpPr>
        <p:sp>
          <p:nvSpPr>
            <p:cNvPr id="12413" name="Rectangle 91"/>
            <p:cNvSpPr>
              <a:spLocks noChangeArrowheads="1"/>
            </p:cNvSpPr>
            <p:nvPr/>
          </p:nvSpPr>
          <p:spPr bwMode="auto">
            <a:xfrm>
              <a:off x="1671" y="2849"/>
              <a:ext cx="802" cy="1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4" name="Freeform 92"/>
            <p:cNvSpPr>
              <a:spLocks noEditPoints="1"/>
            </p:cNvSpPr>
            <p:nvPr/>
          </p:nvSpPr>
          <p:spPr bwMode="auto">
            <a:xfrm>
              <a:off x="1382" y="2623"/>
              <a:ext cx="246" cy="302"/>
            </a:xfrm>
            <a:custGeom>
              <a:avLst/>
              <a:gdLst>
                <a:gd name="T0" fmla="*/ 808 w 4096"/>
                <a:gd name="T1" fmla="*/ 891 h 5035"/>
                <a:gd name="T2" fmla="*/ 4073 w 4096"/>
                <a:gd name="T3" fmla="*/ 4919 h 5035"/>
                <a:gd name="T4" fmla="*/ 4063 w 4096"/>
                <a:gd name="T5" fmla="*/ 5012 h 5035"/>
                <a:gd name="T6" fmla="*/ 3969 w 4096"/>
                <a:gd name="T7" fmla="*/ 5002 h 5035"/>
                <a:gd name="T8" fmla="*/ 704 w 4096"/>
                <a:gd name="T9" fmla="*/ 975 h 5035"/>
                <a:gd name="T10" fmla="*/ 714 w 4096"/>
                <a:gd name="T11" fmla="*/ 881 h 5035"/>
                <a:gd name="T12" fmla="*/ 808 w 4096"/>
                <a:gd name="T13" fmla="*/ 891 h 5035"/>
                <a:gd name="T14" fmla="*/ 633 w 4096"/>
                <a:gd name="T15" fmla="*/ 1204 h 5035"/>
                <a:gd name="T16" fmla="*/ 0 w 4096"/>
                <a:gd name="T17" fmla="*/ 0 h 5035"/>
                <a:gd name="T18" fmla="*/ 1047 w 4096"/>
                <a:gd name="T19" fmla="*/ 868 h 5035"/>
                <a:gd name="T20" fmla="*/ 633 w 4096"/>
                <a:gd name="T21" fmla="*/ 1204 h 5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96" h="5035">
                  <a:moveTo>
                    <a:pt x="808" y="891"/>
                  </a:moveTo>
                  <a:lnTo>
                    <a:pt x="4073" y="4919"/>
                  </a:lnTo>
                  <a:cubicBezTo>
                    <a:pt x="4096" y="4947"/>
                    <a:pt x="4091" y="4989"/>
                    <a:pt x="4063" y="5012"/>
                  </a:cubicBezTo>
                  <a:cubicBezTo>
                    <a:pt x="4034" y="5035"/>
                    <a:pt x="3992" y="5031"/>
                    <a:pt x="3969" y="5002"/>
                  </a:cubicBezTo>
                  <a:lnTo>
                    <a:pt x="704" y="975"/>
                  </a:lnTo>
                  <a:cubicBezTo>
                    <a:pt x="681" y="946"/>
                    <a:pt x="685" y="904"/>
                    <a:pt x="714" y="881"/>
                  </a:cubicBezTo>
                  <a:cubicBezTo>
                    <a:pt x="743" y="858"/>
                    <a:pt x="785" y="862"/>
                    <a:pt x="808" y="891"/>
                  </a:cubicBezTo>
                  <a:close/>
                  <a:moveTo>
                    <a:pt x="633" y="1204"/>
                  </a:moveTo>
                  <a:lnTo>
                    <a:pt x="0" y="0"/>
                  </a:lnTo>
                  <a:lnTo>
                    <a:pt x="1047" y="868"/>
                  </a:lnTo>
                  <a:lnTo>
                    <a:pt x="633" y="1204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41" name="Rectangle 94"/>
          <p:cNvSpPr>
            <a:spLocks noChangeArrowheads="1"/>
          </p:cNvSpPr>
          <p:nvPr/>
        </p:nvSpPr>
        <p:spPr bwMode="auto">
          <a:xfrm>
            <a:off x="2659063" y="4535488"/>
            <a:ext cx="2095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Ø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2" name="Rectangle 95"/>
          <p:cNvSpPr>
            <a:spLocks noChangeArrowheads="1"/>
          </p:cNvSpPr>
          <p:nvPr/>
        </p:nvSpPr>
        <p:spPr bwMode="auto">
          <a:xfrm>
            <a:off x="2806701" y="4535488"/>
            <a:ext cx="1365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3" name="Rectangle 96"/>
          <p:cNvSpPr>
            <a:spLocks noChangeArrowheads="1"/>
          </p:cNvSpPr>
          <p:nvPr/>
        </p:nvSpPr>
        <p:spPr bwMode="auto">
          <a:xfrm>
            <a:off x="2882901" y="4535488"/>
            <a:ext cx="1365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4" name="Rectangle 97"/>
          <p:cNvSpPr>
            <a:spLocks noChangeArrowheads="1"/>
          </p:cNvSpPr>
          <p:nvPr/>
        </p:nvSpPr>
        <p:spPr bwMode="auto">
          <a:xfrm>
            <a:off x="2959101" y="45354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5" name="Rectangle 98"/>
          <p:cNvSpPr>
            <a:spLocks noChangeArrowheads="1"/>
          </p:cNvSpPr>
          <p:nvPr/>
        </p:nvSpPr>
        <p:spPr bwMode="auto">
          <a:xfrm>
            <a:off x="2997201" y="4535488"/>
            <a:ext cx="5254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± .0254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6" name="Rectangle 99"/>
          <p:cNvSpPr>
            <a:spLocks noChangeArrowheads="1"/>
          </p:cNvSpPr>
          <p:nvPr/>
        </p:nvSpPr>
        <p:spPr bwMode="auto">
          <a:xfrm>
            <a:off x="3462338" y="45354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7" name="Rectangle 100"/>
          <p:cNvSpPr>
            <a:spLocks noChangeArrowheads="1"/>
          </p:cNvSpPr>
          <p:nvPr/>
        </p:nvSpPr>
        <p:spPr bwMode="auto">
          <a:xfrm>
            <a:off x="3500438" y="4535488"/>
            <a:ext cx="2984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8" name="Rectangle 101"/>
          <p:cNvSpPr>
            <a:spLocks noChangeArrowheads="1"/>
          </p:cNvSpPr>
          <p:nvPr/>
        </p:nvSpPr>
        <p:spPr bwMode="auto">
          <a:xfrm>
            <a:off x="3738563" y="4535488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9" name="Line 102"/>
          <p:cNvSpPr>
            <a:spLocks noChangeShapeType="1"/>
          </p:cNvSpPr>
          <p:nvPr/>
        </p:nvSpPr>
        <p:spPr bwMode="auto">
          <a:xfrm>
            <a:off x="3040063" y="4068763"/>
            <a:ext cx="0" cy="4191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50" name="Line 103"/>
          <p:cNvSpPr>
            <a:spLocks noChangeShapeType="1"/>
          </p:cNvSpPr>
          <p:nvPr/>
        </p:nvSpPr>
        <p:spPr bwMode="auto">
          <a:xfrm>
            <a:off x="6423026" y="4071938"/>
            <a:ext cx="0" cy="41592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51" name="Freeform 104"/>
          <p:cNvSpPr>
            <a:spLocks noEditPoints="1"/>
          </p:cNvSpPr>
          <p:nvPr/>
        </p:nvSpPr>
        <p:spPr bwMode="auto">
          <a:xfrm>
            <a:off x="3040063" y="4371975"/>
            <a:ext cx="3382963" cy="50800"/>
          </a:xfrm>
          <a:custGeom>
            <a:avLst/>
            <a:gdLst>
              <a:gd name="T0" fmla="*/ 600 w 17760"/>
              <a:gd name="T1" fmla="*/ 100 h 267"/>
              <a:gd name="T2" fmla="*/ 17160 w 17760"/>
              <a:gd name="T3" fmla="*/ 100 h 267"/>
              <a:gd name="T4" fmla="*/ 17194 w 17760"/>
              <a:gd name="T5" fmla="*/ 133 h 267"/>
              <a:gd name="T6" fmla="*/ 17160 w 17760"/>
              <a:gd name="T7" fmla="*/ 167 h 267"/>
              <a:gd name="T8" fmla="*/ 600 w 17760"/>
              <a:gd name="T9" fmla="*/ 167 h 267"/>
              <a:gd name="T10" fmla="*/ 567 w 17760"/>
              <a:gd name="T11" fmla="*/ 133 h 267"/>
              <a:gd name="T12" fmla="*/ 600 w 17760"/>
              <a:gd name="T13" fmla="*/ 100 h 267"/>
              <a:gd name="T14" fmla="*/ 667 w 17760"/>
              <a:gd name="T15" fmla="*/ 267 h 267"/>
              <a:gd name="T16" fmla="*/ 0 w 17760"/>
              <a:gd name="T17" fmla="*/ 133 h 267"/>
              <a:gd name="T18" fmla="*/ 667 w 17760"/>
              <a:gd name="T19" fmla="*/ 0 h 267"/>
              <a:gd name="T20" fmla="*/ 667 w 17760"/>
              <a:gd name="T21" fmla="*/ 267 h 267"/>
              <a:gd name="T22" fmla="*/ 17094 w 17760"/>
              <a:gd name="T23" fmla="*/ 0 h 267"/>
              <a:gd name="T24" fmla="*/ 17760 w 17760"/>
              <a:gd name="T25" fmla="*/ 133 h 267"/>
              <a:gd name="T26" fmla="*/ 17094 w 17760"/>
              <a:gd name="T27" fmla="*/ 267 h 267"/>
              <a:gd name="T28" fmla="*/ 17094 w 17760"/>
              <a:gd name="T29" fmla="*/ 0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760" h="267">
                <a:moveTo>
                  <a:pt x="600" y="100"/>
                </a:moveTo>
                <a:lnTo>
                  <a:pt x="17160" y="100"/>
                </a:lnTo>
                <a:cubicBezTo>
                  <a:pt x="17179" y="100"/>
                  <a:pt x="17194" y="115"/>
                  <a:pt x="17194" y="133"/>
                </a:cubicBezTo>
                <a:cubicBezTo>
                  <a:pt x="17194" y="152"/>
                  <a:pt x="17179" y="167"/>
                  <a:pt x="17160" y="167"/>
                </a:cubicBezTo>
                <a:lnTo>
                  <a:pt x="600" y="167"/>
                </a:lnTo>
                <a:cubicBezTo>
                  <a:pt x="582" y="167"/>
                  <a:pt x="567" y="152"/>
                  <a:pt x="567" y="133"/>
                </a:cubicBezTo>
                <a:cubicBezTo>
                  <a:pt x="567" y="115"/>
                  <a:pt x="582" y="100"/>
                  <a:pt x="600" y="100"/>
                </a:cubicBezTo>
                <a:close/>
                <a:moveTo>
                  <a:pt x="667" y="267"/>
                </a:moveTo>
                <a:lnTo>
                  <a:pt x="0" y="133"/>
                </a:lnTo>
                <a:lnTo>
                  <a:pt x="667" y="0"/>
                </a:lnTo>
                <a:lnTo>
                  <a:pt x="667" y="267"/>
                </a:lnTo>
                <a:close/>
                <a:moveTo>
                  <a:pt x="17094" y="0"/>
                </a:moveTo>
                <a:lnTo>
                  <a:pt x="17760" y="133"/>
                </a:lnTo>
                <a:lnTo>
                  <a:pt x="17094" y="267"/>
                </a:lnTo>
                <a:lnTo>
                  <a:pt x="17094" y="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52" name="Rectangle 105"/>
          <p:cNvSpPr>
            <a:spLocks noChangeArrowheads="1"/>
          </p:cNvSpPr>
          <p:nvPr/>
        </p:nvSpPr>
        <p:spPr bwMode="auto">
          <a:xfrm>
            <a:off x="4227513" y="4305300"/>
            <a:ext cx="1006475" cy="274637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53" name="Rectangle 106"/>
          <p:cNvSpPr>
            <a:spLocks noChangeArrowheads="1"/>
          </p:cNvSpPr>
          <p:nvPr/>
        </p:nvSpPr>
        <p:spPr bwMode="auto">
          <a:xfrm>
            <a:off x="4321176" y="4311650"/>
            <a:ext cx="1365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54" name="Rectangle 107"/>
          <p:cNvSpPr>
            <a:spLocks noChangeArrowheads="1"/>
          </p:cNvSpPr>
          <p:nvPr/>
        </p:nvSpPr>
        <p:spPr bwMode="auto">
          <a:xfrm>
            <a:off x="4397376" y="4311650"/>
            <a:ext cx="2127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87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55" name="Rectangle 108"/>
          <p:cNvSpPr>
            <a:spLocks noChangeArrowheads="1"/>
          </p:cNvSpPr>
          <p:nvPr/>
        </p:nvSpPr>
        <p:spPr bwMode="auto">
          <a:xfrm>
            <a:off x="4549776" y="4311650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56" name="Rectangle 109"/>
          <p:cNvSpPr>
            <a:spLocks noChangeArrowheads="1"/>
          </p:cNvSpPr>
          <p:nvPr/>
        </p:nvSpPr>
        <p:spPr bwMode="auto">
          <a:xfrm>
            <a:off x="4587876" y="4311650"/>
            <a:ext cx="1365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57" name="Rectangle 110"/>
          <p:cNvSpPr>
            <a:spLocks noChangeArrowheads="1"/>
          </p:cNvSpPr>
          <p:nvPr/>
        </p:nvSpPr>
        <p:spPr bwMode="auto">
          <a:xfrm>
            <a:off x="4664076" y="4311650"/>
            <a:ext cx="412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 mm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58" name="Rectangle 111"/>
          <p:cNvSpPr>
            <a:spLocks noChangeArrowheads="1"/>
          </p:cNvSpPr>
          <p:nvPr/>
        </p:nvSpPr>
        <p:spPr bwMode="auto">
          <a:xfrm>
            <a:off x="5014913" y="4311650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359" name="Group 114"/>
          <p:cNvGrpSpPr>
            <a:grpSpLocks/>
          </p:cNvGrpSpPr>
          <p:nvPr/>
        </p:nvGrpSpPr>
        <p:grpSpPr bwMode="auto">
          <a:xfrm>
            <a:off x="4764088" y="2713038"/>
            <a:ext cx="2897188" cy="509587"/>
            <a:chOff x="3001" y="1709"/>
            <a:chExt cx="1825" cy="321"/>
          </a:xfrm>
          <a:solidFill>
            <a:srgbClr val="E4D490"/>
          </a:solidFill>
        </p:grpSpPr>
        <p:sp>
          <p:nvSpPr>
            <p:cNvPr id="12411" name="Rectangle 112"/>
            <p:cNvSpPr>
              <a:spLocks noChangeArrowheads="1"/>
            </p:cNvSpPr>
            <p:nvPr/>
          </p:nvSpPr>
          <p:spPr bwMode="auto">
            <a:xfrm>
              <a:off x="3399" y="1709"/>
              <a:ext cx="1427" cy="2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2" name="Freeform 113"/>
            <p:cNvSpPr>
              <a:spLocks noEditPoints="1"/>
            </p:cNvSpPr>
            <p:nvPr/>
          </p:nvSpPr>
          <p:spPr bwMode="auto">
            <a:xfrm>
              <a:off x="3001" y="1776"/>
              <a:ext cx="354" cy="254"/>
            </a:xfrm>
            <a:custGeom>
              <a:avLst/>
              <a:gdLst>
                <a:gd name="T0" fmla="*/ 469 w 2954"/>
                <a:gd name="T1" fmla="*/ 1736 h 2111"/>
                <a:gd name="T2" fmla="*/ 2897 w 2954"/>
                <a:gd name="T3" fmla="*/ 11 h 2111"/>
                <a:gd name="T4" fmla="*/ 2943 w 2954"/>
                <a:gd name="T5" fmla="*/ 18 h 2111"/>
                <a:gd name="T6" fmla="*/ 2935 w 2954"/>
                <a:gd name="T7" fmla="*/ 65 h 2111"/>
                <a:gd name="T8" fmla="*/ 508 w 2954"/>
                <a:gd name="T9" fmla="*/ 1791 h 2111"/>
                <a:gd name="T10" fmla="*/ 461 w 2954"/>
                <a:gd name="T11" fmla="*/ 1783 h 2111"/>
                <a:gd name="T12" fmla="*/ 469 w 2954"/>
                <a:gd name="T13" fmla="*/ 1736 h 2111"/>
                <a:gd name="T14" fmla="*/ 620 w 2954"/>
                <a:gd name="T15" fmla="*/ 1834 h 2111"/>
                <a:gd name="T16" fmla="*/ 0 w 2954"/>
                <a:gd name="T17" fmla="*/ 2111 h 2111"/>
                <a:gd name="T18" fmla="*/ 466 w 2954"/>
                <a:gd name="T19" fmla="*/ 1616 h 2111"/>
                <a:gd name="T20" fmla="*/ 620 w 2954"/>
                <a:gd name="T21" fmla="*/ 1834 h 2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54" h="2111">
                  <a:moveTo>
                    <a:pt x="469" y="1736"/>
                  </a:moveTo>
                  <a:lnTo>
                    <a:pt x="2897" y="11"/>
                  </a:lnTo>
                  <a:cubicBezTo>
                    <a:pt x="2912" y="0"/>
                    <a:pt x="2932" y="3"/>
                    <a:pt x="2943" y="18"/>
                  </a:cubicBezTo>
                  <a:cubicBezTo>
                    <a:pt x="2954" y="33"/>
                    <a:pt x="2950" y="54"/>
                    <a:pt x="2935" y="65"/>
                  </a:cubicBezTo>
                  <a:lnTo>
                    <a:pt x="508" y="1791"/>
                  </a:lnTo>
                  <a:cubicBezTo>
                    <a:pt x="493" y="1801"/>
                    <a:pt x="472" y="1798"/>
                    <a:pt x="461" y="1783"/>
                  </a:cubicBezTo>
                  <a:cubicBezTo>
                    <a:pt x="451" y="1768"/>
                    <a:pt x="454" y="1747"/>
                    <a:pt x="469" y="1736"/>
                  </a:cubicBezTo>
                  <a:close/>
                  <a:moveTo>
                    <a:pt x="620" y="1834"/>
                  </a:moveTo>
                  <a:lnTo>
                    <a:pt x="0" y="2111"/>
                  </a:lnTo>
                  <a:lnTo>
                    <a:pt x="466" y="1616"/>
                  </a:lnTo>
                  <a:lnTo>
                    <a:pt x="620" y="1834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60" name="Rectangle 115"/>
          <p:cNvSpPr>
            <a:spLocks noChangeArrowheads="1"/>
          </p:cNvSpPr>
          <p:nvPr/>
        </p:nvSpPr>
        <p:spPr bwMode="auto">
          <a:xfrm>
            <a:off x="5400676" y="2719388"/>
            <a:ext cx="163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1" name="Rectangle 116"/>
          <p:cNvSpPr>
            <a:spLocks noChangeArrowheads="1"/>
          </p:cNvSpPr>
          <p:nvPr/>
        </p:nvSpPr>
        <p:spPr bwMode="auto">
          <a:xfrm>
            <a:off x="5503863" y="2719388"/>
            <a:ext cx="3825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adius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2" name="Rectangle 117"/>
          <p:cNvSpPr>
            <a:spLocks noChangeArrowheads="1"/>
          </p:cNvSpPr>
          <p:nvPr/>
        </p:nvSpPr>
        <p:spPr bwMode="auto">
          <a:xfrm>
            <a:off x="5824538" y="27193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3" name="Rectangle 118"/>
          <p:cNvSpPr>
            <a:spLocks noChangeArrowheads="1"/>
          </p:cNvSpPr>
          <p:nvPr/>
        </p:nvSpPr>
        <p:spPr bwMode="auto">
          <a:xfrm>
            <a:off x="5862638" y="2719388"/>
            <a:ext cx="16446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0.0254 mm on Spur Gear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4" name="Rectangle 119"/>
          <p:cNvSpPr>
            <a:spLocks noChangeArrowheads="1"/>
          </p:cNvSpPr>
          <p:nvPr/>
        </p:nvSpPr>
        <p:spPr bwMode="auto">
          <a:xfrm>
            <a:off x="5400676" y="2895600"/>
            <a:ext cx="10937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Roots and Crests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5" name="Rectangle 120"/>
          <p:cNvSpPr>
            <a:spLocks noChangeArrowheads="1"/>
          </p:cNvSpPr>
          <p:nvPr/>
        </p:nvSpPr>
        <p:spPr bwMode="auto">
          <a:xfrm>
            <a:off x="6434138" y="2895600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366" name="Group 123"/>
          <p:cNvGrpSpPr>
            <a:grpSpLocks/>
          </p:cNvGrpSpPr>
          <p:nvPr/>
        </p:nvGrpSpPr>
        <p:grpSpPr bwMode="auto">
          <a:xfrm>
            <a:off x="6073776" y="3822700"/>
            <a:ext cx="1844675" cy="620712"/>
            <a:chOff x="3826" y="2408"/>
            <a:chExt cx="1162" cy="391"/>
          </a:xfrm>
          <a:solidFill>
            <a:srgbClr val="E4D490"/>
          </a:solidFill>
        </p:grpSpPr>
        <p:sp>
          <p:nvSpPr>
            <p:cNvPr id="12409" name="Rectangle 121"/>
            <p:cNvSpPr>
              <a:spLocks noChangeArrowheads="1"/>
            </p:cNvSpPr>
            <p:nvPr/>
          </p:nvSpPr>
          <p:spPr bwMode="auto">
            <a:xfrm>
              <a:off x="4143" y="2459"/>
              <a:ext cx="845" cy="3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0" name="Freeform 122"/>
            <p:cNvSpPr>
              <a:spLocks noEditPoints="1"/>
            </p:cNvSpPr>
            <p:nvPr/>
          </p:nvSpPr>
          <p:spPr bwMode="auto">
            <a:xfrm>
              <a:off x="3826" y="2408"/>
              <a:ext cx="273" cy="128"/>
            </a:xfrm>
            <a:custGeom>
              <a:avLst/>
              <a:gdLst>
                <a:gd name="T0" fmla="*/ 560 w 2278"/>
                <a:gd name="T1" fmla="*/ 219 h 1062"/>
                <a:gd name="T2" fmla="*/ 2254 w 2278"/>
                <a:gd name="T3" fmla="*/ 994 h 1062"/>
                <a:gd name="T4" fmla="*/ 2271 w 2278"/>
                <a:gd name="T5" fmla="*/ 1038 h 1062"/>
                <a:gd name="T6" fmla="*/ 2226 w 2278"/>
                <a:gd name="T7" fmla="*/ 1054 h 1062"/>
                <a:gd name="T8" fmla="*/ 532 w 2278"/>
                <a:gd name="T9" fmla="*/ 280 h 1062"/>
                <a:gd name="T10" fmla="*/ 516 w 2278"/>
                <a:gd name="T11" fmla="*/ 236 h 1062"/>
                <a:gd name="T12" fmla="*/ 560 w 2278"/>
                <a:gd name="T13" fmla="*/ 219 h 1062"/>
                <a:gd name="T14" fmla="*/ 551 w 2278"/>
                <a:gd name="T15" fmla="*/ 399 h 1062"/>
                <a:gd name="T16" fmla="*/ 0 w 2278"/>
                <a:gd name="T17" fmla="*/ 0 h 1062"/>
                <a:gd name="T18" fmla="*/ 662 w 2278"/>
                <a:gd name="T19" fmla="*/ 156 h 1062"/>
                <a:gd name="T20" fmla="*/ 551 w 2278"/>
                <a:gd name="T21" fmla="*/ 399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78" h="1062">
                  <a:moveTo>
                    <a:pt x="560" y="219"/>
                  </a:moveTo>
                  <a:lnTo>
                    <a:pt x="2254" y="994"/>
                  </a:lnTo>
                  <a:cubicBezTo>
                    <a:pt x="2271" y="1001"/>
                    <a:pt x="2278" y="1021"/>
                    <a:pt x="2271" y="1038"/>
                  </a:cubicBezTo>
                  <a:cubicBezTo>
                    <a:pt x="2263" y="1054"/>
                    <a:pt x="2243" y="1062"/>
                    <a:pt x="2226" y="1054"/>
                  </a:cubicBezTo>
                  <a:lnTo>
                    <a:pt x="532" y="280"/>
                  </a:lnTo>
                  <a:cubicBezTo>
                    <a:pt x="515" y="272"/>
                    <a:pt x="508" y="253"/>
                    <a:pt x="516" y="236"/>
                  </a:cubicBezTo>
                  <a:cubicBezTo>
                    <a:pt x="523" y="219"/>
                    <a:pt x="543" y="212"/>
                    <a:pt x="560" y="219"/>
                  </a:cubicBezTo>
                  <a:close/>
                  <a:moveTo>
                    <a:pt x="551" y="399"/>
                  </a:moveTo>
                  <a:lnTo>
                    <a:pt x="0" y="0"/>
                  </a:lnTo>
                  <a:lnTo>
                    <a:pt x="662" y="156"/>
                  </a:lnTo>
                  <a:lnTo>
                    <a:pt x="551" y="399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67" name="Rectangle 124"/>
          <p:cNvSpPr>
            <a:spLocks noChangeArrowheads="1"/>
          </p:cNvSpPr>
          <p:nvPr/>
        </p:nvSpPr>
        <p:spPr bwMode="auto">
          <a:xfrm>
            <a:off x="6581776" y="3910013"/>
            <a:ext cx="5508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 12 In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8" name="Rectangle 125"/>
          <p:cNvSpPr>
            <a:spLocks noChangeArrowheads="1"/>
          </p:cNvSpPr>
          <p:nvPr/>
        </p:nvSpPr>
        <p:spPr bwMode="auto">
          <a:xfrm>
            <a:off x="7072313" y="3910013"/>
            <a:ext cx="3937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terior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9" name="Rectangle 126"/>
          <p:cNvSpPr>
            <a:spLocks noChangeArrowheads="1"/>
          </p:cNvSpPr>
          <p:nvPr/>
        </p:nvSpPr>
        <p:spPr bwMode="auto">
          <a:xfrm>
            <a:off x="7402513" y="3910013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70" name="Rectangle 127"/>
          <p:cNvSpPr>
            <a:spLocks noChangeArrowheads="1"/>
          </p:cNvSpPr>
          <p:nvPr/>
        </p:nvSpPr>
        <p:spPr bwMode="auto">
          <a:xfrm>
            <a:off x="7440613" y="3910013"/>
            <a:ext cx="4937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Thread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71" name="Rectangle 128"/>
          <p:cNvSpPr>
            <a:spLocks noChangeArrowheads="1"/>
          </p:cNvSpPr>
          <p:nvPr/>
        </p:nvSpPr>
        <p:spPr bwMode="auto">
          <a:xfrm>
            <a:off x="7872413" y="3910013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72" name="Rectangle 129"/>
          <p:cNvSpPr>
            <a:spLocks noChangeArrowheads="1"/>
          </p:cNvSpPr>
          <p:nvPr/>
        </p:nvSpPr>
        <p:spPr bwMode="auto">
          <a:xfrm>
            <a:off x="6581776" y="4090988"/>
            <a:ext cx="70487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Along Axis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74" name="Rectangle 131"/>
          <p:cNvSpPr>
            <a:spLocks noChangeArrowheads="1"/>
          </p:cNvSpPr>
          <p:nvPr/>
        </p:nvSpPr>
        <p:spPr bwMode="auto">
          <a:xfrm>
            <a:off x="7289801" y="40909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75" name="Line 132"/>
          <p:cNvSpPr>
            <a:spLocks noChangeShapeType="1"/>
          </p:cNvSpPr>
          <p:nvPr/>
        </p:nvSpPr>
        <p:spPr bwMode="auto">
          <a:xfrm>
            <a:off x="1651001" y="3878263"/>
            <a:ext cx="57785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76" name="Line 133"/>
          <p:cNvSpPr>
            <a:spLocks noChangeShapeType="1"/>
          </p:cNvSpPr>
          <p:nvPr/>
        </p:nvSpPr>
        <p:spPr bwMode="auto">
          <a:xfrm>
            <a:off x="4691063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77" name="Line 134"/>
          <p:cNvSpPr>
            <a:spLocks noChangeShapeType="1"/>
          </p:cNvSpPr>
          <p:nvPr/>
        </p:nvSpPr>
        <p:spPr bwMode="auto">
          <a:xfrm>
            <a:off x="4873626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78" name="Line 135"/>
          <p:cNvSpPr>
            <a:spLocks noChangeShapeType="1"/>
          </p:cNvSpPr>
          <p:nvPr/>
        </p:nvSpPr>
        <p:spPr bwMode="auto">
          <a:xfrm>
            <a:off x="5056188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79" name="Line 136"/>
          <p:cNvSpPr>
            <a:spLocks noChangeShapeType="1"/>
          </p:cNvSpPr>
          <p:nvPr/>
        </p:nvSpPr>
        <p:spPr bwMode="auto">
          <a:xfrm>
            <a:off x="5238751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0" name="Line 137"/>
          <p:cNvSpPr>
            <a:spLocks noChangeShapeType="1"/>
          </p:cNvSpPr>
          <p:nvPr/>
        </p:nvSpPr>
        <p:spPr bwMode="auto">
          <a:xfrm>
            <a:off x="5422901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1" name="Line 138"/>
          <p:cNvSpPr>
            <a:spLocks noChangeShapeType="1"/>
          </p:cNvSpPr>
          <p:nvPr/>
        </p:nvSpPr>
        <p:spPr bwMode="auto">
          <a:xfrm>
            <a:off x="4598988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2" name="Line 139"/>
          <p:cNvSpPr>
            <a:spLocks noChangeShapeType="1"/>
          </p:cNvSpPr>
          <p:nvPr/>
        </p:nvSpPr>
        <p:spPr bwMode="auto">
          <a:xfrm>
            <a:off x="4781551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3" name="Line 140"/>
          <p:cNvSpPr>
            <a:spLocks noChangeShapeType="1"/>
          </p:cNvSpPr>
          <p:nvPr/>
        </p:nvSpPr>
        <p:spPr bwMode="auto">
          <a:xfrm>
            <a:off x="4965701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4" name="Line 141"/>
          <p:cNvSpPr>
            <a:spLocks noChangeShapeType="1"/>
          </p:cNvSpPr>
          <p:nvPr/>
        </p:nvSpPr>
        <p:spPr bwMode="auto">
          <a:xfrm>
            <a:off x="5148263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5" name="Line 142"/>
          <p:cNvSpPr>
            <a:spLocks noChangeShapeType="1"/>
          </p:cNvSpPr>
          <p:nvPr/>
        </p:nvSpPr>
        <p:spPr bwMode="auto">
          <a:xfrm>
            <a:off x="5330826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6" name="Line 143"/>
          <p:cNvSpPr>
            <a:spLocks noChangeShapeType="1"/>
          </p:cNvSpPr>
          <p:nvPr/>
        </p:nvSpPr>
        <p:spPr bwMode="auto">
          <a:xfrm>
            <a:off x="3775076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7" name="Line 144"/>
          <p:cNvSpPr>
            <a:spLocks noChangeShapeType="1"/>
          </p:cNvSpPr>
          <p:nvPr/>
        </p:nvSpPr>
        <p:spPr bwMode="auto">
          <a:xfrm>
            <a:off x="3959226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8" name="Line 145"/>
          <p:cNvSpPr>
            <a:spLocks noChangeShapeType="1"/>
          </p:cNvSpPr>
          <p:nvPr/>
        </p:nvSpPr>
        <p:spPr bwMode="auto">
          <a:xfrm>
            <a:off x="4141788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9" name="Line 146"/>
          <p:cNvSpPr>
            <a:spLocks noChangeShapeType="1"/>
          </p:cNvSpPr>
          <p:nvPr/>
        </p:nvSpPr>
        <p:spPr bwMode="auto">
          <a:xfrm>
            <a:off x="4324351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0" name="Line 147"/>
          <p:cNvSpPr>
            <a:spLocks noChangeShapeType="1"/>
          </p:cNvSpPr>
          <p:nvPr/>
        </p:nvSpPr>
        <p:spPr bwMode="auto">
          <a:xfrm>
            <a:off x="4506913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" name="Line 148"/>
          <p:cNvSpPr>
            <a:spLocks noChangeShapeType="1"/>
          </p:cNvSpPr>
          <p:nvPr/>
        </p:nvSpPr>
        <p:spPr bwMode="auto">
          <a:xfrm>
            <a:off x="3684588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2" name="Line 149"/>
          <p:cNvSpPr>
            <a:spLocks noChangeShapeType="1"/>
          </p:cNvSpPr>
          <p:nvPr/>
        </p:nvSpPr>
        <p:spPr bwMode="auto">
          <a:xfrm>
            <a:off x="3867151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" name="Line 150"/>
          <p:cNvSpPr>
            <a:spLocks noChangeShapeType="1"/>
          </p:cNvSpPr>
          <p:nvPr/>
        </p:nvSpPr>
        <p:spPr bwMode="auto">
          <a:xfrm>
            <a:off x="4049713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4" name="Line 151"/>
          <p:cNvSpPr>
            <a:spLocks noChangeShapeType="1"/>
          </p:cNvSpPr>
          <p:nvPr/>
        </p:nvSpPr>
        <p:spPr bwMode="auto">
          <a:xfrm>
            <a:off x="4232276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5" name="Line 152"/>
          <p:cNvSpPr>
            <a:spLocks noChangeShapeType="1"/>
          </p:cNvSpPr>
          <p:nvPr/>
        </p:nvSpPr>
        <p:spPr bwMode="auto">
          <a:xfrm>
            <a:off x="4416426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6" name="Line 153"/>
          <p:cNvSpPr>
            <a:spLocks noChangeShapeType="1"/>
          </p:cNvSpPr>
          <p:nvPr/>
        </p:nvSpPr>
        <p:spPr bwMode="auto">
          <a:xfrm>
            <a:off x="3227388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7" name="Line 154"/>
          <p:cNvSpPr>
            <a:spLocks noChangeShapeType="1"/>
          </p:cNvSpPr>
          <p:nvPr/>
        </p:nvSpPr>
        <p:spPr bwMode="auto">
          <a:xfrm>
            <a:off x="3409951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8" name="Line 155"/>
          <p:cNvSpPr>
            <a:spLocks noChangeShapeType="1"/>
          </p:cNvSpPr>
          <p:nvPr/>
        </p:nvSpPr>
        <p:spPr bwMode="auto">
          <a:xfrm>
            <a:off x="3592513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9" name="Line 156"/>
          <p:cNvSpPr>
            <a:spLocks noChangeShapeType="1"/>
          </p:cNvSpPr>
          <p:nvPr/>
        </p:nvSpPr>
        <p:spPr bwMode="auto">
          <a:xfrm>
            <a:off x="3317876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0" name="Line 157"/>
          <p:cNvSpPr>
            <a:spLocks noChangeShapeType="1"/>
          </p:cNvSpPr>
          <p:nvPr/>
        </p:nvSpPr>
        <p:spPr bwMode="auto">
          <a:xfrm>
            <a:off x="3500438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1" name="Line 158"/>
          <p:cNvSpPr>
            <a:spLocks noChangeShapeType="1"/>
          </p:cNvSpPr>
          <p:nvPr/>
        </p:nvSpPr>
        <p:spPr bwMode="auto">
          <a:xfrm flipV="1">
            <a:off x="3221038" y="3432175"/>
            <a:ext cx="0" cy="319087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2" name="Line 159"/>
          <p:cNvSpPr>
            <a:spLocks noChangeShapeType="1"/>
          </p:cNvSpPr>
          <p:nvPr/>
        </p:nvSpPr>
        <p:spPr bwMode="auto">
          <a:xfrm>
            <a:off x="5140326" y="3298825"/>
            <a:ext cx="127635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3" name="Line 160"/>
          <p:cNvSpPr>
            <a:spLocks noChangeShapeType="1"/>
          </p:cNvSpPr>
          <p:nvPr/>
        </p:nvSpPr>
        <p:spPr bwMode="auto">
          <a:xfrm flipV="1">
            <a:off x="6423026" y="3289300"/>
            <a:ext cx="0" cy="538162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4" name="Line 161"/>
          <p:cNvSpPr>
            <a:spLocks noChangeShapeType="1"/>
          </p:cNvSpPr>
          <p:nvPr/>
        </p:nvSpPr>
        <p:spPr bwMode="auto">
          <a:xfrm>
            <a:off x="3044826" y="3436938"/>
            <a:ext cx="19050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5" name="Line 162"/>
          <p:cNvSpPr>
            <a:spLocks noChangeShapeType="1"/>
          </p:cNvSpPr>
          <p:nvPr/>
        </p:nvSpPr>
        <p:spPr bwMode="auto">
          <a:xfrm flipV="1">
            <a:off x="3041651" y="3289300"/>
            <a:ext cx="0" cy="160337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6" name="Line 163"/>
          <p:cNvSpPr>
            <a:spLocks noChangeShapeType="1"/>
          </p:cNvSpPr>
          <p:nvPr/>
        </p:nvSpPr>
        <p:spPr bwMode="auto">
          <a:xfrm>
            <a:off x="3954463" y="3230563"/>
            <a:ext cx="1189038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7" name="Line 164"/>
          <p:cNvSpPr>
            <a:spLocks noChangeShapeType="1"/>
          </p:cNvSpPr>
          <p:nvPr/>
        </p:nvSpPr>
        <p:spPr bwMode="auto">
          <a:xfrm>
            <a:off x="3959226" y="3459163"/>
            <a:ext cx="1189038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8" name="Freeform 165"/>
          <p:cNvSpPr>
            <a:spLocks noEditPoints="1"/>
          </p:cNvSpPr>
          <p:nvPr/>
        </p:nvSpPr>
        <p:spPr bwMode="auto">
          <a:xfrm>
            <a:off x="3221038" y="3559175"/>
            <a:ext cx="3208338" cy="9525"/>
          </a:xfrm>
          <a:custGeom>
            <a:avLst/>
            <a:gdLst>
              <a:gd name="T0" fmla="*/ 375 w 16837"/>
              <a:gd name="T1" fmla="*/ 50 h 50"/>
              <a:gd name="T2" fmla="*/ 575 w 16837"/>
              <a:gd name="T3" fmla="*/ 0 h 50"/>
              <a:gd name="T4" fmla="*/ 575 w 16837"/>
              <a:gd name="T5" fmla="*/ 50 h 50"/>
              <a:gd name="T6" fmla="*/ 1475 w 16837"/>
              <a:gd name="T7" fmla="*/ 0 h 50"/>
              <a:gd name="T8" fmla="*/ 1100 w 16837"/>
              <a:gd name="T9" fmla="*/ 25 h 50"/>
              <a:gd name="T10" fmla="*/ 2050 w 16837"/>
              <a:gd name="T11" fmla="*/ 25 h 50"/>
              <a:gd name="T12" fmla="*/ 1675 w 16837"/>
              <a:gd name="T13" fmla="*/ 0 h 50"/>
              <a:gd name="T14" fmla="*/ 2575 w 16837"/>
              <a:gd name="T15" fmla="*/ 50 h 50"/>
              <a:gd name="T16" fmla="*/ 2775 w 16837"/>
              <a:gd name="T17" fmla="*/ 0 h 50"/>
              <a:gd name="T18" fmla="*/ 2775 w 16837"/>
              <a:gd name="T19" fmla="*/ 50 h 50"/>
              <a:gd name="T20" fmla="*/ 3675 w 16837"/>
              <a:gd name="T21" fmla="*/ 0 h 50"/>
              <a:gd name="T22" fmla="*/ 3300 w 16837"/>
              <a:gd name="T23" fmla="*/ 25 h 50"/>
              <a:gd name="T24" fmla="*/ 4250 w 16837"/>
              <a:gd name="T25" fmla="*/ 25 h 50"/>
              <a:gd name="T26" fmla="*/ 3875 w 16837"/>
              <a:gd name="T27" fmla="*/ 0 h 50"/>
              <a:gd name="T28" fmla="*/ 4775 w 16837"/>
              <a:gd name="T29" fmla="*/ 50 h 50"/>
              <a:gd name="T30" fmla="*/ 4975 w 16837"/>
              <a:gd name="T31" fmla="*/ 0 h 50"/>
              <a:gd name="T32" fmla="*/ 4975 w 16837"/>
              <a:gd name="T33" fmla="*/ 50 h 50"/>
              <a:gd name="T34" fmla="*/ 5875 w 16837"/>
              <a:gd name="T35" fmla="*/ 0 h 50"/>
              <a:gd name="T36" fmla="*/ 5500 w 16837"/>
              <a:gd name="T37" fmla="*/ 25 h 50"/>
              <a:gd name="T38" fmla="*/ 6450 w 16837"/>
              <a:gd name="T39" fmla="*/ 25 h 50"/>
              <a:gd name="T40" fmla="*/ 6075 w 16837"/>
              <a:gd name="T41" fmla="*/ 0 h 50"/>
              <a:gd name="T42" fmla="*/ 6975 w 16837"/>
              <a:gd name="T43" fmla="*/ 50 h 50"/>
              <a:gd name="T44" fmla="*/ 7175 w 16837"/>
              <a:gd name="T45" fmla="*/ 0 h 50"/>
              <a:gd name="T46" fmla="*/ 7175 w 16837"/>
              <a:gd name="T47" fmla="*/ 50 h 50"/>
              <a:gd name="T48" fmla="*/ 8075 w 16837"/>
              <a:gd name="T49" fmla="*/ 0 h 50"/>
              <a:gd name="T50" fmla="*/ 7700 w 16837"/>
              <a:gd name="T51" fmla="*/ 25 h 50"/>
              <a:gd name="T52" fmla="*/ 8650 w 16837"/>
              <a:gd name="T53" fmla="*/ 25 h 50"/>
              <a:gd name="T54" fmla="*/ 8275 w 16837"/>
              <a:gd name="T55" fmla="*/ 0 h 50"/>
              <a:gd name="T56" fmla="*/ 9175 w 16837"/>
              <a:gd name="T57" fmla="*/ 50 h 50"/>
              <a:gd name="T58" fmla="*/ 9375 w 16837"/>
              <a:gd name="T59" fmla="*/ 0 h 50"/>
              <a:gd name="T60" fmla="*/ 9375 w 16837"/>
              <a:gd name="T61" fmla="*/ 50 h 50"/>
              <a:gd name="T62" fmla="*/ 10275 w 16837"/>
              <a:gd name="T63" fmla="*/ 0 h 50"/>
              <a:gd name="T64" fmla="*/ 9900 w 16837"/>
              <a:gd name="T65" fmla="*/ 25 h 50"/>
              <a:gd name="T66" fmla="*/ 10850 w 16837"/>
              <a:gd name="T67" fmla="*/ 25 h 50"/>
              <a:gd name="T68" fmla="*/ 10475 w 16837"/>
              <a:gd name="T69" fmla="*/ 0 h 50"/>
              <a:gd name="T70" fmla="*/ 11375 w 16837"/>
              <a:gd name="T71" fmla="*/ 50 h 50"/>
              <a:gd name="T72" fmla="*/ 11575 w 16837"/>
              <a:gd name="T73" fmla="*/ 0 h 50"/>
              <a:gd name="T74" fmla="*/ 11575 w 16837"/>
              <a:gd name="T75" fmla="*/ 50 h 50"/>
              <a:gd name="T76" fmla="*/ 12475 w 16837"/>
              <a:gd name="T77" fmla="*/ 0 h 50"/>
              <a:gd name="T78" fmla="*/ 12100 w 16837"/>
              <a:gd name="T79" fmla="*/ 25 h 50"/>
              <a:gd name="T80" fmla="*/ 13050 w 16837"/>
              <a:gd name="T81" fmla="*/ 25 h 50"/>
              <a:gd name="T82" fmla="*/ 12675 w 16837"/>
              <a:gd name="T83" fmla="*/ 0 h 50"/>
              <a:gd name="T84" fmla="*/ 13575 w 16837"/>
              <a:gd name="T85" fmla="*/ 50 h 50"/>
              <a:gd name="T86" fmla="*/ 13775 w 16837"/>
              <a:gd name="T87" fmla="*/ 0 h 50"/>
              <a:gd name="T88" fmla="*/ 13775 w 16837"/>
              <a:gd name="T89" fmla="*/ 50 h 50"/>
              <a:gd name="T90" fmla="*/ 14675 w 16837"/>
              <a:gd name="T91" fmla="*/ 0 h 50"/>
              <a:gd name="T92" fmla="*/ 14300 w 16837"/>
              <a:gd name="T93" fmla="*/ 25 h 50"/>
              <a:gd name="T94" fmla="*/ 15250 w 16837"/>
              <a:gd name="T95" fmla="*/ 25 h 50"/>
              <a:gd name="T96" fmla="*/ 14875 w 16837"/>
              <a:gd name="T97" fmla="*/ 0 h 50"/>
              <a:gd name="T98" fmla="*/ 15775 w 16837"/>
              <a:gd name="T99" fmla="*/ 50 h 50"/>
              <a:gd name="T100" fmla="*/ 15975 w 16837"/>
              <a:gd name="T101" fmla="*/ 0 h 50"/>
              <a:gd name="T102" fmla="*/ 15975 w 16837"/>
              <a:gd name="T103" fmla="*/ 50 h 50"/>
              <a:gd name="T104" fmla="*/ 16812 w 16837"/>
              <a:gd name="T105" fmla="*/ 0 h 50"/>
              <a:gd name="T106" fmla="*/ 16500 w 16837"/>
              <a:gd name="T107" fmla="*/ 25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6837" h="50">
                <a:moveTo>
                  <a:pt x="25" y="0"/>
                </a:moveTo>
                <a:lnTo>
                  <a:pt x="375" y="0"/>
                </a:lnTo>
                <a:cubicBezTo>
                  <a:pt x="389" y="0"/>
                  <a:pt x="400" y="11"/>
                  <a:pt x="400" y="25"/>
                </a:cubicBezTo>
                <a:cubicBezTo>
                  <a:pt x="400" y="39"/>
                  <a:pt x="389" y="50"/>
                  <a:pt x="375" y="50"/>
                </a:cubicBezTo>
                <a:lnTo>
                  <a:pt x="25" y="50"/>
                </a:lnTo>
                <a:cubicBezTo>
                  <a:pt x="11" y="50"/>
                  <a:pt x="0" y="39"/>
                  <a:pt x="0" y="25"/>
                </a:cubicBezTo>
                <a:cubicBezTo>
                  <a:pt x="0" y="11"/>
                  <a:pt x="11" y="0"/>
                  <a:pt x="25" y="0"/>
                </a:cubicBezTo>
                <a:close/>
                <a:moveTo>
                  <a:pt x="575" y="0"/>
                </a:moveTo>
                <a:lnTo>
                  <a:pt x="925" y="0"/>
                </a:lnTo>
                <a:cubicBezTo>
                  <a:pt x="939" y="0"/>
                  <a:pt x="950" y="11"/>
                  <a:pt x="950" y="25"/>
                </a:cubicBezTo>
                <a:cubicBezTo>
                  <a:pt x="950" y="39"/>
                  <a:pt x="939" y="50"/>
                  <a:pt x="925" y="50"/>
                </a:cubicBezTo>
                <a:lnTo>
                  <a:pt x="575" y="50"/>
                </a:lnTo>
                <a:cubicBezTo>
                  <a:pt x="561" y="50"/>
                  <a:pt x="550" y="39"/>
                  <a:pt x="550" y="25"/>
                </a:cubicBezTo>
                <a:cubicBezTo>
                  <a:pt x="550" y="11"/>
                  <a:pt x="561" y="0"/>
                  <a:pt x="575" y="0"/>
                </a:cubicBezTo>
                <a:close/>
                <a:moveTo>
                  <a:pt x="1125" y="0"/>
                </a:moveTo>
                <a:lnTo>
                  <a:pt x="1475" y="0"/>
                </a:lnTo>
                <a:cubicBezTo>
                  <a:pt x="1489" y="0"/>
                  <a:pt x="1500" y="11"/>
                  <a:pt x="1500" y="25"/>
                </a:cubicBezTo>
                <a:cubicBezTo>
                  <a:pt x="1500" y="39"/>
                  <a:pt x="1489" y="50"/>
                  <a:pt x="1475" y="50"/>
                </a:cubicBezTo>
                <a:lnTo>
                  <a:pt x="1125" y="50"/>
                </a:lnTo>
                <a:cubicBezTo>
                  <a:pt x="1111" y="50"/>
                  <a:pt x="1100" y="39"/>
                  <a:pt x="1100" y="25"/>
                </a:cubicBezTo>
                <a:cubicBezTo>
                  <a:pt x="1100" y="11"/>
                  <a:pt x="1111" y="0"/>
                  <a:pt x="1125" y="0"/>
                </a:cubicBezTo>
                <a:close/>
                <a:moveTo>
                  <a:pt x="1675" y="0"/>
                </a:moveTo>
                <a:lnTo>
                  <a:pt x="2025" y="0"/>
                </a:lnTo>
                <a:cubicBezTo>
                  <a:pt x="2039" y="0"/>
                  <a:pt x="2050" y="11"/>
                  <a:pt x="2050" y="25"/>
                </a:cubicBezTo>
                <a:cubicBezTo>
                  <a:pt x="2050" y="39"/>
                  <a:pt x="2039" y="50"/>
                  <a:pt x="2025" y="50"/>
                </a:cubicBezTo>
                <a:lnTo>
                  <a:pt x="1675" y="50"/>
                </a:lnTo>
                <a:cubicBezTo>
                  <a:pt x="1661" y="50"/>
                  <a:pt x="1650" y="39"/>
                  <a:pt x="1650" y="25"/>
                </a:cubicBezTo>
                <a:cubicBezTo>
                  <a:pt x="1650" y="11"/>
                  <a:pt x="1661" y="0"/>
                  <a:pt x="1675" y="0"/>
                </a:cubicBezTo>
                <a:close/>
                <a:moveTo>
                  <a:pt x="2225" y="0"/>
                </a:moveTo>
                <a:lnTo>
                  <a:pt x="2575" y="0"/>
                </a:lnTo>
                <a:cubicBezTo>
                  <a:pt x="2589" y="0"/>
                  <a:pt x="2600" y="11"/>
                  <a:pt x="2600" y="25"/>
                </a:cubicBezTo>
                <a:cubicBezTo>
                  <a:pt x="2600" y="39"/>
                  <a:pt x="2589" y="50"/>
                  <a:pt x="2575" y="50"/>
                </a:cubicBezTo>
                <a:lnTo>
                  <a:pt x="2225" y="50"/>
                </a:lnTo>
                <a:cubicBezTo>
                  <a:pt x="2211" y="50"/>
                  <a:pt x="2200" y="39"/>
                  <a:pt x="2200" y="25"/>
                </a:cubicBezTo>
                <a:cubicBezTo>
                  <a:pt x="2200" y="11"/>
                  <a:pt x="2211" y="0"/>
                  <a:pt x="2225" y="0"/>
                </a:cubicBezTo>
                <a:close/>
                <a:moveTo>
                  <a:pt x="2775" y="0"/>
                </a:moveTo>
                <a:lnTo>
                  <a:pt x="3125" y="0"/>
                </a:lnTo>
                <a:cubicBezTo>
                  <a:pt x="3139" y="0"/>
                  <a:pt x="3150" y="11"/>
                  <a:pt x="3150" y="25"/>
                </a:cubicBezTo>
                <a:cubicBezTo>
                  <a:pt x="3150" y="39"/>
                  <a:pt x="3139" y="50"/>
                  <a:pt x="3125" y="50"/>
                </a:cubicBezTo>
                <a:lnTo>
                  <a:pt x="2775" y="50"/>
                </a:lnTo>
                <a:cubicBezTo>
                  <a:pt x="2761" y="50"/>
                  <a:pt x="2750" y="39"/>
                  <a:pt x="2750" y="25"/>
                </a:cubicBezTo>
                <a:cubicBezTo>
                  <a:pt x="2750" y="11"/>
                  <a:pt x="2761" y="0"/>
                  <a:pt x="2775" y="0"/>
                </a:cubicBezTo>
                <a:close/>
                <a:moveTo>
                  <a:pt x="3325" y="0"/>
                </a:moveTo>
                <a:lnTo>
                  <a:pt x="3675" y="0"/>
                </a:lnTo>
                <a:cubicBezTo>
                  <a:pt x="3689" y="0"/>
                  <a:pt x="3700" y="11"/>
                  <a:pt x="3700" y="25"/>
                </a:cubicBezTo>
                <a:cubicBezTo>
                  <a:pt x="3700" y="39"/>
                  <a:pt x="3689" y="50"/>
                  <a:pt x="3675" y="50"/>
                </a:cubicBezTo>
                <a:lnTo>
                  <a:pt x="3325" y="50"/>
                </a:lnTo>
                <a:cubicBezTo>
                  <a:pt x="3311" y="50"/>
                  <a:pt x="3300" y="39"/>
                  <a:pt x="3300" y="25"/>
                </a:cubicBezTo>
                <a:cubicBezTo>
                  <a:pt x="3300" y="11"/>
                  <a:pt x="3311" y="0"/>
                  <a:pt x="3325" y="0"/>
                </a:cubicBezTo>
                <a:close/>
                <a:moveTo>
                  <a:pt x="3875" y="0"/>
                </a:moveTo>
                <a:lnTo>
                  <a:pt x="4225" y="0"/>
                </a:lnTo>
                <a:cubicBezTo>
                  <a:pt x="4239" y="0"/>
                  <a:pt x="4250" y="11"/>
                  <a:pt x="4250" y="25"/>
                </a:cubicBezTo>
                <a:cubicBezTo>
                  <a:pt x="4250" y="39"/>
                  <a:pt x="4239" y="50"/>
                  <a:pt x="4225" y="50"/>
                </a:cubicBezTo>
                <a:lnTo>
                  <a:pt x="3875" y="50"/>
                </a:lnTo>
                <a:cubicBezTo>
                  <a:pt x="3861" y="50"/>
                  <a:pt x="3850" y="39"/>
                  <a:pt x="3850" y="25"/>
                </a:cubicBezTo>
                <a:cubicBezTo>
                  <a:pt x="3850" y="11"/>
                  <a:pt x="3861" y="0"/>
                  <a:pt x="3875" y="0"/>
                </a:cubicBezTo>
                <a:close/>
                <a:moveTo>
                  <a:pt x="4425" y="0"/>
                </a:moveTo>
                <a:lnTo>
                  <a:pt x="4775" y="0"/>
                </a:lnTo>
                <a:cubicBezTo>
                  <a:pt x="4789" y="0"/>
                  <a:pt x="4800" y="11"/>
                  <a:pt x="4800" y="25"/>
                </a:cubicBezTo>
                <a:cubicBezTo>
                  <a:pt x="4800" y="39"/>
                  <a:pt x="4789" y="50"/>
                  <a:pt x="4775" y="50"/>
                </a:cubicBezTo>
                <a:lnTo>
                  <a:pt x="4425" y="50"/>
                </a:lnTo>
                <a:cubicBezTo>
                  <a:pt x="4411" y="50"/>
                  <a:pt x="4400" y="39"/>
                  <a:pt x="4400" y="25"/>
                </a:cubicBezTo>
                <a:cubicBezTo>
                  <a:pt x="4400" y="11"/>
                  <a:pt x="4411" y="0"/>
                  <a:pt x="4425" y="0"/>
                </a:cubicBezTo>
                <a:close/>
                <a:moveTo>
                  <a:pt x="4975" y="0"/>
                </a:moveTo>
                <a:lnTo>
                  <a:pt x="5325" y="0"/>
                </a:lnTo>
                <a:cubicBezTo>
                  <a:pt x="5339" y="0"/>
                  <a:pt x="5350" y="11"/>
                  <a:pt x="5350" y="25"/>
                </a:cubicBezTo>
                <a:cubicBezTo>
                  <a:pt x="5350" y="39"/>
                  <a:pt x="5339" y="50"/>
                  <a:pt x="5325" y="50"/>
                </a:cubicBezTo>
                <a:lnTo>
                  <a:pt x="4975" y="50"/>
                </a:lnTo>
                <a:cubicBezTo>
                  <a:pt x="4961" y="50"/>
                  <a:pt x="4950" y="39"/>
                  <a:pt x="4950" y="25"/>
                </a:cubicBezTo>
                <a:cubicBezTo>
                  <a:pt x="4950" y="11"/>
                  <a:pt x="4961" y="0"/>
                  <a:pt x="4975" y="0"/>
                </a:cubicBezTo>
                <a:close/>
                <a:moveTo>
                  <a:pt x="5525" y="0"/>
                </a:moveTo>
                <a:lnTo>
                  <a:pt x="5875" y="0"/>
                </a:lnTo>
                <a:cubicBezTo>
                  <a:pt x="5889" y="0"/>
                  <a:pt x="5900" y="11"/>
                  <a:pt x="5900" y="25"/>
                </a:cubicBezTo>
                <a:cubicBezTo>
                  <a:pt x="5900" y="39"/>
                  <a:pt x="5889" y="50"/>
                  <a:pt x="5875" y="50"/>
                </a:cubicBezTo>
                <a:lnTo>
                  <a:pt x="5525" y="50"/>
                </a:lnTo>
                <a:cubicBezTo>
                  <a:pt x="5511" y="50"/>
                  <a:pt x="5500" y="39"/>
                  <a:pt x="5500" y="25"/>
                </a:cubicBezTo>
                <a:cubicBezTo>
                  <a:pt x="5500" y="11"/>
                  <a:pt x="5511" y="0"/>
                  <a:pt x="5525" y="0"/>
                </a:cubicBezTo>
                <a:close/>
                <a:moveTo>
                  <a:pt x="6075" y="0"/>
                </a:moveTo>
                <a:lnTo>
                  <a:pt x="6425" y="0"/>
                </a:lnTo>
                <a:cubicBezTo>
                  <a:pt x="6439" y="0"/>
                  <a:pt x="6450" y="11"/>
                  <a:pt x="6450" y="25"/>
                </a:cubicBezTo>
                <a:cubicBezTo>
                  <a:pt x="6450" y="39"/>
                  <a:pt x="6439" y="50"/>
                  <a:pt x="6425" y="50"/>
                </a:cubicBezTo>
                <a:lnTo>
                  <a:pt x="6075" y="50"/>
                </a:lnTo>
                <a:cubicBezTo>
                  <a:pt x="6061" y="50"/>
                  <a:pt x="6050" y="39"/>
                  <a:pt x="6050" y="25"/>
                </a:cubicBezTo>
                <a:cubicBezTo>
                  <a:pt x="6050" y="11"/>
                  <a:pt x="6061" y="0"/>
                  <a:pt x="6075" y="0"/>
                </a:cubicBezTo>
                <a:close/>
                <a:moveTo>
                  <a:pt x="6625" y="0"/>
                </a:moveTo>
                <a:lnTo>
                  <a:pt x="6975" y="0"/>
                </a:lnTo>
                <a:cubicBezTo>
                  <a:pt x="6989" y="0"/>
                  <a:pt x="7000" y="11"/>
                  <a:pt x="7000" y="25"/>
                </a:cubicBezTo>
                <a:cubicBezTo>
                  <a:pt x="7000" y="39"/>
                  <a:pt x="6989" y="50"/>
                  <a:pt x="6975" y="50"/>
                </a:cubicBezTo>
                <a:lnTo>
                  <a:pt x="6625" y="50"/>
                </a:lnTo>
                <a:cubicBezTo>
                  <a:pt x="6611" y="50"/>
                  <a:pt x="6600" y="39"/>
                  <a:pt x="6600" y="25"/>
                </a:cubicBezTo>
                <a:cubicBezTo>
                  <a:pt x="6600" y="11"/>
                  <a:pt x="6611" y="0"/>
                  <a:pt x="6625" y="0"/>
                </a:cubicBezTo>
                <a:close/>
                <a:moveTo>
                  <a:pt x="7175" y="0"/>
                </a:moveTo>
                <a:lnTo>
                  <a:pt x="7525" y="0"/>
                </a:lnTo>
                <a:cubicBezTo>
                  <a:pt x="7539" y="0"/>
                  <a:pt x="7550" y="11"/>
                  <a:pt x="7550" y="25"/>
                </a:cubicBezTo>
                <a:cubicBezTo>
                  <a:pt x="7550" y="39"/>
                  <a:pt x="7539" y="50"/>
                  <a:pt x="7525" y="50"/>
                </a:cubicBezTo>
                <a:lnTo>
                  <a:pt x="7175" y="50"/>
                </a:lnTo>
                <a:cubicBezTo>
                  <a:pt x="7161" y="50"/>
                  <a:pt x="7150" y="39"/>
                  <a:pt x="7150" y="25"/>
                </a:cubicBezTo>
                <a:cubicBezTo>
                  <a:pt x="7150" y="11"/>
                  <a:pt x="7161" y="0"/>
                  <a:pt x="7175" y="0"/>
                </a:cubicBezTo>
                <a:close/>
                <a:moveTo>
                  <a:pt x="7725" y="0"/>
                </a:moveTo>
                <a:lnTo>
                  <a:pt x="8075" y="0"/>
                </a:lnTo>
                <a:cubicBezTo>
                  <a:pt x="8089" y="0"/>
                  <a:pt x="8100" y="11"/>
                  <a:pt x="8100" y="25"/>
                </a:cubicBezTo>
                <a:cubicBezTo>
                  <a:pt x="8100" y="39"/>
                  <a:pt x="8089" y="50"/>
                  <a:pt x="8075" y="50"/>
                </a:cubicBezTo>
                <a:lnTo>
                  <a:pt x="7725" y="50"/>
                </a:lnTo>
                <a:cubicBezTo>
                  <a:pt x="7711" y="50"/>
                  <a:pt x="7700" y="39"/>
                  <a:pt x="7700" y="25"/>
                </a:cubicBezTo>
                <a:cubicBezTo>
                  <a:pt x="7700" y="11"/>
                  <a:pt x="7711" y="0"/>
                  <a:pt x="7725" y="0"/>
                </a:cubicBezTo>
                <a:close/>
                <a:moveTo>
                  <a:pt x="8275" y="0"/>
                </a:moveTo>
                <a:lnTo>
                  <a:pt x="8625" y="0"/>
                </a:lnTo>
                <a:cubicBezTo>
                  <a:pt x="8639" y="0"/>
                  <a:pt x="8650" y="11"/>
                  <a:pt x="8650" y="25"/>
                </a:cubicBezTo>
                <a:cubicBezTo>
                  <a:pt x="8650" y="39"/>
                  <a:pt x="8639" y="50"/>
                  <a:pt x="8625" y="50"/>
                </a:cubicBezTo>
                <a:lnTo>
                  <a:pt x="8275" y="50"/>
                </a:lnTo>
                <a:cubicBezTo>
                  <a:pt x="8261" y="50"/>
                  <a:pt x="8250" y="39"/>
                  <a:pt x="8250" y="25"/>
                </a:cubicBezTo>
                <a:cubicBezTo>
                  <a:pt x="8250" y="11"/>
                  <a:pt x="8261" y="0"/>
                  <a:pt x="8275" y="0"/>
                </a:cubicBezTo>
                <a:close/>
                <a:moveTo>
                  <a:pt x="8825" y="0"/>
                </a:moveTo>
                <a:lnTo>
                  <a:pt x="9175" y="0"/>
                </a:lnTo>
                <a:cubicBezTo>
                  <a:pt x="9189" y="0"/>
                  <a:pt x="9200" y="11"/>
                  <a:pt x="9200" y="25"/>
                </a:cubicBezTo>
                <a:cubicBezTo>
                  <a:pt x="9200" y="39"/>
                  <a:pt x="9189" y="50"/>
                  <a:pt x="9175" y="50"/>
                </a:cubicBezTo>
                <a:lnTo>
                  <a:pt x="8825" y="50"/>
                </a:lnTo>
                <a:cubicBezTo>
                  <a:pt x="8811" y="50"/>
                  <a:pt x="8800" y="39"/>
                  <a:pt x="8800" y="25"/>
                </a:cubicBezTo>
                <a:cubicBezTo>
                  <a:pt x="8800" y="11"/>
                  <a:pt x="8811" y="0"/>
                  <a:pt x="8825" y="0"/>
                </a:cubicBezTo>
                <a:close/>
                <a:moveTo>
                  <a:pt x="9375" y="0"/>
                </a:moveTo>
                <a:lnTo>
                  <a:pt x="9725" y="0"/>
                </a:lnTo>
                <a:cubicBezTo>
                  <a:pt x="9739" y="0"/>
                  <a:pt x="9750" y="11"/>
                  <a:pt x="9750" y="25"/>
                </a:cubicBezTo>
                <a:cubicBezTo>
                  <a:pt x="9750" y="39"/>
                  <a:pt x="9739" y="50"/>
                  <a:pt x="9725" y="50"/>
                </a:cubicBezTo>
                <a:lnTo>
                  <a:pt x="9375" y="50"/>
                </a:lnTo>
                <a:cubicBezTo>
                  <a:pt x="9361" y="50"/>
                  <a:pt x="9350" y="39"/>
                  <a:pt x="9350" y="25"/>
                </a:cubicBezTo>
                <a:cubicBezTo>
                  <a:pt x="9350" y="11"/>
                  <a:pt x="9361" y="0"/>
                  <a:pt x="9375" y="0"/>
                </a:cubicBezTo>
                <a:close/>
                <a:moveTo>
                  <a:pt x="9925" y="0"/>
                </a:moveTo>
                <a:lnTo>
                  <a:pt x="10275" y="0"/>
                </a:lnTo>
                <a:cubicBezTo>
                  <a:pt x="10289" y="0"/>
                  <a:pt x="10300" y="11"/>
                  <a:pt x="10300" y="25"/>
                </a:cubicBezTo>
                <a:cubicBezTo>
                  <a:pt x="10300" y="39"/>
                  <a:pt x="10289" y="50"/>
                  <a:pt x="10275" y="50"/>
                </a:cubicBezTo>
                <a:lnTo>
                  <a:pt x="9925" y="50"/>
                </a:lnTo>
                <a:cubicBezTo>
                  <a:pt x="9911" y="50"/>
                  <a:pt x="9900" y="39"/>
                  <a:pt x="9900" y="25"/>
                </a:cubicBezTo>
                <a:cubicBezTo>
                  <a:pt x="9900" y="11"/>
                  <a:pt x="9911" y="0"/>
                  <a:pt x="9925" y="0"/>
                </a:cubicBezTo>
                <a:close/>
                <a:moveTo>
                  <a:pt x="10475" y="0"/>
                </a:moveTo>
                <a:lnTo>
                  <a:pt x="10825" y="0"/>
                </a:lnTo>
                <a:cubicBezTo>
                  <a:pt x="10839" y="0"/>
                  <a:pt x="10850" y="11"/>
                  <a:pt x="10850" y="25"/>
                </a:cubicBezTo>
                <a:cubicBezTo>
                  <a:pt x="10850" y="39"/>
                  <a:pt x="10839" y="50"/>
                  <a:pt x="10825" y="50"/>
                </a:cubicBezTo>
                <a:lnTo>
                  <a:pt x="10475" y="50"/>
                </a:lnTo>
                <a:cubicBezTo>
                  <a:pt x="10461" y="50"/>
                  <a:pt x="10450" y="39"/>
                  <a:pt x="10450" y="25"/>
                </a:cubicBezTo>
                <a:cubicBezTo>
                  <a:pt x="10450" y="11"/>
                  <a:pt x="10461" y="0"/>
                  <a:pt x="10475" y="0"/>
                </a:cubicBezTo>
                <a:close/>
                <a:moveTo>
                  <a:pt x="11025" y="0"/>
                </a:moveTo>
                <a:lnTo>
                  <a:pt x="11375" y="0"/>
                </a:lnTo>
                <a:cubicBezTo>
                  <a:pt x="11389" y="0"/>
                  <a:pt x="11400" y="11"/>
                  <a:pt x="11400" y="25"/>
                </a:cubicBezTo>
                <a:cubicBezTo>
                  <a:pt x="11400" y="39"/>
                  <a:pt x="11389" y="50"/>
                  <a:pt x="11375" y="50"/>
                </a:cubicBezTo>
                <a:lnTo>
                  <a:pt x="11025" y="50"/>
                </a:lnTo>
                <a:cubicBezTo>
                  <a:pt x="11011" y="50"/>
                  <a:pt x="11000" y="39"/>
                  <a:pt x="11000" y="25"/>
                </a:cubicBezTo>
                <a:cubicBezTo>
                  <a:pt x="11000" y="11"/>
                  <a:pt x="11011" y="0"/>
                  <a:pt x="11025" y="0"/>
                </a:cubicBezTo>
                <a:close/>
                <a:moveTo>
                  <a:pt x="11575" y="0"/>
                </a:moveTo>
                <a:lnTo>
                  <a:pt x="11925" y="0"/>
                </a:lnTo>
                <a:cubicBezTo>
                  <a:pt x="11939" y="0"/>
                  <a:pt x="11950" y="11"/>
                  <a:pt x="11950" y="25"/>
                </a:cubicBezTo>
                <a:cubicBezTo>
                  <a:pt x="11950" y="39"/>
                  <a:pt x="11939" y="50"/>
                  <a:pt x="11925" y="50"/>
                </a:cubicBezTo>
                <a:lnTo>
                  <a:pt x="11575" y="50"/>
                </a:lnTo>
                <a:cubicBezTo>
                  <a:pt x="11561" y="50"/>
                  <a:pt x="11550" y="39"/>
                  <a:pt x="11550" y="25"/>
                </a:cubicBezTo>
                <a:cubicBezTo>
                  <a:pt x="11550" y="11"/>
                  <a:pt x="11561" y="0"/>
                  <a:pt x="11575" y="0"/>
                </a:cubicBezTo>
                <a:close/>
                <a:moveTo>
                  <a:pt x="12125" y="0"/>
                </a:moveTo>
                <a:lnTo>
                  <a:pt x="12475" y="0"/>
                </a:lnTo>
                <a:cubicBezTo>
                  <a:pt x="12489" y="0"/>
                  <a:pt x="12500" y="11"/>
                  <a:pt x="12500" y="25"/>
                </a:cubicBezTo>
                <a:cubicBezTo>
                  <a:pt x="12500" y="39"/>
                  <a:pt x="12489" y="50"/>
                  <a:pt x="12475" y="50"/>
                </a:cubicBezTo>
                <a:lnTo>
                  <a:pt x="12125" y="50"/>
                </a:lnTo>
                <a:cubicBezTo>
                  <a:pt x="12111" y="50"/>
                  <a:pt x="12100" y="39"/>
                  <a:pt x="12100" y="25"/>
                </a:cubicBezTo>
                <a:cubicBezTo>
                  <a:pt x="12100" y="11"/>
                  <a:pt x="12111" y="0"/>
                  <a:pt x="12125" y="0"/>
                </a:cubicBezTo>
                <a:close/>
                <a:moveTo>
                  <a:pt x="12675" y="0"/>
                </a:moveTo>
                <a:lnTo>
                  <a:pt x="13025" y="0"/>
                </a:lnTo>
                <a:cubicBezTo>
                  <a:pt x="13039" y="0"/>
                  <a:pt x="13050" y="11"/>
                  <a:pt x="13050" y="25"/>
                </a:cubicBezTo>
                <a:cubicBezTo>
                  <a:pt x="13050" y="39"/>
                  <a:pt x="13039" y="50"/>
                  <a:pt x="13025" y="50"/>
                </a:cubicBezTo>
                <a:lnTo>
                  <a:pt x="12675" y="50"/>
                </a:lnTo>
                <a:cubicBezTo>
                  <a:pt x="12661" y="50"/>
                  <a:pt x="12650" y="39"/>
                  <a:pt x="12650" y="25"/>
                </a:cubicBezTo>
                <a:cubicBezTo>
                  <a:pt x="12650" y="11"/>
                  <a:pt x="12661" y="0"/>
                  <a:pt x="12675" y="0"/>
                </a:cubicBezTo>
                <a:close/>
                <a:moveTo>
                  <a:pt x="13225" y="0"/>
                </a:moveTo>
                <a:lnTo>
                  <a:pt x="13575" y="0"/>
                </a:lnTo>
                <a:cubicBezTo>
                  <a:pt x="13589" y="0"/>
                  <a:pt x="13600" y="11"/>
                  <a:pt x="13600" y="25"/>
                </a:cubicBezTo>
                <a:cubicBezTo>
                  <a:pt x="13600" y="39"/>
                  <a:pt x="13589" y="50"/>
                  <a:pt x="13575" y="50"/>
                </a:cubicBezTo>
                <a:lnTo>
                  <a:pt x="13225" y="50"/>
                </a:lnTo>
                <a:cubicBezTo>
                  <a:pt x="13211" y="50"/>
                  <a:pt x="13200" y="39"/>
                  <a:pt x="13200" y="25"/>
                </a:cubicBezTo>
                <a:cubicBezTo>
                  <a:pt x="13200" y="11"/>
                  <a:pt x="13211" y="0"/>
                  <a:pt x="13225" y="0"/>
                </a:cubicBezTo>
                <a:close/>
                <a:moveTo>
                  <a:pt x="13775" y="0"/>
                </a:moveTo>
                <a:lnTo>
                  <a:pt x="14125" y="0"/>
                </a:lnTo>
                <a:cubicBezTo>
                  <a:pt x="14139" y="0"/>
                  <a:pt x="14150" y="11"/>
                  <a:pt x="14150" y="25"/>
                </a:cubicBezTo>
                <a:cubicBezTo>
                  <a:pt x="14150" y="39"/>
                  <a:pt x="14139" y="50"/>
                  <a:pt x="14125" y="50"/>
                </a:cubicBezTo>
                <a:lnTo>
                  <a:pt x="13775" y="50"/>
                </a:lnTo>
                <a:cubicBezTo>
                  <a:pt x="13761" y="50"/>
                  <a:pt x="13750" y="39"/>
                  <a:pt x="13750" y="25"/>
                </a:cubicBezTo>
                <a:cubicBezTo>
                  <a:pt x="13750" y="11"/>
                  <a:pt x="13761" y="0"/>
                  <a:pt x="13775" y="0"/>
                </a:cubicBezTo>
                <a:close/>
                <a:moveTo>
                  <a:pt x="14325" y="0"/>
                </a:moveTo>
                <a:lnTo>
                  <a:pt x="14675" y="0"/>
                </a:lnTo>
                <a:cubicBezTo>
                  <a:pt x="14689" y="0"/>
                  <a:pt x="14700" y="11"/>
                  <a:pt x="14700" y="25"/>
                </a:cubicBezTo>
                <a:cubicBezTo>
                  <a:pt x="14700" y="39"/>
                  <a:pt x="14689" y="50"/>
                  <a:pt x="14675" y="50"/>
                </a:cubicBezTo>
                <a:lnTo>
                  <a:pt x="14325" y="50"/>
                </a:lnTo>
                <a:cubicBezTo>
                  <a:pt x="14311" y="50"/>
                  <a:pt x="14300" y="39"/>
                  <a:pt x="14300" y="25"/>
                </a:cubicBezTo>
                <a:cubicBezTo>
                  <a:pt x="14300" y="11"/>
                  <a:pt x="14311" y="0"/>
                  <a:pt x="14325" y="0"/>
                </a:cubicBezTo>
                <a:close/>
                <a:moveTo>
                  <a:pt x="14875" y="0"/>
                </a:moveTo>
                <a:lnTo>
                  <a:pt x="15225" y="0"/>
                </a:lnTo>
                <a:cubicBezTo>
                  <a:pt x="15239" y="0"/>
                  <a:pt x="15250" y="11"/>
                  <a:pt x="15250" y="25"/>
                </a:cubicBezTo>
                <a:cubicBezTo>
                  <a:pt x="15250" y="39"/>
                  <a:pt x="15239" y="50"/>
                  <a:pt x="15225" y="50"/>
                </a:cubicBezTo>
                <a:lnTo>
                  <a:pt x="14875" y="50"/>
                </a:lnTo>
                <a:cubicBezTo>
                  <a:pt x="14861" y="50"/>
                  <a:pt x="14850" y="39"/>
                  <a:pt x="14850" y="25"/>
                </a:cubicBezTo>
                <a:cubicBezTo>
                  <a:pt x="14850" y="11"/>
                  <a:pt x="14861" y="0"/>
                  <a:pt x="14875" y="0"/>
                </a:cubicBezTo>
                <a:close/>
                <a:moveTo>
                  <a:pt x="15425" y="0"/>
                </a:moveTo>
                <a:lnTo>
                  <a:pt x="15775" y="0"/>
                </a:lnTo>
                <a:cubicBezTo>
                  <a:pt x="15789" y="0"/>
                  <a:pt x="15800" y="11"/>
                  <a:pt x="15800" y="25"/>
                </a:cubicBezTo>
                <a:cubicBezTo>
                  <a:pt x="15800" y="39"/>
                  <a:pt x="15789" y="50"/>
                  <a:pt x="15775" y="50"/>
                </a:cubicBezTo>
                <a:lnTo>
                  <a:pt x="15425" y="50"/>
                </a:lnTo>
                <a:cubicBezTo>
                  <a:pt x="15411" y="50"/>
                  <a:pt x="15400" y="39"/>
                  <a:pt x="15400" y="25"/>
                </a:cubicBezTo>
                <a:cubicBezTo>
                  <a:pt x="15400" y="11"/>
                  <a:pt x="15411" y="0"/>
                  <a:pt x="15425" y="0"/>
                </a:cubicBezTo>
                <a:close/>
                <a:moveTo>
                  <a:pt x="15975" y="0"/>
                </a:moveTo>
                <a:lnTo>
                  <a:pt x="16325" y="0"/>
                </a:lnTo>
                <a:cubicBezTo>
                  <a:pt x="16339" y="0"/>
                  <a:pt x="16350" y="11"/>
                  <a:pt x="16350" y="25"/>
                </a:cubicBezTo>
                <a:cubicBezTo>
                  <a:pt x="16350" y="39"/>
                  <a:pt x="16339" y="50"/>
                  <a:pt x="16325" y="50"/>
                </a:cubicBezTo>
                <a:lnTo>
                  <a:pt x="15975" y="50"/>
                </a:lnTo>
                <a:cubicBezTo>
                  <a:pt x="15961" y="50"/>
                  <a:pt x="15950" y="39"/>
                  <a:pt x="15950" y="25"/>
                </a:cubicBezTo>
                <a:cubicBezTo>
                  <a:pt x="15950" y="11"/>
                  <a:pt x="15961" y="0"/>
                  <a:pt x="15975" y="0"/>
                </a:cubicBezTo>
                <a:close/>
                <a:moveTo>
                  <a:pt x="16525" y="0"/>
                </a:moveTo>
                <a:lnTo>
                  <a:pt x="16812" y="0"/>
                </a:lnTo>
                <a:cubicBezTo>
                  <a:pt x="16826" y="0"/>
                  <a:pt x="16837" y="11"/>
                  <a:pt x="16837" y="25"/>
                </a:cubicBezTo>
                <a:cubicBezTo>
                  <a:pt x="16837" y="39"/>
                  <a:pt x="16826" y="50"/>
                  <a:pt x="16812" y="50"/>
                </a:cubicBezTo>
                <a:lnTo>
                  <a:pt x="16525" y="50"/>
                </a:lnTo>
                <a:cubicBezTo>
                  <a:pt x="16511" y="50"/>
                  <a:pt x="16500" y="39"/>
                  <a:pt x="16500" y="25"/>
                </a:cubicBezTo>
                <a:cubicBezTo>
                  <a:pt x="16500" y="11"/>
                  <a:pt x="16511" y="0"/>
                  <a:pt x="16525" y="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49530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Rotational, L/D ratio is w/ in 0.5 – 3 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7848600" y="4876800"/>
            <a:ext cx="76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→ 1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b="1" dirty="0" smtClean="0">
                <a:solidFill>
                  <a:srgbClr val="FFFFFF"/>
                </a:solidFill>
              </a:rPr>
              <a:t>→ 6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b="1" dirty="0" smtClean="0">
                <a:solidFill>
                  <a:srgbClr val="FFFFFF"/>
                </a:solidFill>
              </a:rPr>
              <a:t>→ 2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b="1" dirty="0" smtClean="0">
                <a:solidFill>
                  <a:srgbClr val="FFFFFF"/>
                </a:solidFill>
              </a:rPr>
              <a:t>→ 3</a:t>
            </a:r>
          </a:p>
          <a:p>
            <a:r>
              <a:rPr lang="en-US" b="1" dirty="0">
                <a:solidFill>
                  <a:srgbClr val="FFFFFF"/>
                </a:solidFill>
              </a:rPr>
              <a:t>→ </a:t>
            </a:r>
            <a:r>
              <a:rPr lang="en-US" b="1" dirty="0" smtClean="0">
                <a:solidFill>
                  <a:srgbClr val="FFFFFF"/>
                </a:solidFill>
              </a:rPr>
              <a:t>6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762000" y="51816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(rotational) Ext. shape is stepped to both ends, w/ functional groove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762000" y="57150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Plane surface machining has external groove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762000" y="54102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(rotational) Int. shape (hole) is smooth  w/ thread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762000" y="59436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(rotational) Gear teeth form a spur gear</a:t>
            </a: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6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62000" y="1922463"/>
            <a:ext cx="7678738" cy="3001962"/>
          </a:xfrm>
          <a:prstGeom prst="rect">
            <a:avLst/>
          </a:prstGeom>
          <a:solidFill>
            <a:srgbClr val="E4D49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323975" y="2141538"/>
            <a:ext cx="5616575" cy="519112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00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1211263" y="2790825"/>
            <a:ext cx="1601787" cy="246063"/>
          </a:xfrm>
          <a:prstGeom prst="rect">
            <a:avLst/>
          </a:prstGeom>
          <a:solidFill>
            <a:srgbClr val="E4D490"/>
          </a:solidFill>
          <a:ln w="9525" algn="ctr">
            <a:noFill/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22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7384D4-7497-4C71-B9E7-884A591E215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2/12/2018</a:t>
            </a:fld>
            <a:endParaRPr lang="en-US" altLang="en-US" sz="1400" smtClean="0"/>
          </a:p>
        </p:txBody>
      </p:sp>
      <p:sp>
        <p:nvSpPr>
          <p:cNvPr id="122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22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25479B-3A25-4042-87A2-BFC9459C9F8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22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PC&amp;C </a:t>
            </a:r>
            <a:r>
              <a:rPr lang="en-US" altLang="en-US" dirty="0" err="1" smtClean="0"/>
              <a:t>Opitz</a:t>
            </a:r>
            <a:r>
              <a:rPr lang="en-US" altLang="en-US" dirty="0" smtClean="0"/>
              <a:t> Supplemental Code</a:t>
            </a:r>
          </a:p>
        </p:txBody>
      </p:sp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211263" y="2141538"/>
            <a:ext cx="6721475" cy="257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393826" y="2141538"/>
            <a:ext cx="4732338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Construct the specified GT codes for the following part, initially made from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062663" y="2141538"/>
            <a:ext cx="671513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 nodular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393826" y="2317750"/>
            <a:ext cx="1765300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graphitic (grey iron) casting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098801" y="2317750"/>
            <a:ext cx="340042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  Support your answer on each digit for credit.  Note: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438901" y="2317750"/>
            <a:ext cx="458788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Below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835776" y="2317750"/>
            <a:ext cx="9842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393826" y="2492375"/>
            <a:ext cx="222567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the axis is an interior section view,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552826" y="2492375"/>
            <a:ext cx="425450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above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914776" y="2492375"/>
            <a:ext cx="9842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3952876" y="2492375"/>
            <a:ext cx="579438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is the un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4471988" y="2492375"/>
            <a:ext cx="11112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521201" y="2492375"/>
            <a:ext cx="1600200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sectioned exterior view.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6057901" y="2492375"/>
            <a:ext cx="98425" cy="209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393826" y="26685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393826" y="2843213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393826" y="301783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393826" y="3194050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393826" y="3368675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1393826" y="3544888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1393826" y="3719513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1393826" y="3895725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1393826" y="4070350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1393826" y="4244975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1393826" y="44211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31"/>
          <p:cNvGrpSpPr>
            <a:grpSpLocks/>
          </p:cNvGrpSpPr>
          <p:nvPr/>
        </p:nvGrpSpPr>
        <p:grpSpPr bwMode="auto">
          <a:xfrm>
            <a:off x="1389063" y="3103563"/>
            <a:ext cx="1106488" cy="1106487"/>
            <a:chOff x="875" y="1955"/>
            <a:chExt cx="697" cy="697"/>
          </a:xfrm>
          <a:solidFill>
            <a:srgbClr val="E4D490"/>
          </a:solidFill>
        </p:grpSpPr>
        <p:sp>
          <p:nvSpPr>
            <p:cNvPr id="12427" name="Oval 29"/>
            <p:cNvSpPr>
              <a:spLocks noChangeArrowheads="1"/>
            </p:cNvSpPr>
            <p:nvPr/>
          </p:nvSpPr>
          <p:spPr bwMode="auto">
            <a:xfrm>
              <a:off x="878" y="1958"/>
              <a:ext cx="691" cy="692"/>
            </a:xfrm>
            <a:prstGeom prst="ellips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8" name="Freeform 30"/>
            <p:cNvSpPr>
              <a:spLocks noEditPoints="1"/>
            </p:cNvSpPr>
            <p:nvPr/>
          </p:nvSpPr>
          <p:spPr bwMode="auto">
            <a:xfrm>
              <a:off x="875" y="1955"/>
              <a:ext cx="697" cy="697"/>
            </a:xfrm>
            <a:custGeom>
              <a:avLst/>
              <a:gdLst>
                <a:gd name="T0" fmla="*/ 6056 w 11620"/>
                <a:gd name="T1" fmla="*/ 56 h 11620"/>
                <a:gd name="T2" fmla="*/ 5303 w 11620"/>
                <a:gd name="T3" fmla="*/ 24 h 11620"/>
                <a:gd name="T4" fmla="*/ 4360 w 11620"/>
                <a:gd name="T5" fmla="*/ 183 h 11620"/>
                <a:gd name="T6" fmla="*/ 3642 w 11620"/>
                <a:gd name="T7" fmla="*/ 421 h 11620"/>
                <a:gd name="T8" fmla="*/ 2985 w 11620"/>
                <a:gd name="T9" fmla="*/ 792 h 11620"/>
                <a:gd name="T10" fmla="*/ 2467 w 11620"/>
                <a:gd name="T11" fmla="*/ 1183 h 11620"/>
                <a:gd name="T12" fmla="*/ 1970 w 11620"/>
                <a:gd name="T13" fmla="*/ 1584 h 11620"/>
                <a:gd name="T14" fmla="*/ 1649 w 11620"/>
                <a:gd name="T15" fmla="*/ 1902 h 11620"/>
                <a:gd name="T16" fmla="*/ 1649 w 11620"/>
                <a:gd name="T17" fmla="*/ 1902 h 11620"/>
                <a:gd name="T18" fmla="*/ 1195 w 11620"/>
                <a:gd name="T19" fmla="*/ 2364 h 11620"/>
                <a:gd name="T20" fmla="*/ 743 w 11620"/>
                <a:gd name="T21" fmla="*/ 2968 h 11620"/>
                <a:gd name="T22" fmla="*/ 353 w 11620"/>
                <a:gd name="T23" fmla="*/ 3811 h 11620"/>
                <a:gd name="T24" fmla="*/ 136 w 11620"/>
                <a:gd name="T25" fmla="*/ 4565 h 11620"/>
                <a:gd name="T26" fmla="*/ 72 w 11620"/>
                <a:gd name="T27" fmla="*/ 5317 h 11620"/>
                <a:gd name="T28" fmla="*/ 104 w 11620"/>
                <a:gd name="T29" fmla="*/ 5965 h 11620"/>
                <a:gd name="T30" fmla="*/ 130 w 11620"/>
                <a:gd name="T31" fmla="*/ 6396 h 11620"/>
                <a:gd name="T32" fmla="*/ 236 w 11620"/>
                <a:gd name="T33" fmla="*/ 7045 h 11620"/>
                <a:gd name="T34" fmla="*/ 236 w 11620"/>
                <a:gd name="T35" fmla="*/ 7045 h 11620"/>
                <a:gd name="T36" fmla="*/ 363 w 11620"/>
                <a:gd name="T37" fmla="*/ 7681 h 11620"/>
                <a:gd name="T38" fmla="*/ 607 w 11620"/>
                <a:gd name="T39" fmla="*/ 8396 h 11620"/>
                <a:gd name="T40" fmla="*/ 992 w 11620"/>
                <a:gd name="T41" fmla="*/ 9058 h 11620"/>
                <a:gd name="T42" fmla="*/ 1585 w 11620"/>
                <a:gd name="T43" fmla="*/ 9796 h 11620"/>
                <a:gd name="T44" fmla="*/ 2168 w 11620"/>
                <a:gd name="T45" fmla="*/ 10274 h 11620"/>
                <a:gd name="T46" fmla="*/ 2722 w 11620"/>
                <a:gd name="T47" fmla="*/ 10612 h 11620"/>
                <a:gd name="T48" fmla="*/ 3089 w 11620"/>
                <a:gd name="T49" fmla="*/ 10832 h 11620"/>
                <a:gd name="T50" fmla="*/ 3689 w 11620"/>
                <a:gd name="T51" fmla="*/ 11112 h 11620"/>
                <a:gd name="T52" fmla="*/ 3689 w 11620"/>
                <a:gd name="T53" fmla="*/ 11112 h 11620"/>
                <a:gd name="T54" fmla="*/ 4286 w 11620"/>
                <a:gd name="T55" fmla="*/ 11365 h 11620"/>
                <a:gd name="T56" fmla="*/ 5014 w 11620"/>
                <a:gd name="T57" fmla="*/ 11565 h 11620"/>
                <a:gd name="T58" fmla="*/ 5809 w 11620"/>
                <a:gd name="T59" fmla="*/ 11620 h 11620"/>
                <a:gd name="T60" fmla="*/ 6723 w 11620"/>
                <a:gd name="T61" fmla="*/ 11549 h 11620"/>
                <a:gd name="T62" fmla="*/ 7445 w 11620"/>
                <a:gd name="T63" fmla="*/ 11334 h 11620"/>
                <a:gd name="T64" fmla="*/ 8034 w 11620"/>
                <a:gd name="T65" fmla="*/ 11071 h 11620"/>
                <a:gd name="T66" fmla="*/ 7762 w 11620"/>
                <a:gd name="T67" fmla="*/ 11179 h 11620"/>
                <a:gd name="T68" fmla="*/ 8374 w 11620"/>
                <a:gd name="T69" fmla="*/ 10969 h 11620"/>
                <a:gd name="T70" fmla="*/ 9286 w 11620"/>
                <a:gd name="T71" fmla="*/ 10467 h 11620"/>
                <a:gd name="T72" fmla="*/ 9835 w 11620"/>
                <a:gd name="T73" fmla="*/ 9930 h 11620"/>
                <a:gd name="T74" fmla="*/ 10235 w 11620"/>
                <a:gd name="T75" fmla="*/ 9420 h 11620"/>
                <a:gd name="T76" fmla="*/ 10546 w 11620"/>
                <a:gd name="T77" fmla="*/ 9003 h 11620"/>
                <a:gd name="T78" fmla="*/ 10840 w 11620"/>
                <a:gd name="T79" fmla="*/ 8515 h 11620"/>
                <a:gd name="T80" fmla="*/ 10840 w 11620"/>
                <a:gd name="T81" fmla="*/ 8515 h 11620"/>
                <a:gd name="T82" fmla="*/ 11159 w 11620"/>
                <a:gd name="T83" fmla="*/ 7949 h 11620"/>
                <a:gd name="T84" fmla="*/ 11441 w 11620"/>
                <a:gd name="T85" fmla="*/ 7248 h 11620"/>
                <a:gd name="T86" fmla="*/ 11590 w 11620"/>
                <a:gd name="T87" fmla="*/ 6406 h 11620"/>
                <a:gd name="T88" fmla="*/ 11614 w 11620"/>
                <a:gd name="T89" fmla="*/ 5551 h 11620"/>
                <a:gd name="T90" fmla="*/ 11482 w 11620"/>
                <a:gd name="T91" fmla="*/ 4807 h 11620"/>
                <a:gd name="T92" fmla="*/ 11285 w 11620"/>
                <a:gd name="T93" fmla="*/ 4188 h 11620"/>
                <a:gd name="T94" fmla="*/ 11071 w 11620"/>
                <a:gd name="T95" fmla="*/ 3587 h 11620"/>
                <a:gd name="T96" fmla="*/ 10878 w 11620"/>
                <a:gd name="T97" fmla="*/ 3179 h 11620"/>
                <a:gd name="T98" fmla="*/ 10878 w 11620"/>
                <a:gd name="T99" fmla="*/ 3179 h 11620"/>
                <a:gd name="T100" fmla="*/ 10591 w 11620"/>
                <a:gd name="T101" fmla="*/ 2597 h 11620"/>
                <a:gd name="T102" fmla="*/ 10170 w 11620"/>
                <a:gd name="T103" fmla="*/ 1972 h 11620"/>
                <a:gd name="T104" fmla="*/ 9507 w 11620"/>
                <a:gd name="T105" fmla="*/ 1328 h 11620"/>
                <a:gd name="T106" fmla="*/ 8866 w 11620"/>
                <a:gd name="T107" fmla="*/ 869 h 11620"/>
                <a:gd name="T108" fmla="*/ 8177 w 11620"/>
                <a:gd name="T109" fmla="*/ 560 h 11620"/>
                <a:gd name="T110" fmla="*/ 7556 w 11620"/>
                <a:gd name="T111" fmla="*/ 373 h 11620"/>
                <a:gd name="T112" fmla="*/ 6960 w 11620"/>
                <a:gd name="T113" fmla="*/ 216 h 11620"/>
                <a:gd name="T114" fmla="*/ 6492 w 11620"/>
                <a:gd name="T115" fmla="*/ 142 h 11620"/>
                <a:gd name="T116" fmla="*/ 6492 w 11620"/>
                <a:gd name="T117" fmla="*/ 142 h 1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620" h="11620">
                  <a:moveTo>
                    <a:pt x="6005" y="105"/>
                  </a:moveTo>
                  <a:lnTo>
                    <a:pt x="5809" y="100"/>
                  </a:lnTo>
                  <a:lnTo>
                    <a:pt x="5708" y="103"/>
                  </a:lnTo>
                  <a:cubicBezTo>
                    <a:pt x="5680" y="104"/>
                    <a:pt x="5657" y="82"/>
                    <a:pt x="5657" y="54"/>
                  </a:cubicBezTo>
                  <a:cubicBezTo>
                    <a:pt x="5656" y="27"/>
                    <a:pt x="5678" y="4"/>
                    <a:pt x="5705" y="3"/>
                  </a:cubicBezTo>
                  <a:lnTo>
                    <a:pt x="5812" y="0"/>
                  </a:lnTo>
                  <a:lnTo>
                    <a:pt x="6008" y="5"/>
                  </a:lnTo>
                  <a:cubicBezTo>
                    <a:pt x="6035" y="6"/>
                    <a:pt x="6057" y="29"/>
                    <a:pt x="6056" y="56"/>
                  </a:cubicBezTo>
                  <a:cubicBezTo>
                    <a:pt x="6056" y="84"/>
                    <a:pt x="6033" y="106"/>
                    <a:pt x="6005" y="105"/>
                  </a:cubicBezTo>
                  <a:close/>
                  <a:moveTo>
                    <a:pt x="5311" y="124"/>
                  </a:moveTo>
                  <a:lnTo>
                    <a:pt x="5225" y="130"/>
                  </a:lnTo>
                  <a:lnTo>
                    <a:pt x="5015" y="157"/>
                  </a:lnTo>
                  <a:cubicBezTo>
                    <a:pt x="4988" y="160"/>
                    <a:pt x="4963" y="141"/>
                    <a:pt x="4960" y="113"/>
                  </a:cubicBezTo>
                  <a:cubicBezTo>
                    <a:pt x="4956" y="86"/>
                    <a:pt x="4976" y="61"/>
                    <a:pt x="5003" y="57"/>
                  </a:cubicBezTo>
                  <a:lnTo>
                    <a:pt x="5218" y="31"/>
                  </a:lnTo>
                  <a:lnTo>
                    <a:pt x="5303" y="24"/>
                  </a:lnTo>
                  <a:cubicBezTo>
                    <a:pt x="5331" y="22"/>
                    <a:pt x="5355" y="42"/>
                    <a:pt x="5357" y="70"/>
                  </a:cubicBezTo>
                  <a:cubicBezTo>
                    <a:pt x="5359" y="97"/>
                    <a:pt x="5339" y="121"/>
                    <a:pt x="5311" y="124"/>
                  </a:cubicBezTo>
                  <a:close/>
                  <a:moveTo>
                    <a:pt x="4626" y="224"/>
                  </a:moveTo>
                  <a:lnTo>
                    <a:pt x="4383" y="280"/>
                  </a:lnTo>
                  <a:lnTo>
                    <a:pt x="4337" y="293"/>
                  </a:lnTo>
                  <a:cubicBezTo>
                    <a:pt x="4311" y="301"/>
                    <a:pt x="4283" y="285"/>
                    <a:pt x="4275" y="259"/>
                  </a:cubicBezTo>
                  <a:cubicBezTo>
                    <a:pt x="4268" y="232"/>
                    <a:pt x="4283" y="205"/>
                    <a:pt x="4310" y="197"/>
                  </a:cubicBezTo>
                  <a:lnTo>
                    <a:pt x="4360" y="183"/>
                  </a:lnTo>
                  <a:lnTo>
                    <a:pt x="4604" y="127"/>
                  </a:lnTo>
                  <a:cubicBezTo>
                    <a:pt x="4631" y="120"/>
                    <a:pt x="4658" y="137"/>
                    <a:pt x="4664" y="164"/>
                  </a:cubicBezTo>
                  <a:cubicBezTo>
                    <a:pt x="4670" y="191"/>
                    <a:pt x="4653" y="218"/>
                    <a:pt x="4626" y="224"/>
                  </a:cubicBezTo>
                  <a:close/>
                  <a:moveTo>
                    <a:pt x="3957" y="410"/>
                  </a:moveTo>
                  <a:lnTo>
                    <a:pt x="3847" y="448"/>
                  </a:lnTo>
                  <a:lnTo>
                    <a:pt x="3679" y="514"/>
                  </a:lnTo>
                  <a:cubicBezTo>
                    <a:pt x="3653" y="524"/>
                    <a:pt x="3624" y="511"/>
                    <a:pt x="3614" y="486"/>
                  </a:cubicBezTo>
                  <a:cubicBezTo>
                    <a:pt x="3604" y="460"/>
                    <a:pt x="3616" y="431"/>
                    <a:pt x="3642" y="421"/>
                  </a:cubicBezTo>
                  <a:lnTo>
                    <a:pt x="3814" y="353"/>
                  </a:lnTo>
                  <a:lnTo>
                    <a:pt x="3925" y="315"/>
                  </a:lnTo>
                  <a:cubicBezTo>
                    <a:pt x="3951" y="306"/>
                    <a:pt x="3980" y="320"/>
                    <a:pt x="3989" y="347"/>
                  </a:cubicBezTo>
                  <a:cubicBezTo>
                    <a:pt x="3998" y="373"/>
                    <a:pt x="3984" y="401"/>
                    <a:pt x="3957" y="410"/>
                  </a:cubicBezTo>
                  <a:close/>
                  <a:moveTo>
                    <a:pt x="3317" y="673"/>
                  </a:moveTo>
                  <a:lnTo>
                    <a:pt x="3088" y="790"/>
                  </a:lnTo>
                  <a:lnTo>
                    <a:pt x="3053" y="810"/>
                  </a:lnTo>
                  <a:cubicBezTo>
                    <a:pt x="3029" y="824"/>
                    <a:pt x="2999" y="816"/>
                    <a:pt x="2985" y="792"/>
                  </a:cubicBezTo>
                  <a:cubicBezTo>
                    <a:pt x="2971" y="768"/>
                    <a:pt x="2979" y="737"/>
                    <a:pt x="3003" y="724"/>
                  </a:cubicBezTo>
                  <a:lnTo>
                    <a:pt x="3043" y="701"/>
                  </a:lnTo>
                  <a:lnTo>
                    <a:pt x="3271" y="584"/>
                  </a:lnTo>
                  <a:cubicBezTo>
                    <a:pt x="3296" y="571"/>
                    <a:pt x="3326" y="581"/>
                    <a:pt x="3339" y="606"/>
                  </a:cubicBezTo>
                  <a:cubicBezTo>
                    <a:pt x="3351" y="630"/>
                    <a:pt x="3342" y="660"/>
                    <a:pt x="3317" y="673"/>
                  </a:cubicBezTo>
                  <a:close/>
                  <a:moveTo>
                    <a:pt x="2713" y="1015"/>
                  </a:moveTo>
                  <a:lnTo>
                    <a:pt x="2618" y="1077"/>
                  </a:lnTo>
                  <a:lnTo>
                    <a:pt x="2467" y="1183"/>
                  </a:lnTo>
                  <a:cubicBezTo>
                    <a:pt x="2444" y="1199"/>
                    <a:pt x="2413" y="1194"/>
                    <a:pt x="2397" y="1171"/>
                  </a:cubicBezTo>
                  <a:cubicBezTo>
                    <a:pt x="2381" y="1149"/>
                    <a:pt x="2387" y="1118"/>
                    <a:pt x="2409" y="1102"/>
                  </a:cubicBezTo>
                  <a:lnTo>
                    <a:pt x="2563" y="992"/>
                  </a:lnTo>
                  <a:lnTo>
                    <a:pt x="2659" y="931"/>
                  </a:lnTo>
                  <a:cubicBezTo>
                    <a:pt x="2682" y="916"/>
                    <a:pt x="2713" y="923"/>
                    <a:pt x="2728" y="946"/>
                  </a:cubicBezTo>
                  <a:cubicBezTo>
                    <a:pt x="2743" y="969"/>
                    <a:pt x="2736" y="1000"/>
                    <a:pt x="2713" y="1015"/>
                  </a:cubicBezTo>
                  <a:close/>
                  <a:moveTo>
                    <a:pt x="2154" y="1425"/>
                  </a:moveTo>
                  <a:lnTo>
                    <a:pt x="1970" y="1584"/>
                  </a:lnTo>
                  <a:lnTo>
                    <a:pt x="1931" y="1622"/>
                  </a:lnTo>
                  <a:cubicBezTo>
                    <a:pt x="1911" y="1641"/>
                    <a:pt x="1880" y="1640"/>
                    <a:pt x="1861" y="1620"/>
                  </a:cubicBezTo>
                  <a:cubicBezTo>
                    <a:pt x="1841" y="1600"/>
                    <a:pt x="1842" y="1568"/>
                    <a:pt x="1862" y="1549"/>
                  </a:cubicBezTo>
                  <a:lnTo>
                    <a:pt x="1905" y="1509"/>
                  </a:lnTo>
                  <a:lnTo>
                    <a:pt x="2089" y="1349"/>
                  </a:lnTo>
                  <a:cubicBezTo>
                    <a:pt x="2110" y="1331"/>
                    <a:pt x="2141" y="1333"/>
                    <a:pt x="2159" y="1354"/>
                  </a:cubicBezTo>
                  <a:cubicBezTo>
                    <a:pt x="2177" y="1375"/>
                    <a:pt x="2175" y="1407"/>
                    <a:pt x="2154" y="1425"/>
                  </a:cubicBezTo>
                  <a:close/>
                  <a:moveTo>
                    <a:pt x="1649" y="1902"/>
                  </a:moveTo>
                  <a:lnTo>
                    <a:pt x="1583" y="1972"/>
                  </a:lnTo>
                  <a:lnTo>
                    <a:pt x="1451" y="2124"/>
                  </a:lnTo>
                  <a:cubicBezTo>
                    <a:pt x="1433" y="2145"/>
                    <a:pt x="1402" y="2147"/>
                    <a:pt x="1381" y="2129"/>
                  </a:cubicBezTo>
                  <a:cubicBezTo>
                    <a:pt x="1360" y="2111"/>
                    <a:pt x="1358" y="2079"/>
                    <a:pt x="1376" y="2058"/>
                  </a:cubicBezTo>
                  <a:lnTo>
                    <a:pt x="1510" y="1903"/>
                  </a:lnTo>
                  <a:lnTo>
                    <a:pt x="1577" y="1833"/>
                  </a:lnTo>
                  <a:cubicBezTo>
                    <a:pt x="1596" y="1813"/>
                    <a:pt x="1628" y="1812"/>
                    <a:pt x="1648" y="1831"/>
                  </a:cubicBezTo>
                  <a:cubicBezTo>
                    <a:pt x="1668" y="1850"/>
                    <a:pt x="1668" y="1882"/>
                    <a:pt x="1649" y="1902"/>
                  </a:cubicBezTo>
                  <a:close/>
                  <a:moveTo>
                    <a:pt x="1207" y="2434"/>
                  </a:moveTo>
                  <a:lnTo>
                    <a:pt x="1075" y="2619"/>
                  </a:lnTo>
                  <a:lnTo>
                    <a:pt x="1037" y="2679"/>
                  </a:lnTo>
                  <a:cubicBezTo>
                    <a:pt x="1022" y="2702"/>
                    <a:pt x="991" y="2709"/>
                    <a:pt x="968" y="2694"/>
                  </a:cubicBezTo>
                  <a:cubicBezTo>
                    <a:pt x="945" y="2679"/>
                    <a:pt x="938" y="2648"/>
                    <a:pt x="953" y="2625"/>
                  </a:cubicBezTo>
                  <a:lnTo>
                    <a:pt x="994" y="2562"/>
                  </a:lnTo>
                  <a:lnTo>
                    <a:pt x="1125" y="2376"/>
                  </a:lnTo>
                  <a:cubicBezTo>
                    <a:pt x="1141" y="2354"/>
                    <a:pt x="1172" y="2348"/>
                    <a:pt x="1195" y="2364"/>
                  </a:cubicBezTo>
                  <a:cubicBezTo>
                    <a:pt x="1217" y="2380"/>
                    <a:pt x="1222" y="2411"/>
                    <a:pt x="1207" y="2434"/>
                  </a:cubicBezTo>
                  <a:close/>
                  <a:moveTo>
                    <a:pt x="830" y="3018"/>
                  </a:moveTo>
                  <a:lnTo>
                    <a:pt x="789" y="3089"/>
                  </a:lnTo>
                  <a:lnTo>
                    <a:pt x="691" y="3281"/>
                  </a:lnTo>
                  <a:cubicBezTo>
                    <a:pt x="679" y="3306"/>
                    <a:pt x="649" y="3315"/>
                    <a:pt x="624" y="3303"/>
                  </a:cubicBezTo>
                  <a:cubicBezTo>
                    <a:pt x="599" y="3290"/>
                    <a:pt x="590" y="3260"/>
                    <a:pt x="602" y="3236"/>
                  </a:cubicBezTo>
                  <a:lnTo>
                    <a:pt x="702" y="3039"/>
                  </a:lnTo>
                  <a:lnTo>
                    <a:pt x="743" y="2968"/>
                  </a:lnTo>
                  <a:cubicBezTo>
                    <a:pt x="757" y="2944"/>
                    <a:pt x="788" y="2936"/>
                    <a:pt x="812" y="2950"/>
                  </a:cubicBezTo>
                  <a:cubicBezTo>
                    <a:pt x="836" y="2964"/>
                    <a:pt x="844" y="2994"/>
                    <a:pt x="830" y="3018"/>
                  </a:cubicBezTo>
                  <a:close/>
                  <a:moveTo>
                    <a:pt x="528" y="3641"/>
                  </a:moveTo>
                  <a:lnTo>
                    <a:pt x="446" y="3848"/>
                  </a:lnTo>
                  <a:lnTo>
                    <a:pt x="422" y="3919"/>
                  </a:lnTo>
                  <a:cubicBezTo>
                    <a:pt x="413" y="3945"/>
                    <a:pt x="385" y="3959"/>
                    <a:pt x="359" y="3950"/>
                  </a:cubicBezTo>
                  <a:cubicBezTo>
                    <a:pt x="333" y="3941"/>
                    <a:pt x="319" y="3913"/>
                    <a:pt x="327" y="3887"/>
                  </a:cubicBezTo>
                  <a:lnTo>
                    <a:pt x="353" y="3811"/>
                  </a:lnTo>
                  <a:lnTo>
                    <a:pt x="435" y="3604"/>
                  </a:lnTo>
                  <a:cubicBezTo>
                    <a:pt x="446" y="3578"/>
                    <a:pt x="475" y="3566"/>
                    <a:pt x="500" y="3576"/>
                  </a:cubicBezTo>
                  <a:cubicBezTo>
                    <a:pt x="526" y="3586"/>
                    <a:pt x="539" y="3615"/>
                    <a:pt x="528" y="3641"/>
                  </a:cubicBezTo>
                  <a:close/>
                  <a:moveTo>
                    <a:pt x="304" y="4298"/>
                  </a:moveTo>
                  <a:lnTo>
                    <a:pt x="280" y="4384"/>
                  </a:lnTo>
                  <a:lnTo>
                    <a:pt x="233" y="4587"/>
                  </a:lnTo>
                  <a:cubicBezTo>
                    <a:pt x="227" y="4614"/>
                    <a:pt x="200" y="4631"/>
                    <a:pt x="173" y="4625"/>
                  </a:cubicBezTo>
                  <a:cubicBezTo>
                    <a:pt x="146" y="4618"/>
                    <a:pt x="129" y="4592"/>
                    <a:pt x="136" y="4565"/>
                  </a:cubicBezTo>
                  <a:lnTo>
                    <a:pt x="183" y="4357"/>
                  </a:lnTo>
                  <a:lnTo>
                    <a:pt x="208" y="4271"/>
                  </a:lnTo>
                  <a:cubicBezTo>
                    <a:pt x="216" y="4244"/>
                    <a:pt x="243" y="4229"/>
                    <a:pt x="270" y="4237"/>
                  </a:cubicBezTo>
                  <a:cubicBezTo>
                    <a:pt x="296" y="4244"/>
                    <a:pt x="312" y="4272"/>
                    <a:pt x="304" y="4298"/>
                  </a:cubicBezTo>
                  <a:close/>
                  <a:moveTo>
                    <a:pt x="161" y="4975"/>
                  </a:moveTo>
                  <a:lnTo>
                    <a:pt x="129" y="5228"/>
                  </a:lnTo>
                  <a:lnTo>
                    <a:pt x="126" y="5271"/>
                  </a:lnTo>
                  <a:cubicBezTo>
                    <a:pt x="124" y="5298"/>
                    <a:pt x="100" y="5319"/>
                    <a:pt x="72" y="5317"/>
                  </a:cubicBezTo>
                  <a:cubicBezTo>
                    <a:pt x="45" y="5315"/>
                    <a:pt x="24" y="5291"/>
                    <a:pt x="26" y="5263"/>
                  </a:cubicBezTo>
                  <a:lnTo>
                    <a:pt x="30" y="5215"/>
                  </a:lnTo>
                  <a:lnTo>
                    <a:pt x="62" y="4963"/>
                  </a:lnTo>
                  <a:cubicBezTo>
                    <a:pt x="66" y="4935"/>
                    <a:pt x="91" y="4916"/>
                    <a:pt x="118" y="4919"/>
                  </a:cubicBezTo>
                  <a:cubicBezTo>
                    <a:pt x="146" y="4923"/>
                    <a:pt x="165" y="4948"/>
                    <a:pt x="161" y="4975"/>
                  </a:cubicBezTo>
                  <a:close/>
                  <a:moveTo>
                    <a:pt x="104" y="5667"/>
                  </a:moveTo>
                  <a:lnTo>
                    <a:pt x="100" y="5812"/>
                  </a:lnTo>
                  <a:lnTo>
                    <a:pt x="104" y="5965"/>
                  </a:lnTo>
                  <a:cubicBezTo>
                    <a:pt x="105" y="5992"/>
                    <a:pt x="83" y="6015"/>
                    <a:pt x="55" y="6016"/>
                  </a:cubicBezTo>
                  <a:cubicBezTo>
                    <a:pt x="28" y="6017"/>
                    <a:pt x="5" y="5995"/>
                    <a:pt x="4" y="5967"/>
                  </a:cubicBezTo>
                  <a:lnTo>
                    <a:pt x="0" y="5809"/>
                  </a:lnTo>
                  <a:lnTo>
                    <a:pt x="4" y="5665"/>
                  </a:lnTo>
                  <a:cubicBezTo>
                    <a:pt x="5" y="5637"/>
                    <a:pt x="27" y="5615"/>
                    <a:pt x="55" y="5616"/>
                  </a:cubicBezTo>
                  <a:cubicBezTo>
                    <a:pt x="83" y="5617"/>
                    <a:pt x="105" y="5640"/>
                    <a:pt x="104" y="5667"/>
                  </a:cubicBezTo>
                  <a:close/>
                  <a:moveTo>
                    <a:pt x="128" y="6361"/>
                  </a:moveTo>
                  <a:lnTo>
                    <a:pt x="130" y="6396"/>
                  </a:lnTo>
                  <a:lnTo>
                    <a:pt x="163" y="6657"/>
                  </a:lnTo>
                  <a:cubicBezTo>
                    <a:pt x="166" y="6684"/>
                    <a:pt x="147" y="6709"/>
                    <a:pt x="120" y="6713"/>
                  </a:cubicBezTo>
                  <a:cubicBezTo>
                    <a:pt x="92" y="6716"/>
                    <a:pt x="67" y="6697"/>
                    <a:pt x="64" y="6669"/>
                  </a:cubicBezTo>
                  <a:lnTo>
                    <a:pt x="31" y="6403"/>
                  </a:lnTo>
                  <a:lnTo>
                    <a:pt x="28" y="6369"/>
                  </a:lnTo>
                  <a:cubicBezTo>
                    <a:pt x="26" y="6342"/>
                    <a:pt x="46" y="6318"/>
                    <a:pt x="74" y="6315"/>
                  </a:cubicBezTo>
                  <a:cubicBezTo>
                    <a:pt x="101" y="6313"/>
                    <a:pt x="125" y="6334"/>
                    <a:pt x="128" y="6361"/>
                  </a:cubicBezTo>
                  <a:close/>
                  <a:moveTo>
                    <a:pt x="236" y="7045"/>
                  </a:moveTo>
                  <a:lnTo>
                    <a:pt x="280" y="7239"/>
                  </a:lnTo>
                  <a:lnTo>
                    <a:pt x="307" y="7333"/>
                  </a:lnTo>
                  <a:cubicBezTo>
                    <a:pt x="315" y="7360"/>
                    <a:pt x="299" y="7388"/>
                    <a:pt x="273" y="7395"/>
                  </a:cubicBezTo>
                  <a:cubicBezTo>
                    <a:pt x="246" y="7403"/>
                    <a:pt x="219" y="7387"/>
                    <a:pt x="211" y="7361"/>
                  </a:cubicBezTo>
                  <a:lnTo>
                    <a:pt x="183" y="7262"/>
                  </a:lnTo>
                  <a:lnTo>
                    <a:pt x="138" y="7067"/>
                  </a:lnTo>
                  <a:cubicBezTo>
                    <a:pt x="132" y="7040"/>
                    <a:pt x="149" y="7014"/>
                    <a:pt x="176" y="7007"/>
                  </a:cubicBezTo>
                  <a:cubicBezTo>
                    <a:pt x="203" y="7001"/>
                    <a:pt x="229" y="7018"/>
                    <a:pt x="236" y="7045"/>
                  </a:cubicBezTo>
                  <a:close/>
                  <a:moveTo>
                    <a:pt x="426" y="7713"/>
                  </a:moveTo>
                  <a:lnTo>
                    <a:pt x="448" y="7775"/>
                  </a:lnTo>
                  <a:lnTo>
                    <a:pt x="533" y="7990"/>
                  </a:lnTo>
                  <a:cubicBezTo>
                    <a:pt x="543" y="8016"/>
                    <a:pt x="530" y="8045"/>
                    <a:pt x="505" y="8055"/>
                  </a:cubicBezTo>
                  <a:cubicBezTo>
                    <a:pt x="479" y="8065"/>
                    <a:pt x="450" y="8053"/>
                    <a:pt x="440" y="8027"/>
                  </a:cubicBezTo>
                  <a:lnTo>
                    <a:pt x="353" y="7808"/>
                  </a:lnTo>
                  <a:lnTo>
                    <a:pt x="332" y="7745"/>
                  </a:lnTo>
                  <a:cubicBezTo>
                    <a:pt x="323" y="7719"/>
                    <a:pt x="337" y="7690"/>
                    <a:pt x="363" y="7681"/>
                  </a:cubicBezTo>
                  <a:cubicBezTo>
                    <a:pt x="389" y="7672"/>
                    <a:pt x="418" y="7686"/>
                    <a:pt x="426" y="7713"/>
                  </a:cubicBezTo>
                  <a:close/>
                  <a:moveTo>
                    <a:pt x="696" y="8350"/>
                  </a:moveTo>
                  <a:lnTo>
                    <a:pt x="790" y="8534"/>
                  </a:lnTo>
                  <a:lnTo>
                    <a:pt x="836" y="8613"/>
                  </a:lnTo>
                  <a:cubicBezTo>
                    <a:pt x="849" y="8637"/>
                    <a:pt x="841" y="8667"/>
                    <a:pt x="817" y="8681"/>
                  </a:cubicBezTo>
                  <a:cubicBezTo>
                    <a:pt x="793" y="8695"/>
                    <a:pt x="763" y="8687"/>
                    <a:pt x="749" y="8663"/>
                  </a:cubicBezTo>
                  <a:lnTo>
                    <a:pt x="701" y="8579"/>
                  </a:lnTo>
                  <a:lnTo>
                    <a:pt x="607" y="8396"/>
                  </a:lnTo>
                  <a:cubicBezTo>
                    <a:pt x="594" y="8371"/>
                    <a:pt x="604" y="8341"/>
                    <a:pt x="629" y="8328"/>
                  </a:cubicBezTo>
                  <a:cubicBezTo>
                    <a:pt x="653" y="8316"/>
                    <a:pt x="683" y="8326"/>
                    <a:pt x="696" y="8350"/>
                  </a:cubicBezTo>
                  <a:close/>
                  <a:moveTo>
                    <a:pt x="1043" y="8952"/>
                  </a:moveTo>
                  <a:lnTo>
                    <a:pt x="1077" y="9004"/>
                  </a:lnTo>
                  <a:lnTo>
                    <a:pt x="1213" y="9197"/>
                  </a:lnTo>
                  <a:cubicBezTo>
                    <a:pt x="1229" y="9219"/>
                    <a:pt x="1223" y="9250"/>
                    <a:pt x="1201" y="9266"/>
                  </a:cubicBezTo>
                  <a:cubicBezTo>
                    <a:pt x="1178" y="9282"/>
                    <a:pt x="1147" y="9277"/>
                    <a:pt x="1131" y="9254"/>
                  </a:cubicBezTo>
                  <a:lnTo>
                    <a:pt x="992" y="9058"/>
                  </a:lnTo>
                  <a:lnTo>
                    <a:pt x="959" y="9006"/>
                  </a:lnTo>
                  <a:cubicBezTo>
                    <a:pt x="944" y="8983"/>
                    <a:pt x="951" y="8952"/>
                    <a:pt x="974" y="8937"/>
                  </a:cubicBezTo>
                  <a:cubicBezTo>
                    <a:pt x="997" y="8922"/>
                    <a:pt x="1028" y="8929"/>
                    <a:pt x="1043" y="8952"/>
                  </a:cubicBezTo>
                  <a:close/>
                  <a:moveTo>
                    <a:pt x="1459" y="9506"/>
                  </a:moveTo>
                  <a:lnTo>
                    <a:pt x="1584" y="9651"/>
                  </a:lnTo>
                  <a:lnTo>
                    <a:pt x="1657" y="9727"/>
                  </a:lnTo>
                  <a:cubicBezTo>
                    <a:pt x="1676" y="9747"/>
                    <a:pt x="1676" y="9779"/>
                    <a:pt x="1656" y="9798"/>
                  </a:cubicBezTo>
                  <a:cubicBezTo>
                    <a:pt x="1636" y="9817"/>
                    <a:pt x="1604" y="9816"/>
                    <a:pt x="1585" y="9796"/>
                  </a:cubicBezTo>
                  <a:lnTo>
                    <a:pt x="1509" y="9716"/>
                  </a:lnTo>
                  <a:lnTo>
                    <a:pt x="1383" y="9571"/>
                  </a:lnTo>
                  <a:cubicBezTo>
                    <a:pt x="1365" y="9550"/>
                    <a:pt x="1367" y="9519"/>
                    <a:pt x="1388" y="9501"/>
                  </a:cubicBezTo>
                  <a:cubicBezTo>
                    <a:pt x="1409" y="9482"/>
                    <a:pt x="1440" y="9485"/>
                    <a:pt x="1459" y="9506"/>
                  </a:cubicBezTo>
                  <a:close/>
                  <a:moveTo>
                    <a:pt x="1939" y="10007"/>
                  </a:moveTo>
                  <a:lnTo>
                    <a:pt x="1972" y="10038"/>
                  </a:lnTo>
                  <a:lnTo>
                    <a:pt x="2163" y="10204"/>
                  </a:lnTo>
                  <a:cubicBezTo>
                    <a:pt x="2184" y="10222"/>
                    <a:pt x="2186" y="10253"/>
                    <a:pt x="2168" y="10274"/>
                  </a:cubicBezTo>
                  <a:cubicBezTo>
                    <a:pt x="2150" y="10295"/>
                    <a:pt x="2118" y="10297"/>
                    <a:pt x="2097" y="10279"/>
                  </a:cubicBezTo>
                  <a:lnTo>
                    <a:pt x="1903" y="10111"/>
                  </a:lnTo>
                  <a:lnTo>
                    <a:pt x="1870" y="10079"/>
                  </a:lnTo>
                  <a:cubicBezTo>
                    <a:pt x="1850" y="10060"/>
                    <a:pt x="1850" y="10029"/>
                    <a:pt x="1869" y="10009"/>
                  </a:cubicBezTo>
                  <a:cubicBezTo>
                    <a:pt x="1888" y="9989"/>
                    <a:pt x="1919" y="9988"/>
                    <a:pt x="1939" y="10007"/>
                  </a:cubicBezTo>
                  <a:close/>
                  <a:moveTo>
                    <a:pt x="2476" y="10444"/>
                  </a:moveTo>
                  <a:lnTo>
                    <a:pt x="2619" y="10546"/>
                  </a:lnTo>
                  <a:lnTo>
                    <a:pt x="2722" y="10612"/>
                  </a:lnTo>
                  <a:cubicBezTo>
                    <a:pt x="2745" y="10627"/>
                    <a:pt x="2752" y="10658"/>
                    <a:pt x="2737" y="10681"/>
                  </a:cubicBezTo>
                  <a:cubicBezTo>
                    <a:pt x="2722" y="10704"/>
                    <a:pt x="2691" y="10711"/>
                    <a:pt x="2668" y="10696"/>
                  </a:cubicBezTo>
                  <a:lnTo>
                    <a:pt x="2562" y="10627"/>
                  </a:lnTo>
                  <a:lnTo>
                    <a:pt x="2418" y="10526"/>
                  </a:lnTo>
                  <a:cubicBezTo>
                    <a:pt x="2396" y="10510"/>
                    <a:pt x="2390" y="10479"/>
                    <a:pt x="2406" y="10456"/>
                  </a:cubicBezTo>
                  <a:cubicBezTo>
                    <a:pt x="2422" y="10434"/>
                    <a:pt x="2454" y="10428"/>
                    <a:pt x="2476" y="10444"/>
                  </a:cubicBezTo>
                  <a:close/>
                  <a:moveTo>
                    <a:pt x="3063" y="10817"/>
                  </a:moveTo>
                  <a:lnTo>
                    <a:pt x="3089" y="10832"/>
                  </a:lnTo>
                  <a:lnTo>
                    <a:pt x="3327" y="10953"/>
                  </a:lnTo>
                  <a:cubicBezTo>
                    <a:pt x="3351" y="10966"/>
                    <a:pt x="3361" y="10996"/>
                    <a:pt x="3349" y="11020"/>
                  </a:cubicBezTo>
                  <a:cubicBezTo>
                    <a:pt x="3336" y="11045"/>
                    <a:pt x="3306" y="11055"/>
                    <a:pt x="3281" y="11042"/>
                  </a:cubicBezTo>
                  <a:lnTo>
                    <a:pt x="3039" y="10919"/>
                  </a:lnTo>
                  <a:lnTo>
                    <a:pt x="3013" y="10903"/>
                  </a:lnTo>
                  <a:cubicBezTo>
                    <a:pt x="2989" y="10890"/>
                    <a:pt x="2981" y="10859"/>
                    <a:pt x="2994" y="10835"/>
                  </a:cubicBezTo>
                  <a:cubicBezTo>
                    <a:pt x="3008" y="10811"/>
                    <a:pt x="3039" y="10803"/>
                    <a:pt x="3063" y="10817"/>
                  </a:cubicBezTo>
                  <a:close/>
                  <a:moveTo>
                    <a:pt x="3689" y="11112"/>
                  </a:moveTo>
                  <a:lnTo>
                    <a:pt x="3848" y="11175"/>
                  </a:lnTo>
                  <a:lnTo>
                    <a:pt x="3968" y="11215"/>
                  </a:lnTo>
                  <a:cubicBezTo>
                    <a:pt x="3994" y="11224"/>
                    <a:pt x="4008" y="11252"/>
                    <a:pt x="3999" y="11278"/>
                  </a:cubicBezTo>
                  <a:cubicBezTo>
                    <a:pt x="3990" y="11305"/>
                    <a:pt x="3962" y="11319"/>
                    <a:pt x="3936" y="11310"/>
                  </a:cubicBezTo>
                  <a:lnTo>
                    <a:pt x="3811" y="11268"/>
                  </a:lnTo>
                  <a:lnTo>
                    <a:pt x="3652" y="11205"/>
                  </a:lnTo>
                  <a:cubicBezTo>
                    <a:pt x="3626" y="11194"/>
                    <a:pt x="3614" y="11165"/>
                    <a:pt x="3624" y="11140"/>
                  </a:cubicBezTo>
                  <a:cubicBezTo>
                    <a:pt x="3634" y="11114"/>
                    <a:pt x="3663" y="11101"/>
                    <a:pt x="3689" y="11112"/>
                  </a:cubicBezTo>
                  <a:close/>
                  <a:moveTo>
                    <a:pt x="4348" y="11331"/>
                  </a:moveTo>
                  <a:lnTo>
                    <a:pt x="4384" y="11341"/>
                  </a:lnTo>
                  <a:lnTo>
                    <a:pt x="4637" y="11399"/>
                  </a:lnTo>
                  <a:cubicBezTo>
                    <a:pt x="4664" y="11406"/>
                    <a:pt x="4681" y="11432"/>
                    <a:pt x="4675" y="11459"/>
                  </a:cubicBezTo>
                  <a:cubicBezTo>
                    <a:pt x="4669" y="11486"/>
                    <a:pt x="4642" y="11503"/>
                    <a:pt x="4615" y="11497"/>
                  </a:cubicBezTo>
                  <a:lnTo>
                    <a:pt x="4357" y="11438"/>
                  </a:lnTo>
                  <a:lnTo>
                    <a:pt x="4320" y="11427"/>
                  </a:lnTo>
                  <a:cubicBezTo>
                    <a:pt x="4294" y="11420"/>
                    <a:pt x="4279" y="11392"/>
                    <a:pt x="4286" y="11365"/>
                  </a:cubicBezTo>
                  <a:cubicBezTo>
                    <a:pt x="4294" y="11339"/>
                    <a:pt x="4321" y="11323"/>
                    <a:pt x="4348" y="11331"/>
                  </a:cubicBezTo>
                  <a:close/>
                  <a:moveTo>
                    <a:pt x="5026" y="11466"/>
                  </a:moveTo>
                  <a:lnTo>
                    <a:pt x="5228" y="11491"/>
                  </a:lnTo>
                  <a:lnTo>
                    <a:pt x="5322" y="11498"/>
                  </a:lnTo>
                  <a:cubicBezTo>
                    <a:pt x="5350" y="11500"/>
                    <a:pt x="5370" y="11524"/>
                    <a:pt x="5368" y="11552"/>
                  </a:cubicBezTo>
                  <a:cubicBezTo>
                    <a:pt x="5366" y="11579"/>
                    <a:pt x="5342" y="11600"/>
                    <a:pt x="5315" y="11598"/>
                  </a:cubicBezTo>
                  <a:lnTo>
                    <a:pt x="5215" y="11590"/>
                  </a:lnTo>
                  <a:lnTo>
                    <a:pt x="5014" y="11565"/>
                  </a:lnTo>
                  <a:cubicBezTo>
                    <a:pt x="4987" y="11562"/>
                    <a:pt x="4967" y="11537"/>
                    <a:pt x="4971" y="11509"/>
                  </a:cubicBezTo>
                  <a:cubicBezTo>
                    <a:pt x="4974" y="11482"/>
                    <a:pt x="4999" y="11462"/>
                    <a:pt x="5026" y="11466"/>
                  </a:cubicBezTo>
                  <a:close/>
                  <a:moveTo>
                    <a:pt x="5719" y="11518"/>
                  </a:moveTo>
                  <a:lnTo>
                    <a:pt x="5812" y="11520"/>
                  </a:lnTo>
                  <a:lnTo>
                    <a:pt x="6017" y="11516"/>
                  </a:lnTo>
                  <a:cubicBezTo>
                    <a:pt x="6044" y="11515"/>
                    <a:pt x="6067" y="11537"/>
                    <a:pt x="6068" y="11564"/>
                  </a:cubicBezTo>
                  <a:cubicBezTo>
                    <a:pt x="6068" y="11592"/>
                    <a:pt x="6046" y="11615"/>
                    <a:pt x="6019" y="11616"/>
                  </a:cubicBezTo>
                  <a:lnTo>
                    <a:pt x="5809" y="11620"/>
                  </a:lnTo>
                  <a:lnTo>
                    <a:pt x="5716" y="11618"/>
                  </a:lnTo>
                  <a:cubicBezTo>
                    <a:pt x="5689" y="11617"/>
                    <a:pt x="5667" y="11594"/>
                    <a:pt x="5668" y="11567"/>
                  </a:cubicBezTo>
                  <a:cubicBezTo>
                    <a:pt x="5669" y="11539"/>
                    <a:pt x="5692" y="11517"/>
                    <a:pt x="5719" y="11518"/>
                  </a:cubicBezTo>
                  <a:close/>
                  <a:moveTo>
                    <a:pt x="6410" y="11489"/>
                  </a:moveTo>
                  <a:lnTo>
                    <a:pt x="6681" y="11455"/>
                  </a:lnTo>
                  <a:lnTo>
                    <a:pt x="6705" y="11450"/>
                  </a:lnTo>
                  <a:cubicBezTo>
                    <a:pt x="6732" y="11446"/>
                    <a:pt x="6758" y="11464"/>
                    <a:pt x="6763" y="11491"/>
                  </a:cubicBezTo>
                  <a:cubicBezTo>
                    <a:pt x="6768" y="11518"/>
                    <a:pt x="6750" y="11544"/>
                    <a:pt x="6723" y="11549"/>
                  </a:cubicBezTo>
                  <a:lnTo>
                    <a:pt x="6694" y="11554"/>
                  </a:lnTo>
                  <a:lnTo>
                    <a:pt x="6423" y="11588"/>
                  </a:lnTo>
                  <a:cubicBezTo>
                    <a:pt x="6395" y="11591"/>
                    <a:pt x="6370" y="11572"/>
                    <a:pt x="6367" y="11545"/>
                  </a:cubicBezTo>
                  <a:cubicBezTo>
                    <a:pt x="6364" y="11517"/>
                    <a:pt x="6383" y="11492"/>
                    <a:pt x="6410" y="11489"/>
                  </a:cubicBezTo>
                  <a:close/>
                  <a:moveTo>
                    <a:pt x="7095" y="11374"/>
                  </a:moveTo>
                  <a:lnTo>
                    <a:pt x="7239" y="11341"/>
                  </a:lnTo>
                  <a:lnTo>
                    <a:pt x="7383" y="11300"/>
                  </a:lnTo>
                  <a:cubicBezTo>
                    <a:pt x="7410" y="11292"/>
                    <a:pt x="7437" y="11307"/>
                    <a:pt x="7445" y="11334"/>
                  </a:cubicBezTo>
                  <a:cubicBezTo>
                    <a:pt x="7453" y="11360"/>
                    <a:pt x="7437" y="11388"/>
                    <a:pt x="7411" y="11396"/>
                  </a:cubicBezTo>
                  <a:lnTo>
                    <a:pt x="7262" y="11438"/>
                  </a:lnTo>
                  <a:lnTo>
                    <a:pt x="7118" y="11471"/>
                  </a:lnTo>
                  <a:cubicBezTo>
                    <a:pt x="7091" y="11477"/>
                    <a:pt x="7064" y="11461"/>
                    <a:pt x="7058" y="11434"/>
                  </a:cubicBezTo>
                  <a:cubicBezTo>
                    <a:pt x="7052" y="11407"/>
                    <a:pt x="7068" y="11380"/>
                    <a:pt x="7095" y="11374"/>
                  </a:cubicBezTo>
                  <a:close/>
                  <a:moveTo>
                    <a:pt x="7762" y="11179"/>
                  </a:moveTo>
                  <a:lnTo>
                    <a:pt x="7776" y="11174"/>
                  </a:lnTo>
                  <a:lnTo>
                    <a:pt x="8034" y="11071"/>
                  </a:lnTo>
                  <a:lnTo>
                    <a:pt x="8036" y="11070"/>
                  </a:lnTo>
                  <a:cubicBezTo>
                    <a:pt x="8061" y="11059"/>
                    <a:pt x="8091" y="11070"/>
                    <a:pt x="8102" y="11095"/>
                  </a:cubicBezTo>
                  <a:cubicBezTo>
                    <a:pt x="8114" y="11120"/>
                    <a:pt x="8102" y="11150"/>
                    <a:pt x="8077" y="11161"/>
                  </a:cubicBezTo>
                  <a:lnTo>
                    <a:pt x="8071" y="11164"/>
                  </a:lnTo>
                  <a:lnTo>
                    <a:pt x="7807" y="11269"/>
                  </a:lnTo>
                  <a:lnTo>
                    <a:pt x="7794" y="11273"/>
                  </a:lnTo>
                  <a:cubicBezTo>
                    <a:pt x="7768" y="11282"/>
                    <a:pt x="7739" y="11268"/>
                    <a:pt x="7730" y="11242"/>
                  </a:cubicBezTo>
                  <a:cubicBezTo>
                    <a:pt x="7722" y="11216"/>
                    <a:pt x="7736" y="11187"/>
                    <a:pt x="7762" y="11179"/>
                  </a:cubicBezTo>
                  <a:close/>
                  <a:moveTo>
                    <a:pt x="8396" y="10901"/>
                  </a:moveTo>
                  <a:lnTo>
                    <a:pt x="8534" y="10831"/>
                  </a:lnTo>
                  <a:lnTo>
                    <a:pt x="8657" y="10760"/>
                  </a:lnTo>
                  <a:cubicBezTo>
                    <a:pt x="8681" y="10746"/>
                    <a:pt x="8712" y="10754"/>
                    <a:pt x="8726" y="10778"/>
                  </a:cubicBezTo>
                  <a:cubicBezTo>
                    <a:pt x="8740" y="10802"/>
                    <a:pt x="8731" y="10832"/>
                    <a:pt x="8707" y="10846"/>
                  </a:cubicBezTo>
                  <a:lnTo>
                    <a:pt x="8579" y="10920"/>
                  </a:lnTo>
                  <a:lnTo>
                    <a:pt x="8442" y="10990"/>
                  </a:lnTo>
                  <a:cubicBezTo>
                    <a:pt x="8417" y="11003"/>
                    <a:pt x="8387" y="10993"/>
                    <a:pt x="8374" y="10969"/>
                  </a:cubicBezTo>
                  <a:cubicBezTo>
                    <a:pt x="8362" y="10944"/>
                    <a:pt x="8371" y="10914"/>
                    <a:pt x="8396" y="10901"/>
                  </a:cubicBezTo>
                  <a:close/>
                  <a:moveTo>
                    <a:pt x="8995" y="10550"/>
                  </a:moveTo>
                  <a:lnTo>
                    <a:pt x="9004" y="10544"/>
                  </a:lnTo>
                  <a:lnTo>
                    <a:pt x="9229" y="10386"/>
                  </a:lnTo>
                  <a:lnTo>
                    <a:pt x="9236" y="10380"/>
                  </a:lnTo>
                  <a:cubicBezTo>
                    <a:pt x="9258" y="10362"/>
                    <a:pt x="9289" y="10366"/>
                    <a:pt x="9306" y="10388"/>
                  </a:cubicBezTo>
                  <a:cubicBezTo>
                    <a:pt x="9324" y="10410"/>
                    <a:pt x="9320" y="10441"/>
                    <a:pt x="9298" y="10458"/>
                  </a:cubicBezTo>
                  <a:lnTo>
                    <a:pt x="9286" y="10467"/>
                  </a:lnTo>
                  <a:lnTo>
                    <a:pt x="9058" y="10629"/>
                  </a:lnTo>
                  <a:lnTo>
                    <a:pt x="9049" y="10634"/>
                  </a:lnTo>
                  <a:cubicBezTo>
                    <a:pt x="9026" y="10649"/>
                    <a:pt x="8995" y="10643"/>
                    <a:pt x="8980" y="10619"/>
                  </a:cubicBezTo>
                  <a:cubicBezTo>
                    <a:pt x="8965" y="10596"/>
                    <a:pt x="8972" y="10565"/>
                    <a:pt x="8995" y="10550"/>
                  </a:cubicBezTo>
                  <a:close/>
                  <a:moveTo>
                    <a:pt x="9545" y="10129"/>
                  </a:moveTo>
                  <a:lnTo>
                    <a:pt x="9651" y="10037"/>
                  </a:lnTo>
                  <a:lnTo>
                    <a:pt x="9764" y="9928"/>
                  </a:lnTo>
                  <a:cubicBezTo>
                    <a:pt x="9784" y="9909"/>
                    <a:pt x="9816" y="9910"/>
                    <a:pt x="9835" y="9930"/>
                  </a:cubicBezTo>
                  <a:cubicBezTo>
                    <a:pt x="9854" y="9950"/>
                    <a:pt x="9853" y="9981"/>
                    <a:pt x="9833" y="10000"/>
                  </a:cubicBezTo>
                  <a:lnTo>
                    <a:pt x="9716" y="10112"/>
                  </a:lnTo>
                  <a:lnTo>
                    <a:pt x="9610" y="10204"/>
                  </a:lnTo>
                  <a:cubicBezTo>
                    <a:pt x="9589" y="10222"/>
                    <a:pt x="9558" y="10220"/>
                    <a:pt x="9540" y="10199"/>
                  </a:cubicBezTo>
                  <a:cubicBezTo>
                    <a:pt x="9521" y="10178"/>
                    <a:pt x="9524" y="10147"/>
                    <a:pt x="9545" y="10129"/>
                  </a:cubicBezTo>
                  <a:close/>
                  <a:moveTo>
                    <a:pt x="10041" y="9646"/>
                  </a:moveTo>
                  <a:lnTo>
                    <a:pt x="10218" y="9442"/>
                  </a:lnTo>
                  <a:lnTo>
                    <a:pt x="10235" y="9420"/>
                  </a:lnTo>
                  <a:cubicBezTo>
                    <a:pt x="10252" y="9398"/>
                    <a:pt x="10283" y="9395"/>
                    <a:pt x="10305" y="9412"/>
                  </a:cubicBezTo>
                  <a:cubicBezTo>
                    <a:pt x="10327" y="9429"/>
                    <a:pt x="10330" y="9460"/>
                    <a:pt x="10313" y="9482"/>
                  </a:cubicBezTo>
                  <a:lnTo>
                    <a:pt x="10293" y="9507"/>
                  </a:lnTo>
                  <a:lnTo>
                    <a:pt x="10117" y="9711"/>
                  </a:lnTo>
                  <a:cubicBezTo>
                    <a:pt x="10098" y="9732"/>
                    <a:pt x="10067" y="9734"/>
                    <a:pt x="10046" y="9716"/>
                  </a:cubicBezTo>
                  <a:cubicBezTo>
                    <a:pt x="10025" y="9698"/>
                    <a:pt x="10023" y="9667"/>
                    <a:pt x="10041" y="9646"/>
                  </a:cubicBezTo>
                  <a:close/>
                  <a:moveTo>
                    <a:pt x="10474" y="9103"/>
                  </a:moveTo>
                  <a:lnTo>
                    <a:pt x="10546" y="9003"/>
                  </a:lnTo>
                  <a:lnTo>
                    <a:pt x="10640" y="8856"/>
                  </a:lnTo>
                  <a:cubicBezTo>
                    <a:pt x="10655" y="8832"/>
                    <a:pt x="10686" y="8826"/>
                    <a:pt x="10709" y="8841"/>
                  </a:cubicBezTo>
                  <a:cubicBezTo>
                    <a:pt x="10732" y="8855"/>
                    <a:pt x="10739" y="8886"/>
                    <a:pt x="10724" y="8910"/>
                  </a:cubicBezTo>
                  <a:lnTo>
                    <a:pt x="10627" y="9060"/>
                  </a:lnTo>
                  <a:lnTo>
                    <a:pt x="10556" y="9161"/>
                  </a:lnTo>
                  <a:cubicBezTo>
                    <a:pt x="10540" y="9183"/>
                    <a:pt x="10509" y="9189"/>
                    <a:pt x="10486" y="9173"/>
                  </a:cubicBezTo>
                  <a:cubicBezTo>
                    <a:pt x="10464" y="9157"/>
                    <a:pt x="10459" y="9126"/>
                    <a:pt x="10474" y="9103"/>
                  </a:cubicBezTo>
                  <a:close/>
                  <a:moveTo>
                    <a:pt x="10840" y="8515"/>
                  </a:moveTo>
                  <a:lnTo>
                    <a:pt x="10958" y="8286"/>
                  </a:lnTo>
                  <a:lnTo>
                    <a:pt x="10974" y="8250"/>
                  </a:lnTo>
                  <a:cubicBezTo>
                    <a:pt x="10985" y="8224"/>
                    <a:pt x="11015" y="8213"/>
                    <a:pt x="11040" y="8225"/>
                  </a:cubicBezTo>
                  <a:cubicBezTo>
                    <a:pt x="11065" y="8236"/>
                    <a:pt x="11077" y="8265"/>
                    <a:pt x="11065" y="8291"/>
                  </a:cubicBezTo>
                  <a:lnTo>
                    <a:pt x="11047" y="8331"/>
                  </a:lnTo>
                  <a:lnTo>
                    <a:pt x="10929" y="8561"/>
                  </a:lnTo>
                  <a:cubicBezTo>
                    <a:pt x="10917" y="8585"/>
                    <a:pt x="10887" y="8595"/>
                    <a:pt x="10862" y="8583"/>
                  </a:cubicBezTo>
                  <a:cubicBezTo>
                    <a:pt x="10838" y="8570"/>
                    <a:pt x="10828" y="8540"/>
                    <a:pt x="10840" y="8515"/>
                  </a:cubicBezTo>
                  <a:close/>
                  <a:moveTo>
                    <a:pt x="11131" y="7884"/>
                  </a:moveTo>
                  <a:lnTo>
                    <a:pt x="11175" y="7773"/>
                  </a:lnTo>
                  <a:lnTo>
                    <a:pt x="11232" y="7605"/>
                  </a:lnTo>
                  <a:cubicBezTo>
                    <a:pt x="11240" y="7578"/>
                    <a:pt x="11269" y="7564"/>
                    <a:pt x="11295" y="7573"/>
                  </a:cubicBezTo>
                  <a:cubicBezTo>
                    <a:pt x="11321" y="7582"/>
                    <a:pt x="11335" y="7610"/>
                    <a:pt x="11326" y="7636"/>
                  </a:cubicBezTo>
                  <a:lnTo>
                    <a:pt x="11268" y="7810"/>
                  </a:lnTo>
                  <a:lnTo>
                    <a:pt x="11224" y="7921"/>
                  </a:lnTo>
                  <a:cubicBezTo>
                    <a:pt x="11213" y="7947"/>
                    <a:pt x="11184" y="7959"/>
                    <a:pt x="11159" y="7949"/>
                  </a:cubicBezTo>
                  <a:cubicBezTo>
                    <a:pt x="11133" y="7939"/>
                    <a:pt x="11121" y="7910"/>
                    <a:pt x="11131" y="7884"/>
                  </a:cubicBezTo>
                  <a:close/>
                  <a:moveTo>
                    <a:pt x="11344" y="7226"/>
                  </a:moveTo>
                  <a:lnTo>
                    <a:pt x="11405" y="6960"/>
                  </a:lnTo>
                  <a:lnTo>
                    <a:pt x="11409" y="6936"/>
                  </a:lnTo>
                  <a:cubicBezTo>
                    <a:pt x="11414" y="6908"/>
                    <a:pt x="11440" y="6890"/>
                    <a:pt x="11467" y="6895"/>
                  </a:cubicBezTo>
                  <a:cubicBezTo>
                    <a:pt x="11494" y="6900"/>
                    <a:pt x="11512" y="6926"/>
                    <a:pt x="11508" y="6953"/>
                  </a:cubicBezTo>
                  <a:lnTo>
                    <a:pt x="11502" y="6983"/>
                  </a:lnTo>
                  <a:lnTo>
                    <a:pt x="11441" y="7248"/>
                  </a:lnTo>
                  <a:cubicBezTo>
                    <a:pt x="11435" y="7275"/>
                    <a:pt x="11408" y="7292"/>
                    <a:pt x="11381" y="7286"/>
                  </a:cubicBezTo>
                  <a:cubicBezTo>
                    <a:pt x="11354" y="7280"/>
                    <a:pt x="11338" y="7253"/>
                    <a:pt x="11344" y="7226"/>
                  </a:cubicBezTo>
                  <a:close/>
                  <a:moveTo>
                    <a:pt x="11472" y="6543"/>
                  </a:moveTo>
                  <a:lnTo>
                    <a:pt x="11491" y="6393"/>
                  </a:lnTo>
                  <a:lnTo>
                    <a:pt x="11502" y="6247"/>
                  </a:lnTo>
                  <a:cubicBezTo>
                    <a:pt x="11504" y="6220"/>
                    <a:pt x="11528" y="6199"/>
                    <a:pt x="11555" y="6201"/>
                  </a:cubicBezTo>
                  <a:cubicBezTo>
                    <a:pt x="11583" y="6203"/>
                    <a:pt x="11604" y="6227"/>
                    <a:pt x="11601" y="6255"/>
                  </a:cubicBezTo>
                  <a:lnTo>
                    <a:pt x="11590" y="6406"/>
                  </a:lnTo>
                  <a:lnTo>
                    <a:pt x="11571" y="6556"/>
                  </a:lnTo>
                  <a:cubicBezTo>
                    <a:pt x="11568" y="6583"/>
                    <a:pt x="11543" y="6603"/>
                    <a:pt x="11516" y="6599"/>
                  </a:cubicBezTo>
                  <a:cubicBezTo>
                    <a:pt x="11488" y="6596"/>
                    <a:pt x="11469" y="6571"/>
                    <a:pt x="11472" y="6543"/>
                  </a:cubicBezTo>
                  <a:close/>
                  <a:moveTo>
                    <a:pt x="11519" y="5850"/>
                  </a:moveTo>
                  <a:lnTo>
                    <a:pt x="11520" y="5809"/>
                  </a:lnTo>
                  <a:lnTo>
                    <a:pt x="11514" y="5553"/>
                  </a:lnTo>
                  <a:cubicBezTo>
                    <a:pt x="11514" y="5525"/>
                    <a:pt x="11536" y="5502"/>
                    <a:pt x="11563" y="5502"/>
                  </a:cubicBezTo>
                  <a:cubicBezTo>
                    <a:pt x="11591" y="5501"/>
                    <a:pt x="11614" y="5523"/>
                    <a:pt x="11614" y="5551"/>
                  </a:cubicBezTo>
                  <a:lnTo>
                    <a:pt x="11620" y="5812"/>
                  </a:lnTo>
                  <a:lnTo>
                    <a:pt x="11619" y="5853"/>
                  </a:lnTo>
                  <a:cubicBezTo>
                    <a:pt x="11619" y="5881"/>
                    <a:pt x="11596" y="5902"/>
                    <a:pt x="11568" y="5902"/>
                  </a:cubicBezTo>
                  <a:cubicBezTo>
                    <a:pt x="11540" y="5901"/>
                    <a:pt x="11519" y="5878"/>
                    <a:pt x="11519" y="5850"/>
                  </a:cubicBezTo>
                  <a:close/>
                  <a:moveTo>
                    <a:pt x="11482" y="5159"/>
                  </a:moveTo>
                  <a:lnTo>
                    <a:pt x="11455" y="4940"/>
                  </a:lnTo>
                  <a:lnTo>
                    <a:pt x="11441" y="4865"/>
                  </a:lnTo>
                  <a:cubicBezTo>
                    <a:pt x="11436" y="4838"/>
                    <a:pt x="11455" y="4812"/>
                    <a:pt x="11482" y="4807"/>
                  </a:cubicBezTo>
                  <a:cubicBezTo>
                    <a:pt x="11509" y="4802"/>
                    <a:pt x="11535" y="4820"/>
                    <a:pt x="11540" y="4847"/>
                  </a:cubicBezTo>
                  <a:lnTo>
                    <a:pt x="11554" y="4927"/>
                  </a:lnTo>
                  <a:lnTo>
                    <a:pt x="11582" y="5147"/>
                  </a:lnTo>
                  <a:cubicBezTo>
                    <a:pt x="11585" y="5174"/>
                    <a:pt x="11566" y="5199"/>
                    <a:pt x="11538" y="5203"/>
                  </a:cubicBezTo>
                  <a:cubicBezTo>
                    <a:pt x="11511" y="5206"/>
                    <a:pt x="11486" y="5187"/>
                    <a:pt x="11482" y="5159"/>
                  </a:cubicBezTo>
                  <a:close/>
                  <a:moveTo>
                    <a:pt x="11362" y="4475"/>
                  </a:moveTo>
                  <a:lnTo>
                    <a:pt x="11341" y="4383"/>
                  </a:lnTo>
                  <a:lnTo>
                    <a:pt x="11285" y="4188"/>
                  </a:lnTo>
                  <a:cubicBezTo>
                    <a:pt x="11278" y="4162"/>
                    <a:pt x="11293" y="4134"/>
                    <a:pt x="11320" y="4126"/>
                  </a:cubicBezTo>
                  <a:cubicBezTo>
                    <a:pt x="11346" y="4119"/>
                    <a:pt x="11374" y="4134"/>
                    <a:pt x="11381" y="4161"/>
                  </a:cubicBezTo>
                  <a:lnTo>
                    <a:pt x="11438" y="4360"/>
                  </a:lnTo>
                  <a:lnTo>
                    <a:pt x="11460" y="4453"/>
                  </a:lnTo>
                  <a:cubicBezTo>
                    <a:pt x="11466" y="4480"/>
                    <a:pt x="11449" y="4507"/>
                    <a:pt x="11422" y="4513"/>
                  </a:cubicBezTo>
                  <a:cubicBezTo>
                    <a:pt x="11395" y="4519"/>
                    <a:pt x="11368" y="4502"/>
                    <a:pt x="11362" y="4475"/>
                  </a:cubicBezTo>
                  <a:close/>
                  <a:moveTo>
                    <a:pt x="11161" y="3813"/>
                  </a:moveTo>
                  <a:lnTo>
                    <a:pt x="11071" y="3587"/>
                  </a:lnTo>
                  <a:lnTo>
                    <a:pt x="11049" y="3538"/>
                  </a:lnTo>
                  <a:cubicBezTo>
                    <a:pt x="11037" y="3513"/>
                    <a:pt x="11049" y="3483"/>
                    <a:pt x="11074" y="3472"/>
                  </a:cubicBezTo>
                  <a:cubicBezTo>
                    <a:pt x="11099" y="3460"/>
                    <a:pt x="11129" y="3471"/>
                    <a:pt x="11140" y="3497"/>
                  </a:cubicBezTo>
                  <a:lnTo>
                    <a:pt x="11164" y="3550"/>
                  </a:lnTo>
                  <a:lnTo>
                    <a:pt x="11254" y="3777"/>
                  </a:lnTo>
                  <a:cubicBezTo>
                    <a:pt x="11264" y="3802"/>
                    <a:pt x="11252" y="3831"/>
                    <a:pt x="11226" y="3841"/>
                  </a:cubicBezTo>
                  <a:cubicBezTo>
                    <a:pt x="11200" y="3852"/>
                    <a:pt x="11171" y="3839"/>
                    <a:pt x="11161" y="3813"/>
                  </a:cubicBezTo>
                  <a:close/>
                  <a:moveTo>
                    <a:pt x="10878" y="3179"/>
                  </a:moveTo>
                  <a:lnTo>
                    <a:pt x="10831" y="3088"/>
                  </a:lnTo>
                  <a:lnTo>
                    <a:pt x="10734" y="2919"/>
                  </a:lnTo>
                  <a:cubicBezTo>
                    <a:pt x="10720" y="2895"/>
                    <a:pt x="10728" y="2864"/>
                    <a:pt x="10752" y="2851"/>
                  </a:cubicBezTo>
                  <a:cubicBezTo>
                    <a:pt x="10776" y="2837"/>
                    <a:pt x="10807" y="2845"/>
                    <a:pt x="10820" y="2869"/>
                  </a:cubicBezTo>
                  <a:lnTo>
                    <a:pt x="10920" y="3043"/>
                  </a:lnTo>
                  <a:lnTo>
                    <a:pt x="10967" y="3134"/>
                  </a:lnTo>
                  <a:cubicBezTo>
                    <a:pt x="10979" y="3158"/>
                    <a:pt x="10969" y="3188"/>
                    <a:pt x="10945" y="3201"/>
                  </a:cubicBezTo>
                  <a:cubicBezTo>
                    <a:pt x="10920" y="3213"/>
                    <a:pt x="10890" y="3204"/>
                    <a:pt x="10878" y="3179"/>
                  </a:cubicBezTo>
                  <a:close/>
                  <a:moveTo>
                    <a:pt x="10522" y="2585"/>
                  </a:moveTo>
                  <a:lnTo>
                    <a:pt x="10386" y="2393"/>
                  </a:lnTo>
                  <a:lnTo>
                    <a:pt x="10347" y="2344"/>
                  </a:lnTo>
                  <a:cubicBezTo>
                    <a:pt x="10330" y="2323"/>
                    <a:pt x="10334" y="2291"/>
                    <a:pt x="10356" y="2274"/>
                  </a:cubicBezTo>
                  <a:cubicBezTo>
                    <a:pt x="10377" y="2257"/>
                    <a:pt x="10409" y="2261"/>
                    <a:pt x="10426" y="2283"/>
                  </a:cubicBezTo>
                  <a:lnTo>
                    <a:pt x="10467" y="2336"/>
                  </a:lnTo>
                  <a:lnTo>
                    <a:pt x="10603" y="2528"/>
                  </a:lnTo>
                  <a:cubicBezTo>
                    <a:pt x="10619" y="2550"/>
                    <a:pt x="10614" y="2581"/>
                    <a:pt x="10591" y="2597"/>
                  </a:cubicBezTo>
                  <a:cubicBezTo>
                    <a:pt x="10569" y="2613"/>
                    <a:pt x="10538" y="2608"/>
                    <a:pt x="10522" y="2585"/>
                  </a:cubicBezTo>
                  <a:close/>
                  <a:moveTo>
                    <a:pt x="10095" y="2037"/>
                  </a:moveTo>
                  <a:lnTo>
                    <a:pt x="10037" y="1970"/>
                  </a:lnTo>
                  <a:lnTo>
                    <a:pt x="9892" y="1819"/>
                  </a:lnTo>
                  <a:cubicBezTo>
                    <a:pt x="9873" y="1799"/>
                    <a:pt x="9874" y="1768"/>
                    <a:pt x="9894" y="1749"/>
                  </a:cubicBezTo>
                  <a:cubicBezTo>
                    <a:pt x="9914" y="1729"/>
                    <a:pt x="9946" y="1730"/>
                    <a:pt x="9965" y="1750"/>
                  </a:cubicBezTo>
                  <a:lnTo>
                    <a:pt x="10112" y="1905"/>
                  </a:lnTo>
                  <a:lnTo>
                    <a:pt x="10170" y="1972"/>
                  </a:lnTo>
                  <a:cubicBezTo>
                    <a:pt x="10188" y="1993"/>
                    <a:pt x="10186" y="2024"/>
                    <a:pt x="10165" y="2042"/>
                  </a:cubicBezTo>
                  <a:cubicBezTo>
                    <a:pt x="10144" y="2060"/>
                    <a:pt x="10113" y="2058"/>
                    <a:pt x="10095" y="2037"/>
                  </a:cubicBezTo>
                  <a:close/>
                  <a:moveTo>
                    <a:pt x="9607" y="1546"/>
                  </a:moveTo>
                  <a:lnTo>
                    <a:pt x="9442" y="1403"/>
                  </a:lnTo>
                  <a:lnTo>
                    <a:pt x="9379" y="1354"/>
                  </a:lnTo>
                  <a:cubicBezTo>
                    <a:pt x="9358" y="1337"/>
                    <a:pt x="9354" y="1306"/>
                    <a:pt x="9371" y="1284"/>
                  </a:cubicBezTo>
                  <a:cubicBezTo>
                    <a:pt x="9388" y="1262"/>
                    <a:pt x="9420" y="1259"/>
                    <a:pt x="9441" y="1276"/>
                  </a:cubicBezTo>
                  <a:lnTo>
                    <a:pt x="9507" y="1328"/>
                  </a:lnTo>
                  <a:lnTo>
                    <a:pt x="9672" y="1471"/>
                  </a:lnTo>
                  <a:cubicBezTo>
                    <a:pt x="9693" y="1489"/>
                    <a:pt x="9695" y="1520"/>
                    <a:pt x="9677" y="1541"/>
                  </a:cubicBezTo>
                  <a:cubicBezTo>
                    <a:pt x="9659" y="1562"/>
                    <a:pt x="9628" y="1564"/>
                    <a:pt x="9607" y="1546"/>
                  </a:cubicBezTo>
                  <a:close/>
                  <a:moveTo>
                    <a:pt x="9061" y="1117"/>
                  </a:moveTo>
                  <a:lnTo>
                    <a:pt x="9003" y="1075"/>
                  </a:lnTo>
                  <a:lnTo>
                    <a:pt x="8812" y="953"/>
                  </a:lnTo>
                  <a:cubicBezTo>
                    <a:pt x="8789" y="938"/>
                    <a:pt x="8782" y="907"/>
                    <a:pt x="8797" y="884"/>
                  </a:cubicBezTo>
                  <a:cubicBezTo>
                    <a:pt x="8812" y="861"/>
                    <a:pt x="8843" y="854"/>
                    <a:pt x="8866" y="869"/>
                  </a:cubicBezTo>
                  <a:lnTo>
                    <a:pt x="9060" y="994"/>
                  </a:lnTo>
                  <a:lnTo>
                    <a:pt x="9119" y="1035"/>
                  </a:lnTo>
                  <a:cubicBezTo>
                    <a:pt x="9141" y="1051"/>
                    <a:pt x="9147" y="1082"/>
                    <a:pt x="9131" y="1105"/>
                  </a:cubicBezTo>
                  <a:cubicBezTo>
                    <a:pt x="9115" y="1127"/>
                    <a:pt x="9083" y="1133"/>
                    <a:pt x="9061" y="1117"/>
                  </a:cubicBezTo>
                  <a:close/>
                  <a:moveTo>
                    <a:pt x="8469" y="757"/>
                  </a:moveTo>
                  <a:lnTo>
                    <a:pt x="8286" y="663"/>
                  </a:lnTo>
                  <a:lnTo>
                    <a:pt x="8203" y="626"/>
                  </a:lnTo>
                  <a:cubicBezTo>
                    <a:pt x="8177" y="614"/>
                    <a:pt x="8166" y="585"/>
                    <a:pt x="8177" y="560"/>
                  </a:cubicBezTo>
                  <a:cubicBezTo>
                    <a:pt x="8189" y="534"/>
                    <a:pt x="8218" y="523"/>
                    <a:pt x="8243" y="534"/>
                  </a:cubicBezTo>
                  <a:lnTo>
                    <a:pt x="8331" y="574"/>
                  </a:lnTo>
                  <a:lnTo>
                    <a:pt x="8515" y="668"/>
                  </a:lnTo>
                  <a:cubicBezTo>
                    <a:pt x="8539" y="681"/>
                    <a:pt x="8549" y="711"/>
                    <a:pt x="8537" y="735"/>
                  </a:cubicBezTo>
                  <a:cubicBezTo>
                    <a:pt x="8524" y="760"/>
                    <a:pt x="8494" y="770"/>
                    <a:pt x="8469" y="757"/>
                  </a:cubicBezTo>
                  <a:close/>
                  <a:moveTo>
                    <a:pt x="7836" y="471"/>
                  </a:moveTo>
                  <a:lnTo>
                    <a:pt x="7773" y="446"/>
                  </a:lnTo>
                  <a:lnTo>
                    <a:pt x="7556" y="373"/>
                  </a:lnTo>
                  <a:cubicBezTo>
                    <a:pt x="7529" y="364"/>
                    <a:pt x="7515" y="336"/>
                    <a:pt x="7524" y="310"/>
                  </a:cubicBezTo>
                  <a:cubicBezTo>
                    <a:pt x="7533" y="283"/>
                    <a:pt x="7561" y="269"/>
                    <a:pt x="7587" y="278"/>
                  </a:cubicBezTo>
                  <a:lnTo>
                    <a:pt x="7810" y="353"/>
                  </a:lnTo>
                  <a:lnTo>
                    <a:pt x="7873" y="378"/>
                  </a:lnTo>
                  <a:cubicBezTo>
                    <a:pt x="7899" y="388"/>
                    <a:pt x="7911" y="417"/>
                    <a:pt x="7901" y="443"/>
                  </a:cubicBezTo>
                  <a:cubicBezTo>
                    <a:pt x="7891" y="469"/>
                    <a:pt x="7862" y="481"/>
                    <a:pt x="7836" y="471"/>
                  </a:cubicBezTo>
                  <a:close/>
                  <a:moveTo>
                    <a:pt x="7175" y="266"/>
                  </a:moveTo>
                  <a:lnTo>
                    <a:pt x="6960" y="216"/>
                  </a:lnTo>
                  <a:lnTo>
                    <a:pt x="6885" y="203"/>
                  </a:lnTo>
                  <a:cubicBezTo>
                    <a:pt x="6857" y="198"/>
                    <a:pt x="6839" y="172"/>
                    <a:pt x="6844" y="145"/>
                  </a:cubicBezTo>
                  <a:cubicBezTo>
                    <a:pt x="6849" y="117"/>
                    <a:pt x="6875" y="99"/>
                    <a:pt x="6902" y="104"/>
                  </a:cubicBezTo>
                  <a:lnTo>
                    <a:pt x="6983" y="119"/>
                  </a:lnTo>
                  <a:lnTo>
                    <a:pt x="7198" y="168"/>
                  </a:lnTo>
                  <a:cubicBezTo>
                    <a:pt x="7225" y="174"/>
                    <a:pt x="7242" y="201"/>
                    <a:pt x="7235" y="228"/>
                  </a:cubicBezTo>
                  <a:cubicBezTo>
                    <a:pt x="7229" y="255"/>
                    <a:pt x="7202" y="272"/>
                    <a:pt x="7175" y="266"/>
                  </a:cubicBezTo>
                  <a:close/>
                  <a:moveTo>
                    <a:pt x="6492" y="142"/>
                  </a:moveTo>
                  <a:lnTo>
                    <a:pt x="6393" y="129"/>
                  </a:lnTo>
                  <a:lnTo>
                    <a:pt x="6196" y="114"/>
                  </a:lnTo>
                  <a:cubicBezTo>
                    <a:pt x="6168" y="112"/>
                    <a:pt x="6148" y="88"/>
                    <a:pt x="6150" y="61"/>
                  </a:cubicBezTo>
                  <a:cubicBezTo>
                    <a:pt x="6152" y="33"/>
                    <a:pt x="6176" y="13"/>
                    <a:pt x="6203" y="15"/>
                  </a:cubicBezTo>
                  <a:lnTo>
                    <a:pt x="6406" y="30"/>
                  </a:lnTo>
                  <a:lnTo>
                    <a:pt x="6505" y="43"/>
                  </a:lnTo>
                  <a:cubicBezTo>
                    <a:pt x="6532" y="46"/>
                    <a:pt x="6551" y="71"/>
                    <a:pt x="6548" y="99"/>
                  </a:cubicBezTo>
                  <a:cubicBezTo>
                    <a:pt x="6544" y="126"/>
                    <a:pt x="6519" y="145"/>
                    <a:pt x="6492" y="142"/>
                  </a:cubicBez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34"/>
          <p:cNvGrpSpPr>
            <a:grpSpLocks/>
          </p:cNvGrpSpPr>
          <p:nvPr/>
        </p:nvGrpSpPr>
        <p:grpSpPr bwMode="auto">
          <a:xfrm>
            <a:off x="1393826" y="3108325"/>
            <a:ext cx="1085850" cy="1095375"/>
            <a:chOff x="878" y="1958"/>
            <a:chExt cx="684" cy="690"/>
          </a:xfrm>
          <a:solidFill>
            <a:srgbClr val="E4D490"/>
          </a:solidFill>
        </p:grpSpPr>
        <p:sp>
          <p:nvSpPr>
            <p:cNvPr id="12425" name="Freeform 32"/>
            <p:cNvSpPr>
              <a:spLocks/>
            </p:cNvSpPr>
            <p:nvPr/>
          </p:nvSpPr>
          <p:spPr bwMode="auto">
            <a:xfrm>
              <a:off x="878" y="1958"/>
              <a:ext cx="684" cy="690"/>
            </a:xfrm>
            <a:custGeom>
              <a:avLst/>
              <a:gdLst>
                <a:gd name="T0" fmla="*/ 345 w 684"/>
                <a:gd name="T1" fmla="*/ 0 h 690"/>
                <a:gd name="T2" fmla="*/ 426 w 684"/>
                <a:gd name="T3" fmla="*/ 132 h 690"/>
                <a:gd name="T4" fmla="*/ 591 w 684"/>
                <a:gd name="T5" fmla="*/ 105 h 690"/>
                <a:gd name="T6" fmla="*/ 558 w 684"/>
                <a:gd name="T7" fmla="*/ 267 h 690"/>
                <a:gd name="T8" fmla="*/ 684 w 684"/>
                <a:gd name="T9" fmla="*/ 345 h 690"/>
                <a:gd name="T10" fmla="*/ 555 w 684"/>
                <a:gd name="T11" fmla="*/ 426 h 690"/>
                <a:gd name="T12" fmla="*/ 600 w 684"/>
                <a:gd name="T13" fmla="*/ 582 h 690"/>
                <a:gd name="T14" fmla="*/ 423 w 684"/>
                <a:gd name="T15" fmla="*/ 558 h 690"/>
                <a:gd name="T16" fmla="*/ 345 w 684"/>
                <a:gd name="T17" fmla="*/ 690 h 690"/>
                <a:gd name="T18" fmla="*/ 261 w 684"/>
                <a:gd name="T19" fmla="*/ 558 h 690"/>
                <a:gd name="T20" fmla="*/ 123 w 684"/>
                <a:gd name="T21" fmla="*/ 612 h 690"/>
                <a:gd name="T22" fmla="*/ 141 w 684"/>
                <a:gd name="T23" fmla="*/ 444 h 690"/>
                <a:gd name="T24" fmla="*/ 0 w 684"/>
                <a:gd name="T25" fmla="*/ 345 h 690"/>
                <a:gd name="T26" fmla="*/ 135 w 684"/>
                <a:gd name="T27" fmla="*/ 267 h 690"/>
                <a:gd name="T28" fmla="*/ 93 w 684"/>
                <a:gd name="T29" fmla="*/ 105 h 690"/>
                <a:gd name="T30" fmla="*/ 246 w 684"/>
                <a:gd name="T31" fmla="*/ 147 h 690"/>
                <a:gd name="T32" fmla="*/ 345 w 684"/>
                <a:gd name="T33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84" h="690">
                  <a:moveTo>
                    <a:pt x="345" y="0"/>
                  </a:moveTo>
                  <a:lnTo>
                    <a:pt x="426" y="132"/>
                  </a:lnTo>
                  <a:lnTo>
                    <a:pt x="591" y="105"/>
                  </a:lnTo>
                  <a:lnTo>
                    <a:pt x="558" y="267"/>
                  </a:lnTo>
                  <a:lnTo>
                    <a:pt x="684" y="345"/>
                  </a:lnTo>
                  <a:lnTo>
                    <a:pt x="555" y="426"/>
                  </a:lnTo>
                  <a:lnTo>
                    <a:pt x="600" y="582"/>
                  </a:lnTo>
                  <a:lnTo>
                    <a:pt x="423" y="558"/>
                  </a:lnTo>
                  <a:lnTo>
                    <a:pt x="345" y="690"/>
                  </a:lnTo>
                  <a:lnTo>
                    <a:pt x="261" y="558"/>
                  </a:lnTo>
                  <a:lnTo>
                    <a:pt x="123" y="612"/>
                  </a:lnTo>
                  <a:lnTo>
                    <a:pt x="141" y="444"/>
                  </a:lnTo>
                  <a:lnTo>
                    <a:pt x="0" y="345"/>
                  </a:lnTo>
                  <a:lnTo>
                    <a:pt x="135" y="267"/>
                  </a:lnTo>
                  <a:lnTo>
                    <a:pt x="93" y="105"/>
                  </a:lnTo>
                  <a:lnTo>
                    <a:pt x="246" y="147"/>
                  </a:lnTo>
                  <a:lnTo>
                    <a:pt x="3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6" name="Freeform 33"/>
            <p:cNvSpPr>
              <a:spLocks/>
            </p:cNvSpPr>
            <p:nvPr/>
          </p:nvSpPr>
          <p:spPr bwMode="auto">
            <a:xfrm>
              <a:off x="878" y="1958"/>
              <a:ext cx="684" cy="690"/>
            </a:xfrm>
            <a:custGeom>
              <a:avLst/>
              <a:gdLst>
                <a:gd name="T0" fmla="*/ 345 w 684"/>
                <a:gd name="T1" fmla="*/ 0 h 690"/>
                <a:gd name="T2" fmla="*/ 426 w 684"/>
                <a:gd name="T3" fmla="*/ 132 h 690"/>
                <a:gd name="T4" fmla="*/ 591 w 684"/>
                <a:gd name="T5" fmla="*/ 105 h 690"/>
                <a:gd name="T6" fmla="*/ 558 w 684"/>
                <a:gd name="T7" fmla="*/ 267 h 690"/>
                <a:gd name="T8" fmla="*/ 684 w 684"/>
                <a:gd name="T9" fmla="*/ 345 h 690"/>
                <a:gd name="T10" fmla="*/ 555 w 684"/>
                <a:gd name="T11" fmla="*/ 426 h 690"/>
                <a:gd name="T12" fmla="*/ 600 w 684"/>
                <a:gd name="T13" fmla="*/ 582 h 690"/>
                <a:gd name="T14" fmla="*/ 423 w 684"/>
                <a:gd name="T15" fmla="*/ 558 h 690"/>
                <a:gd name="T16" fmla="*/ 345 w 684"/>
                <a:gd name="T17" fmla="*/ 690 h 690"/>
                <a:gd name="T18" fmla="*/ 261 w 684"/>
                <a:gd name="T19" fmla="*/ 558 h 690"/>
                <a:gd name="T20" fmla="*/ 123 w 684"/>
                <a:gd name="T21" fmla="*/ 612 h 690"/>
                <a:gd name="T22" fmla="*/ 141 w 684"/>
                <a:gd name="T23" fmla="*/ 444 h 690"/>
                <a:gd name="T24" fmla="*/ 0 w 684"/>
                <a:gd name="T25" fmla="*/ 345 h 690"/>
                <a:gd name="T26" fmla="*/ 135 w 684"/>
                <a:gd name="T27" fmla="*/ 267 h 690"/>
                <a:gd name="T28" fmla="*/ 93 w 684"/>
                <a:gd name="T29" fmla="*/ 105 h 690"/>
                <a:gd name="T30" fmla="*/ 246 w 684"/>
                <a:gd name="T31" fmla="*/ 147 h 690"/>
                <a:gd name="T32" fmla="*/ 345 w 684"/>
                <a:gd name="T33" fmla="*/ 0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84" h="690">
                  <a:moveTo>
                    <a:pt x="345" y="0"/>
                  </a:moveTo>
                  <a:lnTo>
                    <a:pt x="426" y="132"/>
                  </a:lnTo>
                  <a:lnTo>
                    <a:pt x="591" y="105"/>
                  </a:lnTo>
                  <a:lnTo>
                    <a:pt x="558" y="267"/>
                  </a:lnTo>
                  <a:lnTo>
                    <a:pt x="684" y="345"/>
                  </a:lnTo>
                  <a:lnTo>
                    <a:pt x="555" y="426"/>
                  </a:lnTo>
                  <a:lnTo>
                    <a:pt x="600" y="582"/>
                  </a:lnTo>
                  <a:lnTo>
                    <a:pt x="423" y="558"/>
                  </a:lnTo>
                  <a:lnTo>
                    <a:pt x="345" y="690"/>
                  </a:lnTo>
                  <a:lnTo>
                    <a:pt x="261" y="558"/>
                  </a:lnTo>
                  <a:lnTo>
                    <a:pt x="123" y="612"/>
                  </a:lnTo>
                  <a:lnTo>
                    <a:pt x="141" y="444"/>
                  </a:lnTo>
                  <a:lnTo>
                    <a:pt x="0" y="345"/>
                  </a:lnTo>
                  <a:lnTo>
                    <a:pt x="135" y="267"/>
                  </a:lnTo>
                  <a:lnTo>
                    <a:pt x="93" y="105"/>
                  </a:lnTo>
                  <a:lnTo>
                    <a:pt x="246" y="147"/>
                  </a:lnTo>
                  <a:lnTo>
                    <a:pt x="345" y="0"/>
                  </a:lnTo>
                  <a:close/>
                </a:path>
              </a:pathLst>
            </a:custGeom>
            <a:grp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37"/>
          <p:cNvGrpSpPr>
            <a:grpSpLocks/>
          </p:cNvGrpSpPr>
          <p:nvPr/>
        </p:nvGrpSpPr>
        <p:grpSpPr bwMode="auto">
          <a:xfrm>
            <a:off x="1576388" y="3290888"/>
            <a:ext cx="731838" cy="731837"/>
            <a:chOff x="993" y="2073"/>
            <a:chExt cx="461" cy="461"/>
          </a:xfrm>
          <a:solidFill>
            <a:srgbClr val="E4D490"/>
          </a:solidFill>
        </p:grpSpPr>
        <p:sp>
          <p:nvSpPr>
            <p:cNvPr id="12423" name="Oval 35"/>
            <p:cNvSpPr>
              <a:spLocks noChangeArrowheads="1"/>
            </p:cNvSpPr>
            <p:nvPr/>
          </p:nvSpPr>
          <p:spPr bwMode="auto">
            <a:xfrm>
              <a:off x="993" y="2073"/>
              <a:ext cx="461" cy="461"/>
            </a:xfrm>
            <a:prstGeom prst="ellips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4" name="Oval 36"/>
            <p:cNvSpPr>
              <a:spLocks noChangeArrowheads="1"/>
            </p:cNvSpPr>
            <p:nvPr/>
          </p:nvSpPr>
          <p:spPr bwMode="auto">
            <a:xfrm>
              <a:off x="993" y="2073"/>
              <a:ext cx="461" cy="461"/>
            </a:xfrm>
            <a:prstGeom prst="ellipse">
              <a:avLst/>
            </a:prstGeom>
            <a:grp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40"/>
          <p:cNvGrpSpPr>
            <a:grpSpLocks/>
          </p:cNvGrpSpPr>
          <p:nvPr/>
        </p:nvGrpSpPr>
        <p:grpSpPr bwMode="auto">
          <a:xfrm>
            <a:off x="1752601" y="3468688"/>
            <a:ext cx="377825" cy="377825"/>
            <a:chOff x="1104" y="2185"/>
            <a:chExt cx="238" cy="238"/>
          </a:xfrm>
          <a:solidFill>
            <a:srgbClr val="E4D490"/>
          </a:solidFill>
        </p:grpSpPr>
        <p:sp>
          <p:nvSpPr>
            <p:cNvPr id="12421" name="Oval 38"/>
            <p:cNvSpPr>
              <a:spLocks noChangeArrowheads="1"/>
            </p:cNvSpPr>
            <p:nvPr/>
          </p:nvSpPr>
          <p:spPr bwMode="auto">
            <a:xfrm>
              <a:off x="1108" y="2189"/>
              <a:ext cx="231" cy="230"/>
            </a:xfrm>
            <a:prstGeom prst="ellips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2" name="Freeform 39"/>
            <p:cNvSpPr>
              <a:spLocks noEditPoints="1"/>
            </p:cNvSpPr>
            <p:nvPr/>
          </p:nvSpPr>
          <p:spPr bwMode="auto">
            <a:xfrm>
              <a:off x="1104" y="2185"/>
              <a:ext cx="238" cy="238"/>
            </a:xfrm>
            <a:custGeom>
              <a:avLst/>
              <a:gdLst>
                <a:gd name="T0" fmla="*/ 108 w 238"/>
                <a:gd name="T1" fmla="*/ 8 h 238"/>
                <a:gd name="T2" fmla="*/ 107 w 238"/>
                <a:gd name="T3" fmla="*/ 0 h 238"/>
                <a:gd name="T4" fmla="*/ 131 w 238"/>
                <a:gd name="T5" fmla="*/ 8 h 238"/>
                <a:gd name="T6" fmla="*/ 66 w 238"/>
                <a:gd name="T7" fmla="*/ 21 h 238"/>
                <a:gd name="T8" fmla="*/ 46 w 238"/>
                <a:gd name="T9" fmla="*/ 25 h 238"/>
                <a:gd name="T10" fmla="*/ 73 w 238"/>
                <a:gd name="T11" fmla="*/ 9 h 238"/>
                <a:gd name="T12" fmla="*/ 34 w 238"/>
                <a:gd name="T13" fmla="*/ 47 h 238"/>
                <a:gd name="T14" fmla="*/ 21 w 238"/>
                <a:gd name="T15" fmla="*/ 66 h 238"/>
                <a:gd name="T16" fmla="*/ 15 w 238"/>
                <a:gd name="T17" fmla="*/ 62 h 238"/>
                <a:gd name="T18" fmla="*/ 28 w 238"/>
                <a:gd name="T19" fmla="*/ 42 h 238"/>
                <a:gd name="T20" fmla="*/ 10 w 238"/>
                <a:gd name="T21" fmla="*/ 97 h 238"/>
                <a:gd name="T22" fmla="*/ 9 w 238"/>
                <a:gd name="T23" fmla="*/ 126 h 238"/>
                <a:gd name="T24" fmla="*/ 1 w 238"/>
                <a:gd name="T25" fmla="*/ 106 h 238"/>
                <a:gd name="T26" fmla="*/ 11 w 238"/>
                <a:gd name="T27" fmla="*/ 95 h 238"/>
                <a:gd name="T28" fmla="*/ 17 w 238"/>
                <a:gd name="T29" fmla="*/ 162 h 238"/>
                <a:gd name="T30" fmla="*/ 18 w 238"/>
                <a:gd name="T31" fmla="*/ 181 h 238"/>
                <a:gd name="T32" fmla="*/ 5 w 238"/>
                <a:gd name="T33" fmla="*/ 154 h 238"/>
                <a:gd name="T34" fmla="*/ 39 w 238"/>
                <a:gd name="T35" fmla="*/ 195 h 238"/>
                <a:gd name="T36" fmla="*/ 57 w 238"/>
                <a:gd name="T37" fmla="*/ 211 h 238"/>
                <a:gd name="T38" fmla="*/ 53 w 238"/>
                <a:gd name="T39" fmla="*/ 218 h 238"/>
                <a:gd name="T40" fmla="*/ 33 w 238"/>
                <a:gd name="T41" fmla="*/ 201 h 238"/>
                <a:gd name="T42" fmla="*/ 87 w 238"/>
                <a:gd name="T43" fmla="*/ 225 h 238"/>
                <a:gd name="T44" fmla="*/ 114 w 238"/>
                <a:gd name="T45" fmla="*/ 230 h 238"/>
                <a:gd name="T46" fmla="*/ 95 w 238"/>
                <a:gd name="T47" fmla="*/ 236 h 238"/>
                <a:gd name="T48" fmla="*/ 84 w 238"/>
                <a:gd name="T49" fmla="*/ 224 h 238"/>
                <a:gd name="T50" fmla="*/ 153 w 238"/>
                <a:gd name="T51" fmla="*/ 225 h 238"/>
                <a:gd name="T52" fmla="*/ 170 w 238"/>
                <a:gd name="T53" fmla="*/ 227 h 238"/>
                <a:gd name="T54" fmla="*/ 143 w 238"/>
                <a:gd name="T55" fmla="*/ 236 h 238"/>
                <a:gd name="T56" fmla="*/ 186 w 238"/>
                <a:gd name="T57" fmla="*/ 208 h 238"/>
                <a:gd name="T58" fmla="*/ 205 w 238"/>
                <a:gd name="T59" fmla="*/ 190 h 238"/>
                <a:gd name="T60" fmla="*/ 211 w 238"/>
                <a:gd name="T61" fmla="*/ 195 h 238"/>
                <a:gd name="T62" fmla="*/ 191 w 238"/>
                <a:gd name="T63" fmla="*/ 214 h 238"/>
                <a:gd name="T64" fmla="*/ 222 w 238"/>
                <a:gd name="T65" fmla="*/ 162 h 238"/>
                <a:gd name="T66" fmla="*/ 229 w 238"/>
                <a:gd name="T67" fmla="*/ 137 h 238"/>
                <a:gd name="T68" fmla="*/ 233 w 238"/>
                <a:gd name="T69" fmla="*/ 154 h 238"/>
                <a:gd name="T70" fmla="*/ 220 w 238"/>
                <a:gd name="T71" fmla="*/ 166 h 238"/>
                <a:gd name="T72" fmla="*/ 228 w 238"/>
                <a:gd name="T73" fmla="*/ 96 h 238"/>
                <a:gd name="T74" fmla="*/ 232 w 238"/>
                <a:gd name="T75" fmla="*/ 81 h 238"/>
                <a:gd name="T76" fmla="*/ 238 w 238"/>
                <a:gd name="T77" fmla="*/ 107 h 238"/>
                <a:gd name="T78" fmla="*/ 215 w 238"/>
                <a:gd name="T79" fmla="*/ 62 h 238"/>
                <a:gd name="T80" fmla="*/ 198 w 238"/>
                <a:gd name="T81" fmla="*/ 40 h 238"/>
                <a:gd name="T82" fmla="*/ 204 w 238"/>
                <a:gd name="T83" fmla="*/ 35 h 238"/>
                <a:gd name="T84" fmla="*/ 222 w 238"/>
                <a:gd name="T85" fmla="*/ 58 h 238"/>
                <a:gd name="T86" fmla="*/ 172 w 238"/>
                <a:gd name="T87" fmla="*/ 21 h 238"/>
                <a:gd name="T88" fmla="*/ 149 w 238"/>
                <a:gd name="T89" fmla="*/ 12 h 238"/>
                <a:gd name="T90" fmla="*/ 166 w 238"/>
                <a:gd name="T91" fmla="*/ 9 h 238"/>
                <a:gd name="T92" fmla="*/ 178 w 238"/>
                <a:gd name="T93" fmla="*/ 24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8" h="238">
                  <a:moveTo>
                    <a:pt x="131" y="8"/>
                  </a:moveTo>
                  <a:lnTo>
                    <a:pt x="119" y="8"/>
                  </a:lnTo>
                  <a:lnTo>
                    <a:pt x="108" y="8"/>
                  </a:lnTo>
                  <a:lnTo>
                    <a:pt x="100" y="10"/>
                  </a:lnTo>
                  <a:lnTo>
                    <a:pt x="99" y="2"/>
                  </a:lnTo>
                  <a:lnTo>
                    <a:pt x="107" y="0"/>
                  </a:lnTo>
                  <a:lnTo>
                    <a:pt x="120" y="0"/>
                  </a:lnTo>
                  <a:lnTo>
                    <a:pt x="131" y="0"/>
                  </a:lnTo>
                  <a:lnTo>
                    <a:pt x="131" y="8"/>
                  </a:lnTo>
                  <a:close/>
                  <a:moveTo>
                    <a:pt x="78" y="16"/>
                  </a:moveTo>
                  <a:lnTo>
                    <a:pt x="76" y="16"/>
                  </a:lnTo>
                  <a:lnTo>
                    <a:pt x="66" y="21"/>
                  </a:lnTo>
                  <a:lnTo>
                    <a:pt x="57" y="27"/>
                  </a:lnTo>
                  <a:lnTo>
                    <a:pt x="51" y="31"/>
                  </a:lnTo>
                  <a:lnTo>
                    <a:pt x="46" y="25"/>
                  </a:lnTo>
                  <a:lnTo>
                    <a:pt x="53" y="20"/>
                  </a:lnTo>
                  <a:lnTo>
                    <a:pt x="63" y="14"/>
                  </a:lnTo>
                  <a:lnTo>
                    <a:pt x="73" y="9"/>
                  </a:lnTo>
                  <a:lnTo>
                    <a:pt x="75" y="8"/>
                  </a:lnTo>
                  <a:lnTo>
                    <a:pt x="78" y="16"/>
                  </a:lnTo>
                  <a:close/>
                  <a:moveTo>
                    <a:pt x="34" y="47"/>
                  </a:moveTo>
                  <a:lnTo>
                    <a:pt x="33" y="48"/>
                  </a:lnTo>
                  <a:lnTo>
                    <a:pt x="27" y="57"/>
                  </a:lnTo>
                  <a:lnTo>
                    <a:pt x="21" y="66"/>
                  </a:lnTo>
                  <a:lnTo>
                    <a:pt x="18" y="73"/>
                  </a:lnTo>
                  <a:lnTo>
                    <a:pt x="11" y="70"/>
                  </a:lnTo>
                  <a:lnTo>
                    <a:pt x="15" y="62"/>
                  </a:lnTo>
                  <a:lnTo>
                    <a:pt x="21" y="52"/>
                  </a:lnTo>
                  <a:lnTo>
                    <a:pt x="28" y="43"/>
                  </a:lnTo>
                  <a:lnTo>
                    <a:pt x="28" y="42"/>
                  </a:lnTo>
                  <a:lnTo>
                    <a:pt x="34" y="47"/>
                  </a:lnTo>
                  <a:close/>
                  <a:moveTo>
                    <a:pt x="11" y="95"/>
                  </a:moveTo>
                  <a:lnTo>
                    <a:pt x="10" y="97"/>
                  </a:lnTo>
                  <a:lnTo>
                    <a:pt x="9" y="108"/>
                  </a:lnTo>
                  <a:lnTo>
                    <a:pt x="8" y="119"/>
                  </a:lnTo>
                  <a:lnTo>
                    <a:pt x="9" y="126"/>
                  </a:lnTo>
                  <a:lnTo>
                    <a:pt x="1" y="126"/>
                  </a:lnTo>
                  <a:lnTo>
                    <a:pt x="0" y="119"/>
                  </a:lnTo>
                  <a:lnTo>
                    <a:pt x="1" y="106"/>
                  </a:lnTo>
                  <a:lnTo>
                    <a:pt x="3" y="95"/>
                  </a:lnTo>
                  <a:lnTo>
                    <a:pt x="3" y="93"/>
                  </a:lnTo>
                  <a:lnTo>
                    <a:pt x="11" y="95"/>
                  </a:lnTo>
                  <a:close/>
                  <a:moveTo>
                    <a:pt x="12" y="149"/>
                  </a:moveTo>
                  <a:lnTo>
                    <a:pt x="13" y="152"/>
                  </a:lnTo>
                  <a:lnTo>
                    <a:pt x="17" y="162"/>
                  </a:lnTo>
                  <a:lnTo>
                    <a:pt x="22" y="172"/>
                  </a:lnTo>
                  <a:lnTo>
                    <a:pt x="25" y="177"/>
                  </a:lnTo>
                  <a:lnTo>
                    <a:pt x="18" y="181"/>
                  </a:lnTo>
                  <a:lnTo>
                    <a:pt x="14" y="176"/>
                  </a:lnTo>
                  <a:lnTo>
                    <a:pt x="9" y="165"/>
                  </a:lnTo>
                  <a:lnTo>
                    <a:pt x="5" y="154"/>
                  </a:lnTo>
                  <a:lnTo>
                    <a:pt x="5" y="151"/>
                  </a:lnTo>
                  <a:lnTo>
                    <a:pt x="12" y="149"/>
                  </a:lnTo>
                  <a:close/>
                  <a:moveTo>
                    <a:pt x="39" y="195"/>
                  </a:moveTo>
                  <a:lnTo>
                    <a:pt x="41" y="198"/>
                  </a:lnTo>
                  <a:lnTo>
                    <a:pt x="49" y="205"/>
                  </a:lnTo>
                  <a:lnTo>
                    <a:pt x="57" y="211"/>
                  </a:lnTo>
                  <a:lnTo>
                    <a:pt x="63" y="214"/>
                  </a:lnTo>
                  <a:lnTo>
                    <a:pt x="59" y="221"/>
                  </a:lnTo>
                  <a:lnTo>
                    <a:pt x="53" y="218"/>
                  </a:lnTo>
                  <a:lnTo>
                    <a:pt x="43" y="211"/>
                  </a:lnTo>
                  <a:lnTo>
                    <a:pt x="35" y="203"/>
                  </a:lnTo>
                  <a:lnTo>
                    <a:pt x="33" y="201"/>
                  </a:lnTo>
                  <a:lnTo>
                    <a:pt x="39" y="195"/>
                  </a:lnTo>
                  <a:close/>
                  <a:moveTo>
                    <a:pt x="84" y="224"/>
                  </a:moveTo>
                  <a:lnTo>
                    <a:pt x="87" y="225"/>
                  </a:lnTo>
                  <a:lnTo>
                    <a:pt x="97" y="228"/>
                  </a:lnTo>
                  <a:lnTo>
                    <a:pt x="108" y="230"/>
                  </a:lnTo>
                  <a:lnTo>
                    <a:pt x="114" y="230"/>
                  </a:lnTo>
                  <a:lnTo>
                    <a:pt x="114" y="238"/>
                  </a:lnTo>
                  <a:lnTo>
                    <a:pt x="107" y="237"/>
                  </a:lnTo>
                  <a:lnTo>
                    <a:pt x="95" y="236"/>
                  </a:lnTo>
                  <a:lnTo>
                    <a:pt x="84" y="233"/>
                  </a:lnTo>
                  <a:lnTo>
                    <a:pt x="81" y="232"/>
                  </a:lnTo>
                  <a:lnTo>
                    <a:pt x="84" y="224"/>
                  </a:lnTo>
                  <a:close/>
                  <a:moveTo>
                    <a:pt x="137" y="229"/>
                  </a:moveTo>
                  <a:lnTo>
                    <a:pt x="142" y="228"/>
                  </a:lnTo>
                  <a:lnTo>
                    <a:pt x="153" y="225"/>
                  </a:lnTo>
                  <a:lnTo>
                    <a:pt x="163" y="221"/>
                  </a:lnTo>
                  <a:lnTo>
                    <a:pt x="166" y="220"/>
                  </a:lnTo>
                  <a:lnTo>
                    <a:pt x="170" y="227"/>
                  </a:lnTo>
                  <a:lnTo>
                    <a:pt x="166" y="229"/>
                  </a:lnTo>
                  <a:lnTo>
                    <a:pt x="155" y="233"/>
                  </a:lnTo>
                  <a:lnTo>
                    <a:pt x="143" y="236"/>
                  </a:lnTo>
                  <a:lnTo>
                    <a:pt x="138" y="236"/>
                  </a:lnTo>
                  <a:lnTo>
                    <a:pt x="137" y="229"/>
                  </a:lnTo>
                  <a:close/>
                  <a:moveTo>
                    <a:pt x="186" y="208"/>
                  </a:moveTo>
                  <a:lnTo>
                    <a:pt x="190" y="205"/>
                  </a:lnTo>
                  <a:lnTo>
                    <a:pt x="198" y="197"/>
                  </a:lnTo>
                  <a:lnTo>
                    <a:pt x="205" y="190"/>
                  </a:lnTo>
                  <a:lnTo>
                    <a:pt x="208" y="186"/>
                  </a:lnTo>
                  <a:lnTo>
                    <a:pt x="214" y="191"/>
                  </a:lnTo>
                  <a:lnTo>
                    <a:pt x="211" y="195"/>
                  </a:lnTo>
                  <a:lnTo>
                    <a:pt x="204" y="203"/>
                  </a:lnTo>
                  <a:lnTo>
                    <a:pt x="195" y="211"/>
                  </a:lnTo>
                  <a:lnTo>
                    <a:pt x="191" y="214"/>
                  </a:lnTo>
                  <a:lnTo>
                    <a:pt x="186" y="208"/>
                  </a:lnTo>
                  <a:close/>
                  <a:moveTo>
                    <a:pt x="220" y="166"/>
                  </a:moveTo>
                  <a:lnTo>
                    <a:pt x="222" y="162"/>
                  </a:lnTo>
                  <a:lnTo>
                    <a:pt x="226" y="152"/>
                  </a:lnTo>
                  <a:lnTo>
                    <a:pt x="228" y="141"/>
                  </a:lnTo>
                  <a:lnTo>
                    <a:pt x="229" y="137"/>
                  </a:lnTo>
                  <a:lnTo>
                    <a:pt x="237" y="138"/>
                  </a:lnTo>
                  <a:lnTo>
                    <a:pt x="236" y="143"/>
                  </a:lnTo>
                  <a:lnTo>
                    <a:pt x="233" y="154"/>
                  </a:lnTo>
                  <a:lnTo>
                    <a:pt x="229" y="166"/>
                  </a:lnTo>
                  <a:lnTo>
                    <a:pt x="227" y="169"/>
                  </a:lnTo>
                  <a:lnTo>
                    <a:pt x="220" y="166"/>
                  </a:lnTo>
                  <a:close/>
                  <a:moveTo>
                    <a:pt x="230" y="114"/>
                  </a:moveTo>
                  <a:lnTo>
                    <a:pt x="230" y="107"/>
                  </a:lnTo>
                  <a:lnTo>
                    <a:pt x="228" y="96"/>
                  </a:lnTo>
                  <a:lnTo>
                    <a:pt x="226" y="86"/>
                  </a:lnTo>
                  <a:lnTo>
                    <a:pt x="225" y="83"/>
                  </a:lnTo>
                  <a:lnTo>
                    <a:pt x="232" y="81"/>
                  </a:lnTo>
                  <a:lnTo>
                    <a:pt x="233" y="84"/>
                  </a:lnTo>
                  <a:lnTo>
                    <a:pt x="236" y="95"/>
                  </a:lnTo>
                  <a:lnTo>
                    <a:pt x="238" y="107"/>
                  </a:lnTo>
                  <a:lnTo>
                    <a:pt x="238" y="113"/>
                  </a:lnTo>
                  <a:lnTo>
                    <a:pt x="230" y="114"/>
                  </a:lnTo>
                  <a:close/>
                  <a:moveTo>
                    <a:pt x="215" y="62"/>
                  </a:moveTo>
                  <a:lnTo>
                    <a:pt x="211" y="57"/>
                  </a:lnTo>
                  <a:lnTo>
                    <a:pt x="205" y="48"/>
                  </a:lnTo>
                  <a:lnTo>
                    <a:pt x="198" y="40"/>
                  </a:lnTo>
                  <a:lnTo>
                    <a:pt x="196" y="38"/>
                  </a:lnTo>
                  <a:lnTo>
                    <a:pt x="201" y="32"/>
                  </a:lnTo>
                  <a:lnTo>
                    <a:pt x="204" y="35"/>
                  </a:lnTo>
                  <a:lnTo>
                    <a:pt x="212" y="43"/>
                  </a:lnTo>
                  <a:lnTo>
                    <a:pt x="218" y="52"/>
                  </a:lnTo>
                  <a:lnTo>
                    <a:pt x="222" y="58"/>
                  </a:lnTo>
                  <a:lnTo>
                    <a:pt x="215" y="62"/>
                  </a:lnTo>
                  <a:close/>
                  <a:moveTo>
                    <a:pt x="178" y="24"/>
                  </a:moveTo>
                  <a:lnTo>
                    <a:pt x="172" y="21"/>
                  </a:lnTo>
                  <a:lnTo>
                    <a:pt x="163" y="16"/>
                  </a:lnTo>
                  <a:lnTo>
                    <a:pt x="152" y="13"/>
                  </a:lnTo>
                  <a:lnTo>
                    <a:pt x="149" y="12"/>
                  </a:lnTo>
                  <a:lnTo>
                    <a:pt x="151" y="4"/>
                  </a:lnTo>
                  <a:lnTo>
                    <a:pt x="155" y="5"/>
                  </a:lnTo>
                  <a:lnTo>
                    <a:pt x="166" y="9"/>
                  </a:lnTo>
                  <a:lnTo>
                    <a:pt x="176" y="14"/>
                  </a:lnTo>
                  <a:lnTo>
                    <a:pt x="182" y="17"/>
                  </a:lnTo>
                  <a:lnTo>
                    <a:pt x="178" y="24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88" name="Group 43"/>
          <p:cNvGrpSpPr>
            <a:grpSpLocks/>
          </p:cNvGrpSpPr>
          <p:nvPr/>
        </p:nvGrpSpPr>
        <p:grpSpPr bwMode="auto">
          <a:xfrm>
            <a:off x="1851026" y="3565525"/>
            <a:ext cx="182563" cy="182562"/>
            <a:chOff x="1166" y="2246"/>
            <a:chExt cx="115" cy="115"/>
          </a:xfrm>
          <a:solidFill>
            <a:srgbClr val="E4D490"/>
          </a:solidFill>
        </p:grpSpPr>
        <p:sp>
          <p:nvSpPr>
            <p:cNvPr id="12419" name="Oval 41"/>
            <p:cNvSpPr>
              <a:spLocks noChangeArrowheads="1"/>
            </p:cNvSpPr>
            <p:nvPr/>
          </p:nvSpPr>
          <p:spPr bwMode="auto">
            <a:xfrm>
              <a:off x="1166" y="2246"/>
              <a:ext cx="115" cy="115"/>
            </a:xfrm>
            <a:prstGeom prst="ellips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20" name="Oval 42"/>
            <p:cNvSpPr>
              <a:spLocks noChangeArrowheads="1"/>
            </p:cNvSpPr>
            <p:nvPr/>
          </p:nvSpPr>
          <p:spPr bwMode="auto">
            <a:xfrm>
              <a:off x="1166" y="2246"/>
              <a:ext cx="115" cy="115"/>
            </a:xfrm>
            <a:prstGeom prst="ellipse">
              <a:avLst/>
            </a:prstGeom>
            <a:grp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289" name="Line 44"/>
          <p:cNvSpPr>
            <a:spLocks noChangeShapeType="1"/>
          </p:cNvSpPr>
          <p:nvPr/>
        </p:nvSpPr>
        <p:spPr bwMode="auto">
          <a:xfrm>
            <a:off x="1651001" y="3425825"/>
            <a:ext cx="57785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8" name="Line 45"/>
          <p:cNvSpPr>
            <a:spLocks noChangeShapeType="1"/>
          </p:cNvSpPr>
          <p:nvPr/>
        </p:nvSpPr>
        <p:spPr bwMode="auto">
          <a:xfrm>
            <a:off x="1941513" y="3021013"/>
            <a:ext cx="0" cy="544512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9" name="Line 46"/>
          <p:cNvSpPr>
            <a:spLocks noChangeShapeType="1"/>
          </p:cNvSpPr>
          <p:nvPr/>
        </p:nvSpPr>
        <p:spPr bwMode="auto">
          <a:xfrm>
            <a:off x="1941513" y="3748088"/>
            <a:ext cx="0" cy="64135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0" name="Line 47"/>
          <p:cNvSpPr>
            <a:spLocks noChangeShapeType="1"/>
          </p:cNvSpPr>
          <p:nvPr/>
        </p:nvSpPr>
        <p:spPr bwMode="auto">
          <a:xfrm flipH="1">
            <a:off x="2033588" y="3657600"/>
            <a:ext cx="639763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1" name="Line 48"/>
          <p:cNvSpPr>
            <a:spLocks noChangeShapeType="1"/>
          </p:cNvSpPr>
          <p:nvPr/>
        </p:nvSpPr>
        <p:spPr bwMode="auto">
          <a:xfrm>
            <a:off x="1941513" y="3603625"/>
            <a:ext cx="0" cy="96837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2" name="Line 49"/>
          <p:cNvSpPr>
            <a:spLocks noChangeShapeType="1"/>
          </p:cNvSpPr>
          <p:nvPr/>
        </p:nvSpPr>
        <p:spPr bwMode="auto">
          <a:xfrm flipH="1">
            <a:off x="1211263" y="3657600"/>
            <a:ext cx="639763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3" name="Line 50"/>
          <p:cNvSpPr>
            <a:spLocks noChangeShapeType="1"/>
          </p:cNvSpPr>
          <p:nvPr/>
        </p:nvSpPr>
        <p:spPr bwMode="auto">
          <a:xfrm flipH="1">
            <a:off x="1903413" y="3657600"/>
            <a:ext cx="920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" name="Line 51"/>
          <p:cNvSpPr>
            <a:spLocks noChangeShapeType="1"/>
          </p:cNvSpPr>
          <p:nvPr/>
        </p:nvSpPr>
        <p:spPr bwMode="auto">
          <a:xfrm flipH="1">
            <a:off x="2765426" y="3657600"/>
            <a:ext cx="16922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5" name="Line 52"/>
          <p:cNvSpPr>
            <a:spLocks noChangeShapeType="1"/>
          </p:cNvSpPr>
          <p:nvPr/>
        </p:nvSpPr>
        <p:spPr bwMode="auto">
          <a:xfrm flipH="1">
            <a:off x="4543426" y="3657600"/>
            <a:ext cx="19367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6" name="Line 53"/>
          <p:cNvSpPr>
            <a:spLocks noChangeShapeType="1"/>
          </p:cNvSpPr>
          <p:nvPr/>
        </p:nvSpPr>
        <p:spPr bwMode="auto">
          <a:xfrm flipH="1">
            <a:off x="4829176" y="3657600"/>
            <a:ext cx="184785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7" name="Line 54"/>
          <p:cNvSpPr>
            <a:spLocks noChangeShapeType="1"/>
          </p:cNvSpPr>
          <p:nvPr/>
        </p:nvSpPr>
        <p:spPr bwMode="auto">
          <a:xfrm>
            <a:off x="3040063" y="3298825"/>
            <a:ext cx="91440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8" name="Line 55"/>
          <p:cNvSpPr>
            <a:spLocks noChangeShapeType="1"/>
          </p:cNvSpPr>
          <p:nvPr/>
        </p:nvSpPr>
        <p:spPr bwMode="auto">
          <a:xfrm>
            <a:off x="3940176" y="3092450"/>
            <a:ext cx="121285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9" name="Line 56"/>
          <p:cNvSpPr>
            <a:spLocks noChangeShapeType="1"/>
          </p:cNvSpPr>
          <p:nvPr/>
        </p:nvSpPr>
        <p:spPr bwMode="auto">
          <a:xfrm>
            <a:off x="3954463" y="3105150"/>
            <a:ext cx="0" cy="547687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0" name="Line 57"/>
          <p:cNvSpPr>
            <a:spLocks noChangeShapeType="1"/>
          </p:cNvSpPr>
          <p:nvPr/>
        </p:nvSpPr>
        <p:spPr bwMode="auto">
          <a:xfrm>
            <a:off x="5143501" y="3086100"/>
            <a:ext cx="0" cy="561975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1" name="Line 58"/>
          <p:cNvSpPr>
            <a:spLocks noChangeShapeType="1"/>
          </p:cNvSpPr>
          <p:nvPr/>
        </p:nvSpPr>
        <p:spPr bwMode="auto">
          <a:xfrm>
            <a:off x="5143501" y="4022725"/>
            <a:ext cx="27305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312" name="Group 61"/>
          <p:cNvGrpSpPr>
            <a:grpSpLocks/>
          </p:cNvGrpSpPr>
          <p:nvPr/>
        </p:nvGrpSpPr>
        <p:grpSpPr bwMode="auto">
          <a:xfrm>
            <a:off x="3041651" y="3746500"/>
            <a:ext cx="3381375" cy="452437"/>
            <a:chOff x="1916" y="2360"/>
            <a:chExt cx="2130" cy="285"/>
          </a:xfrm>
          <a:pattFill prst="dkUpDiag">
            <a:fgClr>
              <a:srgbClr val="E4D490"/>
            </a:fgClr>
            <a:bgClr>
              <a:schemeClr val="bg1"/>
            </a:bgClr>
          </a:pattFill>
        </p:grpSpPr>
        <p:sp>
          <p:nvSpPr>
            <p:cNvPr id="12417" name="Freeform 59"/>
            <p:cNvSpPr>
              <a:spLocks/>
            </p:cNvSpPr>
            <p:nvPr/>
          </p:nvSpPr>
          <p:spPr bwMode="auto">
            <a:xfrm>
              <a:off x="1916" y="2360"/>
              <a:ext cx="2130" cy="285"/>
            </a:xfrm>
            <a:custGeom>
              <a:avLst/>
              <a:gdLst>
                <a:gd name="T0" fmla="*/ 2130 w 2130"/>
                <a:gd name="T1" fmla="*/ 174 h 285"/>
                <a:gd name="T2" fmla="*/ 2130 w 2130"/>
                <a:gd name="T3" fmla="*/ 57 h 285"/>
                <a:gd name="T4" fmla="*/ 2070 w 2130"/>
                <a:gd name="T5" fmla="*/ 0 h 285"/>
                <a:gd name="T6" fmla="*/ 2013 w 2130"/>
                <a:gd name="T7" fmla="*/ 57 h 285"/>
                <a:gd name="T8" fmla="*/ 1956 w 2130"/>
                <a:gd name="T9" fmla="*/ 3 h 285"/>
                <a:gd name="T10" fmla="*/ 1899 w 2130"/>
                <a:gd name="T11" fmla="*/ 48 h 285"/>
                <a:gd name="T12" fmla="*/ 1842 w 2130"/>
                <a:gd name="T13" fmla="*/ 6 h 285"/>
                <a:gd name="T14" fmla="*/ 1782 w 2130"/>
                <a:gd name="T15" fmla="*/ 54 h 285"/>
                <a:gd name="T16" fmla="*/ 1728 w 2130"/>
                <a:gd name="T17" fmla="*/ 9 h 285"/>
                <a:gd name="T18" fmla="*/ 1671 w 2130"/>
                <a:gd name="T19" fmla="*/ 57 h 285"/>
                <a:gd name="T20" fmla="*/ 1611 w 2130"/>
                <a:gd name="T21" fmla="*/ 12 h 285"/>
                <a:gd name="T22" fmla="*/ 1554 w 2130"/>
                <a:gd name="T23" fmla="*/ 57 h 285"/>
                <a:gd name="T24" fmla="*/ 1497 w 2130"/>
                <a:gd name="T25" fmla="*/ 12 h 285"/>
                <a:gd name="T26" fmla="*/ 1443 w 2130"/>
                <a:gd name="T27" fmla="*/ 54 h 285"/>
                <a:gd name="T28" fmla="*/ 1386 w 2130"/>
                <a:gd name="T29" fmla="*/ 3 h 285"/>
                <a:gd name="T30" fmla="*/ 1323 w 2130"/>
                <a:gd name="T31" fmla="*/ 57 h 285"/>
                <a:gd name="T32" fmla="*/ 1266 w 2130"/>
                <a:gd name="T33" fmla="*/ 9 h 285"/>
                <a:gd name="T34" fmla="*/ 1209 w 2130"/>
                <a:gd name="T35" fmla="*/ 54 h 285"/>
                <a:gd name="T36" fmla="*/ 1155 w 2130"/>
                <a:gd name="T37" fmla="*/ 9 h 285"/>
                <a:gd name="T38" fmla="*/ 1098 w 2130"/>
                <a:gd name="T39" fmla="*/ 57 h 285"/>
                <a:gd name="T40" fmla="*/ 1035 w 2130"/>
                <a:gd name="T41" fmla="*/ 9 h 285"/>
                <a:gd name="T42" fmla="*/ 978 w 2130"/>
                <a:gd name="T43" fmla="*/ 54 h 285"/>
                <a:gd name="T44" fmla="*/ 921 w 2130"/>
                <a:gd name="T45" fmla="*/ 6 h 285"/>
                <a:gd name="T46" fmla="*/ 861 w 2130"/>
                <a:gd name="T47" fmla="*/ 51 h 285"/>
                <a:gd name="T48" fmla="*/ 810 w 2130"/>
                <a:gd name="T49" fmla="*/ 9 h 285"/>
                <a:gd name="T50" fmla="*/ 747 w 2130"/>
                <a:gd name="T51" fmla="*/ 51 h 285"/>
                <a:gd name="T52" fmla="*/ 690 w 2130"/>
                <a:gd name="T53" fmla="*/ 6 h 285"/>
                <a:gd name="T54" fmla="*/ 633 w 2130"/>
                <a:gd name="T55" fmla="*/ 57 h 285"/>
                <a:gd name="T56" fmla="*/ 581 w 2130"/>
                <a:gd name="T57" fmla="*/ 10 h 285"/>
                <a:gd name="T58" fmla="*/ 521 w 2130"/>
                <a:gd name="T59" fmla="*/ 53 h 285"/>
                <a:gd name="T60" fmla="*/ 459 w 2130"/>
                <a:gd name="T61" fmla="*/ 9 h 285"/>
                <a:gd name="T62" fmla="*/ 401 w 2130"/>
                <a:gd name="T63" fmla="*/ 53 h 285"/>
                <a:gd name="T64" fmla="*/ 345 w 2130"/>
                <a:gd name="T65" fmla="*/ 12 h 285"/>
                <a:gd name="T66" fmla="*/ 289 w 2130"/>
                <a:gd name="T67" fmla="*/ 53 h 285"/>
                <a:gd name="T68" fmla="*/ 231 w 2130"/>
                <a:gd name="T69" fmla="*/ 9 h 285"/>
                <a:gd name="T70" fmla="*/ 173 w 2130"/>
                <a:gd name="T71" fmla="*/ 53 h 285"/>
                <a:gd name="T72" fmla="*/ 111 w 2130"/>
                <a:gd name="T73" fmla="*/ 9 h 285"/>
                <a:gd name="T74" fmla="*/ 111 w 2130"/>
                <a:gd name="T75" fmla="*/ 75 h 285"/>
                <a:gd name="T76" fmla="*/ 0 w 2130"/>
                <a:gd name="T77" fmla="*/ 75 h 285"/>
                <a:gd name="T78" fmla="*/ 3 w 2130"/>
                <a:gd name="T79" fmla="*/ 180 h 285"/>
                <a:gd name="T80" fmla="*/ 579 w 2130"/>
                <a:gd name="T81" fmla="*/ 180 h 285"/>
                <a:gd name="T82" fmla="*/ 579 w 2130"/>
                <a:gd name="T83" fmla="*/ 285 h 285"/>
                <a:gd name="T84" fmla="*/ 1326 w 2130"/>
                <a:gd name="T85" fmla="*/ 282 h 285"/>
                <a:gd name="T86" fmla="*/ 1326 w 2130"/>
                <a:gd name="T87" fmla="*/ 177 h 285"/>
                <a:gd name="T88" fmla="*/ 2130 w 2130"/>
                <a:gd name="T89" fmla="*/ 17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0" h="285">
                  <a:moveTo>
                    <a:pt x="2130" y="174"/>
                  </a:moveTo>
                  <a:lnTo>
                    <a:pt x="2130" y="57"/>
                  </a:lnTo>
                  <a:lnTo>
                    <a:pt x="2070" y="0"/>
                  </a:lnTo>
                  <a:lnTo>
                    <a:pt x="2013" y="57"/>
                  </a:lnTo>
                  <a:lnTo>
                    <a:pt x="1956" y="3"/>
                  </a:lnTo>
                  <a:lnTo>
                    <a:pt x="1899" y="48"/>
                  </a:lnTo>
                  <a:lnTo>
                    <a:pt x="1842" y="6"/>
                  </a:lnTo>
                  <a:lnTo>
                    <a:pt x="1782" y="54"/>
                  </a:lnTo>
                  <a:lnTo>
                    <a:pt x="1728" y="9"/>
                  </a:lnTo>
                  <a:lnTo>
                    <a:pt x="1671" y="57"/>
                  </a:lnTo>
                  <a:lnTo>
                    <a:pt x="1611" y="12"/>
                  </a:lnTo>
                  <a:lnTo>
                    <a:pt x="1554" y="57"/>
                  </a:lnTo>
                  <a:lnTo>
                    <a:pt x="1497" y="12"/>
                  </a:lnTo>
                  <a:lnTo>
                    <a:pt x="1443" y="54"/>
                  </a:lnTo>
                  <a:lnTo>
                    <a:pt x="1386" y="3"/>
                  </a:lnTo>
                  <a:lnTo>
                    <a:pt x="1323" y="57"/>
                  </a:lnTo>
                  <a:lnTo>
                    <a:pt x="1266" y="9"/>
                  </a:lnTo>
                  <a:lnTo>
                    <a:pt x="1209" y="54"/>
                  </a:lnTo>
                  <a:lnTo>
                    <a:pt x="1155" y="9"/>
                  </a:lnTo>
                  <a:lnTo>
                    <a:pt x="1098" y="57"/>
                  </a:lnTo>
                  <a:lnTo>
                    <a:pt x="1035" y="9"/>
                  </a:lnTo>
                  <a:lnTo>
                    <a:pt x="978" y="54"/>
                  </a:lnTo>
                  <a:lnTo>
                    <a:pt x="921" y="6"/>
                  </a:lnTo>
                  <a:lnTo>
                    <a:pt x="861" y="51"/>
                  </a:lnTo>
                  <a:lnTo>
                    <a:pt x="810" y="9"/>
                  </a:lnTo>
                  <a:lnTo>
                    <a:pt x="747" y="51"/>
                  </a:lnTo>
                  <a:lnTo>
                    <a:pt x="690" y="6"/>
                  </a:lnTo>
                  <a:lnTo>
                    <a:pt x="633" y="57"/>
                  </a:lnTo>
                  <a:lnTo>
                    <a:pt x="581" y="10"/>
                  </a:lnTo>
                  <a:lnTo>
                    <a:pt x="521" y="53"/>
                  </a:lnTo>
                  <a:lnTo>
                    <a:pt x="459" y="9"/>
                  </a:lnTo>
                  <a:lnTo>
                    <a:pt x="401" y="53"/>
                  </a:lnTo>
                  <a:lnTo>
                    <a:pt x="345" y="12"/>
                  </a:lnTo>
                  <a:lnTo>
                    <a:pt x="289" y="53"/>
                  </a:lnTo>
                  <a:lnTo>
                    <a:pt x="231" y="9"/>
                  </a:lnTo>
                  <a:lnTo>
                    <a:pt x="173" y="53"/>
                  </a:lnTo>
                  <a:lnTo>
                    <a:pt x="111" y="9"/>
                  </a:lnTo>
                  <a:lnTo>
                    <a:pt x="111" y="75"/>
                  </a:lnTo>
                  <a:lnTo>
                    <a:pt x="0" y="75"/>
                  </a:lnTo>
                  <a:lnTo>
                    <a:pt x="3" y="180"/>
                  </a:lnTo>
                  <a:lnTo>
                    <a:pt x="579" y="180"/>
                  </a:lnTo>
                  <a:lnTo>
                    <a:pt x="579" y="285"/>
                  </a:lnTo>
                  <a:lnTo>
                    <a:pt x="1326" y="282"/>
                  </a:lnTo>
                  <a:lnTo>
                    <a:pt x="1326" y="177"/>
                  </a:lnTo>
                  <a:lnTo>
                    <a:pt x="213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8" name="Freeform 60"/>
            <p:cNvSpPr>
              <a:spLocks/>
            </p:cNvSpPr>
            <p:nvPr/>
          </p:nvSpPr>
          <p:spPr bwMode="auto">
            <a:xfrm>
              <a:off x="1916" y="2360"/>
              <a:ext cx="2130" cy="285"/>
            </a:xfrm>
            <a:custGeom>
              <a:avLst/>
              <a:gdLst>
                <a:gd name="T0" fmla="*/ 2130 w 2130"/>
                <a:gd name="T1" fmla="*/ 174 h 285"/>
                <a:gd name="T2" fmla="*/ 2130 w 2130"/>
                <a:gd name="T3" fmla="*/ 57 h 285"/>
                <a:gd name="T4" fmla="*/ 2070 w 2130"/>
                <a:gd name="T5" fmla="*/ 0 h 285"/>
                <a:gd name="T6" fmla="*/ 2013 w 2130"/>
                <a:gd name="T7" fmla="*/ 57 h 285"/>
                <a:gd name="T8" fmla="*/ 1956 w 2130"/>
                <a:gd name="T9" fmla="*/ 3 h 285"/>
                <a:gd name="T10" fmla="*/ 1899 w 2130"/>
                <a:gd name="T11" fmla="*/ 48 h 285"/>
                <a:gd name="T12" fmla="*/ 1842 w 2130"/>
                <a:gd name="T13" fmla="*/ 6 h 285"/>
                <a:gd name="T14" fmla="*/ 1782 w 2130"/>
                <a:gd name="T15" fmla="*/ 54 h 285"/>
                <a:gd name="T16" fmla="*/ 1728 w 2130"/>
                <a:gd name="T17" fmla="*/ 9 h 285"/>
                <a:gd name="T18" fmla="*/ 1671 w 2130"/>
                <a:gd name="T19" fmla="*/ 57 h 285"/>
                <a:gd name="T20" fmla="*/ 1611 w 2130"/>
                <a:gd name="T21" fmla="*/ 12 h 285"/>
                <a:gd name="T22" fmla="*/ 1554 w 2130"/>
                <a:gd name="T23" fmla="*/ 57 h 285"/>
                <a:gd name="T24" fmla="*/ 1497 w 2130"/>
                <a:gd name="T25" fmla="*/ 12 h 285"/>
                <a:gd name="T26" fmla="*/ 1443 w 2130"/>
                <a:gd name="T27" fmla="*/ 54 h 285"/>
                <a:gd name="T28" fmla="*/ 1386 w 2130"/>
                <a:gd name="T29" fmla="*/ 3 h 285"/>
                <a:gd name="T30" fmla="*/ 1323 w 2130"/>
                <a:gd name="T31" fmla="*/ 57 h 285"/>
                <a:gd name="T32" fmla="*/ 1266 w 2130"/>
                <a:gd name="T33" fmla="*/ 9 h 285"/>
                <a:gd name="T34" fmla="*/ 1209 w 2130"/>
                <a:gd name="T35" fmla="*/ 54 h 285"/>
                <a:gd name="T36" fmla="*/ 1155 w 2130"/>
                <a:gd name="T37" fmla="*/ 9 h 285"/>
                <a:gd name="T38" fmla="*/ 1098 w 2130"/>
                <a:gd name="T39" fmla="*/ 57 h 285"/>
                <a:gd name="T40" fmla="*/ 1035 w 2130"/>
                <a:gd name="T41" fmla="*/ 9 h 285"/>
                <a:gd name="T42" fmla="*/ 978 w 2130"/>
                <a:gd name="T43" fmla="*/ 54 h 285"/>
                <a:gd name="T44" fmla="*/ 921 w 2130"/>
                <a:gd name="T45" fmla="*/ 6 h 285"/>
                <a:gd name="T46" fmla="*/ 861 w 2130"/>
                <a:gd name="T47" fmla="*/ 51 h 285"/>
                <a:gd name="T48" fmla="*/ 810 w 2130"/>
                <a:gd name="T49" fmla="*/ 9 h 285"/>
                <a:gd name="T50" fmla="*/ 747 w 2130"/>
                <a:gd name="T51" fmla="*/ 51 h 285"/>
                <a:gd name="T52" fmla="*/ 690 w 2130"/>
                <a:gd name="T53" fmla="*/ 6 h 285"/>
                <a:gd name="T54" fmla="*/ 633 w 2130"/>
                <a:gd name="T55" fmla="*/ 57 h 285"/>
                <a:gd name="T56" fmla="*/ 581 w 2130"/>
                <a:gd name="T57" fmla="*/ 10 h 285"/>
                <a:gd name="T58" fmla="*/ 521 w 2130"/>
                <a:gd name="T59" fmla="*/ 53 h 285"/>
                <a:gd name="T60" fmla="*/ 459 w 2130"/>
                <a:gd name="T61" fmla="*/ 9 h 285"/>
                <a:gd name="T62" fmla="*/ 401 w 2130"/>
                <a:gd name="T63" fmla="*/ 53 h 285"/>
                <a:gd name="T64" fmla="*/ 345 w 2130"/>
                <a:gd name="T65" fmla="*/ 12 h 285"/>
                <a:gd name="T66" fmla="*/ 289 w 2130"/>
                <a:gd name="T67" fmla="*/ 53 h 285"/>
                <a:gd name="T68" fmla="*/ 231 w 2130"/>
                <a:gd name="T69" fmla="*/ 9 h 285"/>
                <a:gd name="T70" fmla="*/ 173 w 2130"/>
                <a:gd name="T71" fmla="*/ 53 h 285"/>
                <a:gd name="T72" fmla="*/ 111 w 2130"/>
                <a:gd name="T73" fmla="*/ 9 h 285"/>
                <a:gd name="T74" fmla="*/ 111 w 2130"/>
                <a:gd name="T75" fmla="*/ 75 h 285"/>
                <a:gd name="T76" fmla="*/ 0 w 2130"/>
                <a:gd name="T77" fmla="*/ 75 h 285"/>
                <a:gd name="T78" fmla="*/ 3 w 2130"/>
                <a:gd name="T79" fmla="*/ 180 h 285"/>
                <a:gd name="T80" fmla="*/ 579 w 2130"/>
                <a:gd name="T81" fmla="*/ 180 h 285"/>
                <a:gd name="T82" fmla="*/ 579 w 2130"/>
                <a:gd name="T83" fmla="*/ 285 h 285"/>
                <a:gd name="T84" fmla="*/ 1326 w 2130"/>
                <a:gd name="T85" fmla="*/ 282 h 285"/>
                <a:gd name="T86" fmla="*/ 1326 w 2130"/>
                <a:gd name="T87" fmla="*/ 177 h 285"/>
                <a:gd name="T88" fmla="*/ 2130 w 2130"/>
                <a:gd name="T89" fmla="*/ 17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0" h="285">
                  <a:moveTo>
                    <a:pt x="2130" y="174"/>
                  </a:moveTo>
                  <a:lnTo>
                    <a:pt x="2130" y="57"/>
                  </a:lnTo>
                  <a:lnTo>
                    <a:pt x="2070" y="0"/>
                  </a:lnTo>
                  <a:lnTo>
                    <a:pt x="2013" y="57"/>
                  </a:lnTo>
                  <a:lnTo>
                    <a:pt x="1956" y="3"/>
                  </a:lnTo>
                  <a:lnTo>
                    <a:pt x="1899" y="48"/>
                  </a:lnTo>
                  <a:lnTo>
                    <a:pt x="1842" y="6"/>
                  </a:lnTo>
                  <a:lnTo>
                    <a:pt x="1782" y="54"/>
                  </a:lnTo>
                  <a:lnTo>
                    <a:pt x="1728" y="9"/>
                  </a:lnTo>
                  <a:lnTo>
                    <a:pt x="1671" y="57"/>
                  </a:lnTo>
                  <a:lnTo>
                    <a:pt x="1611" y="12"/>
                  </a:lnTo>
                  <a:lnTo>
                    <a:pt x="1554" y="57"/>
                  </a:lnTo>
                  <a:lnTo>
                    <a:pt x="1497" y="12"/>
                  </a:lnTo>
                  <a:lnTo>
                    <a:pt x="1443" y="54"/>
                  </a:lnTo>
                  <a:lnTo>
                    <a:pt x="1386" y="3"/>
                  </a:lnTo>
                  <a:lnTo>
                    <a:pt x="1323" y="57"/>
                  </a:lnTo>
                  <a:lnTo>
                    <a:pt x="1266" y="9"/>
                  </a:lnTo>
                  <a:lnTo>
                    <a:pt x="1209" y="54"/>
                  </a:lnTo>
                  <a:lnTo>
                    <a:pt x="1155" y="9"/>
                  </a:lnTo>
                  <a:lnTo>
                    <a:pt x="1098" y="57"/>
                  </a:lnTo>
                  <a:lnTo>
                    <a:pt x="1035" y="9"/>
                  </a:lnTo>
                  <a:lnTo>
                    <a:pt x="978" y="54"/>
                  </a:lnTo>
                  <a:lnTo>
                    <a:pt x="921" y="6"/>
                  </a:lnTo>
                  <a:lnTo>
                    <a:pt x="861" y="51"/>
                  </a:lnTo>
                  <a:lnTo>
                    <a:pt x="810" y="9"/>
                  </a:lnTo>
                  <a:lnTo>
                    <a:pt x="747" y="51"/>
                  </a:lnTo>
                  <a:lnTo>
                    <a:pt x="690" y="6"/>
                  </a:lnTo>
                  <a:lnTo>
                    <a:pt x="633" y="57"/>
                  </a:lnTo>
                  <a:lnTo>
                    <a:pt x="581" y="10"/>
                  </a:lnTo>
                  <a:lnTo>
                    <a:pt x="521" y="53"/>
                  </a:lnTo>
                  <a:lnTo>
                    <a:pt x="459" y="9"/>
                  </a:lnTo>
                  <a:lnTo>
                    <a:pt x="401" y="53"/>
                  </a:lnTo>
                  <a:lnTo>
                    <a:pt x="345" y="12"/>
                  </a:lnTo>
                  <a:lnTo>
                    <a:pt x="289" y="53"/>
                  </a:lnTo>
                  <a:lnTo>
                    <a:pt x="231" y="9"/>
                  </a:lnTo>
                  <a:lnTo>
                    <a:pt x="173" y="53"/>
                  </a:lnTo>
                  <a:lnTo>
                    <a:pt x="111" y="9"/>
                  </a:lnTo>
                  <a:lnTo>
                    <a:pt x="111" y="75"/>
                  </a:lnTo>
                  <a:lnTo>
                    <a:pt x="0" y="75"/>
                  </a:lnTo>
                  <a:lnTo>
                    <a:pt x="3" y="180"/>
                  </a:lnTo>
                  <a:lnTo>
                    <a:pt x="579" y="180"/>
                  </a:lnTo>
                  <a:lnTo>
                    <a:pt x="579" y="285"/>
                  </a:lnTo>
                  <a:lnTo>
                    <a:pt x="1326" y="282"/>
                  </a:lnTo>
                  <a:lnTo>
                    <a:pt x="1326" y="177"/>
                  </a:lnTo>
                  <a:lnTo>
                    <a:pt x="2130" y="174"/>
                  </a:lnTo>
                  <a:close/>
                </a:path>
              </a:pathLst>
            </a:custGeom>
            <a:grpFill/>
            <a:ln w="28575" cap="rnd">
              <a:solidFill>
                <a:srgbClr val="000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13" name="Line 62"/>
          <p:cNvSpPr>
            <a:spLocks noChangeShapeType="1"/>
          </p:cNvSpPr>
          <p:nvPr/>
        </p:nvSpPr>
        <p:spPr bwMode="auto">
          <a:xfrm>
            <a:off x="5600701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4" name="Line 63"/>
          <p:cNvSpPr>
            <a:spLocks noChangeShapeType="1"/>
          </p:cNvSpPr>
          <p:nvPr/>
        </p:nvSpPr>
        <p:spPr bwMode="auto">
          <a:xfrm>
            <a:off x="5783263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5" name="Line 64"/>
          <p:cNvSpPr>
            <a:spLocks noChangeShapeType="1"/>
          </p:cNvSpPr>
          <p:nvPr/>
        </p:nvSpPr>
        <p:spPr bwMode="auto">
          <a:xfrm>
            <a:off x="5965826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6" name="Line 65"/>
          <p:cNvSpPr>
            <a:spLocks noChangeShapeType="1"/>
          </p:cNvSpPr>
          <p:nvPr/>
        </p:nvSpPr>
        <p:spPr bwMode="auto">
          <a:xfrm>
            <a:off x="6148388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7" name="Line 66"/>
          <p:cNvSpPr>
            <a:spLocks noChangeShapeType="1"/>
          </p:cNvSpPr>
          <p:nvPr/>
        </p:nvSpPr>
        <p:spPr bwMode="auto">
          <a:xfrm>
            <a:off x="6330951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8" name="Line 67"/>
          <p:cNvSpPr>
            <a:spLocks noChangeShapeType="1"/>
          </p:cNvSpPr>
          <p:nvPr/>
        </p:nvSpPr>
        <p:spPr bwMode="auto">
          <a:xfrm>
            <a:off x="5508626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19" name="Line 68"/>
          <p:cNvSpPr>
            <a:spLocks noChangeShapeType="1"/>
          </p:cNvSpPr>
          <p:nvPr/>
        </p:nvSpPr>
        <p:spPr bwMode="auto">
          <a:xfrm>
            <a:off x="5691188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0" name="Line 69"/>
          <p:cNvSpPr>
            <a:spLocks noChangeShapeType="1"/>
          </p:cNvSpPr>
          <p:nvPr/>
        </p:nvSpPr>
        <p:spPr bwMode="auto">
          <a:xfrm>
            <a:off x="5873751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1" name="Line 70"/>
          <p:cNvSpPr>
            <a:spLocks noChangeShapeType="1"/>
          </p:cNvSpPr>
          <p:nvPr/>
        </p:nvSpPr>
        <p:spPr bwMode="auto">
          <a:xfrm>
            <a:off x="6057901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2" name="Line 71"/>
          <p:cNvSpPr>
            <a:spLocks noChangeShapeType="1"/>
          </p:cNvSpPr>
          <p:nvPr/>
        </p:nvSpPr>
        <p:spPr bwMode="auto">
          <a:xfrm>
            <a:off x="6240463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3" name="Freeform 72"/>
          <p:cNvSpPr>
            <a:spLocks noEditPoints="1"/>
          </p:cNvSpPr>
          <p:nvPr/>
        </p:nvSpPr>
        <p:spPr bwMode="auto">
          <a:xfrm>
            <a:off x="2838451" y="2921000"/>
            <a:ext cx="279400" cy="938212"/>
          </a:xfrm>
          <a:custGeom>
            <a:avLst/>
            <a:gdLst>
              <a:gd name="T0" fmla="*/ 2534 w 2934"/>
              <a:gd name="T1" fmla="*/ 8722 h 9855"/>
              <a:gd name="T2" fmla="*/ 10 w 2934"/>
              <a:gd name="T3" fmla="*/ 93 h 9855"/>
              <a:gd name="T4" fmla="*/ 55 w 2934"/>
              <a:gd name="T5" fmla="*/ 10 h 9855"/>
              <a:gd name="T6" fmla="*/ 138 w 2934"/>
              <a:gd name="T7" fmla="*/ 56 h 9855"/>
              <a:gd name="T8" fmla="*/ 2661 w 2934"/>
              <a:gd name="T9" fmla="*/ 8684 h 9855"/>
              <a:gd name="T10" fmla="*/ 2616 w 2934"/>
              <a:gd name="T11" fmla="*/ 8767 h 9855"/>
              <a:gd name="T12" fmla="*/ 2534 w 2934"/>
              <a:gd name="T13" fmla="*/ 8722 h 9855"/>
              <a:gd name="T14" fmla="*/ 2816 w 2934"/>
              <a:gd name="T15" fmla="*/ 8500 h 9855"/>
              <a:gd name="T16" fmla="*/ 2934 w 2934"/>
              <a:gd name="T17" fmla="*/ 9855 h 9855"/>
              <a:gd name="T18" fmla="*/ 2304 w 2934"/>
              <a:gd name="T19" fmla="*/ 8650 h 9855"/>
              <a:gd name="T20" fmla="*/ 2816 w 2934"/>
              <a:gd name="T21" fmla="*/ 8500 h 9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34" h="9855">
                <a:moveTo>
                  <a:pt x="2534" y="8722"/>
                </a:moveTo>
                <a:lnTo>
                  <a:pt x="10" y="93"/>
                </a:lnTo>
                <a:cubicBezTo>
                  <a:pt x="0" y="58"/>
                  <a:pt x="20" y="21"/>
                  <a:pt x="55" y="10"/>
                </a:cubicBezTo>
                <a:cubicBezTo>
                  <a:pt x="91" y="0"/>
                  <a:pt x="128" y="20"/>
                  <a:pt x="138" y="56"/>
                </a:cubicBezTo>
                <a:lnTo>
                  <a:pt x="2661" y="8684"/>
                </a:lnTo>
                <a:cubicBezTo>
                  <a:pt x="2672" y="8719"/>
                  <a:pt x="2652" y="8756"/>
                  <a:pt x="2616" y="8767"/>
                </a:cubicBezTo>
                <a:cubicBezTo>
                  <a:pt x="2581" y="8777"/>
                  <a:pt x="2544" y="8757"/>
                  <a:pt x="2534" y="8722"/>
                </a:cubicBezTo>
                <a:close/>
                <a:moveTo>
                  <a:pt x="2816" y="8500"/>
                </a:moveTo>
                <a:lnTo>
                  <a:pt x="2934" y="9855"/>
                </a:lnTo>
                <a:lnTo>
                  <a:pt x="2304" y="8650"/>
                </a:lnTo>
                <a:lnTo>
                  <a:pt x="2816" y="850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24" name="Rectangle 73"/>
          <p:cNvSpPr>
            <a:spLocks noChangeArrowheads="1"/>
          </p:cNvSpPr>
          <p:nvPr/>
        </p:nvSpPr>
        <p:spPr bwMode="auto">
          <a:xfrm>
            <a:off x="1285876" y="2827338"/>
            <a:ext cx="466724" cy="184666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Milled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6" name="Rectangle 75"/>
          <p:cNvSpPr>
            <a:spLocks noChangeArrowheads="1"/>
          </p:cNvSpPr>
          <p:nvPr/>
        </p:nvSpPr>
        <p:spPr bwMode="auto">
          <a:xfrm>
            <a:off x="1692276" y="2827338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7" name="Rectangle 76"/>
          <p:cNvSpPr>
            <a:spLocks noChangeArrowheads="1"/>
          </p:cNvSpPr>
          <p:nvPr/>
        </p:nvSpPr>
        <p:spPr bwMode="auto">
          <a:xfrm>
            <a:off x="1731963" y="2827338"/>
            <a:ext cx="63817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Locating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8" name="Rectangle 77"/>
          <p:cNvSpPr>
            <a:spLocks noChangeArrowheads="1"/>
          </p:cNvSpPr>
          <p:nvPr/>
        </p:nvSpPr>
        <p:spPr bwMode="auto">
          <a:xfrm>
            <a:off x="2308226" y="2827338"/>
            <a:ext cx="515938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Groove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29" name="Rectangle 78"/>
          <p:cNvSpPr>
            <a:spLocks noChangeArrowheads="1"/>
          </p:cNvSpPr>
          <p:nvPr/>
        </p:nvSpPr>
        <p:spPr bwMode="auto">
          <a:xfrm>
            <a:off x="2765426" y="2827338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0" name="Rectangle 79"/>
          <p:cNvSpPr>
            <a:spLocks noChangeArrowheads="1"/>
          </p:cNvSpPr>
          <p:nvPr/>
        </p:nvSpPr>
        <p:spPr bwMode="auto">
          <a:xfrm>
            <a:off x="2805113" y="2827338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331" name="Group 82"/>
          <p:cNvGrpSpPr>
            <a:grpSpLocks/>
          </p:cNvGrpSpPr>
          <p:nvPr/>
        </p:nvGrpSpPr>
        <p:grpSpPr bwMode="auto">
          <a:xfrm>
            <a:off x="5883276" y="3098800"/>
            <a:ext cx="1901825" cy="461962"/>
            <a:chOff x="3706" y="1952"/>
            <a:chExt cx="1198" cy="291"/>
          </a:xfrm>
          <a:solidFill>
            <a:srgbClr val="E4D490"/>
          </a:solidFill>
        </p:grpSpPr>
        <p:sp>
          <p:nvSpPr>
            <p:cNvPr id="12415" name="Rectangle 80"/>
            <p:cNvSpPr>
              <a:spLocks noChangeArrowheads="1"/>
            </p:cNvSpPr>
            <p:nvPr/>
          </p:nvSpPr>
          <p:spPr bwMode="auto">
            <a:xfrm>
              <a:off x="4083" y="1952"/>
              <a:ext cx="821" cy="2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6" name="Freeform 81"/>
            <p:cNvSpPr>
              <a:spLocks noEditPoints="1"/>
            </p:cNvSpPr>
            <p:nvPr/>
          </p:nvSpPr>
          <p:spPr bwMode="auto">
            <a:xfrm>
              <a:off x="3706" y="2020"/>
              <a:ext cx="334" cy="223"/>
            </a:xfrm>
            <a:custGeom>
              <a:avLst/>
              <a:gdLst>
                <a:gd name="T0" fmla="*/ 481 w 2778"/>
                <a:gd name="T1" fmla="*/ 1504 h 1864"/>
                <a:gd name="T2" fmla="*/ 2722 w 2778"/>
                <a:gd name="T3" fmla="*/ 10 h 1864"/>
                <a:gd name="T4" fmla="*/ 2768 w 2778"/>
                <a:gd name="T5" fmla="*/ 19 h 1864"/>
                <a:gd name="T6" fmla="*/ 2759 w 2778"/>
                <a:gd name="T7" fmla="*/ 65 h 1864"/>
                <a:gd name="T8" fmla="*/ 518 w 2778"/>
                <a:gd name="T9" fmla="*/ 1559 h 1864"/>
                <a:gd name="T10" fmla="*/ 472 w 2778"/>
                <a:gd name="T11" fmla="*/ 1550 h 1864"/>
                <a:gd name="T12" fmla="*/ 481 w 2778"/>
                <a:gd name="T13" fmla="*/ 1504 h 1864"/>
                <a:gd name="T14" fmla="*/ 629 w 2778"/>
                <a:gd name="T15" fmla="*/ 1605 h 1864"/>
                <a:gd name="T16" fmla="*/ 0 w 2778"/>
                <a:gd name="T17" fmla="*/ 1864 h 1864"/>
                <a:gd name="T18" fmla="*/ 481 w 2778"/>
                <a:gd name="T19" fmla="*/ 1383 h 1864"/>
                <a:gd name="T20" fmla="*/ 629 w 2778"/>
                <a:gd name="T21" fmla="*/ 1605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78" h="1864">
                  <a:moveTo>
                    <a:pt x="481" y="1504"/>
                  </a:moveTo>
                  <a:lnTo>
                    <a:pt x="2722" y="10"/>
                  </a:lnTo>
                  <a:cubicBezTo>
                    <a:pt x="2737" y="0"/>
                    <a:pt x="2758" y="4"/>
                    <a:pt x="2768" y="19"/>
                  </a:cubicBezTo>
                  <a:cubicBezTo>
                    <a:pt x="2778" y="34"/>
                    <a:pt x="2774" y="55"/>
                    <a:pt x="2759" y="65"/>
                  </a:cubicBezTo>
                  <a:lnTo>
                    <a:pt x="518" y="1559"/>
                  </a:lnTo>
                  <a:cubicBezTo>
                    <a:pt x="503" y="1569"/>
                    <a:pt x="482" y="1565"/>
                    <a:pt x="472" y="1550"/>
                  </a:cubicBezTo>
                  <a:cubicBezTo>
                    <a:pt x="462" y="1535"/>
                    <a:pt x="466" y="1514"/>
                    <a:pt x="481" y="1504"/>
                  </a:cubicBezTo>
                  <a:close/>
                  <a:moveTo>
                    <a:pt x="629" y="1605"/>
                  </a:moveTo>
                  <a:lnTo>
                    <a:pt x="0" y="1864"/>
                  </a:lnTo>
                  <a:lnTo>
                    <a:pt x="481" y="1383"/>
                  </a:lnTo>
                  <a:lnTo>
                    <a:pt x="629" y="1605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32" name="Rectangle 83"/>
          <p:cNvSpPr>
            <a:spLocks noChangeArrowheads="1"/>
          </p:cNvSpPr>
          <p:nvPr/>
        </p:nvSpPr>
        <p:spPr bwMode="auto">
          <a:xfrm>
            <a:off x="6488113" y="3105150"/>
            <a:ext cx="3873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Axis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3" name="Rectangle 84"/>
          <p:cNvSpPr>
            <a:spLocks noChangeArrowheads="1"/>
          </p:cNvSpPr>
          <p:nvPr/>
        </p:nvSpPr>
        <p:spPr bwMode="auto">
          <a:xfrm>
            <a:off x="6815138" y="3105150"/>
            <a:ext cx="9572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Through Hole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4" name="Rectangle 85"/>
          <p:cNvSpPr>
            <a:spLocks noChangeArrowheads="1"/>
          </p:cNvSpPr>
          <p:nvPr/>
        </p:nvSpPr>
        <p:spPr bwMode="auto">
          <a:xfrm>
            <a:off x="7712076" y="3105150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5" name="Rectangle 86"/>
          <p:cNvSpPr>
            <a:spLocks noChangeArrowheads="1"/>
          </p:cNvSpPr>
          <p:nvPr/>
        </p:nvSpPr>
        <p:spPr bwMode="auto">
          <a:xfrm>
            <a:off x="6488113" y="3292475"/>
            <a:ext cx="3889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Pilot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6" name="Rectangle 87"/>
          <p:cNvSpPr>
            <a:spLocks noChangeArrowheads="1"/>
          </p:cNvSpPr>
          <p:nvPr/>
        </p:nvSpPr>
        <p:spPr bwMode="auto">
          <a:xfrm>
            <a:off x="6813551" y="3275013"/>
            <a:ext cx="219075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cs typeface="Arial" pitchFamily="34" charset="0"/>
              </a:rPr>
              <a:t>Æ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7" name="Rectangle 88"/>
          <p:cNvSpPr>
            <a:spLocks noChangeArrowheads="1"/>
          </p:cNvSpPr>
          <p:nvPr/>
        </p:nvSpPr>
        <p:spPr bwMode="auto">
          <a:xfrm>
            <a:off x="6940551" y="3292475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8" name="Rectangle 89"/>
          <p:cNvSpPr>
            <a:spLocks noChangeArrowheads="1"/>
          </p:cNvSpPr>
          <p:nvPr/>
        </p:nvSpPr>
        <p:spPr bwMode="auto">
          <a:xfrm>
            <a:off x="6978651" y="3292475"/>
            <a:ext cx="679450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10.50 mm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39" name="Rectangle 90"/>
          <p:cNvSpPr>
            <a:spLocks noChangeArrowheads="1"/>
          </p:cNvSpPr>
          <p:nvPr/>
        </p:nvSpPr>
        <p:spPr bwMode="auto">
          <a:xfrm>
            <a:off x="7596188" y="3292475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340" name="Group 93"/>
          <p:cNvGrpSpPr>
            <a:grpSpLocks/>
          </p:cNvGrpSpPr>
          <p:nvPr/>
        </p:nvGrpSpPr>
        <p:grpSpPr bwMode="auto">
          <a:xfrm>
            <a:off x="2193926" y="4164013"/>
            <a:ext cx="1731963" cy="550862"/>
            <a:chOff x="1382" y="2623"/>
            <a:chExt cx="1091" cy="347"/>
          </a:xfrm>
          <a:solidFill>
            <a:srgbClr val="E4D490"/>
          </a:solidFill>
        </p:grpSpPr>
        <p:sp>
          <p:nvSpPr>
            <p:cNvPr id="12413" name="Rectangle 91"/>
            <p:cNvSpPr>
              <a:spLocks noChangeArrowheads="1"/>
            </p:cNvSpPr>
            <p:nvPr/>
          </p:nvSpPr>
          <p:spPr bwMode="auto">
            <a:xfrm>
              <a:off x="1671" y="2849"/>
              <a:ext cx="802" cy="1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4" name="Freeform 92"/>
            <p:cNvSpPr>
              <a:spLocks noEditPoints="1"/>
            </p:cNvSpPr>
            <p:nvPr/>
          </p:nvSpPr>
          <p:spPr bwMode="auto">
            <a:xfrm>
              <a:off x="1382" y="2623"/>
              <a:ext cx="246" cy="302"/>
            </a:xfrm>
            <a:custGeom>
              <a:avLst/>
              <a:gdLst>
                <a:gd name="T0" fmla="*/ 808 w 4096"/>
                <a:gd name="T1" fmla="*/ 891 h 5035"/>
                <a:gd name="T2" fmla="*/ 4073 w 4096"/>
                <a:gd name="T3" fmla="*/ 4919 h 5035"/>
                <a:gd name="T4" fmla="*/ 4063 w 4096"/>
                <a:gd name="T5" fmla="*/ 5012 h 5035"/>
                <a:gd name="T6" fmla="*/ 3969 w 4096"/>
                <a:gd name="T7" fmla="*/ 5002 h 5035"/>
                <a:gd name="T8" fmla="*/ 704 w 4096"/>
                <a:gd name="T9" fmla="*/ 975 h 5035"/>
                <a:gd name="T10" fmla="*/ 714 w 4096"/>
                <a:gd name="T11" fmla="*/ 881 h 5035"/>
                <a:gd name="T12" fmla="*/ 808 w 4096"/>
                <a:gd name="T13" fmla="*/ 891 h 5035"/>
                <a:gd name="T14" fmla="*/ 633 w 4096"/>
                <a:gd name="T15" fmla="*/ 1204 h 5035"/>
                <a:gd name="T16" fmla="*/ 0 w 4096"/>
                <a:gd name="T17" fmla="*/ 0 h 5035"/>
                <a:gd name="T18" fmla="*/ 1047 w 4096"/>
                <a:gd name="T19" fmla="*/ 868 h 5035"/>
                <a:gd name="T20" fmla="*/ 633 w 4096"/>
                <a:gd name="T21" fmla="*/ 1204 h 5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96" h="5035">
                  <a:moveTo>
                    <a:pt x="808" y="891"/>
                  </a:moveTo>
                  <a:lnTo>
                    <a:pt x="4073" y="4919"/>
                  </a:lnTo>
                  <a:cubicBezTo>
                    <a:pt x="4096" y="4947"/>
                    <a:pt x="4091" y="4989"/>
                    <a:pt x="4063" y="5012"/>
                  </a:cubicBezTo>
                  <a:cubicBezTo>
                    <a:pt x="4034" y="5035"/>
                    <a:pt x="3992" y="5031"/>
                    <a:pt x="3969" y="5002"/>
                  </a:cubicBezTo>
                  <a:lnTo>
                    <a:pt x="704" y="975"/>
                  </a:lnTo>
                  <a:cubicBezTo>
                    <a:pt x="681" y="946"/>
                    <a:pt x="685" y="904"/>
                    <a:pt x="714" y="881"/>
                  </a:cubicBezTo>
                  <a:cubicBezTo>
                    <a:pt x="743" y="858"/>
                    <a:pt x="785" y="862"/>
                    <a:pt x="808" y="891"/>
                  </a:cubicBezTo>
                  <a:close/>
                  <a:moveTo>
                    <a:pt x="633" y="1204"/>
                  </a:moveTo>
                  <a:lnTo>
                    <a:pt x="0" y="0"/>
                  </a:lnTo>
                  <a:lnTo>
                    <a:pt x="1047" y="868"/>
                  </a:lnTo>
                  <a:lnTo>
                    <a:pt x="633" y="1204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41" name="Rectangle 94"/>
          <p:cNvSpPr>
            <a:spLocks noChangeArrowheads="1"/>
          </p:cNvSpPr>
          <p:nvPr/>
        </p:nvSpPr>
        <p:spPr bwMode="auto">
          <a:xfrm>
            <a:off x="2659063" y="4535488"/>
            <a:ext cx="2095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Ø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2" name="Rectangle 95"/>
          <p:cNvSpPr>
            <a:spLocks noChangeArrowheads="1"/>
          </p:cNvSpPr>
          <p:nvPr/>
        </p:nvSpPr>
        <p:spPr bwMode="auto">
          <a:xfrm>
            <a:off x="2806701" y="4535488"/>
            <a:ext cx="1365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3" name="Rectangle 96"/>
          <p:cNvSpPr>
            <a:spLocks noChangeArrowheads="1"/>
          </p:cNvSpPr>
          <p:nvPr/>
        </p:nvSpPr>
        <p:spPr bwMode="auto">
          <a:xfrm>
            <a:off x="2882901" y="4535488"/>
            <a:ext cx="1365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4" name="Rectangle 97"/>
          <p:cNvSpPr>
            <a:spLocks noChangeArrowheads="1"/>
          </p:cNvSpPr>
          <p:nvPr/>
        </p:nvSpPr>
        <p:spPr bwMode="auto">
          <a:xfrm>
            <a:off x="2959101" y="45354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5" name="Rectangle 98"/>
          <p:cNvSpPr>
            <a:spLocks noChangeArrowheads="1"/>
          </p:cNvSpPr>
          <p:nvPr/>
        </p:nvSpPr>
        <p:spPr bwMode="auto">
          <a:xfrm>
            <a:off x="2997201" y="4535488"/>
            <a:ext cx="5254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± .0254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6" name="Rectangle 99"/>
          <p:cNvSpPr>
            <a:spLocks noChangeArrowheads="1"/>
          </p:cNvSpPr>
          <p:nvPr/>
        </p:nvSpPr>
        <p:spPr bwMode="auto">
          <a:xfrm>
            <a:off x="3462338" y="45354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7" name="Rectangle 100"/>
          <p:cNvSpPr>
            <a:spLocks noChangeArrowheads="1"/>
          </p:cNvSpPr>
          <p:nvPr/>
        </p:nvSpPr>
        <p:spPr bwMode="auto">
          <a:xfrm>
            <a:off x="3500438" y="4535488"/>
            <a:ext cx="2984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8" name="Rectangle 101"/>
          <p:cNvSpPr>
            <a:spLocks noChangeArrowheads="1"/>
          </p:cNvSpPr>
          <p:nvPr/>
        </p:nvSpPr>
        <p:spPr bwMode="auto">
          <a:xfrm>
            <a:off x="3738563" y="4535488"/>
            <a:ext cx="98425" cy="20955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49" name="Line 102"/>
          <p:cNvSpPr>
            <a:spLocks noChangeShapeType="1"/>
          </p:cNvSpPr>
          <p:nvPr/>
        </p:nvSpPr>
        <p:spPr bwMode="auto">
          <a:xfrm>
            <a:off x="3040063" y="4068763"/>
            <a:ext cx="0" cy="4191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50" name="Line 103"/>
          <p:cNvSpPr>
            <a:spLocks noChangeShapeType="1"/>
          </p:cNvSpPr>
          <p:nvPr/>
        </p:nvSpPr>
        <p:spPr bwMode="auto">
          <a:xfrm>
            <a:off x="6423026" y="4071938"/>
            <a:ext cx="0" cy="41592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51" name="Freeform 104"/>
          <p:cNvSpPr>
            <a:spLocks noEditPoints="1"/>
          </p:cNvSpPr>
          <p:nvPr/>
        </p:nvSpPr>
        <p:spPr bwMode="auto">
          <a:xfrm>
            <a:off x="3040063" y="4371975"/>
            <a:ext cx="3382963" cy="50800"/>
          </a:xfrm>
          <a:custGeom>
            <a:avLst/>
            <a:gdLst>
              <a:gd name="T0" fmla="*/ 600 w 17760"/>
              <a:gd name="T1" fmla="*/ 100 h 267"/>
              <a:gd name="T2" fmla="*/ 17160 w 17760"/>
              <a:gd name="T3" fmla="*/ 100 h 267"/>
              <a:gd name="T4" fmla="*/ 17194 w 17760"/>
              <a:gd name="T5" fmla="*/ 133 h 267"/>
              <a:gd name="T6" fmla="*/ 17160 w 17760"/>
              <a:gd name="T7" fmla="*/ 167 h 267"/>
              <a:gd name="T8" fmla="*/ 600 w 17760"/>
              <a:gd name="T9" fmla="*/ 167 h 267"/>
              <a:gd name="T10" fmla="*/ 567 w 17760"/>
              <a:gd name="T11" fmla="*/ 133 h 267"/>
              <a:gd name="T12" fmla="*/ 600 w 17760"/>
              <a:gd name="T13" fmla="*/ 100 h 267"/>
              <a:gd name="T14" fmla="*/ 667 w 17760"/>
              <a:gd name="T15" fmla="*/ 267 h 267"/>
              <a:gd name="T16" fmla="*/ 0 w 17760"/>
              <a:gd name="T17" fmla="*/ 133 h 267"/>
              <a:gd name="T18" fmla="*/ 667 w 17760"/>
              <a:gd name="T19" fmla="*/ 0 h 267"/>
              <a:gd name="T20" fmla="*/ 667 w 17760"/>
              <a:gd name="T21" fmla="*/ 267 h 267"/>
              <a:gd name="T22" fmla="*/ 17094 w 17760"/>
              <a:gd name="T23" fmla="*/ 0 h 267"/>
              <a:gd name="T24" fmla="*/ 17760 w 17760"/>
              <a:gd name="T25" fmla="*/ 133 h 267"/>
              <a:gd name="T26" fmla="*/ 17094 w 17760"/>
              <a:gd name="T27" fmla="*/ 267 h 267"/>
              <a:gd name="T28" fmla="*/ 17094 w 17760"/>
              <a:gd name="T29" fmla="*/ 0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760" h="267">
                <a:moveTo>
                  <a:pt x="600" y="100"/>
                </a:moveTo>
                <a:lnTo>
                  <a:pt x="17160" y="100"/>
                </a:lnTo>
                <a:cubicBezTo>
                  <a:pt x="17179" y="100"/>
                  <a:pt x="17194" y="115"/>
                  <a:pt x="17194" y="133"/>
                </a:cubicBezTo>
                <a:cubicBezTo>
                  <a:pt x="17194" y="152"/>
                  <a:pt x="17179" y="167"/>
                  <a:pt x="17160" y="167"/>
                </a:cubicBezTo>
                <a:lnTo>
                  <a:pt x="600" y="167"/>
                </a:lnTo>
                <a:cubicBezTo>
                  <a:pt x="582" y="167"/>
                  <a:pt x="567" y="152"/>
                  <a:pt x="567" y="133"/>
                </a:cubicBezTo>
                <a:cubicBezTo>
                  <a:pt x="567" y="115"/>
                  <a:pt x="582" y="100"/>
                  <a:pt x="600" y="100"/>
                </a:cubicBezTo>
                <a:close/>
                <a:moveTo>
                  <a:pt x="667" y="267"/>
                </a:moveTo>
                <a:lnTo>
                  <a:pt x="0" y="133"/>
                </a:lnTo>
                <a:lnTo>
                  <a:pt x="667" y="0"/>
                </a:lnTo>
                <a:lnTo>
                  <a:pt x="667" y="267"/>
                </a:lnTo>
                <a:close/>
                <a:moveTo>
                  <a:pt x="17094" y="0"/>
                </a:moveTo>
                <a:lnTo>
                  <a:pt x="17760" y="133"/>
                </a:lnTo>
                <a:lnTo>
                  <a:pt x="17094" y="267"/>
                </a:lnTo>
                <a:lnTo>
                  <a:pt x="17094" y="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52" name="Rectangle 105"/>
          <p:cNvSpPr>
            <a:spLocks noChangeArrowheads="1"/>
          </p:cNvSpPr>
          <p:nvPr/>
        </p:nvSpPr>
        <p:spPr bwMode="auto">
          <a:xfrm>
            <a:off x="4227513" y="4305300"/>
            <a:ext cx="1006475" cy="274637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53" name="Rectangle 106"/>
          <p:cNvSpPr>
            <a:spLocks noChangeArrowheads="1"/>
          </p:cNvSpPr>
          <p:nvPr/>
        </p:nvSpPr>
        <p:spPr bwMode="auto">
          <a:xfrm>
            <a:off x="4321176" y="4311650"/>
            <a:ext cx="1365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54" name="Rectangle 107"/>
          <p:cNvSpPr>
            <a:spLocks noChangeArrowheads="1"/>
          </p:cNvSpPr>
          <p:nvPr/>
        </p:nvSpPr>
        <p:spPr bwMode="auto">
          <a:xfrm>
            <a:off x="4397376" y="4311650"/>
            <a:ext cx="2127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87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55" name="Rectangle 108"/>
          <p:cNvSpPr>
            <a:spLocks noChangeArrowheads="1"/>
          </p:cNvSpPr>
          <p:nvPr/>
        </p:nvSpPr>
        <p:spPr bwMode="auto">
          <a:xfrm>
            <a:off x="4549776" y="4311650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56" name="Rectangle 109"/>
          <p:cNvSpPr>
            <a:spLocks noChangeArrowheads="1"/>
          </p:cNvSpPr>
          <p:nvPr/>
        </p:nvSpPr>
        <p:spPr bwMode="auto">
          <a:xfrm>
            <a:off x="4587876" y="4311650"/>
            <a:ext cx="1365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57" name="Rectangle 110"/>
          <p:cNvSpPr>
            <a:spLocks noChangeArrowheads="1"/>
          </p:cNvSpPr>
          <p:nvPr/>
        </p:nvSpPr>
        <p:spPr bwMode="auto">
          <a:xfrm>
            <a:off x="4664076" y="4311650"/>
            <a:ext cx="4127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 mm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58" name="Rectangle 111"/>
          <p:cNvSpPr>
            <a:spLocks noChangeArrowheads="1"/>
          </p:cNvSpPr>
          <p:nvPr/>
        </p:nvSpPr>
        <p:spPr bwMode="auto">
          <a:xfrm>
            <a:off x="5014913" y="4311650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359" name="Group 114"/>
          <p:cNvGrpSpPr>
            <a:grpSpLocks/>
          </p:cNvGrpSpPr>
          <p:nvPr/>
        </p:nvGrpSpPr>
        <p:grpSpPr bwMode="auto">
          <a:xfrm>
            <a:off x="4764088" y="2713038"/>
            <a:ext cx="2897188" cy="509587"/>
            <a:chOff x="3001" y="1709"/>
            <a:chExt cx="1825" cy="321"/>
          </a:xfrm>
          <a:solidFill>
            <a:srgbClr val="E4D490"/>
          </a:solidFill>
        </p:grpSpPr>
        <p:sp>
          <p:nvSpPr>
            <p:cNvPr id="12411" name="Rectangle 112"/>
            <p:cNvSpPr>
              <a:spLocks noChangeArrowheads="1"/>
            </p:cNvSpPr>
            <p:nvPr/>
          </p:nvSpPr>
          <p:spPr bwMode="auto">
            <a:xfrm>
              <a:off x="3399" y="1709"/>
              <a:ext cx="1427" cy="2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2" name="Freeform 113"/>
            <p:cNvSpPr>
              <a:spLocks noEditPoints="1"/>
            </p:cNvSpPr>
            <p:nvPr/>
          </p:nvSpPr>
          <p:spPr bwMode="auto">
            <a:xfrm>
              <a:off x="3001" y="1776"/>
              <a:ext cx="354" cy="254"/>
            </a:xfrm>
            <a:custGeom>
              <a:avLst/>
              <a:gdLst>
                <a:gd name="T0" fmla="*/ 469 w 2954"/>
                <a:gd name="T1" fmla="*/ 1736 h 2111"/>
                <a:gd name="T2" fmla="*/ 2897 w 2954"/>
                <a:gd name="T3" fmla="*/ 11 h 2111"/>
                <a:gd name="T4" fmla="*/ 2943 w 2954"/>
                <a:gd name="T5" fmla="*/ 18 h 2111"/>
                <a:gd name="T6" fmla="*/ 2935 w 2954"/>
                <a:gd name="T7" fmla="*/ 65 h 2111"/>
                <a:gd name="T8" fmla="*/ 508 w 2954"/>
                <a:gd name="T9" fmla="*/ 1791 h 2111"/>
                <a:gd name="T10" fmla="*/ 461 w 2954"/>
                <a:gd name="T11" fmla="*/ 1783 h 2111"/>
                <a:gd name="T12" fmla="*/ 469 w 2954"/>
                <a:gd name="T13" fmla="*/ 1736 h 2111"/>
                <a:gd name="T14" fmla="*/ 620 w 2954"/>
                <a:gd name="T15" fmla="*/ 1834 h 2111"/>
                <a:gd name="T16" fmla="*/ 0 w 2954"/>
                <a:gd name="T17" fmla="*/ 2111 h 2111"/>
                <a:gd name="T18" fmla="*/ 466 w 2954"/>
                <a:gd name="T19" fmla="*/ 1616 h 2111"/>
                <a:gd name="T20" fmla="*/ 620 w 2954"/>
                <a:gd name="T21" fmla="*/ 1834 h 2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54" h="2111">
                  <a:moveTo>
                    <a:pt x="469" y="1736"/>
                  </a:moveTo>
                  <a:lnTo>
                    <a:pt x="2897" y="11"/>
                  </a:lnTo>
                  <a:cubicBezTo>
                    <a:pt x="2912" y="0"/>
                    <a:pt x="2932" y="3"/>
                    <a:pt x="2943" y="18"/>
                  </a:cubicBezTo>
                  <a:cubicBezTo>
                    <a:pt x="2954" y="33"/>
                    <a:pt x="2950" y="54"/>
                    <a:pt x="2935" y="65"/>
                  </a:cubicBezTo>
                  <a:lnTo>
                    <a:pt x="508" y="1791"/>
                  </a:lnTo>
                  <a:cubicBezTo>
                    <a:pt x="493" y="1801"/>
                    <a:pt x="472" y="1798"/>
                    <a:pt x="461" y="1783"/>
                  </a:cubicBezTo>
                  <a:cubicBezTo>
                    <a:pt x="451" y="1768"/>
                    <a:pt x="454" y="1747"/>
                    <a:pt x="469" y="1736"/>
                  </a:cubicBezTo>
                  <a:close/>
                  <a:moveTo>
                    <a:pt x="620" y="1834"/>
                  </a:moveTo>
                  <a:lnTo>
                    <a:pt x="0" y="2111"/>
                  </a:lnTo>
                  <a:lnTo>
                    <a:pt x="466" y="1616"/>
                  </a:lnTo>
                  <a:lnTo>
                    <a:pt x="620" y="1834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60" name="Rectangle 115"/>
          <p:cNvSpPr>
            <a:spLocks noChangeArrowheads="1"/>
          </p:cNvSpPr>
          <p:nvPr/>
        </p:nvSpPr>
        <p:spPr bwMode="auto">
          <a:xfrm>
            <a:off x="5400676" y="2719388"/>
            <a:ext cx="163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1" name="Rectangle 116"/>
          <p:cNvSpPr>
            <a:spLocks noChangeArrowheads="1"/>
          </p:cNvSpPr>
          <p:nvPr/>
        </p:nvSpPr>
        <p:spPr bwMode="auto">
          <a:xfrm>
            <a:off x="5503863" y="2719388"/>
            <a:ext cx="3825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adius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2" name="Rectangle 117"/>
          <p:cNvSpPr>
            <a:spLocks noChangeArrowheads="1"/>
          </p:cNvSpPr>
          <p:nvPr/>
        </p:nvSpPr>
        <p:spPr bwMode="auto">
          <a:xfrm>
            <a:off x="5824538" y="27193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3" name="Rectangle 118"/>
          <p:cNvSpPr>
            <a:spLocks noChangeArrowheads="1"/>
          </p:cNvSpPr>
          <p:nvPr/>
        </p:nvSpPr>
        <p:spPr bwMode="auto">
          <a:xfrm>
            <a:off x="5862638" y="2719388"/>
            <a:ext cx="16446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0.0254 mm on Spur Gear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4" name="Rectangle 119"/>
          <p:cNvSpPr>
            <a:spLocks noChangeArrowheads="1"/>
          </p:cNvSpPr>
          <p:nvPr/>
        </p:nvSpPr>
        <p:spPr bwMode="auto">
          <a:xfrm>
            <a:off x="5400676" y="2895600"/>
            <a:ext cx="109378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Roots and Crests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5" name="Rectangle 120"/>
          <p:cNvSpPr>
            <a:spLocks noChangeArrowheads="1"/>
          </p:cNvSpPr>
          <p:nvPr/>
        </p:nvSpPr>
        <p:spPr bwMode="auto">
          <a:xfrm>
            <a:off x="6434138" y="2895600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366" name="Group 123"/>
          <p:cNvGrpSpPr>
            <a:grpSpLocks/>
          </p:cNvGrpSpPr>
          <p:nvPr/>
        </p:nvGrpSpPr>
        <p:grpSpPr bwMode="auto">
          <a:xfrm>
            <a:off x="6073776" y="3822700"/>
            <a:ext cx="1844675" cy="620712"/>
            <a:chOff x="3826" y="2408"/>
            <a:chExt cx="1162" cy="391"/>
          </a:xfrm>
          <a:solidFill>
            <a:srgbClr val="E4D490"/>
          </a:solidFill>
        </p:grpSpPr>
        <p:sp>
          <p:nvSpPr>
            <p:cNvPr id="12409" name="Rectangle 121"/>
            <p:cNvSpPr>
              <a:spLocks noChangeArrowheads="1"/>
            </p:cNvSpPr>
            <p:nvPr/>
          </p:nvSpPr>
          <p:spPr bwMode="auto">
            <a:xfrm>
              <a:off x="4143" y="2459"/>
              <a:ext cx="845" cy="3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10" name="Freeform 122"/>
            <p:cNvSpPr>
              <a:spLocks noEditPoints="1"/>
            </p:cNvSpPr>
            <p:nvPr/>
          </p:nvSpPr>
          <p:spPr bwMode="auto">
            <a:xfrm>
              <a:off x="3826" y="2408"/>
              <a:ext cx="273" cy="128"/>
            </a:xfrm>
            <a:custGeom>
              <a:avLst/>
              <a:gdLst>
                <a:gd name="T0" fmla="*/ 560 w 2278"/>
                <a:gd name="T1" fmla="*/ 219 h 1062"/>
                <a:gd name="T2" fmla="*/ 2254 w 2278"/>
                <a:gd name="T3" fmla="*/ 994 h 1062"/>
                <a:gd name="T4" fmla="*/ 2271 w 2278"/>
                <a:gd name="T5" fmla="*/ 1038 h 1062"/>
                <a:gd name="T6" fmla="*/ 2226 w 2278"/>
                <a:gd name="T7" fmla="*/ 1054 h 1062"/>
                <a:gd name="T8" fmla="*/ 532 w 2278"/>
                <a:gd name="T9" fmla="*/ 280 h 1062"/>
                <a:gd name="T10" fmla="*/ 516 w 2278"/>
                <a:gd name="T11" fmla="*/ 236 h 1062"/>
                <a:gd name="T12" fmla="*/ 560 w 2278"/>
                <a:gd name="T13" fmla="*/ 219 h 1062"/>
                <a:gd name="T14" fmla="*/ 551 w 2278"/>
                <a:gd name="T15" fmla="*/ 399 h 1062"/>
                <a:gd name="T16" fmla="*/ 0 w 2278"/>
                <a:gd name="T17" fmla="*/ 0 h 1062"/>
                <a:gd name="T18" fmla="*/ 662 w 2278"/>
                <a:gd name="T19" fmla="*/ 156 h 1062"/>
                <a:gd name="T20" fmla="*/ 551 w 2278"/>
                <a:gd name="T21" fmla="*/ 399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78" h="1062">
                  <a:moveTo>
                    <a:pt x="560" y="219"/>
                  </a:moveTo>
                  <a:lnTo>
                    <a:pt x="2254" y="994"/>
                  </a:lnTo>
                  <a:cubicBezTo>
                    <a:pt x="2271" y="1001"/>
                    <a:pt x="2278" y="1021"/>
                    <a:pt x="2271" y="1038"/>
                  </a:cubicBezTo>
                  <a:cubicBezTo>
                    <a:pt x="2263" y="1054"/>
                    <a:pt x="2243" y="1062"/>
                    <a:pt x="2226" y="1054"/>
                  </a:cubicBezTo>
                  <a:lnTo>
                    <a:pt x="532" y="280"/>
                  </a:lnTo>
                  <a:cubicBezTo>
                    <a:pt x="515" y="272"/>
                    <a:pt x="508" y="253"/>
                    <a:pt x="516" y="236"/>
                  </a:cubicBezTo>
                  <a:cubicBezTo>
                    <a:pt x="523" y="219"/>
                    <a:pt x="543" y="212"/>
                    <a:pt x="560" y="219"/>
                  </a:cubicBezTo>
                  <a:close/>
                  <a:moveTo>
                    <a:pt x="551" y="399"/>
                  </a:moveTo>
                  <a:lnTo>
                    <a:pt x="0" y="0"/>
                  </a:lnTo>
                  <a:lnTo>
                    <a:pt x="662" y="156"/>
                  </a:lnTo>
                  <a:lnTo>
                    <a:pt x="551" y="399"/>
                  </a:lnTo>
                  <a:close/>
                </a:path>
              </a:pathLst>
            </a:custGeom>
            <a:grpFill/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367" name="Rectangle 124"/>
          <p:cNvSpPr>
            <a:spLocks noChangeArrowheads="1"/>
          </p:cNvSpPr>
          <p:nvPr/>
        </p:nvSpPr>
        <p:spPr bwMode="auto">
          <a:xfrm>
            <a:off x="6581776" y="3910013"/>
            <a:ext cx="5508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 12 In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8" name="Rectangle 125"/>
          <p:cNvSpPr>
            <a:spLocks noChangeArrowheads="1"/>
          </p:cNvSpPr>
          <p:nvPr/>
        </p:nvSpPr>
        <p:spPr bwMode="auto">
          <a:xfrm>
            <a:off x="7072313" y="3910013"/>
            <a:ext cx="3937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terior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69" name="Rectangle 126"/>
          <p:cNvSpPr>
            <a:spLocks noChangeArrowheads="1"/>
          </p:cNvSpPr>
          <p:nvPr/>
        </p:nvSpPr>
        <p:spPr bwMode="auto">
          <a:xfrm>
            <a:off x="7402513" y="3910013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70" name="Rectangle 127"/>
          <p:cNvSpPr>
            <a:spLocks noChangeArrowheads="1"/>
          </p:cNvSpPr>
          <p:nvPr/>
        </p:nvSpPr>
        <p:spPr bwMode="auto">
          <a:xfrm>
            <a:off x="7440613" y="3910013"/>
            <a:ext cx="4937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Thread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71" name="Rectangle 128"/>
          <p:cNvSpPr>
            <a:spLocks noChangeArrowheads="1"/>
          </p:cNvSpPr>
          <p:nvPr/>
        </p:nvSpPr>
        <p:spPr bwMode="auto">
          <a:xfrm>
            <a:off x="7872413" y="3910013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72" name="Rectangle 129"/>
          <p:cNvSpPr>
            <a:spLocks noChangeArrowheads="1"/>
          </p:cNvSpPr>
          <p:nvPr/>
        </p:nvSpPr>
        <p:spPr bwMode="auto">
          <a:xfrm>
            <a:off x="6581776" y="4090988"/>
            <a:ext cx="70487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Along Axis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74" name="Rectangle 131"/>
          <p:cNvSpPr>
            <a:spLocks noChangeArrowheads="1"/>
          </p:cNvSpPr>
          <p:nvPr/>
        </p:nvSpPr>
        <p:spPr bwMode="auto">
          <a:xfrm>
            <a:off x="7289801" y="4090988"/>
            <a:ext cx="984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75" name="Line 132"/>
          <p:cNvSpPr>
            <a:spLocks noChangeShapeType="1"/>
          </p:cNvSpPr>
          <p:nvPr/>
        </p:nvSpPr>
        <p:spPr bwMode="auto">
          <a:xfrm>
            <a:off x="1651001" y="3878263"/>
            <a:ext cx="57785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76" name="Line 133"/>
          <p:cNvSpPr>
            <a:spLocks noChangeShapeType="1"/>
          </p:cNvSpPr>
          <p:nvPr/>
        </p:nvSpPr>
        <p:spPr bwMode="auto">
          <a:xfrm>
            <a:off x="4691063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77" name="Line 134"/>
          <p:cNvSpPr>
            <a:spLocks noChangeShapeType="1"/>
          </p:cNvSpPr>
          <p:nvPr/>
        </p:nvSpPr>
        <p:spPr bwMode="auto">
          <a:xfrm>
            <a:off x="4873626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78" name="Line 135"/>
          <p:cNvSpPr>
            <a:spLocks noChangeShapeType="1"/>
          </p:cNvSpPr>
          <p:nvPr/>
        </p:nvSpPr>
        <p:spPr bwMode="auto">
          <a:xfrm>
            <a:off x="5056188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79" name="Line 136"/>
          <p:cNvSpPr>
            <a:spLocks noChangeShapeType="1"/>
          </p:cNvSpPr>
          <p:nvPr/>
        </p:nvSpPr>
        <p:spPr bwMode="auto">
          <a:xfrm>
            <a:off x="5238751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0" name="Line 137"/>
          <p:cNvSpPr>
            <a:spLocks noChangeShapeType="1"/>
          </p:cNvSpPr>
          <p:nvPr/>
        </p:nvSpPr>
        <p:spPr bwMode="auto">
          <a:xfrm>
            <a:off x="5422901" y="3657600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1" name="Line 138"/>
          <p:cNvSpPr>
            <a:spLocks noChangeShapeType="1"/>
          </p:cNvSpPr>
          <p:nvPr/>
        </p:nvSpPr>
        <p:spPr bwMode="auto">
          <a:xfrm>
            <a:off x="4598988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2" name="Line 139"/>
          <p:cNvSpPr>
            <a:spLocks noChangeShapeType="1"/>
          </p:cNvSpPr>
          <p:nvPr/>
        </p:nvSpPr>
        <p:spPr bwMode="auto">
          <a:xfrm>
            <a:off x="4781551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3" name="Line 140"/>
          <p:cNvSpPr>
            <a:spLocks noChangeShapeType="1"/>
          </p:cNvSpPr>
          <p:nvPr/>
        </p:nvSpPr>
        <p:spPr bwMode="auto">
          <a:xfrm>
            <a:off x="4965701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4" name="Line 141"/>
          <p:cNvSpPr>
            <a:spLocks noChangeShapeType="1"/>
          </p:cNvSpPr>
          <p:nvPr/>
        </p:nvSpPr>
        <p:spPr bwMode="auto">
          <a:xfrm>
            <a:off x="5148263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5" name="Line 142"/>
          <p:cNvSpPr>
            <a:spLocks noChangeShapeType="1"/>
          </p:cNvSpPr>
          <p:nvPr/>
        </p:nvSpPr>
        <p:spPr bwMode="auto">
          <a:xfrm>
            <a:off x="5330826" y="3657600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6" name="Line 143"/>
          <p:cNvSpPr>
            <a:spLocks noChangeShapeType="1"/>
          </p:cNvSpPr>
          <p:nvPr/>
        </p:nvSpPr>
        <p:spPr bwMode="auto">
          <a:xfrm>
            <a:off x="3775076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7" name="Line 144"/>
          <p:cNvSpPr>
            <a:spLocks noChangeShapeType="1"/>
          </p:cNvSpPr>
          <p:nvPr/>
        </p:nvSpPr>
        <p:spPr bwMode="auto">
          <a:xfrm>
            <a:off x="3959226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8" name="Line 145"/>
          <p:cNvSpPr>
            <a:spLocks noChangeShapeType="1"/>
          </p:cNvSpPr>
          <p:nvPr/>
        </p:nvSpPr>
        <p:spPr bwMode="auto">
          <a:xfrm>
            <a:off x="4141788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89" name="Line 146"/>
          <p:cNvSpPr>
            <a:spLocks noChangeShapeType="1"/>
          </p:cNvSpPr>
          <p:nvPr/>
        </p:nvSpPr>
        <p:spPr bwMode="auto">
          <a:xfrm>
            <a:off x="4324351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0" name="Line 147"/>
          <p:cNvSpPr>
            <a:spLocks noChangeShapeType="1"/>
          </p:cNvSpPr>
          <p:nvPr/>
        </p:nvSpPr>
        <p:spPr bwMode="auto">
          <a:xfrm>
            <a:off x="4506913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1" name="Line 148"/>
          <p:cNvSpPr>
            <a:spLocks noChangeShapeType="1"/>
          </p:cNvSpPr>
          <p:nvPr/>
        </p:nvSpPr>
        <p:spPr bwMode="auto">
          <a:xfrm>
            <a:off x="3684588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2" name="Line 149"/>
          <p:cNvSpPr>
            <a:spLocks noChangeShapeType="1"/>
          </p:cNvSpPr>
          <p:nvPr/>
        </p:nvSpPr>
        <p:spPr bwMode="auto">
          <a:xfrm>
            <a:off x="3867151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3" name="Line 150"/>
          <p:cNvSpPr>
            <a:spLocks noChangeShapeType="1"/>
          </p:cNvSpPr>
          <p:nvPr/>
        </p:nvSpPr>
        <p:spPr bwMode="auto">
          <a:xfrm>
            <a:off x="4049713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4" name="Line 151"/>
          <p:cNvSpPr>
            <a:spLocks noChangeShapeType="1"/>
          </p:cNvSpPr>
          <p:nvPr/>
        </p:nvSpPr>
        <p:spPr bwMode="auto">
          <a:xfrm>
            <a:off x="4232276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5" name="Line 152"/>
          <p:cNvSpPr>
            <a:spLocks noChangeShapeType="1"/>
          </p:cNvSpPr>
          <p:nvPr/>
        </p:nvSpPr>
        <p:spPr bwMode="auto">
          <a:xfrm>
            <a:off x="4416426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6" name="Line 153"/>
          <p:cNvSpPr>
            <a:spLocks noChangeShapeType="1"/>
          </p:cNvSpPr>
          <p:nvPr/>
        </p:nvSpPr>
        <p:spPr bwMode="auto">
          <a:xfrm>
            <a:off x="3227388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7" name="Line 154"/>
          <p:cNvSpPr>
            <a:spLocks noChangeShapeType="1"/>
          </p:cNvSpPr>
          <p:nvPr/>
        </p:nvSpPr>
        <p:spPr bwMode="auto">
          <a:xfrm>
            <a:off x="3409951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8" name="Line 155"/>
          <p:cNvSpPr>
            <a:spLocks noChangeShapeType="1"/>
          </p:cNvSpPr>
          <p:nvPr/>
        </p:nvSpPr>
        <p:spPr bwMode="auto">
          <a:xfrm>
            <a:off x="3592513" y="3652838"/>
            <a:ext cx="0" cy="90487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99" name="Line 156"/>
          <p:cNvSpPr>
            <a:spLocks noChangeShapeType="1"/>
          </p:cNvSpPr>
          <p:nvPr/>
        </p:nvSpPr>
        <p:spPr bwMode="auto">
          <a:xfrm>
            <a:off x="3317876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0" name="Line 157"/>
          <p:cNvSpPr>
            <a:spLocks noChangeShapeType="1"/>
          </p:cNvSpPr>
          <p:nvPr/>
        </p:nvSpPr>
        <p:spPr bwMode="auto">
          <a:xfrm>
            <a:off x="3500438" y="3652838"/>
            <a:ext cx="0" cy="182562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1" name="Line 158"/>
          <p:cNvSpPr>
            <a:spLocks noChangeShapeType="1"/>
          </p:cNvSpPr>
          <p:nvPr/>
        </p:nvSpPr>
        <p:spPr bwMode="auto">
          <a:xfrm flipV="1">
            <a:off x="3221038" y="3432175"/>
            <a:ext cx="0" cy="319087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2" name="Line 159"/>
          <p:cNvSpPr>
            <a:spLocks noChangeShapeType="1"/>
          </p:cNvSpPr>
          <p:nvPr/>
        </p:nvSpPr>
        <p:spPr bwMode="auto">
          <a:xfrm>
            <a:off x="5140326" y="3298825"/>
            <a:ext cx="127635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3" name="Line 160"/>
          <p:cNvSpPr>
            <a:spLocks noChangeShapeType="1"/>
          </p:cNvSpPr>
          <p:nvPr/>
        </p:nvSpPr>
        <p:spPr bwMode="auto">
          <a:xfrm flipV="1">
            <a:off x="6423026" y="3289300"/>
            <a:ext cx="0" cy="538162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4" name="Line 161"/>
          <p:cNvSpPr>
            <a:spLocks noChangeShapeType="1"/>
          </p:cNvSpPr>
          <p:nvPr/>
        </p:nvSpPr>
        <p:spPr bwMode="auto">
          <a:xfrm>
            <a:off x="3044826" y="3436938"/>
            <a:ext cx="190500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5" name="Line 162"/>
          <p:cNvSpPr>
            <a:spLocks noChangeShapeType="1"/>
          </p:cNvSpPr>
          <p:nvPr/>
        </p:nvSpPr>
        <p:spPr bwMode="auto">
          <a:xfrm flipV="1">
            <a:off x="3041651" y="3289300"/>
            <a:ext cx="0" cy="160337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6" name="Line 163"/>
          <p:cNvSpPr>
            <a:spLocks noChangeShapeType="1"/>
          </p:cNvSpPr>
          <p:nvPr/>
        </p:nvSpPr>
        <p:spPr bwMode="auto">
          <a:xfrm>
            <a:off x="3954463" y="3230563"/>
            <a:ext cx="1189038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7" name="Line 164"/>
          <p:cNvSpPr>
            <a:spLocks noChangeShapeType="1"/>
          </p:cNvSpPr>
          <p:nvPr/>
        </p:nvSpPr>
        <p:spPr bwMode="auto">
          <a:xfrm>
            <a:off x="3959226" y="3459163"/>
            <a:ext cx="1189038" cy="0"/>
          </a:xfrm>
          <a:prstGeom prst="line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08" name="Freeform 165"/>
          <p:cNvSpPr>
            <a:spLocks noEditPoints="1"/>
          </p:cNvSpPr>
          <p:nvPr/>
        </p:nvSpPr>
        <p:spPr bwMode="auto">
          <a:xfrm>
            <a:off x="3221038" y="3559175"/>
            <a:ext cx="3208338" cy="9525"/>
          </a:xfrm>
          <a:custGeom>
            <a:avLst/>
            <a:gdLst>
              <a:gd name="T0" fmla="*/ 375 w 16837"/>
              <a:gd name="T1" fmla="*/ 50 h 50"/>
              <a:gd name="T2" fmla="*/ 575 w 16837"/>
              <a:gd name="T3" fmla="*/ 0 h 50"/>
              <a:gd name="T4" fmla="*/ 575 w 16837"/>
              <a:gd name="T5" fmla="*/ 50 h 50"/>
              <a:gd name="T6" fmla="*/ 1475 w 16837"/>
              <a:gd name="T7" fmla="*/ 0 h 50"/>
              <a:gd name="T8" fmla="*/ 1100 w 16837"/>
              <a:gd name="T9" fmla="*/ 25 h 50"/>
              <a:gd name="T10" fmla="*/ 2050 w 16837"/>
              <a:gd name="T11" fmla="*/ 25 h 50"/>
              <a:gd name="T12" fmla="*/ 1675 w 16837"/>
              <a:gd name="T13" fmla="*/ 0 h 50"/>
              <a:gd name="T14" fmla="*/ 2575 w 16837"/>
              <a:gd name="T15" fmla="*/ 50 h 50"/>
              <a:gd name="T16" fmla="*/ 2775 w 16837"/>
              <a:gd name="T17" fmla="*/ 0 h 50"/>
              <a:gd name="T18" fmla="*/ 2775 w 16837"/>
              <a:gd name="T19" fmla="*/ 50 h 50"/>
              <a:gd name="T20" fmla="*/ 3675 w 16837"/>
              <a:gd name="T21" fmla="*/ 0 h 50"/>
              <a:gd name="T22" fmla="*/ 3300 w 16837"/>
              <a:gd name="T23" fmla="*/ 25 h 50"/>
              <a:gd name="T24" fmla="*/ 4250 w 16837"/>
              <a:gd name="T25" fmla="*/ 25 h 50"/>
              <a:gd name="T26" fmla="*/ 3875 w 16837"/>
              <a:gd name="T27" fmla="*/ 0 h 50"/>
              <a:gd name="T28" fmla="*/ 4775 w 16837"/>
              <a:gd name="T29" fmla="*/ 50 h 50"/>
              <a:gd name="T30" fmla="*/ 4975 w 16837"/>
              <a:gd name="T31" fmla="*/ 0 h 50"/>
              <a:gd name="T32" fmla="*/ 4975 w 16837"/>
              <a:gd name="T33" fmla="*/ 50 h 50"/>
              <a:gd name="T34" fmla="*/ 5875 w 16837"/>
              <a:gd name="T35" fmla="*/ 0 h 50"/>
              <a:gd name="T36" fmla="*/ 5500 w 16837"/>
              <a:gd name="T37" fmla="*/ 25 h 50"/>
              <a:gd name="T38" fmla="*/ 6450 w 16837"/>
              <a:gd name="T39" fmla="*/ 25 h 50"/>
              <a:gd name="T40" fmla="*/ 6075 w 16837"/>
              <a:gd name="T41" fmla="*/ 0 h 50"/>
              <a:gd name="T42" fmla="*/ 6975 w 16837"/>
              <a:gd name="T43" fmla="*/ 50 h 50"/>
              <a:gd name="T44" fmla="*/ 7175 w 16837"/>
              <a:gd name="T45" fmla="*/ 0 h 50"/>
              <a:gd name="T46" fmla="*/ 7175 w 16837"/>
              <a:gd name="T47" fmla="*/ 50 h 50"/>
              <a:gd name="T48" fmla="*/ 8075 w 16837"/>
              <a:gd name="T49" fmla="*/ 0 h 50"/>
              <a:gd name="T50" fmla="*/ 7700 w 16837"/>
              <a:gd name="T51" fmla="*/ 25 h 50"/>
              <a:gd name="T52" fmla="*/ 8650 w 16837"/>
              <a:gd name="T53" fmla="*/ 25 h 50"/>
              <a:gd name="T54" fmla="*/ 8275 w 16837"/>
              <a:gd name="T55" fmla="*/ 0 h 50"/>
              <a:gd name="T56" fmla="*/ 9175 w 16837"/>
              <a:gd name="T57" fmla="*/ 50 h 50"/>
              <a:gd name="T58" fmla="*/ 9375 w 16837"/>
              <a:gd name="T59" fmla="*/ 0 h 50"/>
              <a:gd name="T60" fmla="*/ 9375 w 16837"/>
              <a:gd name="T61" fmla="*/ 50 h 50"/>
              <a:gd name="T62" fmla="*/ 10275 w 16837"/>
              <a:gd name="T63" fmla="*/ 0 h 50"/>
              <a:gd name="T64" fmla="*/ 9900 w 16837"/>
              <a:gd name="T65" fmla="*/ 25 h 50"/>
              <a:gd name="T66" fmla="*/ 10850 w 16837"/>
              <a:gd name="T67" fmla="*/ 25 h 50"/>
              <a:gd name="T68" fmla="*/ 10475 w 16837"/>
              <a:gd name="T69" fmla="*/ 0 h 50"/>
              <a:gd name="T70" fmla="*/ 11375 w 16837"/>
              <a:gd name="T71" fmla="*/ 50 h 50"/>
              <a:gd name="T72" fmla="*/ 11575 w 16837"/>
              <a:gd name="T73" fmla="*/ 0 h 50"/>
              <a:gd name="T74" fmla="*/ 11575 w 16837"/>
              <a:gd name="T75" fmla="*/ 50 h 50"/>
              <a:gd name="T76" fmla="*/ 12475 w 16837"/>
              <a:gd name="T77" fmla="*/ 0 h 50"/>
              <a:gd name="T78" fmla="*/ 12100 w 16837"/>
              <a:gd name="T79" fmla="*/ 25 h 50"/>
              <a:gd name="T80" fmla="*/ 13050 w 16837"/>
              <a:gd name="T81" fmla="*/ 25 h 50"/>
              <a:gd name="T82" fmla="*/ 12675 w 16837"/>
              <a:gd name="T83" fmla="*/ 0 h 50"/>
              <a:gd name="T84" fmla="*/ 13575 w 16837"/>
              <a:gd name="T85" fmla="*/ 50 h 50"/>
              <a:gd name="T86" fmla="*/ 13775 w 16837"/>
              <a:gd name="T87" fmla="*/ 0 h 50"/>
              <a:gd name="T88" fmla="*/ 13775 w 16837"/>
              <a:gd name="T89" fmla="*/ 50 h 50"/>
              <a:gd name="T90" fmla="*/ 14675 w 16837"/>
              <a:gd name="T91" fmla="*/ 0 h 50"/>
              <a:gd name="T92" fmla="*/ 14300 w 16837"/>
              <a:gd name="T93" fmla="*/ 25 h 50"/>
              <a:gd name="T94" fmla="*/ 15250 w 16837"/>
              <a:gd name="T95" fmla="*/ 25 h 50"/>
              <a:gd name="T96" fmla="*/ 14875 w 16837"/>
              <a:gd name="T97" fmla="*/ 0 h 50"/>
              <a:gd name="T98" fmla="*/ 15775 w 16837"/>
              <a:gd name="T99" fmla="*/ 50 h 50"/>
              <a:gd name="T100" fmla="*/ 15975 w 16837"/>
              <a:gd name="T101" fmla="*/ 0 h 50"/>
              <a:gd name="T102" fmla="*/ 15975 w 16837"/>
              <a:gd name="T103" fmla="*/ 50 h 50"/>
              <a:gd name="T104" fmla="*/ 16812 w 16837"/>
              <a:gd name="T105" fmla="*/ 0 h 50"/>
              <a:gd name="T106" fmla="*/ 16500 w 16837"/>
              <a:gd name="T107" fmla="*/ 25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6837" h="50">
                <a:moveTo>
                  <a:pt x="25" y="0"/>
                </a:moveTo>
                <a:lnTo>
                  <a:pt x="375" y="0"/>
                </a:lnTo>
                <a:cubicBezTo>
                  <a:pt x="389" y="0"/>
                  <a:pt x="400" y="11"/>
                  <a:pt x="400" y="25"/>
                </a:cubicBezTo>
                <a:cubicBezTo>
                  <a:pt x="400" y="39"/>
                  <a:pt x="389" y="50"/>
                  <a:pt x="375" y="50"/>
                </a:cubicBezTo>
                <a:lnTo>
                  <a:pt x="25" y="50"/>
                </a:lnTo>
                <a:cubicBezTo>
                  <a:pt x="11" y="50"/>
                  <a:pt x="0" y="39"/>
                  <a:pt x="0" y="25"/>
                </a:cubicBezTo>
                <a:cubicBezTo>
                  <a:pt x="0" y="11"/>
                  <a:pt x="11" y="0"/>
                  <a:pt x="25" y="0"/>
                </a:cubicBezTo>
                <a:close/>
                <a:moveTo>
                  <a:pt x="575" y="0"/>
                </a:moveTo>
                <a:lnTo>
                  <a:pt x="925" y="0"/>
                </a:lnTo>
                <a:cubicBezTo>
                  <a:pt x="939" y="0"/>
                  <a:pt x="950" y="11"/>
                  <a:pt x="950" y="25"/>
                </a:cubicBezTo>
                <a:cubicBezTo>
                  <a:pt x="950" y="39"/>
                  <a:pt x="939" y="50"/>
                  <a:pt x="925" y="50"/>
                </a:cubicBezTo>
                <a:lnTo>
                  <a:pt x="575" y="50"/>
                </a:lnTo>
                <a:cubicBezTo>
                  <a:pt x="561" y="50"/>
                  <a:pt x="550" y="39"/>
                  <a:pt x="550" y="25"/>
                </a:cubicBezTo>
                <a:cubicBezTo>
                  <a:pt x="550" y="11"/>
                  <a:pt x="561" y="0"/>
                  <a:pt x="575" y="0"/>
                </a:cubicBezTo>
                <a:close/>
                <a:moveTo>
                  <a:pt x="1125" y="0"/>
                </a:moveTo>
                <a:lnTo>
                  <a:pt x="1475" y="0"/>
                </a:lnTo>
                <a:cubicBezTo>
                  <a:pt x="1489" y="0"/>
                  <a:pt x="1500" y="11"/>
                  <a:pt x="1500" y="25"/>
                </a:cubicBezTo>
                <a:cubicBezTo>
                  <a:pt x="1500" y="39"/>
                  <a:pt x="1489" y="50"/>
                  <a:pt x="1475" y="50"/>
                </a:cubicBezTo>
                <a:lnTo>
                  <a:pt x="1125" y="50"/>
                </a:lnTo>
                <a:cubicBezTo>
                  <a:pt x="1111" y="50"/>
                  <a:pt x="1100" y="39"/>
                  <a:pt x="1100" y="25"/>
                </a:cubicBezTo>
                <a:cubicBezTo>
                  <a:pt x="1100" y="11"/>
                  <a:pt x="1111" y="0"/>
                  <a:pt x="1125" y="0"/>
                </a:cubicBezTo>
                <a:close/>
                <a:moveTo>
                  <a:pt x="1675" y="0"/>
                </a:moveTo>
                <a:lnTo>
                  <a:pt x="2025" y="0"/>
                </a:lnTo>
                <a:cubicBezTo>
                  <a:pt x="2039" y="0"/>
                  <a:pt x="2050" y="11"/>
                  <a:pt x="2050" y="25"/>
                </a:cubicBezTo>
                <a:cubicBezTo>
                  <a:pt x="2050" y="39"/>
                  <a:pt x="2039" y="50"/>
                  <a:pt x="2025" y="50"/>
                </a:cubicBezTo>
                <a:lnTo>
                  <a:pt x="1675" y="50"/>
                </a:lnTo>
                <a:cubicBezTo>
                  <a:pt x="1661" y="50"/>
                  <a:pt x="1650" y="39"/>
                  <a:pt x="1650" y="25"/>
                </a:cubicBezTo>
                <a:cubicBezTo>
                  <a:pt x="1650" y="11"/>
                  <a:pt x="1661" y="0"/>
                  <a:pt x="1675" y="0"/>
                </a:cubicBezTo>
                <a:close/>
                <a:moveTo>
                  <a:pt x="2225" y="0"/>
                </a:moveTo>
                <a:lnTo>
                  <a:pt x="2575" y="0"/>
                </a:lnTo>
                <a:cubicBezTo>
                  <a:pt x="2589" y="0"/>
                  <a:pt x="2600" y="11"/>
                  <a:pt x="2600" y="25"/>
                </a:cubicBezTo>
                <a:cubicBezTo>
                  <a:pt x="2600" y="39"/>
                  <a:pt x="2589" y="50"/>
                  <a:pt x="2575" y="50"/>
                </a:cubicBezTo>
                <a:lnTo>
                  <a:pt x="2225" y="50"/>
                </a:lnTo>
                <a:cubicBezTo>
                  <a:pt x="2211" y="50"/>
                  <a:pt x="2200" y="39"/>
                  <a:pt x="2200" y="25"/>
                </a:cubicBezTo>
                <a:cubicBezTo>
                  <a:pt x="2200" y="11"/>
                  <a:pt x="2211" y="0"/>
                  <a:pt x="2225" y="0"/>
                </a:cubicBezTo>
                <a:close/>
                <a:moveTo>
                  <a:pt x="2775" y="0"/>
                </a:moveTo>
                <a:lnTo>
                  <a:pt x="3125" y="0"/>
                </a:lnTo>
                <a:cubicBezTo>
                  <a:pt x="3139" y="0"/>
                  <a:pt x="3150" y="11"/>
                  <a:pt x="3150" y="25"/>
                </a:cubicBezTo>
                <a:cubicBezTo>
                  <a:pt x="3150" y="39"/>
                  <a:pt x="3139" y="50"/>
                  <a:pt x="3125" y="50"/>
                </a:cubicBezTo>
                <a:lnTo>
                  <a:pt x="2775" y="50"/>
                </a:lnTo>
                <a:cubicBezTo>
                  <a:pt x="2761" y="50"/>
                  <a:pt x="2750" y="39"/>
                  <a:pt x="2750" y="25"/>
                </a:cubicBezTo>
                <a:cubicBezTo>
                  <a:pt x="2750" y="11"/>
                  <a:pt x="2761" y="0"/>
                  <a:pt x="2775" y="0"/>
                </a:cubicBezTo>
                <a:close/>
                <a:moveTo>
                  <a:pt x="3325" y="0"/>
                </a:moveTo>
                <a:lnTo>
                  <a:pt x="3675" y="0"/>
                </a:lnTo>
                <a:cubicBezTo>
                  <a:pt x="3689" y="0"/>
                  <a:pt x="3700" y="11"/>
                  <a:pt x="3700" y="25"/>
                </a:cubicBezTo>
                <a:cubicBezTo>
                  <a:pt x="3700" y="39"/>
                  <a:pt x="3689" y="50"/>
                  <a:pt x="3675" y="50"/>
                </a:cubicBezTo>
                <a:lnTo>
                  <a:pt x="3325" y="50"/>
                </a:lnTo>
                <a:cubicBezTo>
                  <a:pt x="3311" y="50"/>
                  <a:pt x="3300" y="39"/>
                  <a:pt x="3300" y="25"/>
                </a:cubicBezTo>
                <a:cubicBezTo>
                  <a:pt x="3300" y="11"/>
                  <a:pt x="3311" y="0"/>
                  <a:pt x="3325" y="0"/>
                </a:cubicBezTo>
                <a:close/>
                <a:moveTo>
                  <a:pt x="3875" y="0"/>
                </a:moveTo>
                <a:lnTo>
                  <a:pt x="4225" y="0"/>
                </a:lnTo>
                <a:cubicBezTo>
                  <a:pt x="4239" y="0"/>
                  <a:pt x="4250" y="11"/>
                  <a:pt x="4250" y="25"/>
                </a:cubicBezTo>
                <a:cubicBezTo>
                  <a:pt x="4250" y="39"/>
                  <a:pt x="4239" y="50"/>
                  <a:pt x="4225" y="50"/>
                </a:cubicBezTo>
                <a:lnTo>
                  <a:pt x="3875" y="50"/>
                </a:lnTo>
                <a:cubicBezTo>
                  <a:pt x="3861" y="50"/>
                  <a:pt x="3850" y="39"/>
                  <a:pt x="3850" y="25"/>
                </a:cubicBezTo>
                <a:cubicBezTo>
                  <a:pt x="3850" y="11"/>
                  <a:pt x="3861" y="0"/>
                  <a:pt x="3875" y="0"/>
                </a:cubicBezTo>
                <a:close/>
                <a:moveTo>
                  <a:pt x="4425" y="0"/>
                </a:moveTo>
                <a:lnTo>
                  <a:pt x="4775" y="0"/>
                </a:lnTo>
                <a:cubicBezTo>
                  <a:pt x="4789" y="0"/>
                  <a:pt x="4800" y="11"/>
                  <a:pt x="4800" y="25"/>
                </a:cubicBezTo>
                <a:cubicBezTo>
                  <a:pt x="4800" y="39"/>
                  <a:pt x="4789" y="50"/>
                  <a:pt x="4775" y="50"/>
                </a:cubicBezTo>
                <a:lnTo>
                  <a:pt x="4425" y="50"/>
                </a:lnTo>
                <a:cubicBezTo>
                  <a:pt x="4411" y="50"/>
                  <a:pt x="4400" y="39"/>
                  <a:pt x="4400" y="25"/>
                </a:cubicBezTo>
                <a:cubicBezTo>
                  <a:pt x="4400" y="11"/>
                  <a:pt x="4411" y="0"/>
                  <a:pt x="4425" y="0"/>
                </a:cubicBezTo>
                <a:close/>
                <a:moveTo>
                  <a:pt x="4975" y="0"/>
                </a:moveTo>
                <a:lnTo>
                  <a:pt x="5325" y="0"/>
                </a:lnTo>
                <a:cubicBezTo>
                  <a:pt x="5339" y="0"/>
                  <a:pt x="5350" y="11"/>
                  <a:pt x="5350" y="25"/>
                </a:cubicBezTo>
                <a:cubicBezTo>
                  <a:pt x="5350" y="39"/>
                  <a:pt x="5339" y="50"/>
                  <a:pt x="5325" y="50"/>
                </a:cubicBezTo>
                <a:lnTo>
                  <a:pt x="4975" y="50"/>
                </a:lnTo>
                <a:cubicBezTo>
                  <a:pt x="4961" y="50"/>
                  <a:pt x="4950" y="39"/>
                  <a:pt x="4950" y="25"/>
                </a:cubicBezTo>
                <a:cubicBezTo>
                  <a:pt x="4950" y="11"/>
                  <a:pt x="4961" y="0"/>
                  <a:pt x="4975" y="0"/>
                </a:cubicBezTo>
                <a:close/>
                <a:moveTo>
                  <a:pt x="5525" y="0"/>
                </a:moveTo>
                <a:lnTo>
                  <a:pt x="5875" y="0"/>
                </a:lnTo>
                <a:cubicBezTo>
                  <a:pt x="5889" y="0"/>
                  <a:pt x="5900" y="11"/>
                  <a:pt x="5900" y="25"/>
                </a:cubicBezTo>
                <a:cubicBezTo>
                  <a:pt x="5900" y="39"/>
                  <a:pt x="5889" y="50"/>
                  <a:pt x="5875" y="50"/>
                </a:cubicBezTo>
                <a:lnTo>
                  <a:pt x="5525" y="50"/>
                </a:lnTo>
                <a:cubicBezTo>
                  <a:pt x="5511" y="50"/>
                  <a:pt x="5500" y="39"/>
                  <a:pt x="5500" y="25"/>
                </a:cubicBezTo>
                <a:cubicBezTo>
                  <a:pt x="5500" y="11"/>
                  <a:pt x="5511" y="0"/>
                  <a:pt x="5525" y="0"/>
                </a:cubicBezTo>
                <a:close/>
                <a:moveTo>
                  <a:pt x="6075" y="0"/>
                </a:moveTo>
                <a:lnTo>
                  <a:pt x="6425" y="0"/>
                </a:lnTo>
                <a:cubicBezTo>
                  <a:pt x="6439" y="0"/>
                  <a:pt x="6450" y="11"/>
                  <a:pt x="6450" y="25"/>
                </a:cubicBezTo>
                <a:cubicBezTo>
                  <a:pt x="6450" y="39"/>
                  <a:pt x="6439" y="50"/>
                  <a:pt x="6425" y="50"/>
                </a:cubicBezTo>
                <a:lnTo>
                  <a:pt x="6075" y="50"/>
                </a:lnTo>
                <a:cubicBezTo>
                  <a:pt x="6061" y="50"/>
                  <a:pt x="6050" y="39"/>
                  <a:pt x="6050" y="25"/>
                </a:cubicBezTo>
                <a:cubicBezTo>
                  <a:pt x="6050" y="11"/>
                  <a:pt x="6061" y="0"/>
                  <a:pt x="6075" y="0"/>
                </a:cubicBezTo>
                <a:close/>
                <a:moveTo>
                  <a:pt x="6625" y="0"/>
                </a:moveTo>
                <a:lnTo>
                  <a:pt x="6975" y="0"/>
                </a:lnTo>
                <a:cubicBezTo>
                  <a:pt x="6989" y="0"/>
                  <a:pt x="7000" y="11"/>
                  <a:pt x="7000" y="25"/>
                </a:cubicBezTo>
                <a:cubicBezTo>
                  <a:pt x="7000" y="39"/>
                  <a:pt x="6989" y="50"/>
                  <a:pt x="6975" y="50"/>
                </a:cubicBezTo>
                <a:lnTo>
                  <a:pt x="6625" y="50"/>
                </a:lnTo>
                <a:cubicBezTo>
                  <a:pt x="6611" y="50"/>
                  <a:pt x="6600" y="39"/>
                  <a:pt x="6600" y="25"/>
                </a:cubicBezTo>
                <a:cubicBezTo>
                  <a:pt x="6600" y="11"/>
                  <a:pt x="6611" y="0"/>
                  <a:pt x="6625" y="0"/>
                </a:cubicBezTo>
                <a:close/>
                <a:moveTo>
                  <a:pt x="7175" y="0"/>
                </a:moveTo>
                <a:lnTo>
                  <a:pt x="7525" y="0"/>
                </a:lnTo>
                <a:cubicBezTo>
                  <a:pt x="7539" y="0"/>
                  <a:pt x="7550" y="11"/>
                  <a:pt x="7550" y="25"/>
                </a:cubicBezTo>
                <a:cubicBezTo>
                  <a:pt x="7550" y="39"/>
                  <a:pt x="7539" y="50"/>
                  <a:pt x="7525" y="50"/>
                </a:cubicBezTo>
                <a:lnTo>
                  <a:pt x="7175" y="50"/>
                </a:lnTo>
                <a:cubicBezTo>
                  <a:pt x="7161" y="50"/>
                  <a:pt x="7150" y="39"/>
                  <a:pt x="7150" y="25"/>
                </a:cubicBezTo>
                <a:cubicBezTo>
                  <a:pt x="7150" y="11"/>
                  <a:pt x="7161" y="0"/>
                  <a:pt x="7175" y="0"/>
                </a:cubicBezTo>
                <a:close/>
                <a:moveTo>
                  <a:pt x="7725" y="0"/>
                </a:moveTo>
                <a:lnTo>
                  <a:pt x="8075" y="0"/>
                </a:lnTo>
                <a:cubicBezTo>
                  <a:pt x="8089" y="0"/>
                  <a:pt x="8100" y="11"/>
                  <a:pt x="8100" y="25"/>
                </a:cubicBezTo>
                <a:cubicBezTo>
                  <a:pt x="8100" y="39"/>
                  <a:pt x="8089" y="50"/>
                  <a:pt x="8075" y="50"/>
                </a:cubicBezTo>
                <a:lnTo>
                  <a:pt x="7725" y="50"/>
                </a:lnTo>
                <a:cubicBezTo>
                  <a:pt x="7711" y="50"/>
                  <a:pt x="7700" y="39"/>
                  <a:pt x="7700" y="25"/>
                </a:cubicBezTo>
                <a:cubicBezTo>
                  <a:pt x="7700" y="11"/>
                  <a:pt x="7711" y="0"/>
                  <a:pt x="7725" y="0"/>
                </a:cubicBezTo>
                <a:close/>
                <a:moveTo>
                  <a:pt x="8275" y="0"/>
                </a:moveTo>
                <a:lnTo>
                  <a:pt x="8625" y="0"/>
                </a:lnTo>
                <a:cubicBezTo>
                  <a:pt x="8639" y="0"/>
                  <a:pt x="8650" y="11"/>
                  <a:pt x="8650" y="25"/>
                </a:cubicBezTo>
                <a:cubicBezTo>
                  <a:pt x="8650" y="39"/>
                  <a:pt x="8639" y="50"/>
                  <a:pt x="8625" y="50"/>
                </a:cubicBezTo>
                <a:lnTo>
                  <a:pt x="8275" y="50"/>
                </a:lnTo>
                <a:cubicBezTo>
                  <a:pt x="8261" y="50"/>
                  <a:pt x="8250" y="39"/>
                  <a:pt x="8250" y="25"/>
                </a:cubicBezTo>
                <a:cubicBezTo>
                  <a:pt x="8250" y="11"/>
                  <a:pt x="8261" y="0"/>
                  <a:pt x="8275" y="0"/>
                </a:cubicBezTo>
                <a:close/>
                <a:moveTo>
                  <a:pt x="8825" y="0"/>
                </a:moveTo>
                <a:lnTo>
                  <a:pt x="9175" y="0"/>
                </a:lnTo>
                <a:cubicBezTo>
                  <a:pt x="9189" y="0"/>
                  <a:pt x="9200" y="11"/>
                  <a:pt x="9200" y="25"/>
                </a:cubicBezTo>
                <a:cubicBezTo>
                  <a:pt x="9200" y="39"/>
                  <a:pt x="9189" y="50"/>
                  <a:pt x="9175" y="50"/>
                </a:cubicBezTo>
                <a:lnTo>
                  <a:pt x="8825" y="50"/>
                </a:lnTo>
                <a:cubicBezTo>
                  <a:pt x="8811" y="50"/>
                  <a:pt x="8800" y="39"/>
                  <a:pt x="8800" y="25"/>
                </a:cubicBezTo>
                <a:cubicBezTo>
                  <a:pt x="8800" y="11"/>
                  <a:pt x="8811" y="0"/>
                  <a:pt x="8825" y="0"/>
                </a:cubicBezTo>
                <a:close/>
                <a:moveTo>
                  <a:pt x="9375" y="0"/>
                </a:moveTo>
                <a:lnTo>
                  <a:pt x="9725" y="0"/>
                </a:lnTo>
                <a:cubicBezTo>
                  <a:pt x="9739" y="0"/>
                  <a:pt x="9750" y="11"/>
                  <a:pt x="9750" y="25"/>
                </a:cubicBezTo>
                <a:cubicBezTo>
                  <a:pt x="9750" y="39"/>
                  <a:pt x="9739" y="50"/>
                  <a:pt x="9725" y="50"/>
                </a:cubicBezTo>
                <a:lnTo>
                  <a:pt x="9375" y="50"/>
                </a:lnTo>
                <a:cubicBezTo>
                  <a:pt x="9361" y="50"/>
                  <a:pt x="9350" y="39"/>
                  <a:pt x="9350" y="25"/>
                </a:cubicBezTo>
                <a:cubicBezTo>
                  <a:pt x="9350" y="11"/>
                  <a:pt x="9361" y="0"/>
                  <a:pt x="9375" y="0"/>
                </a:cubicBezTo>
                <a:close/>
                <a:moveTo>
                  <a:pt x="9925" y="0"/>
                </a:moveTo>
                <a:lnTo>
                  <a:pt x="10275" y="0"/>
                </a:lnTo>
                <a:cubicBezTo>
                  <a:pt x="10289" y="0"/>
                  <a:pt x="10300" y="11"/>
                  <a:pt x="10300" y="25"/>
                </a:cubicBezTo>
                <a:cubicBezTo>
                  <a:pt x="10300" y="39"/>
                  <a:pt x="10289" y="50"/>
                  <a:pt x="10275" y="50"/>
                </a:cubicBezTo>
                <a:lnTo>
                  <a:pt x="9925" y="50"/>
                </a:lnTo>
                <a:cubicBezTo>
                  <a:pt x="9911" y="50"/>
                  <a:pt x="9900" y="39"/>
                  <a:pt x="9900" y="25"/>
                </a:cubicBezTo>
                <a:cubicBezTo>
                  <a:pt x="9900" y="11"/>
                  <a:pt x="9911" y="0"/>
                  <a:pt x="9925" y="0"/>
                </a:cubicBezTo>
                <a:close/>
                <a:moveTo>
                  <a:pt x="10475" y="0"/>
                </a:moveTo>
                <a:lnTo>
                  <a:pt x="10825" y="0"/>
                </a:lnTo>
                <a:cubicBezTo>
                  <a:pt x="10839" y="0"/>
                  <a:pt x="10850" y="11"/>
                  <a:pt x="10850" y="25"/>
                </a:cubicBezTo>
                <a:cubicBezTo>
                  <a:pt x="10850" y="39"/>
                  <a:pt x="10839" y="50"/>
                  <a:pt x="10825" y="50"/>
                </a:cubicBezTo>
                <a:lnTo>
                  <a:pt x="10475" y="50"/>
                </a:lnTo>
                <a:cubicBezTo>
                  <a:pt x="10461" y="50"/>
                  <a:pt x="10450" y="39"/>
                  <a:pt x="10450" y="25"/>
                </a:cubicBezTo>
                <a:cubicBezTo>
                  <a:pt x="10450" y="11"/>
                  <a:pt x="10461" y="0"/>
                  <a:pt x="10475" y="0"/>
                </a:cubicBezTo>
                <a:close/>
                <a:moveTo>
                  <a:pt x="11025" y="0"/>
                </a:moveTo>
                <a:lnTo>
                  <a:pt x="11375" y="0"/>
                </a:lnTo>
                <a:cubicBezTo>
                  <a:pt x="11389" y="0"/>
                  <a:pt x="11400" y="11"/>
                  <a:pt x="11400" y="25"/>
                </a:cubicBezTo>
                <a:cubicBezTo>
                  <a:pt x="11400" y="39"/>
                  <a:pt x="11389" y="50"/>
                  <a:pt x="11375" y="50"/>
                </a:cubicBezTo>
                <a:lnTo>
                  <a:pt x="11025" y="50"/>
                </a:lnTo>
                <a:cubicBezTo>
                  <a:pt x="11011" y="50"/>
                  <a:pt x="11000" y="39"/>
                  <a:pt x="11000" y="25"/>
                </a:cubicBezTo>
                <a:cubicBezTo>
                  <a:pt x="11000" y="11"/>
                  <a:pt x="11011" y="0"/>
                  <a:pt x="11025" y="0"/>
                </a:cubicBezTo>
                <a:close/>
                <a:moveTo>
                  <a:pt x="11575" y="0"/>
                </a:moveTo>
                <a:lnTo>
                  <a:pt x="11925" y="0"/>
                </a:lnTo>
                <a:cubicBezTo>
                  <a:pt x="11939" y="0"/>
                  <a:pt x="11950" y="11"/>
                  <a:pt x="11950" y="25"/>
                </a:cubicBezTo>
                <a:cubicBezTo>
                  <a:pt x="11950" y="39"/>
                  <a:pt x="11939" y="50"/>
                  <a:pt x="11925" y="50"/>
                </a:cubicBezTo>
                <a:lnTo>
                  <a:pt x="11575" y="50"/>
                </a:lnTo>
                <a:cubicBezTo>
                  <a:pt x="11561" y="50"/>
                  <a:pt x="11550" y="39"/>
                  <a:pt x="11550" y="25"/>
                </a:cubicBezTo>
                <a:cubicBezTo>
                  <a:pt x="11550" y="11"/>
                  <a:pt x="11561" y="0"/>
                  <a:pt x="11575" y="0"/>
                </a:cubicBezTo>
                <a:close/>
                <a:moveTo>
                  <a:pt x="12125" y="0"/>
                </a:moveTo>
                <a:lnTo>
                  <a:pt x="12475" y="0"/>
                </a:lnTo>
                <a:cubicBezTo>
                  <a:pt x="12489" y="0"/>
                  <a:pt x="12500" y="11"/>
                  <a:pt x="12500" y="25"/>
                </a:cubicBezTo>
                <a:cubicBezTo>
                  <a:pt x="12500" y="39"/>
                  <a:pt x="12489" y="50"/>
                  <a:pt x="12475" y="50"/>
                </a:cubicBezTo>
                <a:lnTo>
                  <a:pt x="12125" y="50"/>
                </a:lnTo>
                <a:cubicBezTo>
                  <a:pt x="12111" y="50"/>
                  <a:pt x="12100" y="39"/>
                  <a:pt x="12100" y="25"/>
                </a:cubicBezTo>
                <a:cubicBezTo>
                  <a:pt x="12100" y="11"/>
                  <a:pt x="12111" y="0"/>
                  <a:pt x="12125" y="0"/>
                </a:cubicBezTo>
                <a:close/>
                <a:moveTo>
                  <a:pt x="12675" y="0"/>
                </a:moveTo>
                <a:lnTo>
                  <a:pt x="13025" y="0"/>
                </a:lnTo>
                <a:cubicBezTo>
                  <a:pt x="13039" y="0"/>
                  <a:pt x="13050" y="11"/>
                  <a:pt x="13050" y="25"/>
                </a:cubicBezTo>
                <a:cubicBezTo>
                  <a:pt x="13050" y="39"/>
                  <a:pt x="13039" y="50"/>
                  <a:pt x="13025" y="50"/>
                </a:cubicBezTo>
                <a:lnTo>
                  <a:pt x="12675" y="50"/>
                </a:lnTo>
                <a:cubicBezTo>
                  <a:pt x="12661" y="50"/>
                  <a:pt x="12650" y="39"/>
                  <a:pt x="12650" y="25"/>
                </a:cubicBezTo>
                <a:cubicBezTo>
                  <a:pt x="12650" y="11"/>
                  <a:pt x="12661" y="0"/>
                  <a:pt x="12675" y="0"/>
                </a:cubicBezTo>
                <a:close/>
                <a:moveTo>
                  <a:pt x="13225" y="0"/>
                </a:moveTo>
                <a:lnTo>
                  <a:pt x="13575" y="0"/>
                </a:lnTo>
                <a:cubicBezTo>
                  <a:pt x="13589" y="0"/>
                  <a:pt x="13600" y="11"/>
                  <a:pt x="13600" y="25"/>
                </a:cubicBezTo>
                <a:cubicBezTo>
                  <a:pt x="13600" y="39"/>
                  <a:pt x="13589" y="50"/>
                  <a:pt x="13575" y="50"/>
                </a:cubicBezTo>
                <a:lnTo>
                  <a:pt x="13225" y="50"/>
                </a:lnTo>
                <a:cubicBezTo>
                  <a:pt x="13211" y="50"/>
                  <a:pt x="13200" y="39"/>
                  <a:pt x="13200" y="25"/>
                </a:cubicBezTo>
                <a:cubicBezTo>
                  <a:pt x="13200" y="11"/>
                  <a:pt x="13211" y="0"/>
                  <a:pt x="13225" y="0"/>
                </a:cubicBezTo>
                <a:close/>
                <a:moveTo>
                  <a:pt x="13775" y="0"/>
                </a:moveTo>
                <a:lnTo>
                  <a:pt x="14125" y="0"/>
                </a:lnTo>
                <a:cubicBezTo>
                  <a:pt x="14139" y="0"/>
                  <a:pt x="14150" y="11"/>
                  <a:pt x="14150" y="25"/>
                </a:cubicBezTo>
                <a:cubicBezTo>
                  <a:pt x="14150" y="39"/>
                  <a:pt x="14139" y="50"/>
                  <a:pt x="14125" y="50"/>
                </a:cubicBezTo>
                <a:lnTo>
                  <a:pt x="13775" y="50"/>
                </a:lnTo>
                <a:cubicBezTo>
                  <a:pt x="13761" y="50"/>
                  <a:pt x="13750" y="39"/>
                  <a:pt x="13750" y="25"/>
                </a:cubicBezTo>
                <a:cubicBezTo>
                  <a:pt x="13750" y="11"/>
                  <a:pt x="13761" y="0"/>
                  <a:pt x="13775" y="0"/>
                </a:cubicBezTo>
                <a:close/>
                <a:moveTo>
                  <a:pt x="14325" y="0"/>
                </a:moveTo>
                <a:lnTo>
                  <a:pt x="14675" y="0"/>
                </a:lnTo>
                <a:cubicBezTo>
                  <a:pt x="14689" y="0"/>
                  <a:pt x="14700" y="11"/>
                  <a:pt x="14700" y="25"/>
                </a:cubicBezTo>
                <a:cubicBezTo>
                  <a:pt x="14700" y="39"/>
                  <a:pt x="14689" y="50"/>
                  <a:pt x="14675" y="50"/>
                </a:cubicBezTo>
                <a:lnTo>
                  <a:pt x="14325" y="50"/>
                </a:lnTo>
                <a:cubicBezTo>
                  <a:pt x="14311" y="50"/>
                  <a:pt x="14300" y="39"/>
                  <a:pt x="14300" y="25"/>
                </a:cubicBezTo>
                <a:cubicBezTo>
                  <a:pt x="14300" y="11"/>
                  <a:pt x="14311" y="0"/>
                  <a:pt x="14325" y="0"/>
                </a:cubicBezTo>
                <a:close/>
                <a:moveTo>
                  <a:pt x="14875" y="0"/>
                </a:moveTo>
                <a:lnTo>
                  <a:pt x="15225" y="0"/>
                </a:lnTo>
                <a:cubicBezTo>
                  <a:pt x="15239" y="0"/>
                  <a:pt x="15250" y="11"/>
                  <a:pt x="15250" y="25"/>
                </a:cubicBezTo>
                <a:cubicBezTo>
                  <a:pt x="15250" y="39"/>
                  <a:pt x="15239" y="50"/>
                  <a:pt x="15225" y="50"/>
                </a:cubicBezTo>
                <a:lnTo>
                  <a:pt x="14875" y="50"/>
                </a:lnTo>
                <a:cubicBezTo>
                  <a:pt x="14861" y="50"/>
                  <a:pt x="14850" y="39"/>
                  <a:pt x="14850" y="25"/>
                </a:cubicBezTo>
                <a:cubicBezTo>
                  <a:pt x="14850" y="11"/>
                  <a:pt x="14861" y="0"/>
                  <a:pt x="14875" y="0"/>
                </a:cubicBezTo>
                <a:close/>
                <a:moveTo>
                  <a:pt x="15425" y="0"/>
                </a:moveTo>
                <a:lnTo>
                  <a:pt x="15775" y="0"/>
                </a:lnTo>
                <a:cubicBezTo>
                  <a:pt x="15789" y="0"/>
                  <a:pt x="15800" y="11"/>
                  <a:pt x="15800" y="25"/>
                </a:cubicBezTo>
                <a:cubicBezTo>
                  <a:pt x="15800" y="39"/>
                  <a:pt x="15789" y="50"/>
                  <a:pt x="15775" y="50"/>
                </a:cubicBezTo>
                <a:lnTo>
                  <a:pt x="15425" y="50"/>
                </a:lnTo>
                <a:cubicBezTo>
                  <a:pt x="15411" y="50"/>
                  <a:pt x="15400" y="39"/>
                  <a:pt x="15400" y="25"/>
                </a:cubicBezTo>
                <a:cubicBezTo>
                  <a:pt x="15400" y="11"/>
                  <a:pt x="15411" y="0"/>
                  <a:pt x="15425" y="0"/>
                </a:cubicBezTo>
                <a:close/>
                <a:moveTo>
                  <a:pt x="15975" y="0"/>
                </a:moveTo>
                <a:lnTo>
                  <a:pt x="16325" y="0"/>
                </a:lnTo>
                <a:cubicBezTo>
                  <a:pt x="16339" y="0"/>
                  <a:pt x="16350" y="11"/>
                  <a:pt x="16350" y="25"/>
                </a:cubicBezTo>
                <a:cubicBezTo>
                  <a:pt x="16350" y="39"/>
                  <a:pt x="16339" y="50"/>
                  <a:pt x="16325" y="50"/>
                </a:cubicBezTo>
                <a:lnTo>
                  <a:pt x="15975" y="50"/>
                </a:lnTo>
                <a:cubicBezTo>
                  <a:pt x="15961" y="50"/>
                  <a:pt x="15950" y="39"/>
                  <a:pt x="15950" y="25"/>
                </a:cubicBezTo>
                <a:cubicBezTo>
                  <a:pt x="15950" y="11"/>
                  <a:pt x="15961" y="0"/>
                  <a:pt x="15975" y="0"/>
                </a:cubicBezTo>
                <a:close/>
                <a:moveTo>
                  <a:pt x="16525" y="0"/>
                </a:moveTo>
                <a:lnTo>
                  <a:pt x="16812" y="0"/>
                </a:lnTo>
                <a:cubicBezTo>
                  <a:pt x="16826" y="0"/>
                  <a:pt x="16837" y="11"/>
                  <a:pt x="16837" y="25"/>
                </a:cubicBezTo>
                <a:cubicBezTo>
                  <a:pt x="16837" y="39"/>
                  <a:pt x="16826" y="50"/>
                  <a:pt x="16812" y="50"/>
                </a:cubicBezTo>
                <a:lnTo>
                  <a:pt x="16525" y="50"/>
                </a:lnTo>
                <a:cubicBezTo>
                  <a:pt x="16511" y="50"/>
                  <a:pt x="16500" y="39"/>
                  <a:pt x="16500" y="25"/>
                </a:cubicBezTo>
                <a:cubicBezTo>
                  <a:pt x="16500" y="11"/>
                  <a:pt x="16511" y="0"/>
                  <a:pt x="16525" y="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4953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Diameter is greater than </a:t>
            </a:r>
            <a:r>
              <a:rPr lang="en-US" dirty="0" smtClean="0">
                <a:solidFill>
                  <a:srgbClr val="FFFFFF"/>
                </a:solidFill>
              </a:rPr>
              <a:t>50 </a:t>
            </a:r>
            <a:r>
              <a:rPr lang="en-US" dirty="0" smtClean="0">
                <a:solidFill>
                  <a:srgbClr val="FFFFFF"/>
                </a:solidFill>
              </a:rPr>
              <a:t>mm and less than/equal to </a:t>
            </a:r>
            <a:r>
              <a:rPr lang="en-US" dirty="0" smtClean="0">
                <a:solidFill>
                  <a:srgbClr val="FFFFFF"/>
                </a:solidFill>
              </a:rPr>
              <a:t>100 </a:t>
            </a:r>
            <a:r>
              <a:rPr lang="en-US" dirty="0" smtClean="0">
                <a:solidFill>
                  <a:srgbClr val="FFFFFF"/>
                </a:solidFill>
              </a:rPr>
              <a:t>mm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7696200" y="4876800"/>
            <a:ext cx="76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sz="1600" b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→ </a:t>
            </a:r>
            <a:r>
              <a:rPr lang="en-US" b="1" dirty="0" smtClean="0">
                <a:solidFill>
                  <a:srgbClr val="FFFFFF"/>
                </a:solidFill>
              </a:rPr>
              <a:t>2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 → 1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 → 7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 → 6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762000" y="5257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Material is nodular graphitic cast iron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762000" y="58674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Diameter(s) have 2 and 4 decimals of accuracy specified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762000" y="55626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Initial form is a cast component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55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CD4EF7-C2B9-45F5-A26A-46E7062C3F9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2/12/2018</a:t>
            </a:fld>
            <a:endParaRPr lang="en-US" altLang="en-US" sz="140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10FBB7-C751-4299-BF73-A3A119CAE94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CAPP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300" dirty="0" smtClean="0"/>
              <a:t>Computer-Aided Process Planning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Requires a pre-existing GT coding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300" dirty="0" smtClean="0"/>
              <a:t>Two Methods: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Variant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Retrieve a process plan for a similar part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Modify the process plan, adapting it to the new part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 dirty="0" smtClean="0"/>
              <a:t>New part process plan is a variation on the family </a:t>
            </a:r>
            <a:r>
              <a:rPr lang="en-US" altLang="en-US" sz="1600" dirty="0" smtClean="0">
                <a:solidFill>
                  <a:srgbClr val="FFFF00"/>
                </a:solidFill>
              </a:rPr>
              <a:t>STANDARD</a:t>
            </a:r>
            <a:r>
              <a:rPr lang="en-US" altLang="en-US" sz="1600" dirty="0" smtClean="0"/>
              <a:t> process plan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Generative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Based on the new part’s attributes, develop (generate) a new process plan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600" dirty="0" smtClean="0"/>
              <a:t>Generally requires a feature recognition system to identify a compatible part family, then an expert system to step through the family processing options</a:t>
            </a:r>
          </a:p>
        </p:txBody>
      </p:sp>
    </p:spTree>
    <p:extLst>
      <p:ext uri="{BB962C8B-B14F-4D97-AF65-F5344CB8AC3E}">
        <p14:creationId xmlns:p14="http://schemas.microsoft.com/office/powerpoint/2010/main" val="157819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9D2D9D-AD6C-4266-B98D-74BF8CEE88F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2/12/2018</a:t>
            </a:fld>
            <a:endParaRPr lang="en-US" altLang="en-US" sz="14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14BD14-D370-478A-92C0-484E429D4E1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CAPP?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Benefits of CAPP:</a:t>
            </a:r>
          </a:p>
          <a:p>
            <a:pPr lvl="1" eaLnBrk="1" hangingPunct="1"/>
            <a:r>
              <a:rPr lang="en-US" altLang="en-US" smtClean="0"/>
              <a:t>Reduces skill required of planner</a:t>
            </a:r>
          </a:p>
          <a:p>
            <a:pPr lvl="1" eaLnBrk="1" hangingPunct="1"/>
            <a:r>
              <a:rPr lang="en-US" altLang="en-US" smtClean="0"/>
              <a:t>Reduces process planning time</a:t>
            </a:r>
          </a:p>
          <a:p>
            <a:pPr lvl="1" eaLnBrk="1" hangingPunct="1"/>
            <a:r>
              <a:rPr lang="en-US" altLang="en-US" smtClean="0"/>
              <a:t>Reduces process planning &amp; manufacturing costs</a:t>
            </a:r>
          </a:p>
          <a:p>
            <a:pPr lvl="1" eaLnBrk="1" hangingPunct="1"/>
            <a:r>
              <a:rPr lang="en-US" altLang="en-US" smtClean="0"/>
              <a:t>Creates more consistent plans</a:t>
            </a:r>
          </a:p>
          <a:p>
            <a:pPr lvl="1" eaLnBrk="1" hangingPunct="1"/>
            <a:r>
              <a:rPr lang="en-US" altLang="en-US" smtClean="0"/>
              <a:t>Produces more accurate plans</a:t>
            </a:r>
          </a:p>
          <a:p>
            <a:pPr lvl="1" eaLnBrk="1" hangingPunct="1"/>
            <a:r>
              <a:rPr lang="en-US" altLang="en-US" b="1" i="1" smtClean="0">
                <a:solidFill>
                  <a:srgbClr val="FFFF00"/>
                </a:solidFill>
              </a:rPr>
              <a:t>Increases productivity!</a:t>
            </a:r>
          </a:p>
        </p:txBody>
      </p:sp>
    </p:spTree>
    <p:extLst>
      <p:ext uri="{BB962C8B-B14F-4D97-AF65-F5344CB8AC3E}">
        <p14:creationId xmlns:p14="http://schemas.microsoft.com/office/powerpoint/2010/main" val="201249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E4C080-2BE0-41BA-9D2F-A3C29B2664D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2/12/2018</a:t>
            </a:fld>
            <a:endParaRPr lang="en-US" altLang="en-US" sz="1400" smtClean="0"/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244F37-7896-47A9-B9B4-C0592BF6F31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762000" y="1905000"/>
            <a:ext cx="7696200" cy="3733800"/>
          </a:xfrm>
          <a:prstGeom prst="rect">
            <a:avLst/>
          </a:prstGeom>
          <a:solidFill>
            <a:srgbClr val="E4D490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2000" smtClean="0"/>
              <a:t>Where does this GT improved productivity impact the 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Manufacturing Cost Breakdown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990600" y="5791200"/>
            <a:ext cx="7391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Fig. 2.5  Breakdown of costs for a manufactured product [Black, J T. (1991)]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990600" y="2209800"/>
            <a:ext cx="838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3366"/>
                </a:solidFill>
              </a:rPr>
              <a:t>Selling Price</a:t>
            </a:r>
          </a:p>
        </p:txBody>
      </p:sp>
      <p:sp>
        <p:nvSpPr>
          <p:cNvPr id="15369" name="Rectangle 7"/>
          <p:cNvSpPr>
            <a:spLocks noChangeArrowheads="1"/>
          </p:cNvSpPr>
          <p:nvPr/>
        </p:nvSpPr>
        <p:spPr bwMode="auto">
          <a:xfrm>
            <a:off x="1981200" y="2362200"/>
            <a:ext cx="6172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1981200" y="2362200"/>
            <a:ext cx="2514600" cy="304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543800" y="1981200"/>
            <a:ext cx="45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66"/>
                </a:solidFill>
              </a:rPr>
              <a:t>15%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486400" y="1981200"/>
            <a:ext cx="45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66"/>
                </a:solidFill>
              </a:rPr>
              <a:t>5%</a:t>
            </a:r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4724400" y="2667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66"/>
                </a:solidFill>
              </a:rPr>
              <a:t>Eng’g</a:t>
            </a:r>
          </a:p>
        </p:txBody>
      </p:sp>
      <p:sp>
        <p:nvSpPr>
          <p:cNvPr id="15374" name="Text Box 20"/>
          <p:cNvSpPr txBox="1">
            <a:spLocks noChangeArrowheads="1"/>
          </p:cNvSpPr>
          <p:nvPr/>
        </p:nvSpPr>
        <p:spPr bwMode="auto">
          <a:xfrm>
            <a:off x="2133600" y="2667000"/>
            <a:ext cx="2209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66"/>
                </a:solidFill>
              </a:rPr>
              <a:t>Manufacturing Cost</a:t>
            </a:r>
          </a:p>
        </p:txBody>
      </p:sp>
      <p:sp>
        <p:nvSpPr>
          <p:cNvPr id="15375" name="Text Box 21"/>
          <p:cNvSpPr txBox="1">
            <a:spLocks noChangeArrowheads="1"/>
          </p:cNvSpPr>
          <p:nvPr/>
        </p:nvSpPr>
        <p:spPr bwMode="auto">
          <a:xfrm>
            <a:off x="5334000" y="2971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66"/>
                </a:solidFill>
              </a:rPr>
              <a:t>R &amp; D</a:t>
            </a:r>
          </a:p>
        </p:txBody>
      </p:sp>
      <p:sp>
        <p:nvSpPr>
          <p:cNvPr id="15376" name="Text Box 22"/>
          <p:cNvSpPr txBox="1">
            <a:spLocks noChangeArrowheads="1"/>
          </p:cNvSpPr>
          <p:nvPr/>
        </p:nvSpPr>
        <p:spPr bwMode="auto">
          <a:xfrm>
            <a:off x="7467600" y="2667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66"/>
                </a:solidFill>
              </a:rPr>
              <a:t>Profit</a:t>
            </a:r>
          </a:p>
        </p:txBody>
      </p:sp>
      <p:sp>
        <p:nvSpPr>
          <p:cNvPr id="15377" name="Text Box 23"/>
          <p:cNvSpPr txBox="1">
            <a:spLocks noChangeArrowheads="1"/>
          </p:cNvSpPr>
          <p:nvPr/>
        </p:nvSpPr>
        <p:spPr bwMode="auto">
          <a:xfrm>
            <a:off x="6248400" y="2667000"/>
            <a:ext cx="8382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66"/>
                </a:solidFill>
              </a:rPr>
              <a:t>Admin, Sales, Mktg, etc.</a:t>
            </a:r>
          </a:p>
        </p:txBody>
      </p:sp>
      <p:sp>
        <p:nvSpPr>
          <p:cNvPr id="15378" name="Rectangle 24"/>
          <p:cNvSpPr>
            <a:spLocks noChangeArrowheads="1"/>
          </p:cNvSpPr>
          <p:nvPr/>
        </p:nvSpPr>
        <p:spPr bwMode="auto">
          <a:xfrm>
            <a:off x="4495800" y="2362200"/>
            <a:ext cx="9144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9" name="Rectangle 25"/>
          <p:cNvSpPr>
            <a:spLocks noChangeArrowheads="1"/>
          </p:cNvSpPr>
          <p:nvPr/>
        </p:nvSpPr>
        <p:spPr bwMode="auto">
          <a:xfrm>
            <a:off x="5410200" y="2362200"/>
            <a:ext cx="3810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80" name="Rectangle 26"/>
          <p:cNvSpPr>
            <a:spLocks noChangeArrowheads="1"/>
          </p:cNvSpPr>
          <p:nvPr/>
        </p:nvSpPr>
        <p:spPr bwMode="auto">
          <a:xfrm>
            <a:off x="7239000" y="2362200"/>
            <a:ext cx="914400" cy="304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81" name="Text Box 27"/>
          <p:cNvSpPr txBox="1">
            <a:spLocks noChangeArrowheads="1"/>
          </p:cNvSpPr>
          <p:nvPr/>
        </p:nvSpPr>
        <p:spPr bwMode="auto">
          <a:xfrm>
            <a:off x="4724400" y="1981200"/>
            <a:ext cx="45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66"/>
                </a:solidFill>
              </a:rPr>
              <a:t>15%</a:t>
            </a:r>
          </a:p>
        </p:txBody>
      </p:sp>
      <p:sp>
        <p:nvSpPr>
          <p:cNvPr id="15382" name="Text Box 28"/>
          <p:cNvSpPr txBox="1">
            <a:spLocks noChangeArrowheads="1"/>
          </p:cNvSpPr>
          <p:nvPr/>
        </p:nvSpPr>
        <p:spPr bwMode="auto">
          <a:xfrm>
            <a:off x="6324600" y="1981200"/>
            <a:ext cx="45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66"/>
                </a:solidFill>
              </a:rPr>
              <a:t>25%</a:t>
            </a:r>
          </a:p>
        </p:txBody>
      </p:sp>
      <p:sp>
        <p:nvSpPr>
          <p:cNvPr id="15383" name="Text Box 29"/>
          <p:cNvSpPr txBox="1">
            <a:spLocks noChangeArrowheads="1"/>
          </p:cNvSpPr>
          <p:nvPr/>
        </p:nvSpPr>
        <p:spPr bwMode="auto">
          <a:xfrm>
            <a:off x="3124200" y="1981200"/>
            <a:ext cx="457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66"/>
                </a:solidFill>
              </a:rPr>
              <a:t>40%</a:t>
            </a:r>
          </a:p>
        </p:txBody>
      </p:sp>
      <p:grpSp>
        <p:nvGrpSpPr>
          <p:cNvPr id="15384" name="Group 39"/>
          <p:cNvGrpSpPr>
            <a:grpSpLocks/>
          </p:cNvGrpSpPr>
          <p:nvPr/>
        </p:nvGrpSpPr>
        <p:grpSpPr bwMode="auto">
          <a:xfrm>
            <a:off x="990600" y="2743200"/>
            <a:ext cx="5867400" cy="2713038"/>
            <a:chOff x="624" y="1728"/>
            <a:chExt cx="3696" cy="1709"/>
          </a:xfrm>
        </p:grpSpPr>
        <p:sp>
          <p:nvSpPr>
            <p:cNvPr id="15387" name="Text Box 6"/>
            <p:cNvSpPr txBox="1">
              <a:spLocks noChangeArrowheads="1"/>
            </p:cNvSpPr>
            <p:nvPr/>
          </p:nvSpPr>
          <p:spPr bwMode="auto">
            <a:xfrm>
              <a:off x="624" y="2928"/>
              <a:ext cx="48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3366"/>
                  </a:solidFill>
                </a:rPr>
                <a:t>Mfg Cost</a:t>
              </a:r>
            </a:p>
          </p:txBody>
        </p:sp>
        <p:sp>
          <p:nvSpPr>
            <p:cNvPr id="15388" name="Rectangle 8"/>
            <p:cNvSpPr>
              <a:spLocks noChangeArrowheads="1"/>
            </p:cNvSpPr>
            <p:nvPr/>
          </p:nvSpPr>
          <p:spPr bwMode="auto">
            <a:xfrm>
              <a:off x="1248" y="3024"/>
              <a:ext cx="3072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5389" name="Rectangle 10"/>
            <p:cNvSpPr>
              <a:spLocks noChangeArrowheads="1"/>
            </p:cNvSpPr>
            <p:nvPr/>
          </p:nvSpPr>
          <p:spPr bwMode="auto">
            <a:xfrm>
              <a:off x="1248" y="3024"/>
              <a:ext cx="384" cy="192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5390" name="Text Box 13"/>
            <p:cNvSpPr txBox="1">
              <a:spLocks noChangeArrowheads="1"/>
            </p:cNvSpPr>
            <p:nvPr/>
          </p:nvSpPr>
          <p:spPr bwMode="auto">
            <a:xfrm>
              <a:off x="3456" y="3264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3366"/>
                  </a:solidFill>
                </a:rPr>
                <a:t>50%</a:t>
              </a:r>
            </a:p>
          </p:txBody>
        </p:sp>
        <p:sp>
          <p:nvSpPr>
            <p:cNvPr id="15391" name="Text Box 14"/>
            <p:cNvSpPr txBox="1">
              <a:spLocks noChangeArrowheads="1"/>
            </p:cNvSpPr>
            <p:nvPr/>
          </p:nvSpPr>
          <p:spPr bwMode="auto">
            <a:xfrm>
              <a:off x="1968" y="3264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3366"/>
                  </a:solidFill>
                </a:rPr>
                <a:t>26%</a:t>
              </a:r>
            </a:p>
          </p:txBody>
        </p:sp>
        <p:sp>
          <p:nvSpPr>
            <p:cNvPr id="15392" name="Text Box 16"/>
            <p:cNvSpPr txBox="1">
              <a:spLocks noChangeArrowheads="1"/>
            </p:cNvSpPr>
            <p:nvPr/>
          </p:nvSpPr>
          <p:spPr bwMode="auto">
            <a:xfrm>
              <a:off x="3120" y="2832"/>
              <a:ext cx="9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3366"/>
                  </a:solidFill>
                </a:rPr>
                <a:t>Parts &amp; Mat’ls </a:t>
              </a:r>
            </a:p>
          </p:txBody>
        </p:sp>
        <p:sp>
          <p:nvSpPr>
            <p:cNvPr id="15393" name="Text Box 17"/>
            <p:cNvSpPr txBox="1">
              <a:spLocks noChangeArrowheads="1"/>
            </p:cNvSpPr>
            <p:nvPr/>
          </p:nvSpPr>
          <p:spPr bwMode="auto">
            <a:xfrm>
              <a:off x="1248" y="2640"/>
              <a:ext cx="52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3366"/>
                  </a:solidFill>
                </a:rPr>
                <a:t>Direct Labor</a:t>
              </a:r>
            </a:p>
          </p:txBody>
        </p:sp>
        <p:sp>
          <p:nvSpPr>
            <p:cNvPr id="15394" name="Line 18"/>
            <p:cNvSpPr>
              <a:spLocks noChangeShapeType="1"/>
            </p:cNvSpPr>
            <p:nvPr/>
          </p:nvSpPr>
          <p:spPr bwMode="auto">
            <a:xfrm>
              <a:off x="1248" y="1728"/>
              <a:ext cx="0" cy="1248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95" name="Line 19"/>
            <p:cNvSpPr>
              <a:spLocks noChangeShapeType="1"/>
            </p:cNvSpPr>
            <p:nvPr/>
          </p:nvSpPr>
          <p:spPr bwMode="auto">
            <a:xfrm>
              <a:off x="2832" y="1728"/>
              <a:ext cx="1440" cy="1248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96" name="Rectangle 30"/>
            <p:cNvSpPr>
              <a:spLocks noChangeArrowheads="1"/>
            </p:cNvSpPr>
            <p:nvPr/>
          </p:nvSpPr>
          <p:spPr bwMode="auto">
            <a:xfrm>
              <a:off x="1632" y="3024"/>
              <a:ext cx="816" cy="19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5397" name="Rectangle 31"/>
            <p:cNvSpPr>
              <a:spLocks noChangeArrowheads="1"/>
            </p:cNvSpPr>
            <p:nvPr/>
          </p:nvSpPr>
          <p:spPr bwMode="auto">
            <a:xfrm>
              <a:off x="2448" y="3024"/>
              <a:ext cx="384" cy="19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5398" name="Text Box 33"/>
            <p:cNvSpPr txBox="1">
              <a:spLocks noChangeArrowheads="1"/>
            </p:cNvSpPr>
            <p:nvPr/>
          </p:nvSpPr>
          <p:spPr bwMode="auto">
            <a:xfrm>
              <a:off x="1584" y="2160"/>
              <a:ext cx="912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 dirty="0">
                  <a:solidFill>
                    <a:srgbClr val="003366"/>
                  </a:solidFill>
                </a:rPr>
                <a:t>Plant / Mach. Depreciation, Energy </a:t>
              </a:r>
            </a:p>
          </p:txBody>
        </p:sp>
        <p:sp>
          <p:nvSpPr>
            <p:cNvPr id="15399" name="Text Box 34"/>
            <p:cNvSpPr txBox="1">
              <a:spLocks noChangeArrowheads="1"/>
            </p:cNvSpPr>
            <p:nvPr/>
          </p:nvSpPr>
          <p:spPr bwMode="auto">
            <a:xfrm>
              <a:off x="2352" y="2640"/>
              <a:ext cx="528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3366"/>
                  </a:solidFill>
                </a:rPr>
                <a:t>Indirect Labor</a:t>
              </a:r>
            </a:p>
          </p:txBody>
        </p:sp>
        <p:sp>
          <p:nvSpPr>
            <p:cNvPr id="15400" name="Text Box 35"/>
            <p:cNvSpPr txBox="1">
              <a:spLocks noChangeArrowheads="1"/>
            </p:cNvSpPr>
            <p:nvPr/>
          </p:nvSpPr>
          <p:spPr bwMode="auto">
            <a:xfrm>
              <a:off x="2496" y="3264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3366"/>
                  </a:solidFill>
                </a:rPr>
                <a:t>12%</a:t>
              </a:r>
            </a:p>
          </p:txBody>
        </p:sp>
        <p:sp>
          <p:nvSpPr>
            <p:cNvPr id="15401" name="Text Box 36"/>
            <p:cNvSpPr txBox="1">
              <a:spLocks noChangeArrowheads="1"/>
            </p:cNvSpPr>
            <p:nvPr/>
          </p:nvSpPr>
          <p:spPr bwMode="auto">
            <a:xfrm>
              <a:off x="1296" y="3264"/>
              <a:ext cx="2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Char char="l"/>
                <a:defRPr sz="31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50000"/>
                <a:buChar char="•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50000"/>
                <a:buChar char="•"/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5000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3366"/>
                  </a:solidFill>
                </a:rPr>
                <a:t>12%</a:t>
              </a:r>
            </a:p>
          </p:txBody>
        </p:sp>
        <p:sp>
          <p:nvSpPr>
            <p:cNvPr id="15402" name="Line 37"/>
            <p:cNvSpPr>
              <a:spLocks noChangeShapeType="1"/>
            </p:cNvSpPr>
            <p:nvPr/>
          </p:nvSpPr>
          <p:spPr bwMode="auto">
            <a:xfrm>
              <a:off x="2016" y="2688"/>
              <a:ext cx="0" cy="288"/>
            </a:xfrm>
            <a:prstGeom prst="line">
              <a:avLst/>
            </a:prstGeom>
            <a:noFill/>
            <a:ln w="9525">
              <a:solidFill>
                <a:srgbClr val="0033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385" name="Line 38"/>
          <p:cNvSpPr>
            <a:spLocks noChangeShapeType="1"/>
          </p:cNvSpPr>
          <p:nvPr/>
        </p:nvSpPr>
        <p:spPr bwMode="auto">
          <a:xfrm flipV="1">
            <a:off x="5638800" y="2743200"/>
            <a:ext cx="0" cy="22860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6" name="Oval 2"/>
          <p:cNvSpPr>
            <a:spLocks noChangeArrowheads="1"/>
          </p:cNvSpPr>
          <p:nvPr/>
        </p:nvSpPr>
        <p:spPr bwMode="auto">
          <a:xfrm>
            <a:off x="4451350" y="1905000"/>
            <a:ext cx="1360488" cy="136842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28547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D9BB10-C7CB-4415-A874-7C75FFA77CF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2/12/2018</a:t>
            </a:fld>
            <a:endParaRPr lang="en-US" altLang="en-US" sz="14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2FF707-5954-40CA-ADA2-5A6CE6E7184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700" dirty="0" smtClean="0"/>
              <a:t>HW Assignment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 smtClean="0"/>
              <a:t>Download GT PC&amp;C notes &amp; HW 03 from the Schedule page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Use the copies of the </a:t>
            </a:r>
            <a:r>
              <a:rPr lang="en-US" altLang="en-US" sz="2000" dirty="0" err="1" smtClean="0"/>
              <a:t>Opitz</a:t>
            </a:r>
            <a:r>
              <a:rPr lang="en-US" altLang="en-US" sz="2000" dirty="0" smtClean="0"/>
              <a:t> &amp; </a:t>
            </a:r>
            <a:r>
              <a:rPr lang="en-US" altLang="en-US" sz="2000" dirty="0" err="1" smtClean="0"/>
              <a:t>Vuosa</a:t>
            </a:r>
            <a:r>
              <a:rPr lang="en-US" altLang="en-US" sz="2000" dirty="0" smtClean="0"/>
              <a:t>-Praha GT codes to classify and code the part on HW 3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i="1" dirty="0" smtClean="0">
                <a:solidFill>
                  <a:srgbClr val="FFFF00"/>
                </a:solidFill>
              </a:rPr>
              <a:t>Turn in HW 03 at the start of the </a:t>
            </a:r>
            <a:r>
              <a:rPr lang="en-US" altLang="en-US" sz="2200" i="1" dirty="0" smtClean="0">
                <a:solidFill>
                  <a:srgbClr val="FFFF00"/>
                </a:solidFill>
              </a:rPr>
              <a:t>21 </a:t>
            </a:r>
            <a:r>
              <a:rPr lang="en-US" altLang="en-US" sz="2200" i="1" dirty="0" smtClean="0">
                <a:solidFill>
                  <a:srgbClr val="FFFF00"/>
                </a:solidFill>
              </a:rPr>
              <a:t>FEB class!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700" dirty="0" smtClean="0"/>
              <a:t>LAB Assignment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 smtClean="0"/>
              <a:t>Download NC Lathe Programming Lab from </a:t>
            </a:r>
            <a:r>
              <a:rPr lang="en-US" altLang="en-US" sz="2200" dirty="0"/>
              <a:t>the Schedule page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b="1" i="1" dirty="0" smtClean="0">
                <a:solidFill>
                  <a:srgbClr val="FFFF00"/>
                </a:solidFill>
              </a:rPr>
              <a:t>HINT: </a:t>
            </a:r>
            <a:r>
              <a:rPr lang="en-US" altLang="en-US" sz="2000" dirty="0" smtClean="0"/>
              <a:t>Cut a 90</a:t>
            </a:r>
            <a:r>
              <a:rPr lang="en-US" altLang="en-US" sz="2000" baseline="30000" dirty="0" smtClean="0"/>
              <a:t>o</a:t>
            </a:r>
            <a:r>
              <a:rPr lang="en-US" altLang="en-US" sz="2000" dirty="0" smtClean="0"/>
              <a:t> arc (unless you want to do a lot of geometry or SolidWorks CAD work)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Circular interpolation is backward on a lathe …</a:t>
            </a:r>
            <a:endParaRPr lang="en-US" alt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i="1" dirty="0" smtClean="0">
                <a:solidFill>
                  <a:srgbClr val="FFFF00"/>
                </a:solidFill>
              </a:rPr>
              <a:t>Test (simulate) your code on the tablets in lab before running your part on the lathe – next week!</a:t>
            </a:r>
            <a:endParaRPr lang="en-US" altLang="en-US" sz="2200" i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val="81628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1117CD-85D8-443B-9B6A-12F00184DA4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2/12/2018</a:t>
            </a:fld>
            <a:endParaRPr lang="en-US" altLang="en-US" sz="1400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5CCCF8-CE06-4481-8114-9018028616D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500" smtClean="0"/>
              <a:t>Group Technology (GT)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050" y="1774825"/>
            <a:ext cx="7772400" cy="435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Philosophy: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Use the similarity of current products to simplify the design and manufacturing of new products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Some Applications: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Identify and reuse similar process plans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Identify and reuse similar CNC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Identify the equipment that may be best used in a particular machine cell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Identify and eliminate redundant inventory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Requirement: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A </a:t>
            </a:r>
            <a:r>
              <a:rPr lang="en-US" altLang="en-US" sz="2200" smtClean="0">
                <a:solidFill>
                  <a:srgbClr val="FFFF00"/>
                </a:solidFill>
              </a:rPr>
              <a:t>taxonomy</a:t>
            </a:r>
            <a:r>
              <a:rPr lang="en-US" altLang="en-US" sz="2200" smtClean="0">
                <a:solidFill>
                  <a:srgbClr val="990000"/>
                </a:solidFill>
              </a:rPr>
              <a:t> </a:t>
            </a:r>
            <a:r>
              <a:rPr lang="en-US" altLang="en-US" sz="2200" smtClean="0"/>
              <a:t>of part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317715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7C6FE8-D5C3-45ED-8540-2728214555D1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2/12/2018</a:t>
            </a:fld>
            <a:endParaRPr lang="en-US" altLang="en-US" sz="1400" smtClean="0"/>
          </a:p>
        </p:txBody>
      </p:sp>
      <p:sp>
        <p:nvSpPr>
          <p:cNvPr id="614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61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7B74E3-7D7B-4511-A8C4-168A99B30B5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Benefits of GT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Clr>
                <a:srgbClr val="E4D490"/>
              </a:buClr>
              <a:buFont typeface="Arial" panose="020B0604020202020204" pitchFamily="34" charset="0"/>
              <a:buChar char="•"/>
            </a:pPr>
            <a:r>
              <a:rPr lang="en-US" altLang="en-US" sz="1700" dirty="0" smtClean="0"/>
              <a:t>Facilitates formation of part families and machine cells</a:t>
            </a:r>
          </a:p>
          <a:p>
            <a:pPr eaLnBrk="1" hangingPunct="1">
              <a:buClr>
                <a:srgbClr val="E4D490"/>
              </a:buClr>
              <a:buFont typeface="Arial" panose="020B0604020202020204" pitchFamily="34" charset="0"/>
              <a:buChar char="•"/>
            </a:pPr>
            <a:r>
              <a:rPr lang="en-US" altLang="en-US" sz="1700" dirty="0" smtClean="0"/>
              <a:t>Quick retrieval of designs, drawings, &amp; process plans</a:t>
            </a:r>
          </a:p>
          <a:p>
            <a:pPr eaLnBrk="1" hangingPunct="1">
              <a:buClr>
                <a:srgbClr val="E4D490"/>
              </a:buClr>
              <a:buFont typeface="Arial" panose="020B0604020202020204" pitchFamily="34" charset="0"/>
              <a:buChar char="•"/>
            </a:pPr>
            <a:r>
              <a:rPr lang="en-US" altLang="en-US" sz="1700" dirty="0" smtClean="0"/>
              <a:t>Reduces design duplication</a:t>
            </a:r>
          </a:p>
          <a:p>
            <a:pPr eaLnBrk="1" hangingPunct="1">
              <a:buClr>
                <a:srgbClr val="E4D490"/>
              </a:buClr>
              <a:buFont typeface="Arial" panose="020B0604020202020204" pitchFamily="34" charset="0"/>
              <a:buChar char="•"/>
            </a:pPr>
            <a:r>
              <a:rPr lang="en-US" altLang="en-US" sz="1700" dirty="0" smtClean="0"/>
              <a:t>Provides reliable </a:t>
            </a:r>
            <a:r>
              <a:rPr lang="en-US" altLang="en-US" sz="1700" dirty="0" err="1" smtClean="0"/>
              <a:t>workpiece</a:t>
            </a:r>
            <a:r>
              <a:rPr lang="en-US" altLang="en-US" sz="1700" dirty="0" smtClean="0"/>
              <a:t> statistics</a:t>
            </a:r>
          </a:p>
          <a:p>
            <a:pPr eaLnBrk="1" hangingPunct="1">
              <a:buClr>
                <a:srgbClr val="E4D490"/>
              </a:buClr>
              <a:buFont typeface="Arial" panose="020B0604020202020204" pitchFamily="34" charset="0"/>
              <a:buChar char="•"/>
            </a:pPr>
            <a:r>
              <a:rPr lang="en-US" altLang="en-US" sz="1700" dirty="0" smtClean="0"/>
              <a:t>Facilitates accurate estimation of machine tool requirements and logical machine loadings</a:t>
            </a:r>
          </a:p>
          <a:p>
            <a:pPr eaLnBrk="1" hangingPunct="1">
              <a:buClr>
                <a:srgbClr val="E4D490"/>
              </a:buClr>
              <a:buFont typeface="Arial" panose="020B0604020202020204" pitchFamily="34" charset="0"/>
              <a:buChar char="•"/>
            </a:pPr>
            <a:r>
              <a:rPr lang="en-US" altLang="en-US" sz="1700" dirty="0" smtClean="0"/>
              <a:t>Permits rationalization of tooling setups, reduces setup time, and reduces production throughput time</a:t>
            </a:r>
          </a:p>
          <a:p>
            <a:pPr eaLnBrk="1" hangingPunct="1"/>
            <a:endParaRPr lang="en-US" altLang="en-US" sz="1700" dirty="0" smtClean="0"/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E4D490"/>
              </a:buClr>
              <a:buFont typeface="Arial" panose="020B0604020202020204" pitchFamily="34" charset="0"/>
              <a:buChar char="•"/>
            </a:pPr>
            <a:r>
              <a:rPr lang="en-US" altLang="en-US" sz="1700" dirty="0" smtClean="0"/>
              <a:t>Allows rationalization and improvement in tool design</a:t>
            </a:r>
          </a:p>
          <a:p>
            <a:pPr eaLnBrk="1" hangingPunct="1">
              <a:lnSpc>
                <a:spcPct val="90000"/>
              </a:lnSpc>
              <a:buClr>
                <a:srgbClr val="E4D490"/>
              </a:buClr>
              <a:buFont typeface="Arial" panose="020B0604020202020204" pitchFamily="34" charset="0"/>
              <a:buChar char="•"/>
            </a:pPr>
            <a:r>
              <a:rPr lang="en-US" altLang="en-US" sz="1700" dirty="0" smtClean="0"/>
              <a:t>Aids production planning and scheduling procedures</a:t>
            </a:r>
          </a:p>
          <a:p>
            <a:pPr eaLnBrk="1" hangingPunct="1">
              <a:lnSpc>
                <a:spcPct val="90000"/>
              </a:lnSpc>
              <a:buClr>
                <a:srgbClr val="E4D490"/>
              </a:buClr>
              <a:buFont typeface="Arial" panose="020B0604020202020204" pitchFamily="34" charset="0"/>
              <a:buChar char="•"/>
            </a:pPr>
            <a:r>
              <a:rPr lang="en-US" altLang="en-US" sz="1700" dirty="0" smtClean="0"/>
              <a:t>Improves cost estimation and facilitates cost accounting procedures</a:t>
            </a:r>
          </a:p>
          <a:p>
            <a:pPr eaLnBrk="1" hangingPunct="1">
              <a:lnSpc>
                <a:spcPct val="90000"/>
              </a:lnSpc>
              <a:buClr>
                <a:srgbClr val="E4D490"/>
              </a:buClr>
              <a:buFont typeface="Arial" panose="020B0604020202020204" pitchFamily="34" charset="0"/>
              <a:buChar char="•"/>
            </a:pPr>
            <a:r>
              <a:rPr lang="en-US" altLang="en-US" sz="1700" dirty="0" smtClean="0"/>
              <a:t>Provides for better machine tool utilization and better use of tools, fixtures, &amp; people</a:t>
            </a:r>
          </a:p>
          <a:p>
            <a:pPr eaLnBrk="1" hangingPunct="1">
              <a:lnSpc>
                <a:spcPct val="90000"/>
              </a:lnSpc>
              <a:buClr>
                <a:srgbClr val="E4D490"/>
              </a:buClr>
              <a:buFont typeface="Arial" panose="020B0604020202020204" pitchFamily="34" charset="0"/>
              <a:buChar char="•"/>
            </a:pPr>
            <a:r>
              <a:rPr lang="en-US" altLang="en-US" sz="1700" dirty="0" smtClean="0"/>
              <a:t>Facilitates NC part programming.</a:t>
            </a:r>
          </a:p>
          <a:p>
            <a:pPr eaLnBrk="1" hangingPunct="1">
              <a:lnSpc>
                <a:spcPct val="90000"/>
              </a:lnSpc>
            </a:pPr>
            <a:endParaRPr lang="en-US" altLang="en-US" sz="17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1700" dirty="0" smtClean="0"/>
          </a:p>
          <a:p>
            <a:pPr lvl="4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 smtClean="0">
                <a:solidFill>
                  <a:srgbClr val="FFFF00"/>
                </a:solidFill>
              </a:rPr>
              <a:t>(Ham)</a:t>
            </a:r>
          </a:p>
        </p:txBody>
      </p:sp>
    </p:spTree>
    <p:extLst>
      <p:ext uri="{BB962C8B-B14F-4D97-AF65-F5344CB8AC3E}">
        <p14:creationId xmlns:p14="http://schemas.microsoft.com/office/powerpoint/2010/main" val="170107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6954FC-E948-4FF5-A7EC-121A5A235C89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2/12/2018</a:t>
            </a:fld>
            <a:endParaRPr lang="en-US" altLang="en-US" sz="14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50B22D-B43C-443A-B348-7610304FD33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Identify Groups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Similar Design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Size of parts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Geometric shape of parts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Materials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rgbClr val="FFFF00"/>
                </a:solidFill>
              </a:rPr>
              <a:t>Technique:  Parts Classification &amp; Coding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9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Similar Manufacturing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Common processing steps (routings)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/>
              <a:t>Common tools and fixtures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rgbClr val="FFFF00"/>
                </a:solidFill>
              </a:rPr>
              <a:t>Technique:  Production Flow Analysis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9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Similarity groupings are called </a:t>
            </a:r>
            <a:r>
              <a:rPr lang="en-US" altLang="en-US" sz="2400" dirty="0" smtClean="0">
                <a:solidFill>
                  <a:srgbClr val="FFFF00"/>
                </a:solidFill>
              </a:rPr>
              <a:t>Part Families</a:t>
            </a:r>
          </a:p>
        </p:txBody>
      </p:sp>
    </p:spTree>
    <p:extLst>
      <p:ext uri="{BB962C8B-B14F-4D97-AF65-F5344CB8AC3E}">
        <p14:creationId xmlns:p14="http://schemas.microsoft.com/office/powerpoint/2010/main" val="145589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C9F0C1-485B-45D2-AFF5-6394374F9B3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2/12/2018</a:t>
            </a:fld>
            <a:endParaRPr lang="en-US" alt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93A751-428D-448A-9E5E-F6107F52290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Parts Classification &amp; Coding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700" smtClean="0"/>
              <a:t>Group Technology applied to parts is called </a:t>
            </a:r>
            <a:r>
              <a:rPr lang="en-US" altLang="en-US" sz="2700" smtClean="0">
                <a:solidFill>
                  <a:srgbClr val="FFFF00"/>
                </a:solidFill>
              </a:rPr>
              <a:t>Parts Classification &amp; Coding</a:t>
            </a:r>
            <a:r>
              <a:rPr lang="en-US" altLang="en-US" sz="2700" smtClean="0">
                <a:solidFill>
                  <a:srgbClr val="990000"/>
                </a:solidFill>
              </a:rPr>
              <a:t> </a:t>
            </a:r>
            <a:r>
              <a:rPr lang="en-US" altLang="en-US" sz="2700" smtClean="0"/>
              <a:t>(PC&amp;C)</a:t>
            </a:r>
          </a:p>
          <a:p>
            <a:pPr eaLnBrk="1" hangingPunct="1"/>
            <a:endParaRPr lang="en-US" altLang="en-US" sz="1000" smtClean="0"/>
          </a:p>
          <a:p>
            <a:pPr eaLnBrk="1" hangingPunct="1"/>
            <a:r>
              <a:rPr lang="en-US" altLang="en-US" sz="2700" smtClean="0"/>
              <a:t>Methods:</a:t>
            </a:r>
          </a:p>
          <a:p>
            <a:pPr lvl="1" eaLnBrk="1" hangingPunct="1"/>
            <a:r>
              <a:rPr lang="en-US" altLang="en-US" sz="2200" smtClean="0"/>
              <a:t>(Human) Visual Inspection</a:t>
            </a:r>
          </a:p>
          <a:p>
            <a:pPr lvl="2" eaLnBrk="1" hangingPunct="1"/>
            <a:r>
              <a:rPr lang="en-US" altLang="en-US" sz="2000" smtClean="0"/>
              <a:t>Least sophisticated</a:t>
            </a:r>
          </a:p>
          <a:p>
            <a:pPr lvl="2" eaLnBrk="1" hangingPunct="1"/>
            <a:r>
              <a:rPr lang="en-US" altLang="en-US" sz="2000" smtClean="0"/>
              <a:t>Least accurate (repeatable)</a:t>
            </a:r>
          </a:p>
          <a:p>
            <a:pPr lvl="2" eaLnBrk="1" hangingPunct="1"/>
            <a:r>
              <a:rPr lang="en-US" altLang="en-US" sz="2000" smtClean="0"/>
              <a:t>Least expensive</a:t>
            </a:r>
          </a:p>
          <a:p>
            <a:pPr lvl="2" eaLnBrk="1" hangingPunct="1"/>
            <a:endParaRPr lang="en-US" altLang="en-US" sz="800" smtClean="0"/>
          </a:p>
          <a:p>
            <a:pPr lvl="1" eaLnBrk="1" hangingPunct="1"/>
            <a:r>
              <a:rPr lang="en-US" altLang="en-US" sz="2200" smtClean="0"/>
              <a:t>(Computer) Feature Recognition</a:t>
            </a:r>
          </a:p>
          <a:p>
            <a:pPr lvl="2" eaLnBrk="1" hangingPunct="1"/>
            <a:r>
              <a:rPr lang="en-US" altLang="en-US" sz="2000" smtClean="0"/>
              <a:t>Most expensive to develop</a:t>
            </a:r>
          </a:p>
          <a:p>
            <a:pPr lvl="2" eaLnBrk="1" hangingPunct="1"/>
            <a:r>
              <a:rPr lang="en-US" altLang="en-US" sz="2000" smtClean="0"/>
              <a:t>Most accurate (repeatable)</a:t>
            </a:r>
          </a:p>
        </p:txBody>
      </p:sp>
    </p:spTree>
    <p:extLst>
      <p:ext uri="{BB962C8B-B14F-4D97-AF65-F5344CB8AC3E}">
        <p14:creationId xmlns:p14="http://schemas.microsoft.com/office/powerpoint/2010/main" val="118759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E55518-17AF-4B8E-8183-AE33F45D526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2/12/2018</a:t>
            </a:fld>
            <a:endParaRPr lang="en-US" altLang="en-US" sz="1400" smtClean="0"/>
          </a:p>
        </p:txBody>
      </p:sp>
      <p:sp>
        <p:nvSpPr>
          <p:cNvPr id="921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922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25A085-985D-4416-91A8-317067F2E36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Typical PC&amp;C Attributes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100" smtClean="0"/>
              <a:t>Part Design Attributes:</a:t>
            </a:r>
          </a:p>
          <a:p>
            <a:pPr lvl="1" eaLnBrk="1" hangingPunct="1"/>
            <a:r>
              <a:rPr lang="en-US" altLang="en-US" sz="1800" smtClean="0"/>
              <a:t>Basic external shape</a:t>
            </a:r>
          </a:p>
          <a:p>
            <a:pPr lvl="1" eaLnBrk="1" hangingPunct="1"/>
            <a:r>
              <a:rPr lang="en-US" altLang="en-US" sz="1800" smtClean="0"/>
              <a:t>Basic internal shape</a:t>
            </a:r>
          </a:p>
          <a:p>
            <a:pPr lvl="1" eaLnBrk="1" hangingPunct="1"/>
            <a:r>
              <a:rPr lang="en-US" altLang="en-US" sz="1800" smtClean="0"/>
              <a:t>Major dimensions</a:t>
            </a:r>
          </a:p>
          <a:p>
            <a:pPr lvl="1" eaLnBrk="1" hangingPunct="1"/>
            <a:r>
              <a:rPr lang="en-US" altLang="en-US" sz="1800" smtClean="0"/>
              <a:t>Length/diameter ratio</a:t>
            </a:r>
          </a:p>
          <a:p>
            <a:pPr lvl="1" eaLnBrk="1" hangingPunct="1"/>
            <a:r>
              <a:rPr lang="en-US" altLang="en-US" sz="1800" smtClean="0"/>
              <a:t>Minor dimensions</a:t>
            </a:r>
          </a:p>
          <a:p>
            <a:pPr lvl="1" eaLnBrk="1" hangingPunct="1"/>
            <a:r>
              <a:rPr lang="en-US" altLang="en-US" sz="1800" smtClean="0"/>
              <a:t>Material type</a:t>
            </a:r>
          </a:p>
          <a:p>
            <a:pPr lvl="1" eaLnBrk="1" hangingPunct="1"/>
            <a:r>
              <a:rPr lang="en-US" altLang="en-US" sz="1800" smtClean="0"/>
              <a:t>Tolerances </a:t>
            </a:r>
          </a:p>
          <a:p>
            <a:pPr lvl="1" eaLnBrk="1" hangingPunct="1"/>
            <a:r>
              <a:rPr lang="en-US" altLang="en-US" sz="1800" smtClean="0"/>
              <a:t>Surface finish</a:t>
            </a:r>
          </a:p>
          <a:p>
            <a:pPr lvl="1" eaLnBrk="1" hangingPunct="1"/>
            <a:r>
              <a:rPr lang="en-US" altLang="en-US" sz="1800" smtClean="0"/>
              <a:t>Part function</a:t>
            </a:r>
          </a:p>
          <a:p>
            <a:pPr lvl="1" eaLnBrk="1" hangingPunct="1"/>
            <a:endParaRPr lang="en-US" altLang="en-US" sz="1800" smtClean="0"/>
          </a:p>
          <a:p>
            <a:pPr lvl="1" eaLnBrk="1" hangingPunct="1"/>
            <a:endParaRPr lang="en-US" altLang="en-US" sz="1800" smtClean="0"/>
          </a:p>
          <a:p>
            <a:pPr lvl="3" eaLnBrk="1" hangingPunct="1">
              <a:buFontTx/>
              <a:buNone/>
            </a:pPr>
            <a:r>
              <a:rPr lang="en-US" altLang="en-US" sz="1600" smtClean="0"/>
              <a:t>(Groover)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100" smtClean="0"/>
              <a:t>Part Mfg Attributes:</a:t>
            </a:r>
          </a:p>
          <a:p>
            <a:pPr lvl="1" eaLnBrk="1" hangingPunct="1"/>
            <a:r>
              <a:rPr lang="en-US" altLang="en-US" sz="1800" smtClean="0"/>
              <a:t>Major process</a:t>
            </a:r>
          </a:p>
          <a:p>
            <a:pPr lvl="1" eaLnBrk="1" hangingPunct="1"/>
            <a:r>
              <a:rPr lang="en-US" altLang="en-US" sz="1800" smtClean="0"/>
              <a:t>Minor operations</a:t>
            </a:r>
          </a:p>
          <a:p>
            <a:pPr lvl="1" eaLnBrk="1" hangingPunct="1"/>
            <a:r>
              <a:rPr lang="en-US" altLang="en-US" sz="1800" smtClean="0"/>
              <a:t>Major dimension</a:t>
            </a:r>
          </a:p>
          <a:p>
            <a:pPr lvl="1" eaLnBrk="1" hangingPunct="1"/>
            <a:r>
              <a:rPr lang="en-US" altLang="en-US" sz="1800" smtClean="0"/>
              <a:t>Length/diameter ratio</a:t>
            </a:r>
          </a:p>
          <a:p>
            <a:pPr lvl="1" eaLnBrk="1" hangingPunct="1"/>
            <a:r>
              <a:rPr lang="en-US" altLang="en-US" sz="1800" smtClean="0"/>
              <a:t>Operation sequence</a:t>
            </a:r>
          </a:p>
          <a:p>
            <a:pPr lvl="1" eaLnBrk="1" hangingPunct="1"/>
            <a:r>
              <a:rPr lang="en-US" altLang="en-US" sz="1800" smtClean="0"/>
              <a:t>Surface finish</a:t>
            </a:r>
          </a:p>
          <a:p>
            <a:pPr lvl="1" eaLnBrk="1" hangingPunct="1"/>
            <a:r>
              <a:rPr lang="en-US" altLang="en-US" sz="1800" smtClean="0"/>
              <a:t>Machine tool</a:t>
            </a:r>
          </a:p>
          <a:p>
            <a:pPr lvl="1" eaLnBrk="1" hangingPunct="1"/>
            <a:r>
              <a:rPr lang="en-US" altLang="en-US" sz="1800" smtClean="0"/>
              <a:t>Production time</a:t>
            </a:r>
          </a:p>
          <a:p>
            <a:pPr lvl="1" eaLnBrk="1" hangingPunct="1"/>
            <a:r>
              <a:rPr lang="en-US" altLang="en-US" sz="1800" smtClean="0"/>
              <a:t>Batch size</a:t>
            </a:r>
          </a:p>
          <a:p>
            <a:pPr lvl="1" eaLnBrk="1" hangingPunct="1"/>
            <a:r>
              <a:rPr lang="en-US" altLang="en-US" sz="1800" smtClean="0"/>
              <a:t>Annual production</a:t>
            </a:r>
          </a:p>
          <a:p>
            <a:pPr lvl="1" eaLnBrk="1" hangingPunct="1"/>
            <a:r>
              <a:rPr lang="en-US" altLang="en-US" sz="1800" smtClean="0"/>
              <a:t>Required Fixtures</a:t>
            </a:r>
          </a:p>
          <a:p>
            <a:pPr lvl="1" eaLnBrk="1" hangingPunct="1"/>
            <a:r>
              <a:rPr lang="en-US" altLang="en-US" sz="1800" smtClean="0"/>
              <a:t>Cutting tools</a:t>
            </a:r>
          </a:p>
          <a:p>
            <a:pPr lvl="1" eaLnBrk="1" hangingPunct="1"/>
            <a:endParaRPr lang="en-US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49267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13F649-1D58-47B0-BF62-3155A2B40E3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2/12/2018</a:t>
            </a:fld>
            <a:endParaRPr lang="en-US" altLang="en-US" sz="14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6873B9-A598-420E-9FBD-800623583E5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PC&amp;C Code Types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300" smtClean="0"/>
              <a:t>Three PC&amp;C Code Types:</a:t>
            </a:r>
          </a:p>
          <a:p>
            <a:pPr lvl="1" eaLnBrk="1" hangingPunct="1"/>
            <a:r>
              <a:rPr lang="en-US" altLang="en-US" sz="2000" smtClean="0"/>
              <a:t>Hierarchical (monocode)</a:t>
            </a:r>
          </a:p>
          <a:p>
            <a:pPr lvl="2" eaLnBrk="1" hangingPunct="1"/>
            <a:r>
              <a:rPr lang="en-US" altLang="en-US" sz="1800" smtClean="0"/>
              <a:t>Succeeding position code values depend on the preceding code values</a:t>
            </a:r>
          </a:p>
          <a:p>
            <a:pPr lvl="3" eaLnBrk="1" hangingPunct="1"/>
            <a:r>
              <a:rPr lang="en-US" altLang="en-US" sz="1600" smtClean="0"/>
              <a:t>Very detailed &amp; compact, but complex</a:t>
            </a:r>
          </a:p>
          <a:p>
            <a:pPr lvl="3" eaLnBrk="1" hangingPunct="1"/>
            <a:r>
              <a:rPr lang="en-US" altLang="en-US" sz="1600" smtClean="0"/>
              <a:t>Tend to exaggerate minor differences</a:t>
            </a:r>
          </a:p>
          <a:p>
            <a:pPr lvl="1" eaLnBrk="1" hangingPunct="1"/>
            <a:r>
              <a:rPr lang="en-US" altLang="en-US" sz="2000" smtClean="0"/>
              <a:t>Chain (polycode)</a:t>
            </a:r>
          </a:p>
          <a:p>
            <a:pPr lvl="2" eaLnBrk="1" hangingPunct="1"/>
            <a:r>
              <a:rPr lang="en-US" altLang="en-US" sz="1800" smtClean="0"/>
              <a:t>Individual code values do not depend on the other code positions</a:t>
            </a:r>
          </a:p>
          <a:p>
            <a:pPr lvl="3" eaLnBrk="1" hangingPunct="1"/>
            <a:r>
              <a:rPr lang="en-US" altLang="en-US" sz="1600" smtClean="0"/>
              <a:t>Robust (least affected by minor differences)</a:t>
            </a:r>
          </a:p>
          <a:p>
            <a:pPr lvl="3" eaLnBrk="1" hangingPunct="1"/>
            <a:r>
              <a:rPr lang="en-US" altLang="en-US" sz="1600" smtClean="0"/>
              <a:t>Least compact for same level of detail (30+ digits)</a:t>
            </a:r>
          </a:p>
          <a:p>
            <a:pPr lvl="1" eaLnBrk="1" hangingPunct="1"/>
            <a:r>
              <a:rPr lang="en-US" altLang="en-US" sz="2000" smtClean="0"/>
              <a:t>Hybrid</a:t>
            </a:r>
          </a:p>
          <a:p>
            <a:pPr lvl="2" eaLnBrk="1" hangingPunct="1"/>
            <a:r>
              <a:rPr lang="en-US" altLang="en-US" sz="1800" smtClean="0"/>
              <a:t>Mixture of hierarchical and chain types</a:t>
            </a:r>
          </a:p>
        </p:txBody>
      </p:sp>
    </p:spTree>
    <p:extLst>
      <p:ext uri="{BB962C8B-B14F-4D97-AF65-F5344CB8AC3E}">
        <p14:creationId xmlns:p14="http://schemas.microsoft.com/office/powerpoint/2010/main" val="250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EDDCCD-3104-44F2-A878-07BB224DFED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2/12/2018</a:t>
            </a:fld>
            <a:endParaRPr lang="en-US" altLang="en-US" sz="1400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IENG 475: Computer-Controlled Manufacturing Systems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62CD68-7BC8-46B5-8846-EF56AB7F372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GT PC&amp;C Code Examples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Vuosa-Praha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4 digits (monocode)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Opitz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Basic - 5 digits (monocode)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Enhanced - 9 digits (hybrid)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DCLASS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8 digits (monocode)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MICLASS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12 digits (polycode)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KK-3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21 digits (hybrid)</a:t>
            </a:r>
          </a:p>
        </p:txBody>
      </p:sp>
    </p:spTree>
    <p:extLst>
      <p:ext uri="{BB962C8B-B14F-4D97-AF65-F5344CB8AC3E}">
        <p14:creationId xmlns:p14="http://schemas.microsoft.com/office/powerpoint/2010/main" val="65247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Mines RGB">
      <a:dk1>
        <a:srgbClr val="071D49"/>
      </a:dk1>
      <a:lt1>
        <a:srgbClr val="B3A369"/>
      </a:lt1>
      <a:dk2>
        <a:srgbClr val="000000"/>
      </a:dk2>
      <a:lt2>
        <a:srgbClr val="E4D490"/>
      </a:lt2>
      <a:accent1>
        <a:srgbClr val="E4D490"/>
      </a:accent1>
      <a:accent2>
        <a:srgbClr val="FFFFFF"/>
      </a:accent2>
      <a:accent3>
        <a:srgbClr val="B3A369"/>
      </a:accent3>
      <a:accent4>
        <a:srgbClr val="071D49"/>
      </a:accent4>
      <a:accent5>
        <a:srgbClr val="FFFF00"/>
      </a:accent5>
      <a:accent6>
        <a:srgbClr val="C00000"/>
      </a:accent6>
      <a:hlink>
        <a:srgbClr val="00B0F0"/>
      </a:hlink>
      <a:folHlink>
        <a:srgbClr val="3398FF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3678</TotalTime>
  <Words>1445</Words>
  <Application>Microsoft Office PowerPoint</Application>
  <PresentationFormat>On-screen Show (4:3)</PresentationFormat>
  <Paragraphs>430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Studio</vt:lpstr>
      <vt:lpstr>IENG 475 - Lecture 08</vt:lpstr>
      <vt:lpstr>Assignment</vt:lpstr>
      <vt:lpstr>Group Technology (GT)</vt:lpstr>
      <vt:lpstr>Benefits of GT</vt:lpstr>
      <vt:lpstr>How to Identify Groups</vt:lpstr>
      <vt:lpstr>Parts Classification &amp; Coding</vt:lpstr>
      <vt:lpstr>Typical PC&amp;C Attributes</vt:lpstr>
      <vt:lpstr>PC&amp;C Code Types</vt:lpstr>
      <vt:lpstr>GT PC&amp;C Code Examples</vt:lpstr>
      <vt:lpstr>GT PC&amp;C Vuosa-Praha Code Ex.</vt:lpstr>
      <vt:lpstr>GT PC&amp;C Opitz Code Example</vt:lpstr>
      <vt:lpstr>PC&amp;C Opitz Supplemental Code</vt:lpstr>
      <vt:lpstr>CAPP</vt:lpstr>
      <vt:lpstr>Why CAPP?</vt:lpstr>
      <vt:lpstr> Where does this GT improved productivity impact the  Manufacturing Cost Breakdown</vt:lpstr>
    </vt:vector>
  </TitlesOfParts>
  <Company>SDSMT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Tehcnology - PC&amp;C</dc:title>
  <dc:creator>D.H. Jensen</dc:creator>
  <cp:lastModifiedBy>Jensen, Dean H.</cp:lastModifiedBy>
  <cp:revision>144</cp:revision>
  <cp:lastPrinted>2016-02-22T21:02:35Z</cp:lastPrinted>
  <dcterms:created xsi:type="dcterms:W3CDTF">2002-09-30T14:47:20Z</dcterms:created>
  <dcterms:modified xsi:type="dcterms:W3CDTF">2018-02-12T20:54:11Z</dcterms:modified>
</cp:coreProperties>
</file>