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3"/>
  </p:notesMasterIdLst>
  <p:handoutMasterIdLst>
    <p:handoutMasterId r:id="rId24"/>
  </p:handoutMasterIdLst>
  <p:sldIdLst>
    <p:sldId id="378" r:id="rId2"/>
    <p:sldId id="379" r:id="rId3"/>
    <p:sldId id="380" r:id="rId4"/>
    <p:sldId id="381" r:id="rId5"/>
    <p:sldId id="382" r:id="rId6"/>
    <p:sldId id="383" r:id="rId7"/>
    <p:sldId id="384" r:id="rId8"/>
    <p:sldId id="385" r:id="rId9"/>
    <p:sldId id="386" r:id="rId10"/>
    <p:sldId id="387" r:id="rId11"/>
    <p:sldId id="388" r:id="rId12"/>
    <p:sldId id="389" r:id="rId13"/>
    <p:sldId id="390" r:id="rId14"/>
    <p:sldId id="391" r:id="rId15"/>
    <p:sldId id="392" r:id="rId16"/>
    <p:sldId id="393" r:id="rId17"/>
    <p:sldId id="394" r:id="rId18"/>
    <p:sldId id="395" r:id="rId19"/>
    <p:sldId id="396" r:id="rId20"/>
    <p:sldId id="397" r:id="rId21"/>
    <p:sldId id="398" r:id="rId2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D490"/>
    <a:srgbClr val="B3A369"/>
    <a:srgbClr val="FFFFFF"/>
    <a:srgbClr val="071D49"/>
    <a:srgbClr val="00FFFF"/>
    <a:srgbClr val="00C9C4"/>
    <a:srgbClr val="009999"/>
    <a:srgbClr val="003366"/>
    <a:srgbClr val="9900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6" autoAdjust="0"/>
    <p:restoredTop sz="94674" autoAdjust="0"/>
  </p:normalViewPr>
  <p:slideViewPr>
    <p:cSldViewPr>
      <p:cViewPr varScale="1">
        <p:scale>
          <a:sx n="107" d="100"/>
          <a:sy n="107" d="100"/>
        </p:scale>
        <p:origin x="-22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</p:sldLst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1854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3.xml"/><Relationship Id="rId18" Type="http://schemas.openxmlformats.org/officeDocument/2006/relationships/slide" Target="slides/slide19.xml"/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17" Type="http://schemas.openxmlformats.org/officeDocument/2006/relationships/slide" Target="slides/slide18.xml"/><Relationship Id="rId2" Type="http://schemas.openxmlformats.org/officeDocument/2006/relationships/slide" Target="slides/slide2.xml"/><Relationship Id="rId16" Type="http://schemas.openxmlformats.org/officeDocument/2006/relationships/slide" Target="slides/slide17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5" Type="http://schemas.openxmlformats.org/officeDocument/2006/relationships/slide" Target="slides/slide5.xml"/><Relationship Id="rId15" Type="http://schemas.openxmlformats.org/officeDocument/2006/relationships/slide" Target="slides/slide16.xml"/><Relationship Id="rId10" Type="http://schemas.openxmlformats.org/officeDocument/2006/relationships/slide" Target="slides/slide10.xml"/><Relationship Id="rId19" Type="http://schemas.openxmlformats.org/officeDocument/2006/relationships/slide" Target="slides/slide20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speedy\djensen$\public_html\IENG%20475\Materials\Specific%20Energy%20Table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Specific Energy Correction for DOC</a:t>
            </a:r>
          </a:p>
        </c:rich>
      </c:tx>
      <c:layout>
        <c:manualLayout>
          <c:xMode val="edge"/>
          <c:yMode val="edge"/>
          <c:x val="0.1863636363636364"/>
          <c:y val="3.342618384401114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7272727272727287"/>
          <c:y val="0.19220055710306413"/>
          <c:w val="0.77045454545454561"/>
          <c:h val="0.55988857938718661"/>
        </c:manualLayout>
      </c:layout>
      <c:lineChart>
        <c:grouping val="standard"/>
        <c:varyColors val="0"/>
        <c:ser>
          <c:idx val="0"/>
          <c:order val="0"/>
          <c:tx>
            <c:strRef>
              <c:f>'Correction Factor'!$B$22</c:f>
              <c:strCache>
                <c:ptCount val="1"/>
                <c:pt idx="0">
                  <c:v>Correction Factor</c:v>
                </c:pt>
              </c:strCache>
            </c:strRef>
          </c:tx>
          <c:spPr>
            <a:ln w="25400">
              <a:solidFill>
                <a:srgbClr val="000080"/>
              </a:solidFill>
              <a:prstDash val="solid"/>
            </a:ln>
          </c:spPr>
          <c:marker>
            <c:symbol val="none"/>
          </c:marker>
          <c:cat>
            <c:numRef>
              <c:f>'Correction Factor'!$A$23:$A$37</c:f>
              <c:numCache>
                <c:formatCode>0.0000</c:formatCode>
                <c:ptCount val="15"/>
                <c:pt idx="0">
                  <c:v>1.2999999999999995E-3</c:v>
                </c:pt>
                <c:pt idx="1">
                  <c:v>2.5000000000000014E-3</c:v>
                </c:pt>
                <c:pt idx="2">
                  <c:v>5.0000000000000027E-3</c:v>
                </c:pt>
                <c:pt idx="3">
                  <c:v>7.5000000000000041E-3</c:v>
                </c:pt>
                <c:pt idx="4">
                  <c:v>1.0000000000000005E-2</c:v>
                </c:pt>
                <c:pt idx="5">
                  <c:v>1.2500000000000004E-2</c:v>
                </c:pt>
                <c:pt idx="6">
                  <c:v>1.4999999999999998E-2</c:v>
                </c:pt>
                <c:pt idx="7">
                  <c:v>1.7500000000000012E-2</c:v>
                </c:pt>
                <c:pt idx="8">
                  <c:v>2.0000000000000011E-2</c:v>
                </c:pt>
                <c:pt idx="9">
                  <c:v>2.5000000000000008E-2</c:v>
                </c:pt>
                <c:pt idx="10">
                  <c:v>3.0000000000000009E-2</c:v>
                </c:pt>
                <c:pt idx="11">
                  <c:v>3.5000000000000024E-2</c:v>
                </c:pt>
                <c:pt idx="12">
                  <c:v>4.0000000000000022E-2</c:v>
                </c:pt>
                <c:pt idx="13">
                  <c:v>4.5000000000000026E-2</c:v>
                </c:pt>
                <c:pt idx="14">
                  <c:v>5.0000000000000017E-2</c:v>
                </c:pt>
              </c:numCache>
            </c:numRef>
          </c:cat>
          <c:val>
            <c:numRef>
              <c:f>'Correction Factor'!$B$23:$B$37</c:f>
              <c:numCache>
                <c:formatCode>0.00</c:formatCode>
                <c:ptCount val="15"/>
                <c:pt idx="0">
                  <c:v>1.8</c:v>
                </c:pt>
                <c:pt idx="1">
                  <c:v>1.57</c:v>
                </c:pt>
                <c:pt idx="2">
                  <c:v>1.35</c:v>
                </c:pt>
                <c:pt idx="3">
                  <c:v>1.1700000000000006</c:v>
                </c:pt>
                <c:pt idx="4">
                  <c:v>1.04</c:v>
                </c:pt>
                <c:pt idx="5">
                  <c:v>0.98</c:v>
                </c:pt>
                <c:pt idx="6">
                  <c:v>0.92</c:v>
                </c:pt>
                <c:pt idx="7">
                  <c:v>0.87000000000000033</c:v>
                </c:pt>
                <c:pt idx="8">
                  <c:v>0.83000000000000029</c:v>
                </c:pt>
                <c:pt idx="9">
                  <c:v>0.79</c:v>
                </c:pt>
                <c:pt idx="10">
                  <c:v>0.76000000000000034</c:v>
                </c:pt>
                <c:pt idx="11">
                  <c:v>0.72000000000000031</c:v>
                </c:pt>
                <c:pt idx="12">
                  <c:v>0.69000000000000039</c:v>
                </c:pt>
                <c:pt idx="13">
                  <c:v>0.68000000000000027</c:v>
                </c:pt>
                <c:pt idx="14">
                  <c:v>0.67000000000000048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267904"/>
        <c:axId val="120269824"/>
      </c:lineChart>
      <c:catAx>
        <c:axId val="120267904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Depth of Cut</a:t>
                </a:r>
              </a:p>
            </c:rich>
          </c:tx>
          <c:layout>
            <c:manualLayout>
              <c:xMode val="edge"/>
              <c:yMode val="edge"/>
              <c:x val="0.46363636363636362"/>
              <c:y val="0.89415041782729832"/>
            </c:manualLayout>
          </c:layout>
          <c:overlay val="0"/>
          <c:spPr>
            <a:noFill/>
            <a:ln w="25400">
              <a:noFill/>
            </a:ln>
          </c:spPr>
        </c:title>
        <c:numFmt formatCode="0.0000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026982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2026982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Correction Factor</a:t>
                </a:r>
              </a:p>
            </c:rich>
          </c:tx>
          <c:layout>
            <c:manualLayout>
              <c:xMode val="edge"/>
              <c:yMode val="edge"/>
              <c:x val="3.6363636363636362E-2"/>
              <c:y val="0.31197771587743789"/>
            </c:manualLayout>
          </c:layout>
          <c:overlay val="0"/>
          <c:spPr>
            <a:noFill/>
            <a:ln w="25400">
              <a:noFill/>
            </a:ln>
          </c:spPr>
        </c:title>
        <c:numFmt formatCode="0.00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0267904"/>
        <c:crosses val="autoZero"/>
        <c:crossBetween val="midCat"/>
      </c:valAx>
      <c:spPr>
        <a:solidFill>
          <a:srgbClr val="FFFF0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E4D490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21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IENG 475:  Computer-Controlled Manufacturing Systems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4183" y="0"/>
            <a:ext cx="303621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621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(c) 2006,  D.H. Jensen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4183" y="8832850"/>
            <a:ext cx="303621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7CB0BA6-FC61-49BF-AB22-C3B3D73822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986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21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IENG 475:  Computer-Controlled Manufacturing Systems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4183" y="0"/>
            <a:ext cx="303621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6426"/>
            <a:ext cx="514096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621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(c) 2006,  D.H. Jensen</a:t>
            </a:r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4183" y="8832850"/>
            <a:ext cx="303621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32A3B95-6D26-41D5-9937-C9487233E5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0558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mtClean="0">
                <a:latin typeface="Times New Roman" pitchFamily="18" charset="0"/>
              </a:rPr>
              <a:t>IENG 475:  Computer-Controlled Manufacturing Systems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52FC9AD-931F-419E-837A-C50B238DD961}" type="datetime8">
              <a:rPr lang="en-US" altLang="en-US" smtClean="0">
                <a:latin typeface="Times New Roman" pitchFamily="18" charset="0"/>
              </a:rPr>
              <a:pPr/>
              <a:t>1/29/2018 10:30 AM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256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mtClean="0">
                <a:latin typeface="Times New Roman" pitchFamily="18" charset="0"/>
              </a:rPr>
              <a:t>(c) 2006,  D.H. Jensen</a:t>
            </a:r>
          </a:p>
        </p:txBody>
      </p:sp>
      <p:sp>
        <p:nvSpPr>
          <p:cNvPr id="256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6E765B2-0E8F-4093-8099-F28AB6C34687}" type="slidenum">
              <a:rPr lang="en-US" altLang="en-US" smtClean="0">
                <a:latin typeface="Times New Roman" pitchFamily="18" charset="0"/>
              </a:rPr>
              <a:pPr/>
              <a:t>1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256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rgbClr val="B3A369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2400" smtClean="0">
              <a:latin typeface="Times New Roman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rgbClr val="071D49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2400" smtClean="0">
              <a:latin typeface="Times New Roman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>
                <a:solidFill>
                  <a:srgbClr val="E4D490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E2557-0AF9-41C1-81DE-CF84B8197669}" type="datetime1">
              <a:rPr lang="en-US"/>
              <a:pPr>
                <a:defRPr/>
              </a:pPr>
              <a:t>1/29/2018</a:t>
            </a:fld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391275"/>
            <a:ext cx="3276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IENG 475: Computer-Controlled Manufacturing Systems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91275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12095-F970-44BA-9019-5577AF3C4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14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8BFD4-9DFE-49A0-8EFE-C38A3DD99CA0}" type="datetime1">
              <a:rPr lang="en-US"/>
              <a:pPr>
                <a:defRPr/>
              </a:pPr>
              <a:t>1/29/2018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IENG 475: Computer-Controlled Manufacturing Systems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889AA-DFE2-4838-856D-CE3E12EAC9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51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533400"/>
            <a:ext cx="192405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61975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93550-DB14-4D43-8D19-1B126689FB63}" type="datetime1">
              <a:rPr lang="en-US"/>
              <a:pPr>
                <a:defRPr/>
              </a:pPr>
              <a:t>1/29/2018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IENG 475: Computer-Controlled Manufacturing Systems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70B87-6AF1-4846-BD4B-09C22333E9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5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 baseline="0"/>
            </a:lvl1pPr>
            <a:lvl2pPr>
              <a:defRPr baseline="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B34C8-0BDF-478F-8619-D30D984BC7E5}" type="datetime1">
              <a:rPr lang="en-US"/>
              <a:pPr>
                <a:defRPr/>
              </a:pPr>
              <a:t>1/29/2018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IENG 475: Computer-Controlled Manufacturing Systems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87BAD-20C6-4C38-8929-0AC3FB0829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65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F1C39-8DDE-4E23-B1BC-5D5DE3D0E97D}" type="datetime1">
              <a:rPr lang="en-US"/>
              <a:pPr>
                <a:defRPr/>
              </a:pPr>
              <a:t>1/29/2018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IENG 475: Computer-Controlled Manufacturing Systems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E98D0-036C-410D-A98E-6E084D37A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95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E82B0-090C-40F7-B7B9-32B4E09A13CF}" type="datetime1">
              <a:rPr lang="en-US"/>
              <a:pPr>
                <a:defRPr/>
              </a:pPr>
              <a:t>1/29/2018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IENG 475: Computer-Controlled Manufacturing Systems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D101E-AFD7-4A85-A41C-230EC8B98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90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C2892-8C4B-458B-B191-40D3B2E68819}" type="datetime1">
              <a:rPr lang="en-US"/>
              <a:pPr>
                <a:defRPr/>
              </a:pPr>
              <a:t>1/29/2018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IENG 475: Computer-Controlled Manufacturing Systems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F0C68-9CAC-4392-BAC3-41EAD79E3D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464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1CD1E-CBA5-46C7-834F-A6754015639D}" type="datetime1">
              <a:rPr lang="en-US"/>
              <a:pPr>
                <a:defRPr/>
              </a:pPr>
              <a:t>1/29/2018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IENG 475: Computer-Controlled Manufacturing Systems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32361-8AFE-4E69-8D2E-BF2469A1F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9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9BBA2-80A4-4A71-BEF7-DEEF8C3D7207}" type="datetime1">
              <a:rPr lang="en-US"/>
              <a:pPr>
                <a:defRPr/>
              </a:pPr>
              <a:t>1/29/2018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IENG 475: Computer-Controlled Manufacturing Systems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4AA6F-4099-4E87-BC1F-09428BF109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036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ADD29-71B1-4689-B7AA-96B301332185}" type="datetime1">
              <a:rPr lang="en-US"/>
              <a:pPr>
                <a:defRPr/>
              </a:pPr>
              <a:t>1/29/2018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IENG 475: Computer-Controlled Manufacturing Systems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7E15A-5CB8-4905-814F-BE493D867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65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1AF37-6495-40FA-8E12-34B73768CCB3}" type="datetime1">
              <a:rPr lang="en-US"/>
              <a:pPr>
                <a:defRPr/>
              </a:pPr>
              <a:t>1/29/2018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IENG 475: Computer-Controlled Manufacturing Systems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222C3-C81D-463A-BD69-7C408EEC7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36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1D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696200" cy="1143000"/>
          </a:xfrm>
          <a:prstGeom prst="rect">
            <a:avLst/>
          </a:prstGeom>
          <a:solidFill>
            <a:srgbClr val="B3A369"/>
          </a:solidFill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696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fld id="{DC6E414F-8048-44C7-B8CA-6B06D8F659B1}" type="datetime1">
              <a:rPr lang="en-US"/>
              <a:pPr>
                <a:defRPr/>
              </a:pPr>
              <a:t>1/29/2018</a:t>
            </a:fld>
            <a:endParaRPr 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403975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en-US"/>
              <a:t>IENG 475: Computer-Controlled Manufacturing Systems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fld id="{B555E543-5E2C-499B-83EC-98EBDF6D7E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168275" y="228600"/>
            <a:ext cx="8823325" cy="6096000"/>
            <a:chOff x="106" y="144"/>
            <a:chExt cx="5558" cy="3840"/>
          </a:xfrm>
        </p:grpSpPr>
        <p:sp>
          <p:nvSpPr>
            <p:cNvPr id="1032" name="AutoShape 8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rgbClr val="E4D4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latin typeface="Times New Roman" pitchFamily="18" charset="0"/>
              </a:endParaRPr>
            </a:p>
          </p:txBody>
        </p:sp>
        <p:sp>
          <p:nvSpPr>
            <p:cNvPr id="1033" name="Line 9"/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1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sz="3100">
          <a:solidFill>
            <a:srgbClr val="E4D49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 baseline="0">
          <a:solidFill>
            <a:srgbClr val="E4D49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SzPct val="150000"/>
        <a:buChar char="•"/>
        <a:defRPr sz="22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B3A369"/>
        </a:buClr>
        <a:buSzPct val="150000"/>
        <a:buChar char="•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5"/>
        </a:buClr>
        <a:buSzPct val="150000"/>
        <a:buChar char="•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16A8E01-F31E-4001-98BB-6AA7EB6AEF3F}" type="datetime1">
              <a:rPr lang="en-US" altLang="en-US" smtClean="0"/>
              <a:pPr/>
              <a:t>1/29/2018</a:t>
            </a:fld>
            <a:endParaRPr lang="en-US" altLang="en-US" smtClean="0"/>
          </a:p>
        </p:txBody>
      </p:sp>
      <p:sp>
        <p:nvSpPr>
          <p:cNvPr id="3075" name="Rectangle 8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mtClean="0"/>
              <a:t>IENG 475: Computer-Controlled Manufacturing Systems</a:t>
            </a:r>
          </a:p>
        </p:txBody>
      </p:sp>
      <p:sp>
        <p:nvSpPr>
          <p:cNvPr id="3076" name="Rectangle 9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FF968F6-F94A-4E0D-9566-FDE285DC5A44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IENG 475 - Lecture 06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Process Planning</a:t>
            </a:r>
          </a:p>
        </p:txBody>
      </p:sp>
    </p:spTree>
    <p:extLst>
      <p:ext uri="{BB962C8B-B14F-4D97-AF65-F5344CB8AC3E}">
        <p14:creationId xmlns:p14="http://schemas.microsoft.com/office/powerpoint/2010/main" val="424015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DDD0780-A7AC-4FF0-BE76-F1AAB4BFB47E}" type="datetime1">
              <a:rPr lang="en-US" altLang="en-US" smtClean="0"/>
              <a:pPr/>
              <a:t>1/29/2018</a:t>
            </a:fld>
            <a:endParaRPr lang="en-US" altLang="en-US" smtClean="0"/>
          </a:p>
        </p:txBody>
      </p:sp>
      <p:sp>
        <p:nvSpPr>
          <p:cNvPr id="1229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mtClean="0"/>
              <a:t>IENG 475: Computer-Controlled Manufacturing Systems</a:t>
            </a:r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3C90773-E685-4A8A-B6E5-A7F71A5FEBB1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41363"/>
            <a:ext cx="7696200" cy="83820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altLang="en-US" smtClean="0"/>
              <a:t>Determining Feed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057400"/>
            <a:ext cx="7772400" cy="4419600"/>
          </a:xfrm>
        </p:spPr>
        <p:txBody>
          <a:bodyPr/>
          <a:lstStyle/>
          <a:p>
            <a:pPr eaLnBrk="1" hangingPunct="1"/>
            <a:r>
              <a:rPr lang="en-US" altLang="en-US" sz="2700" smtClean="0"/>
              <a:t>In general: </a:t>
            </a:r>
            <a:r>
              <a:rPr lang="en-US" altLang="en-US" sz="2700" i="1" smtClean="0">
                <a:solidFill>
                  <a:srgbClr val="FFFF00"/>
                </a:solidFill>
              </a:rPr>
              <a:t>feed first</a:t>
            </a:r>
            <a:r>
              <a:rPr lang="en-US" altLang="en-US" sz="2700" smtClean="0">
                <a:solidFill>
                  <a:srgbClr val="FFFF00"/>
                </a:solidFill>
              </a:rPr>
              <a:t>, </a:t>
            </a:r>
            <a:r>
              <a:rPr lang="en-US" altLang="en-US" sz="2700" i="1" smtClean="0">
                <a:solidFill>
                  <a:srgbClr val="FFFF00"/>
                </a:solidFill>
              </a:rPr>
              <a:t>speed second</a:t>
            </a:r>
            <a:r>
              <a:rPr lang="en-US" altLang="en-US" sz="2700" smtClean="0"/>
              <a:t> </a:t>
            </a:r>
          </a:p>
          <a:p>
            <a:pPr eaLnBrk="1" hangingPunct="1"/>
            <a:r>
              <a:rPr lang="en-US" altLang="en-US" sz="2700" smtClean="0"/>
              <a:t>Determining feed rate depends on: </a:t>
            </a:r>
          </a:p>
          <a:p>
            <a:pPr lvl="1" eaLnBrk="1" hangingPunct="1"/>
            <a:r>
              <a:rPr lang="en-US" altLang="en-US" sz="2200" i="1" smtClean="0">
                <a:solidFill>
                  <a:srgbClr val="FFFF00"/>
                </a:solidFill>
              </a:rPr>
              <a:t>Tooling</a:t>
            </a:r>
            <a:r>
              <a:rPr lang="en-US" altLang="en-US" sz="2200" smtClean="0"/>
              <a:t> – harder tool materials require lower feeds</a:t>
            </a:r>
          </a:p>
          <a:p>
            <a:pPr lvl="1" eaLnBrk="1" hangingPunct="1"/>
            <a:r>
              <a:rPr lang="en-US" altLang="en-US" sz="2200" i="1" smtClean="0">
                <a:solidFill>
                  <a:srgbClr val="FFFF00"/>
                </a:solidFill>
              </a:rPr>
              <a:t>Roughing or Finishing</a:t>
            </a:r>
            <a:r>
              <a:rPr lang="en-US" altLang="en-US" sz="2200" smtClean="0"/>
              <a:t> ‑ Roughing means high feeds, Finishing means low feeds </a:t>
            </a:r>
          </a:p>
          <a:p>
            <a:pPr lvl="1" eaLnBrk="1" hangingPunct="1"/>
            <a:r>
              <a:rPr lang="en-US" altLang="en-US" sz="2200" i="1" smtClean="0">
                <a:solidFill>
                  <a:srgbClr val="FFFF00"/>
                </a:solidFill>
              </a:rPr>
              <a:t>Constraints on feed in Roughing</a:t>
            </a:r>
            <a:r>
              <a:rPr lang="en-US" altLang="en-US" sz="2200" smtClean="0"/>
              <a:t> ‑ Limits imposed by cutting forces, setup rigidity, and sometimes available power</a:t>
            </a:r>
          </a:p>
          <a:p>
            <a:pPr lvl="1" eaLnBrk="1" hangingPunct="1"/>
            <a:r>
              <a:rPr lang="en-US" altLang="en-US" sz="2200" i="1" smtClean="0">
                <a:solidFill>
                  <a:srgbClr val="FFFF00"/>
                </a:solidFill>
              </a:rPr>
              <a:t>Surface finish requirements in Finishing</a:t>
            </a:r>
            <a:r>
              <a:rPr lang="en-US" altLang="en-US" sz="2200" smtClean="0"/>
              <a:t> – select feed to produce desired finish</a:t>
            </a:r>
            <a:r>
              <a:rPr lang="en-US" altLang="en-US" sz="2200" b="1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31808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76D13CB-E881-4E86-9BA2-72885D6D2B0D}" type="datetime1">
              <a:rPr lang="en-US" altLang="en-US" smtClean="0"/>
              <a:pPr/>
              <a:t>1/29/2018</a:t>
            </a:fld>
            <a:endParaRPr lang="en-US" altLang="en-US" smtClean="0"/>
          </a:p>
        </p:txBody>
      </p:sp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mtClean="0"/>
              <a:t>IENG 475: Computer-Controlled Manufacturing Systems</a:t>
            </a: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1604674-46D9-4CA9-81F4-4D2E1F5B87D4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Process Planning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/>
              <a:t>Deciding which processes and methods should be used, and in what sequence</a:t>
            </a:r>
          </a:p>
          <a:p>
            <a:pPr eaLnBrk="1" hangingPunct="1"/>
            <a:endParaRPr lang="en-US" altLang="en-US" sz="1200" dirty="0" smtClean="0"/>
          </a:p>
          <a:p>
            <a:pPr eaLnBrk="1" hangingPunct="1"/>
            <a:r>
              <a:rPr lang="en-US" altLang="en-US" sz="2400" dirty="0" smtClean="0"/>
              <a:t>Determining tooling requirements</a:t>
            </a:r>
          </a:p>
          <a:p>
            <a:pPr eaLnBrk="1" hangingPunct="1"/>
            <a:endParaRPr lang="en-US" altLang="en-US" sz="1200" dirty="0" smtClean="0"/>
          </a:p>
          <a:p>
            <a:pPr eaLnBrk="1" hangingPunct="1"/>
            <a:r>
              <a:rPr lang="en-US" altLang="en-US" sz="2400" dirty="0" smtClean="0"/>
              <a:t>Selecting production equipment and systems</a:t>
            </a:r>
          </a:p>
          <a:p>
            <a:pPr eaLnBrk="1" hangingPunct="1"/>
            <a:endParaRPr lang="en-US" altLang="en-US" sz="1400" dirty="0" smtClean="0"/>
          </a:p>
          <a:p>
            <a:pPr eaLnBrk="1" hangingPunct="1"/>
            <a:r>
              <a:rPr lang="en-US" altLang="en-US" sz="2400" dirty="0" smtClean="0"/>
              <a:t>Estimating costs of production for the selected processes, tooling, and equipment</a:t>
            </a:r>
          </a:p>
          <a:p>
            <a:pPr eaLnBrk="1" hangingPunct="1"/>
            <a:endParaRPr lang="en-US" altLang="en-US" sz="2800" dirty="0" smtClean="0"/>
          </a:p>
          <a:p>
            <a:pPr lvl="4" algn="r" eaLnBrk="1" hangingPunct="1">
              <a:buFontTx/>
              <a:buNone/>
            </a:pPr>
            <a:r>
              <a:rPr lang="en-US" altLang="en-US" sz="1800" dirty="0" err="1" smtClean="0"/>
              <a:t>Groover</a:t>
            </a:r>
            <a:r>
              <a:rPr lang="en-US" altLang="en-US" sz="1800" dirty="0" smtClean="0"/>
              <a:t>, M. P. (1996), p. 966</a:t>
            </a:r>
          </a:p>
        </p:txBody>
      </p:sp>
    </p:spTree>
    <p:extLst>
      <p:ext uri="{BB962C8B-B14F-4D97-AF65-F5344CB8AC3E}">
        <p14:creationId xmlns:p14="http://schemas.microsoft.com/office/powerpoint/2010/main" val="339119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9B2525A-DC52-424E-A81A-355E1F7DD26F}" type="datetime1">
              <a:rPr lang="en-US" altLang="en-US" smtClean="0"/>
              <a:pPr/>
              <a:t>1/29/2018</a:t>
            </a:fld>
            <a:endParaRPr lang="en-US" altLang="en-US" smtClean="0"/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mtClean="0"/>
              <a:t>IENG 475: Computer-Controlled Manufacturing Systems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A77C02C-54B4-49CB-8D5C-EDAA15F27D9A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Details of Process Planning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Processes &amp; sequences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Equipment selection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Tools, dies, molds, fixtures, and gages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Cutting tools and cutting parameters for machining operations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Methods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Work standards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Estimating production costs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Material handling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Plant layout &amp; facilities design</a:t>
            </a:r>
          </a:p>
        </p:txBody>
      </p:sp>
      <p:sp>
        <p:nvSpPr>
          <p:cNvPr id="14343" name="Text Box 4"/>
          <p:cNvSpPr txBox="1">
            <a:spLocks noChangeArrowheads="1"/>
          </p:cNvSpPr>
          <p:nvPr/>
        </p:nvSpPr>
        <p:spPr bwMode="auto">
          <a:xfrm>
            <a:off x="6542088" y="5330825"/>
            <a:ext cx="260191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See Tables 41.1 &amp; 41.3 in Groover (1996) for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111830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D8DD9B1-FCF1-49E7-81C7-DA67D67454AF}" type="datetime1">
              <a:rPr lang="en-US" altLang="en-US" smtClean="0"/>
              <a:pPr/>
              <a:t>1/29/2018</a:t>
            </a:fld>
            <a:endParaRPr lang="en-US" altLang="en-US" smtClean="0"/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mtClean="0"/>
              <a:t>IENG 475: Computer-Controlled Manufacturing Systems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3E87F17-A221-42D0-8157-50302FCD82C7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Process Planning for Parts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153400" cy="4038600"/>
          </a:xfrm>
        </p:spPr>
        <p:txBody>
          <a:bodyPr/>
          <a:lstStyle/>
          <a:p>
            <a:pPr eaLnBrk="1" hangingPunct="1"/>
            <a:r>
              <a:rPr lang="en-US" altLang="en-US" sz="2700" dirty="0" smtClean="0"/>
              <a:t>Sequence and Details for a Single Component:</a:t>
            </a:r>
          </a:p>
          <a:p>
            <a:pPr lvl="1" eaLnBrk="1" hangingPunct="1"/>
            <a:r>
              <a:rPr lang="en-US" altLang="en-US" sz="2200" dirty="0" smtClean="0"/>
              <a:t>Starting raw material</a:t>
            </a:r>
          </a:p>
          <a:p>
            <a:pPr lvl="1" eaLnBrk="1" hangingPunct="1"/>
            <a:r>
              <a:rPr lang="en-US" altLang="en-US" sz="2200" dirty="0" smtClean="0"/>
              <a:t>Basic process</a:t>
            </a:r>
          </a:p>
          <a:p>
            <a:pPr lvl="1" eaLnBrk="1" hangingPunct="1"/>
            <a:r>
              <a:rPr lang="en-US" altLang="en-US" sz="2200" dirty="0" smtClean="0"/>
              <a:t>Secondary processes</a:t>
            </a:r>
          </a:p>
          <a:p>
            <a:pPr lvl="1" eaLnBrk="1" hangingPunct="1"/>
            <a:r>
              <a:rPr lang="en-US" altLang="en-US" sz="2200" dirty="0" smtClean="0"/>
              <a:t>Property-enhancing processes</a:t>
            </a:r>
          </a:p>
          <a:p>
            <a:pPr lvl="1" eaLnBrk="1" hangingPunct="1"/>
            <a:r>
              <a:rPr lang="en-US" altLang="en-US" sz="2200" dirty="0" smtClean="0"/>
              <a:t>Finishing operations</a:t>
            </a:r>
          </a:p>
          <a:p>
            <a:pPr lvl="1" eaLnBrk="1" hangingPunct="1"/>
            <a:r>
              <a:rPr lang="en-US" altLang="en-US" sz="2200" dirty="0" smtClean="0"/>
              <a:t>Finished part</a:t>
            </a:r>
          </a:p>
          <a:p>
            <a:pPr eaLnBrk="1" hangingPunct="1"/>
            <a:r>
              <a:rPr lang="en-US" altLang="en-US" sz="2700" dirty="0" smtClean="0"/>
              <a:t>End Result is a </a:t>
            </a:r>
            <a:r>
              <a:rPr lang="en-US" altLang="en-US" sz="2700" dirty="0" smtClean="0">
                <a:solidFill>
                  <a:srgbClr val="FFFF00"/>
                </a:solidFill>
              </a:rPr>
              <a:t>Route Sheet</a:t>
            </a:r>
          </a:p>
        </p:txBody>
      </p:sp>
    </p:spTree>
    <p:extLst>
      <p:ext uri="{BB962C8B-B14F-4D97-AF65-F5344CB8AC3E}">
        <p14:creationId xmlns:p14="http://schemas.microsoft.com/office/powerpoint/2010/main" val="97426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E907DDA-8C6F-4DF0-A8D8-39D34CB92C3D}" type="datetime1">
              <a:rPr lang="en-US" altLang="en-US" smtClean="0"/>
              <a:pPr/>
              <a:t>1/29/2018</a:t>
            </a:fld>
            <a:endParaRPr lang="en-US" altLang="en-US" smtClean="0"/>
          </a:p>
        </p:txBody>
      </p:sp>
      <p:sp>
        <p:nvSpPr>
          <p:cNvPr id="1638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mtClean="0"/>
              <a:t>IENG 475: Computer-Controlled Manufacturing Systems</a:t>
            </a:r>
          </a:p>
        </p:txBody>
      </p:sp>
      <p:sp>
        <p:nvSpPr>
          <p:cNvPr id="163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58BC195-B56F-4776-B174-CF5296B8B0A4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 Routing Sheet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5788025"/>
            <a:ext cx="8001000" cy="42703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altLang="en-US" sz="2000" smtClean="0"/>
              <a:t>Figure 41.3 – Typical route sheet for specifying the process plan</a:t>
            </a:r>
          </a:p>
        </p:txBody>
      </p:sp>
      <p:pic>
        <p:nvPicPr>
          <p:cNvPr id="16391" name="Picture 4" descr="w05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89113"/>
            <a:ext cx="576262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60750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64F8C3A-162F-48F0-912A-F12DCAB2B0F7}" type="datetime1">
              <a:rPr lang="en-US" altLang="en-US" smtClean="0"/>
              <a:pPr/>
              <a:t>1/29/2018</a:t>
            </a:fld>
            <a:endParaRPr lang="en-US" altLang="en-US" smtClean="0"/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mtClean="0"/>
              <a:t>IENG 475: Computer-Controlled Manufacturing Systems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1B70E79-CFBB-4D22-AC3E-91D7DDD647D3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altLang="en-US" smtClean="0"/>
              <a:t>Make or Buy Decision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700" smtClean="0"/>
              <a:t>Inevitably, the question arises whether a given part should be purchased from an outside vendor or made internally </a:t>
            </a:r>
          </a:p>
          <a:p>
            <a:pPr lvl="1" eaLnBrk="1" hangingPunct="1"/>
            <a:endParaRPr lang="en-US" altLang="en-US" sz="2200" smtClean="0"/>
          </a:p>
          <a:p>
            <a:pPr lvl="1" eaLnBrk="1" hangingPunct="1"/>
            <a:r>
              <a:rPr lang="en-US" altLang="en-US" sz="2200" smtClean="0"/>
              <a:t>It should be noted that virtually all manufacturers purchase their starting materials from suppliers </a:t>
            </a:r>
          </a:p>
          <a:p>
            <a:pPr lvl="1" eaLnBrk="1" hangingPunct="1"/>
            <a:endParaRPr lang="en-US" altLang="en-US" sz="2200" smtClean="0"/>
          </a:p>
          <a:p>
            <a:pPr lvl="1" eaLnBrk="1" hangingPunct="1"/>
            <a:r>
              <a:rPr lang="en-US" altLang="en-US" sz="2200" smtClean="0"/>
              <a:t>Very few production operations are vertically integrated all the way from raw materials to finished product</a:t>
            </a:r>
          </a:p>
        </p:txBody>
      </p:sp>
    </p:spTree>
    <p:extLst>
      <p:ext uri="{BB962C8B-B14F-4D97-AF65-F5344CB8AC3E}">
        <p14:creationId xmlns:p14="http://schemas.microsoft.com/office/powerpoint/2010/main" val="181342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62315A9-A825-4563-8D28-602779704627}" type="datetime1">
              <a:rPr lang="en-US" altLang="en-US" smtClean="0"/>
              <a:pPr/>
              <a:t>1/29/2018</a:t>
            </a:fld>
            <a:endParaRPr lang="en-US" altLang="en-US" smtClean="0"/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mtClean="0"/>
              <a:t>IENG 475: Computer-Controlled Manufacturing Systems</a:t>
            </a: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2FD667D-FF3C-4057-9E0A-C8C328B761C1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altLang="en-US" smtClean="0"/>
              <a:t>Make or Buy Decision (continued)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700" smtClean="0"/>
              <a:t>Given that a company purchases some of its starting materials, it is reasonable to question whether the company should purchase the parts that would otherwise be made in its own factory</a:t>
            </a:r>
          </a:p>
          <a:p>
            <a:pPr lvl="3" eaLnBrk="1" hangingPunct="1"/>
            <a:endParaRPr lang="en-US" altLang="en-US" sz="1800" smtClean="0"/>
          </a:p>
          <a:p>
            <a:pPr lvl="1" eaLnBrk="1" hangingPunct="1"/>
            <a:r>
              <a:rPr lang="en-US" altLang="en-US" sz="2200" smtClean="0"/>
              <a:t>The answer to the question is the </a:t>
            </a:r>
            <a:r>
              <a:rPr lang="en-US" altLang="en-US" sz="2200" i="1" smtClean="0">
                <a:solidFill>
                  <a:srgbClr val="FFFF00"/>
                </a:solidFill>
              </a:rPr>
              <a:t>make or buy decision</a:t>
            </a:r>
          </a:p>
          <a:p>
            <a:pPr lvl="4" eaLnBrk="1" hangingPunct="1"/>
            <a:endParaRPr lang="en-US" altLang="en-US" sz="1800" smtClean="0"/>
          </a:p>
          <a:p>
            <a:pPr lvl="1" eaLnBrk="1" hangingPunct="1"/>
            <a:r>
              <a:rPr lang="en-US" altLang="en-US" sz="2200" smtClean="0"/>
              <a:t>The </a:t>
            </a:r>
            <a:r>
              <a:rPr lang="en-US" altLang="en-US" sz="2200" i="1" smtClean="0">
                <a:solidFill>
                  <a:srgbClr val="FFFF00"/>
                </a:solidFill>
              </a:rPr>
              <a:t>make or buy</a:t>
            </a:r>
            <a:r>
              <a:rPr lang="en-US" altLang="en-US" sz="2200" smtClean="0"/>
              <a:t> question is probably appropriate to ask for every component used by the company</a:t>
            </a:r>
          </a:p>
        </p:txBody>
      </p:sp>
    </p:spTree>
    <p:extLst>
      <p:ext uri="{BB962C8B-B14F-4D97-AF65-F5344CB8AC3E}">
        <p14:creationId xmlns:p14="http://schemas.microsoft.com/office/powerpoint/2010/main" val="15017028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DC98BF0-EDC4-4E9D-9569-AD04AFEAF0AD}" type="datetime1">
              <a:rPr lang="en-US" altLang="en-US" smtClean="0"/>
              <a:pPr/>
              <a:t>1/29/2018</a:t>
            </a:fld>
            <a:endParaRPr lang="en-US" altLang="en-US" smtClean="0"/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mtClean="0"/>
              <a:t>IENG 475: Computer-Controlled Manufacturing Systems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D48BDB0-4AF9-4DA2-8350-DAC9EE7162FB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Make or Buy Decision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300" smtClean="0"/>
              <a:t>Vendor will bid a unit cost for an estimated quantity</a:t>
            </a:r>
          </a:p>
          <a:p>
            <a:pPr lvl="4" eaLnBrk="1" hangingPunct="1">
              <a:lnSpc>
                <a:spcPct val="90000"/>
              </a:lnSpc>
            </a:pPr>
            <a:endParaRPr lang="en-US" altLang="en-US" sz="9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300" smtClean="0"/>
              <a:t>Decision Process: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>
                <a:solidFill>
                  <a:srgbClr val="FFFF00"/>
                </a:solidFill>
              </a:rPr>
              <a:t>Roll up in-house costs for comparison on a per unit basis: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b="1" smtClean="0"/>
              <a:t>Material Cost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b="1" smtClean="0"/>
              <a:t>Direct Labor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b="1" smtClean="0"/>
              <a:t>Labor Overhead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b="1" smtClean="0"/>
              <a:t>Equipment Fixed Costs</a:t>
            </a:r>
          </a:p>
          <a:p>
            <a:pPr lvl="4" eaLnBrk="1" hangingPunct="1">
              <a:lnSpc>
                <a:spcPct val="90000"/>
              </a:lnSpc>
            </a:pPr>
            <a:endParaRPr lang="en-US" altLang="en-US" sz="90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>
                <a:solidFill>
                  <a:srgbClr val="FFFF00"/>
                </a:solidFill>
              </a:rPr>
              <a:t>Other considerations: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b="1" smtClean="0"/>
              <a:t>idle/mothball costs,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b="1" smtClean="0"/>
              <a:t>schedule impact,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b="1" smtClean="0"/>
              <a:t>agility,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b="1" smtClean="0"/>
              <a:t>quality…</a:t>
            </a:r>
          </a:p>
        </p:txBody>
      </p:sp>
    </p:spTree>
    <p:extLst>
      <p:ext uri="{BB962C8B-B14F-4D97-AF65-F5344CB8AC3E}">
        <p14:creationId xmlns:p14="http://schemas.microsoft.com/office/powerpoint/2010/main" val="148981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B13D932-1D3D-4EA8-8535-E9723C67A736}" type="datetime1">
              <a:rPr lang="en-US" altLang="en-US" smtClean="0"/>
              <a:pPr/>
              <a:t>1/29/2018</a:t>
            </a:fld>
            <a:endParaRPr lang="en-US" altLang="en-US" smtClean="0"/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mtClean="0"/>
              <a:t>IENG 475: Computer-Controlled Manufacturing Systems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5285762-4468-4453-94FA-88AC042F4D1A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altLang="en-US" smtClean="0"/>
              <a:t>Make or Buy Example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1336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300" dirty="0" smtClean="0"/>
              <a:t>The quoted part price from a vendor = </a:t>
            </a:r>
            <a:r>
              <a:rPr lang="en-US" altLang="en-US" sz="2300" dirty="0" smtClean="0">
                <a:solidFill>
                  <a:srgbClr val="FFFF00"/>
                </a:solidFill>
              </a:rPr>
              <a:t>$8.00 per unit</a:t>
            </a:r>
            <a:r>
              <a:rPr lang="en-US" altLang="en-US" sz="2300" dirty="0" smtClean="0"/>
              <a:t> for 1000 units. The same part made in the home factory would cost </a:t>
            </a:r>
            <a:r>
              <a:rPr lang="en-US" altLang="en-US" sz="2300" dirty="0" smtClean="0">
                <a:solidFill>
                  <a:srgbClr val="FFFF00"/>
                </a:solidFill>
              </a:rPr>
              <a:t>$9.00</a:t>
            </a:r>
            <a:r>
              <a:rPr lang="en-US" altLang="en-US" sz="2300" dirty="0" smtClean="0"/>
              <a:t>. The cost breakdown on the make alternative is as follows:</a:t>
            </a:r>
          </a:p>
          <a:p>
            <a:pPr lvl="3" eaLnBrk="1" hangingPunct="1">
              <a:lnSpc>
                <a:spcPct val="90000"/>
              </a:lnSpc>
            </a:pPr>
            <a:endParaRPr lang="en-US" altLang="en-US" sz="1600" dirty="0" smtClean="0"/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300" dirty="0" smtClean="0"/>
              <a:t>Unit material cost = $2.25 per unit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300" dirty="0" smtClean="0"/>
              <a:t>Direct labor = $2.00 per unit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300" dirty="0" smtClean="0"/>
              <a:t>Labor overhead at 150% = $3.00 per unit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300" dirty="0" smtClean="0"/>
              <a:t>Equipment fixed cost = </a:t>
            </a:r>
            <a:r>
              <a:rPr lang="en-US" altLang="en-US" sz="2300" u="sng" dirty="0" smtClean="0"/>
              <a:t>$1.75 per unit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300" dirty="0" smtClean="0"/>
              <a:t>Total = </a:t>
            </a:r>
            <a:r>
              <a:rPr lang="en-US" altLang="en-US" sz="2300" dirty="0" smtClean="0">
                <a:solidFill>
                  <a:srgbClr val="FFFF00"/>
                </a:solidFill>
              </a:rPr>
              <a:t>$9.00 per unit</a:t>
            </a:r>
          </a:p>
          <a:p>
            <a:pPr lvl="3" eaLnBrk="1" hangingPunct="1">
              <a:lnSpc>
                <a:spcPct val="90000"/>
              </a:lnSpc>
            </a:pPr>
            <a:endParaRPr lang="en-US" altLang="en-US" sz="16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000" i="1" dirty="0" smtClean="0">
                <a:solidFill>
                  <a:srgbClr val="FFFF00"/>
                </a:solidFill>
              </a:rPr>
              <a:t>Should the component be bought or made in‑house?</a:t>
            </a:r>
          </a:p>
        </p:txBody>
      </p:sp>
    </p:spTree>
    <p:extLst>
      <p:ext uri="{BB962C8B-B14F-4D97-AF65-F5344CB8AC3E}">
        <p14:creationId xmlns:p14="http://schemas.microsoft.com/office/powerpoint/2010/main" val="14814458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EA6A8DA-FEB4-4155-AE35-EFE267D2B336}" type="datetime1">
              <a:rPr lang="en-US" altLang="en-US" smtClean="0"/>
              <a:pPr/>
              <a:t>1/29/2018</a:t>
            </a:fld>
            <a:endParaRPr lang="en-US" altLang="en-US" smtClean="0"/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mtClean="0"/>
              <a:t>IENG 475: Computer-Controlled Manufacturing Systems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0ECC355-17D6-48F1-A68F-2A1D850FAD3D}" type="slidenum">
              <a:rPr lang="en-US" altLang="en-US" smtClean="0"/>
              <a:pPr/>
              <a:t>19</a:t>
            </a:fld>
            <a:endParaRPr lang="en-US" altLang="en-US" smtClean="0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altLang="en-US" smtClean="0"/>
              <a:t>Make or Buy Example - continued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81200"/>
            <a:ext cx="7772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300" dirty="0" smtClean="0"/>
              <a:t>Although the vendor's quote seems to favor the buy decision, consider the possible effect on the factory if the quote is accepted</a:t>
            </a:r>
          </a:p>
          <a:p>
            <a:pPr lvl="3" eaLnBrk="1" hangingPunct="1">
              <a:lnSpc>
                <a:spcPct val="90000"/>
              </a:lnSpc>
            </a:pPr>
            <a:endParaRPr lang="en-US" altLang="en-US" sz="16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Equipment fixed cost is an allocated cost based on an investment that has already been made </a:t>
            </a:r>
          </a:p>
          <a:p>
            <a:pPr lvl="4" eaLnBrk="1" hangingPunct="1">
              <a:lnSpc>
                <a:spcPct val="90000"/>
              </a:lnSpc>
            </a:pPr>
            <a:endParaRPr lang="en-US" altLang="en-US" sz="16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If the equipment is rendered idle by a decision to buy the part, </a:t>
            </a:r>
            <a:r>
              <a:rPr lang="en-US" altLang="en-US" sz="2000" i="1" dirty="0" smtClean="0">
                <a:solidFill>
                  <a:srgbClr val="FFFF00"/>
                </a:solidFill>
              </a:rPr>
              <a:t>then the fixed cost of $1.75 continues even if the equipment is not in use</a:t>
            </a:r>
          </a:p>
          <a:p>
            <a:pPr lvl="4" eaLnBrk="1" hangingPunct="1">
              <a:lnSpc>
                <a:spcPct val="90000"/>
              </a:lnSpc>
            </a:pPr>
            <a:endParaRPr lang="en-US" altLang="en-US" sz="16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The overhead cost of $3.00 consists of factory floor space, indirect labor, and other costs </a:t>
            </a:r>
            <a:r>
              <a:rPr lang="en-US" altLang="en-US" sz="2000" i="1" dirty="0" smtClean="0">
                <a:solidFill>
                  <a:srgbClr val="FFFF00"/>
                </a:solidFill>
              </a:rPr>
              <a:t>that will also continue even if the part is bought</a:t>
            </a:r>
          </a:p>
        </p:txBody>
      </p:sp>
    </p:spTree>
    <p:extLst>
      <p:ext uri="{BB962C8B-B14F-4D97-AF65-F5344CB8AC3E}">
        <p14:creationId xmlns:p14="http://schemas.microsoft.com/office/powerpoint/2010/main" val="576994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6AB03C0-04E2-40D0-B100-9958E91FDFFC}" type="datetime1">
              <a:rPr lang="en-US" altLang="en-US" smtClean="0"/>
              <a:pPr/>
              <a:t>1/29/2018</a:t>
            </a:fld>
            <a:endParaRPr lang="en-US" altLang="en-US" smtClean="0"/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mtClean="0"/>
              <a:t>IENG 475: Computer-Controlled Manufacturing Systems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5C9515E-6F04-4AE4-AB1A-716F2C4795B8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057400"/>
            <a:ext cx="8229600" cy="43434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cs typeface="Times New Roman" pitchFamily="18" charset="0"/>
              </a:rPr>
              <a:t>Power requirements to perform machining can be computed from: </a:t>
            </a:r>
            <a:endParaRPr lang="en-US" altLang="en-US" dirty="0" smtClean="0">
              <a:cs typeface="Courier New" pitchFamily="49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 smtClean="0">
                <a:cs typeface="Times New Roman" pitchFamily="18" charset="0"/>
              </a:rPr>
              <a:t>			</a:t>
            </a:r>
            <a:r>
              <a:rPr lang="en-US" altLang="en-US" b="1" i="1" dirty="0" smtClean="0">
                <a:solidFill>
                  <a:srgbClr val="FFFFFF"/>
                </a:solidFill>
                <a:cs typeface="Times New Roman" pitchFamily="18" charset="0"/>
              </a:rPr>
              <a:t>P</a:t>
            </a:r>
            <a:r>
              <a:rPr lang="en-US" altLang="en-US" b="1" i="1" baseline="-30000" dirty="0" smtClean="0">
                <a:solidFill>
                  <a:srgbClr val="FFFFFF"/>
                </a:solidFill>
                <a:cs typeface="Times New Roman" pitchFamily="18" charset="0"/>
              </a:rPr>
              <a:t>c</a:t>
            </a:r>
            <a:r>
              <a:rPr lang="en-US" altLang="en-US" b="1" dirty="0" smtClean="0">
                <a:solidFill>
                  <a:srgbClr val="FFFFFF"/>
                </a:solidFill>
                <a:cs typeface="Times New Roman" pitchFamily="18" charset="0"/>
              </a:rPr>
              <a:t> = </a:t>
            </a:r>
            <a:r>
              <a:rPr lang="en-US" altLang="en-US" b="1" i="1" dirty="0" smtClean="0">
                <a:solidFill>
                  <a:srgbClr val="FFFFFF"/>
                </a:solidFill>
                <a:cs typeface="Times New Roman" pitchFamily="18" charset="0"/>
              </a:rPr>
              <a:t>F</a:t>
            </a:r>
            <a:r>
              <a:rPr lang="en-US" altLang="en-US" b="1" i="1" baseline="-30000" dirty="0" smtClean="0">
                <a:solidFill>
                  <a:srgbClr val="FFFFFF"/>
                </a:solidFill>
                <a:cs typeface="Times New Roman" pitchFamily="18" charset="0"/>
              </a:rPr>
              <a:t>c</a:t>
            </a:r>
            <a:r>
              <a:rPr lang="en-US" altLang="en-US" b="1" i="1" dirty="0" smtClean="0">
                <a:solidFill>
                  <a:srgbClr val="FFFFFF"/>
                </a:solidFill>
                <a:cs typeface="Times New Roman" pitchFamily="18" charset="0"/>
              </a:rPr>
              <a:t> v</a:t>
            </a:r>
            <a:r>
              <a:rPr lang="en-US" altLang="en-US" dirty="0" smtClean="0">
                <a:solidFill>
                  <a:srgbClr val="FFFFFF"/>
                </a:solidFill>
                <a:cs typeface="Times New Roman" pitchFamily="18" charset="0"/>
              </a:rPr>
              <a:t> </a:t>
            </a:r>
            <a:r>
              <a:rPr lang="en-US" altLang="en-US" dirty="0" smtClean="0">
                <a:cs typeface="Times New Roman" pitchFamily="18" charset="0"/>
              </a:rPr>
              <a:t>		</a:t>
            </a:r>
            <a:r>
              <a:rPr lang="en-US" altLang="en-US" sz="2200" dirty="0" smtClean="0">
                <a:solidFill>
                  <a:srgbClr val="FFFF00"/>
                </a:solidFill>
                <a:cs typeface="Times New Roman" pitchFamily="18" charset="0"/>
              </a:rPr>
              <a:t>N-m/s  (W)</a:t>
            </a:r>
            <a:r>
              <a:rPr lang="en-US" altLang="en-US" sz="2200" dirty="0" smtClean="0">
                <a:cs typeface="Times New Roman" pitchFamily="18" charset="0"/>
              </a:rPr>
              <a:t>	ft-lb/min</a:t>
            </a:r>
            <a:endParaRPr lang="en-US" altLang="en-US" sz="2200" dirty="0" smtClean="0">
              <a:cs typeface="Courier New" pitchFamily="49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700" dirty="0" smtClean="0">
                <a:cs typeface="Times New Roman" pitchFamily="18" charset="0"/>
              </a:rPr>
              <a:t>	where: 	</a:t>
            </a:r>
            <a:r>
              <a:rPr lang="en-US" altLang="en-US" sz="2200" i="1" dirty="0" smtClean="0">
                <a:solidFill>
                  <a:srgbClr val="FFFF00"/>
                </a:solidFill>
                <a:cs typeface="Times New Roman" pitchFamily="18" charset="0"/>
              </a:rPr>
              <a:t>P</a:t>
            </a:r>
            <a:r>
              <a:rPr lang="en-US" altLang="en-US" sz="2200" i="1" baseline="-30000" dirty="0" smtClean="0">
                <a:solidFill>
                  <a:srgbClr val="FFFF00"/>
                </a:solidFill>
                <a:cs typeface="Times New Roman" pitchFamily="18" charset="0"/>
              </a:rPr>
              <a:t>c</a:t>
            </a:r>
            <a:r>
              <a:rPr lang="en-US" altLang="en-US" sz="2200" dirty="0" smtClean="0">
                <a:cs typeface="Times New Roman" pitchFamily="18" charset="0"/>
              </a:rPr>
              <a:t> = cutting power;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200" dirty="0" smtClean="0">
                <a:cs typeface="Times New Roman" pitchFamily="18" charset="0"/>
              </a:rPr>
              <a:t>			</a:t>
            </a:r>
            <a:r>
              <a:rPr lang="en-US" altLang="en-US" sz="2200" i="1" dirty="0" smtClean="0">
                <a:solidFill>
                  <a:srgbClr val="FFFF00"/>
                </a:solidFill>
                <a:cs typeface="Times New Roman" pitchFamily="18" charset="0"/>
              </a:rPr>
              <a:t>F</a:t>
            </a:r>
            <a:r>
              <a:rPr lang="en-US" altLang="en-US" sz="2200" i="1" baseline="-30000" dirty="0" smtClean="0">
                <a:solidFill>
                  <a:srgbClr val="FFFF00"/>
                </a:solidFill>
                <a:cs typeface="Times New Roman" pitchFamily="18" charset="0"/>
              </a:rPr>
              <a:t>c</a:t>
            </a:r>
            <a:r>
              <a:rPr lang="en-US" altLang="en-US" sz="2200" dirty="0" smtClean="0">
                <a:cs typeface="Times New Roman" pitchFamily="18" charset="0"/>
              </a:rPr>
              <a:t> = cutting force; and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200" dirty="0" smtClean="0">
                <a:cs typeface="Times New Roman" pitchFamily="18" charset="0"/>
              </a:rPr>
              <a:t>			</a:t>
            </a:r>
            <a:r>
              <a:rPr lang="en-US" altLang="en-US" sz="2200" i="1" dirty="0" smtClean="0">
                <a:solidFill>
                  <a:srgbClr val="FFFF00"/>
                </a:solidFill>
                <a:cs typeface="Times New Roman" pitchFamily="18" charset="0"/>
              </a:rPr>
              <a:t>v</a:t>
            </a:r>
            <a:r>
              <a:rPr lang="en-US" altLang="en-US" sz="2200" dirty="0" smtClean="0">
                <a:cs typeface="Times New Roman" pitchFamily="18" charset="0"/>
              </a:rPr>
              <a:t> = cutting speed</a:t>
            </a:r>
          </a:p>
          <a:p>
            <a:pPr eaLnBrk="1" hangingPunct="1"/>
            <a:r>
              <a:rPr lang="en-US" altLang="en-US" sz="2200" dirty="0" smtClean="0">
                <a:cs typeface="Times New Roman" pitchFamily="18" charset="0"/>
              </a:rPr>
              <a:t>Customary U.S. units for power are Horsepower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200" dirty="0" smtClean="0">
                <a:cs typeface="Times New Roman" pitchFamily="18" charset="0"/>
              </a:rPr>
              <a:t>			(= 33000 ft-lb/min)</a:t>
            </a:r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cs typeface="Times New Roman" pitchFamily="18" charset="0"/>
              </a:rPr>
              <a:t>Power and Energy Relationships</a:t>
            </a:r>
            <a:r>
              <a:rPr lang="en-US" altLang="en-US" b="1" smtClean="0"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44377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52F173E-4A66-4EC3-9933-433F3E3AFA4B}" type="datetime1">
              <a:rPr lang="en-US" altLang="en-US" smtClean="0"/>
              <a:pPr/>
              <a:t>1/29/2018</a:t>
            </a:fld>
            <a:endParaRPr lang="en-US" altLang="en-US" smtClean="0"/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mtClean="0"/>
              <a:t>IENG 475: Computer-Controlled Manufacturing Systems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881ED17-0B77-4677-8CD1-94D043D48963}" type="slidenum">
              <a:rPr lang="en-US" altLang="en-US" smtClean="0"/>
              <a:pPr/>
              <a:t>20</a:t>
            </a:fld>
            <a:endParaRPr lang="en-US" altLang="en-US" smtClean="0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altLang="en-US" smtClean="0"/>
              <a:t>Make or Buy Example - continued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300" dirty="0" smtClean="0"/>
              <a:t>By this reasoning, the decision to purchase might cost the company as much as: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300" dirty="0" smtClean="0"/>
              <a:t>		</a:t>
            </a:r>
            <a:r>
              <a:rPr lang="en-US" altLang="en-US" sz="2300" dirty="0" smtClean="0">
                <a:solidFill>
                  <a:srgbClr val="FFFFFF"/>
                </a:solidFill>
              </a:rPr>
              <a:t>$8.00 + $1.75 + $3.00 = </a:t>
            </a:r>
            <a:r>
              <a:rPr lang="en-US" altLang="en-US" sz="2300" dirty="0" smtClean="0">
                <a:solidFill>
                  <a:srgbClr val="FFFF00"/>
                </a:solidFill>
              </a:rPr>
              <a:t>$12.75 per unit</a:t>
            </a:r>
            <a:r>
              <a:rPr lang="en-US" altLang="en-US" sz="2300" dirty="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300" dirty="0" smtClean="0"/>
              <a:t>	     </a:t>
            </a:r>
            <a:r>
              <a:rPr lang="en-US" altLang="en-US" sz="2000" dirty="0" smtClean="0"/>
              <a:t>if it results in idle time in the factory on the machine that would have been used to make the part</a:t>
            </a:r>
            <a:endParaRPr lang="en-US" altLang="en-US" sz="2300" dirty="0" smtClean="0"/>
          </a:p>
          <a:p>
            <a:pPr lvl="2" eaLnBrk="1" hangingPunct="1"/>
            <a:endParaRPr lang="en-US" altLang="en-US" sz="1800" dirty="0" smtClean="0"/>
          </a:p>
          <a:p>
            <a:pPr eaLnBrk="1" hangingPunct="1"/>
            <a:r>
              <a:rPr lang="en-US" altLang="en-US" sz="2300" dirty="0" smtClean="0"/>
              <a:t>On the other hand, if the equipment can be used to produce other components for which the internal prices are less than the corresponding external quotes, then a buy decision makes good economic sense</a:t>
            </a:r>
          </a:p>
        </p:txBody>
      </p:sp>
    </p:spTree>
    <p:extLst>
      <p:ext uri="{BB962C8B-B14F-4D97-AF65-F5344CB8AC3E}">
        <p14:creationId xmlns:p14="http://schemas.microsoft.com/office/powerpoint/2010/main" val="17839316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14A0532-44E5-4A44-9FED-8D802D344DC2}" type="datetime1">
              <a:rPr lang="en-US" altLang="en-US" smtClean="0"/>
              <a:pPr/>
              <a:t>1/29/2018</a:t>
            </a:fld>
            <a:endParaRPr lang="en-US" altLang="en-US" smtClean="0"/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mtClean="0"/>
              <a:t>IENG 475: Computer-Controlled Manufacturing Systems</a:t>
            </a: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0433C90-679C-4F5E-B1D3-63C67C6E25AB}" type="slidenum">
              <a:rPr lang="en-US" altLang="en-US" smtClean="0"/>
              <a:pPr/>
              <a:t>21</a:t>
            </a:fld>
            <a:endParaRPr lang="en-US" altLang="en-US" smtClean="0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Questions &amp; Issues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78486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Assignment(s):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Complete HW 00 from Schedule Page </a:t>
            </a:r>
            <a:r>
              <a:rPr lang="en-US" sz="2000" dirty="0"/>
              <a:t>(2 </a:t>
            </a:r>
            <a:r>
              <a:rPr lang="en-US" sz="2000" dirty="0" smtClean="0"/>
              <a:t>– 3 persons/team)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600" dirty="0" smtClean="0"/>
              <a:t>Scan &amp; e-mail (Subject: IENG 475 HW00;  CC: teammates) by 5:00 PM</a:t>
            </a:r>
            <a:endParaRPr lang="en-US" sz="16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Start HW 01 from Schedule Page (2 persons/team)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Lab this week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Manual Lathe  &amp; Mill Operations: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dirty="0" smtClean="0"/>
              <a:t>Homing the machine(s)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dirty="0" smtClean="0"/>
              <a:t>Tool Changes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dirty="0" smtClean="0"/>
              <a:t>Touch-Off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dirty="0" smtClean="0"/>
              <a:t>Facing Cuts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dirty="0" smtClean="0"/>
              <a:t>Rough &amp; Finish Profiling Cuts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dirty="0" smtClean="0"/>
              <a:t>Parting Cuts*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dirty="0" smtClean="0"/>
              <a:t>Pocketing Cuts*</a:t>
            </a:r>
          </a:p>
        </p:txBody>
      </p:sp>
    </p:spTree>
    <p:extLst>
      <p:ext uri="{BB962C8B-B14F-4D97-AF65-F5344CB8AC3E}">
        <p14:creationId xmlns:p14="http://schemas.microsoft.com/office/powerpoint/2010/main" val="213997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498C963-FC5C-47E7-BC03-561FF708DEA4}" type="datetime1">
              <a:rPr lang="en-US" altLang="en-US" smtClean="0"/>
              <a:pPr/>
              <a:t>1/29/2018</a:t>
            </a:fld>
            <a:endParaRPr lang="en-US" altLang="en-US" smtClean="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mtClean="0"/>
              <a:t>IENG 475: Computer-Controlled Manufacturing Systems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DB87899-CC39-4221-85C9-A3FB992166DD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cs typeface="Times New Roman" pitchFamily="18" charset="0"/>
              </a:rPr>
              <a:t>Power and Energy Relationships</a:t>
            </a:r>
            <a:r>
              <a:rPr lang="en-US" altLang="en-US" b="1" smtClean="0">
                <a:cs typeface="Times New Roman" pitchFamily="18" charset="0"/>
              </a:rPr>
              <a:t> 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7696200" cy="29765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700" dirty="0" smtClean="0">
                <a:cs typeface="Times New Roman" pitchFamily="18" charset="0"/>
              </a:rPr>
              <a:t>The Gross machine power (</a:t>
            </a:r>
            <a:r>
              <a:rPr lang="en-US" altLang="en-US" sz="2700" b="1" i="1" dirty="0" err="1" smtClean="0">
                <a:solidFill>
                  <a:srgbClr val="FFFF00"/>
                </a:solidFill>
                <a:cs typeface="Times New Roman" pitchFamily="18" charset="0"/>
              </a:rPr>
              <a:t>P</a:t>
            </a:r>
            <a:r>
              <a:rPr lang="en-US" altLang="en-US" sz="2700" b="1" i="1" baseline="-30000" dirty="0" err="1" smtClean="0">
                <a:solidFill>
                  <a:srgbClr val="FFFF00"/>
                </a:solidFill>
                <a:cs typeface="Times New Roman" pitchFamily="18" charset="0"/>
              </a:rPr>
              <a:t>g</a:t>
            </a:r>
            <a:r>
              <a:rPr lang="en-US" altLang="en-US" sz="2700" dirty="0" smtClean="0">
                <a:cs typeface="Times New Roman" pitchFamily="18" charset="0"/>
              </a:rPr>
              <a:t>) </a:t>
            </a:r>
            <a:r>
              <a:rPr lang="en-US" altLang="en-US" sz="2700" dirty="0" smtClean="0">
                <a:cs typeface="Times New Roman" pitchFamily="18" charset="0"/>
              </a:rPr>
              <a:t>required </a:t>
            </a:r>
            <a:r>
              <a:rPr lang="en-US" altLang="en-US" sz="2700" dirty="0" smtClean="0">
                <a:cs typeface="Times New Roman" pitchFamily="18" charset="0"/>
              </a:rPr>
              <a:t>is: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700" dirty="0" smtClean="0">
                <a:cs typeface="Times New Roman" pitchFamily="18" charset="0"/>
              </a:rPr>
              <a:t>				</a:t>
            </a:r>
            <a:r>
              <a:rPr lang="en-US" altLang="en-US" sz="2700" b="1" i="1" dirty="0" smtClean="0">
                <a:cs typeface="Times New Roman" pitchFamily="18" charset="0"/>
              </a:rPr>
              <a:t>P</a:t>
            </a:r>
            <a:r>
              <a:rPr lang="en-US" altLang="en-US" sz="2700" b="1" i="1" baseline="-25000" dirty="0" smtClean="0">
                <a:cs typeface="Times New Roman" pitchFamily="18" charset="0"/>
              </a:rPr>
              <a:t>c</a:t>
            </a:r>
            <a:r>
              <a:rPr lang="en-US" altLang="en-US" sz="2700" b="1" i="1" dirty="0" smtClean="0">
                <a:cs typeface="Times New Roman" pitchFamily="18" charset="0"/>
              </a:rPr>
              <a:t> = </a:t>
            </a:r>
            <a:r>
              <a:rPr lang="en-US" altLang="en-US" sz="2700" b="1" i="1" dirty="0" err="1" smtClean="0">
                <a:solidFill>
                  <a:srgbClr val="FFFF00"/>
                </a:solidFill>
                <a:cs typeface="Times New Roman" pitchFamily="18" charset="0"/>
              </a:rPr>
              <a:t>P</a:t>
            </a:r>
            <a:r>
              <a:rPr lang="en-US" altLang="en-US" sz="2700" b="1" i="1" baseline="-25000" dirty="0" err="1" smtClean="0">
                <a:solidFill>
                  <a:srgbClr val="FFFF00"/>
                </a:solidFill>
                <a:cs typeface="Times New Roman" pitchFamily="18" charset="0"/>
              </a:rPr>
              <a:t>g</a:t>
            </a:r>
            <a:r>
              <a:rPr lang="en-US" altLang="en-US" sz="2700" b="1" i="1" dirty="0" smtClean="0">
                <a:cs typeface="Arial" charset="0"/>
              </a:rPr>
              <a:t>• </a:t>
            </a:r>
            <a:r>
              <a:rPr lang="en-US" altLang="en-US" sz="2700" b="1" i="1" dirty="0" smtClean="0">
                <a:cs typeface="Times New Roman" pitchFamily="18" charset="0"/>
              </a:rPr>
              <a:t>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700" dirty="0" smtClean="0">
                <a:cs typeface="Times New Roman" pitchFamily="18" charset="0"/>
              </a:rPr>
              <a:t>	</a:t>
            </a:r>
            <a:r>
              <a:rPr lang="en-US" altLang="en-US" sz="2300" dirty="0" smtClean="0">
                <a:cs typeface="Times New Roman" pitchFamily="18" charset="0"/>
              </a:rPr>
              <a:t>where </a:t>
            </a:r>
            <a:r>
              <a:rPr lang="en-US" altLang="en-US" sz="2300" i="1" dirty="0" smtClean="0">
                <a:solidFill>
                  <a:srgbClr val="FFFF00"/>
                </a:solidFill>
                <a:cs typeface="Times New Roman" pitchFamily="18" charset="0"/>
              </a:rPr>
              <a:t>E</a:t>
            </a:r>
            <a:r>
              <a:rPr lang="en-US" altLang="en-US" sz="2300" dirty="0" smtClean="0">
                <a:cs typeface="Times New Roman" pitchFamily="18" charset="0"/>
              </a:rPr>
              <a:t> = mechanical efficiency of machine tool </a:t>
            </a:r>
          </a:p>
          <a:p>
            <a:pPr lvl="4" eaLnBrk="1" hangingPunct="1">
              <a:lnSpc>
                <a:spcPct val="90000"/>
              </a:lnSpc>
            </a:pPr>
            <a:endParaRPr lang="en-US" altLang="en-US" sz="18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700" dirty="0" smtClean="0">
                <a:cs typeface="Times New Roman" pitchFamily="18" charset="0"/>
              </a:rPr>
              <a:t>Typical </a:t>
            </a:r>
            <a:r>
              <a:rPr lang="en-US" altLang="en-US" sz="2700" i="1" dirty="0" smtClean="0">
                <a:cs typeface="Times New Roman" pitchFamily="18" charset="0"/>
              </a:rPr>
              <a:t>E</a:t>
            </a:r>
            <a:r>
              <a:rPr lang="en-US" altLang="en-US" sz="2700" dirty="0" smtClean="0">
                <a:cs typeface="Times New Roman" pitchFamily="18" charset="0"/>
              </a:rPr>
              <a:t> for machine tools = </a:t>
            </a:r>
            <a:r>
              <a:rPr lang="en-US" altLang="en-US" sz="2700" dirty="0" smtClean="0">
                <a:cs typeface="Times New Roman" pitchFamily="18" charset="0"/>
                <a:sym typeface="Symbol" pitchFamily="18" charset="2"/>
              </a:rPr>
              <a:t> 80 - </a:t>
            </a:r>
            <a:r>
              <a:rPr lang="en-US" altLang="en-US" sz="2700" dirty="0" smtClean="0">
                <a:cs typeface="Times New Roman" pitchFamily="18" charset="0"/>
              </a:rPr>
              <a:t>90% </a:t>
            </a:r>
          </a:p>
          <a:p>
            <a:pPr eaLnBrk="1" hangingPunct="1">
              <a:lnSpc>
                <a:spcPct val="90000"/>
              </a:lnSpc>
            </a:pPr>
            <a:endParaRPr lang="en-US" altLang="en-US" sz="2700" dirty="0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200" dirty="0" smtClean="0">
                <a:cs typeface="Times New Roman" pitchFamily="18" charset="0"/>
              </a:rPr>
              <a:t>		Note:  Alternate relationships for the same -		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743200" y="5334000"/>
            <a:ext cx="3937000" cy="774700"/>
            <a:chOff x="1728" y="3360"/>
            <a:chExt cx="2480" cy="488"/>
          </a:xfrm>
          <a:solidFill>
            <a:srgbClr val="071D49"/>
          </a:solidFill>
        </p:grpSpPr>
        <p:graphicFrame>
          <p:nvGraphicFramePr>
            <p:cNvPr id="5128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25211727"/>
                </p:ext>
              </p:extLst>
            </p:nvPr>
          </p:nvGraphicFramePr>
          <p:xfrm>
            <a:off x="1728" y="3360"/>
            <a:ext cx="688" cy="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6" name="Equation" r:id="rId3" imgW="1066755" imgH="743040" progId="Equation.3">
                    <p:embed/>
                  </p:oleObj>
                </mc:Choice>
                <mc:Fallback>
                  <p:oleObj name="Equation" r:id="rId3" imgW="1066755" imgH="74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8" y="3360"/>
                          <a:ext cx="688" cy="488"/>
                        </a:xfrm>
                        <a:prstGeom prst="rect">
                          <a:avLst/>
                        </a:prstGeom>
                        <a:solidFill>
                          <a:srgbClr val="071D49"/>
                        </a:solidFill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9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07718153"/>
                </p:ext>
              </p:extLst>
            </p:nvPr>
          </p:nvGraphicFramePr>
          <p:xfrm>
            <a:off x="3216" y="3360"/>
            <a:ext cx="992" cy="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7" name="Equation" r:id="rId5" imgW="1542999" imgH="743040" progId="Equation.3">
                    <p:embed/>
                  </p:oleObj>
                </mc:Choice>
                <mc:Fallback>
                  <p:oleObj name="Equation" r:id="rId5" imgW="1542999" imgH="74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6" y="3360"/>
                          <a:ext cx="992" cy="488"/>
                        </a:xfrm>
                        <a:prstGeom prst="rect">
                          <a:avLst/>
                        </a:prstGeom>
                        <a:solidFill>
                          <a:srgbClr val="071D49"/>
                        </a:solidFill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2333216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343F3DB-0700-4E8E-9047-A2EF1F6C993B}" type="datetime1">
              <a:rPr lang="en-US" altLang="en-US" smtClean="0"/>
              <a:pPr/>
              <a:t>1/29/2018</a:t>
            </a:fld>
            <a:endParaRPr lang="en-US" altLang="en-US" smtClean="0"/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mtClean="0"/>
              <a:t>IENG 475: Computer-Controlled Manufacturing Systems</a:t>
            </a: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6088108-9530-4896-95AF-B6A44D97C69C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cs typeface="Times New Roman" pitchFamily="18" charset="0"/>
              </a:rPr>
              <a:t>Unit Power in Machining</a:t>
            </a:r>
            <a:r>
              <a:rPr lang="en-US" altLang="en-US" smtClean="0"/>
              <a:t> 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7696200" cy="2319338"/>
          </a:xfrm>
        </p:spPr>
        <p:txBody>
          <a:bodyPr/>
          <a:lstStyle/>
          <a:p>
            <a:pPr eaLnBrk="1" hangingPunct="1"/>
            <a:r>
              <a:rPr lang="en-US" altLang="en-US" sz="2300" dirty="0" smtClean="0">
                <a:cs typeface="Times New Roman" pitchFamily="18" charset="0"/>
              </a:rPr>
              <a:t>Useful to convert power into </a:t>
            </a:r>
            <a:r>
              <a:rPr lang="en-US" altLang="en-US" sz="2300" dirty="0" smtClean="0">
                <a:solidFill>
                  <a:srgbClr val="FFFF00"/>
                </a:solidFill>
                <a:cs typeface="Times New Roman" pitchFamily="18" charset="0"/>
              </a:rPr>
              <a:t>power per unit volume rate </a:t>
            </a:r>
            <a:r>
              <a:rPr lang="en-US" altLang="en-US" sz="2300" dirty="0" smtClean="0">
                <a:cs typeface="Times New Roman" pitchFamily="18" charset="0"/>
              </a:rPr>
              <a:t>of metal cut</a:t>
            </a:r>
            <a:endParaRPr lang="en-US" altLang="en-US" sz="2300" dirty="0" smtClean="0">
              <a:cs typeface="Courier New" pitchFamily="49" charset="0"/>
            </a:endParaRPr>
          </a:p>
          <a:p>
            <a:pPr eaLnBrk="1" hangingPunct="1"/>
            <a:r>
              <a:rPr lang="en-US" altLang="en-US" sz="2300" dirty="0" smtClean="0">
                <a:cs typeface="Times New Roman" pitchFamily="18" charset="0"/>
              </a:rPr>
              <a:t>Called the </a:t>
            </a:r>
            <a:r>
              <a:rPr lang="en-US" altLang="en-US" sz="2300" i="1" dirty="0" smtClean="0">
                <a:cs typeface="Times New Roman" pitchFamily="18" charset="0"/>
              </a:rPr>
              <a:t>unit power</a:t>
            </a:r>
            <a:r>
              <a:rPr lang="en-US" altLang="en-US" sz="2300" dirty="0" smtClean="0">
                <a:cs typeface="Times New Roman" pitchFamily="18" charset="0"/>
              </a:rPr>
              <a:t>, </a:t>
            </a:r>
            <a:r>
              <a:rPr lang="en-US" altLang="en-US" sz="2300" i="1" dirty="0" smtClean="0">
                <a:solidFill>
                  <a:srgbClr val="FFFF00"/>
                </a:solidFill>
                <a:cs typeface="Times New Roman" pitchFamily="18" charset="0"/>
              </a:rPr>
              <a:t>P</a:t>
            </a:r>
            <a:r>
              <a:rPr lang="en-US" altLang="en-US" sz="2300" i="1" baseline="-30000" dirty="0" smtClean="0">
                <a:solidFill>
                  <a:srgbClr val="FFFF00"/>
                </a:solidFill>
                <a:cs typeface="Times New Roman" pitchFamily="18" charset="0"/>
              </a:rPr>
              <a:t>u</a:t>
            </a:r>
            <a:r>
              <a:rPr lang="en-US" altLang="en-US" sz="2300" dirty="0" smtClean="0">
                <a:cs typeface="Times New Roman" pitchFamily="18" charset="0"/>
              </a:rPr>
              <a:t> or </a:t>
            </a:r>
            <a:r>
              <a:rPr lang="en-US" altLang="en-US" sz="2300" i="1" dirty="0" smtClean="0">
                <a:cs typeface="Times New Roman" pitchFamily="18" charset="0"/>
              </a:rPr>
              <a:t>unit horsepower</a:t>
            </a:r>
            <a:r>
              <a:rPr lang="en-US" altLang="en-US" sz="2300" dirty="0" smtClean="0">
                <a:cs typeface="Times New Roman" pitchFamily="18" charset="0"/>
              </a:rPr>
              <a:t>, </a:t>
            </a:r>
            <a:r>
              <a:rPr lang="en-US" altLang="en-US" sz="2300" i="1" dirty="0" err="1" smtClean="0">
                <a:solidFill>
                  <a:srgbClr val="FFFF00"/>
                </a:solidFill>
                <a:cs typeface="Times New Roman" pitchFamily="18" charset="0"/>
              </a:rPr>
              <a:t>HP</a:t>
            </a:r>
            <a:r>
              <a:rPr lang="en-US" altLang="en-US" sz="2300" i="1" baseline="-30000" dirty="0" err="1" smtClean="0">
                <a:solidFill>
                  <a:srgbClr val="FFFF00"/>
                </a:solidFill>
                <a:cs typeface="Times New Roman" pitchFamily="18" charset="0"/>
              </a:rPr>
              <a:t>u</a:t>
            </a:r>
            <a:endParaRPr lang="en-US" altLang="en-US" sz="2300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sz="2300" dirty="0" smtClean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300" dirty="0" smtClean="0">
                <a:cs typeface="Times New Roman" pitchFamily="18" charset="0"/>
              </a:rPr>
              <a:t>				or</a:t>
            </a:r>
            <a:endParaRPr lang="en-US" altLang="en-US" sz="2300" dirty="0" smtClean="0">
              <a:cs typeface="Courier New" pitchFamily="49" charset="0"/>
            </a:endParaRPr>
          </a:p>
        </p:txBody>
      </p:sp>
      <p:sp>
        <p:nvSpPr>
          <p:cNvPr id="6151" name="Text Box 4"/>
          <p:cNvSpPr txBox="1">
            <a:spLocks noChangeArrowheads="1"/>
          </p:cNvSpPr>
          <p:nvPr/>
        </p:nvSpPr>
        <p:spPr bwMode="auto">
          <a:xfrm>
            <a:off x="1504950" y="4419600"/>
            <a:ext cx="7029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sz="2400" dirty="0">
                <a:solidFill>
                  <a:srgbClr val="E4D490"/>
                </a:solidFill>
                <a:cs typeface="Times New Roman" pitchFamily="18" charset="0"/>
              </a:rPr>
              <a:t>where </a:t>
            </a:r>
            <a:r>
              <a:rPr lang="en-US" altLang="en-US" sz="2400" i="1" dirty="0">
                <a:solidFill>
                  <a:srgbClr val="E4D490"/>
                </a:solidFill>
                <a:cs typeface="Times New Roman" pitchFamily="18" charset="0"/>
              </a:rPr>
              <a:t>MRR</a:t>
            </a:r>
            <a:r>
              <a:rPr lang="en-US" altLang="en-US" sz="2400" dirty="0">
                <a:solidFill>
                  <a:srgbClr val="E4D490"/>
                </a:solidFill>
                <a:cs typeface="Times New Roman" pitchFamily="18" charset="0"/>
              </a:rPr>
              <a:t> = material removal rate</a:t>
            </a:r>
            <a:endParaRPr lang="en-US" altLang="en-US" sz="2400" dirty="0">
              <a:solidFill>
                <a:srgbClr val="E4D490"/>
              </a:solidFill>
              <a:latin typeface="Times New Roman" pitchFamily="18" charset="0"/>
            </a:endParaRPr>
          </a:p>
        </p:txBody>
      </p:sp>
      <p:graphicFrame>
        <p:nvGraphicFramePr>
          <p:cNvPr id="615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6940889"/>
              </p:ext>
            </p:extLst>
          </p:nvPr>
        </p:nvGraphicFramePr>
        <p:xfrm>
          <a:off x="1600200" y="3505200"/>
          <a:ext cx="15113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Equation" r:id="rId3" imgW="1486001" imgH="743040" progId="Equation.3">
                  <p:embed/>
                </p:oleObj>
              </mc:Choice>
              <mc:Fallback>
                <p:oleObj name="Equation" r:id="rId3" imgW="1486001" imgH="74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505200"/>
                        <a:ext cx="1511300" cy="774700"/>
                      </a:xfrm>
                      <a:prstGeom prst="rect">
                        <a:avLst/>
                      </a:prstGeom>
                      <a:solidFill>
                        <a:srgbClr val="071D49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7767276"/>
              </p:ext>
            </p:extLst>
          </p:nvPr>
        </p:nvGraphicFramePr>
        <p:xfrm>
          <a:off x="4419600" y="3505200"/>
          <a:ext cx="17399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Equation" r:id="rId5" imgW="1714534" imgH="743040" progId="Equation.3">
                  <p:embed/>
                </p:oleObj>
              </mc:Choice>
              <mc:Fallback>
                <p:oleObj name="Equation" r:id="rId5" imgW="1714534" imgH="74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505200"/>
                        <a:ext cx="1739900" cy="774700"/>
                      </a:xfrm>
                      <a:prstGeom prst="rect">
                        <a:avLst/>
                      </a:prstGeom>
                      <a:solidFill>
                        <a:srgbClr val="071D49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1002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CA9685C-3E48-4A3D-A2BB-FD47D245CC51}" type="datetime1">
              <a:rPr lang="en-US" altLang="en-US" smtClean="0"/>
              <a:pPr/>
              <a:t>1/29/2018</a:t>
            </a:fld>
            <a:endParaRPr lang="en-US" altLang="en-US" smtClean="0"/>
          </a:p>
        </p:txBody>
      </p:sp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mtClean="0"/>
              <a:t>IENG 475: Computer-Controlled Manufacturing Systems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959819A-9A09-45C8-8C85-386B6C1B01A8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cs typeface="Times New Roman" pitchFamily="18" charset="0"/>
              </a:rPr>
              <a:t>Specific Energy in Machining</a:t>
            </a:r>
            <a:endParaRPr lang="en-US" altLang="en-US" smtClean="0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884363"/>
            <a:ext cx="8229600" cy="7239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300" dirty="0" smtClean="0">
                <a:cs typeface="Times New Roman" pitchFamily="18" charset="0"/>
              </a:rPr>
              <a:t>Unit power </a:t>
            </a:r>
            <a:r>
              <a:rPr lang="en-US" altLang="en-US" sz="2300" b="1" dirty="0" smtClean="0">
                <a:cs typeface="Times New Roman" pitchFamily="18" charset="0"/>
              </a:rPr>
              <a:t>(</a:t>
            </a:r>
            <a:r>
              <a:rPr lang="en-US" altLang="en-US" sz="2300" b="1" i="1" dirty="0" smtClean="0">
                <a:solidFill>
                  <a:srgbClr val="FFFF00"/>
                </a:solidFill>
                <a:cs typeface="Times New Roman" pitchFamily="18" charset="0"/>
              </a:rPr>
              <a:t>P</a:t>
            </a:r>
            <a:r>
              <a:rPr lang="en-US" altLang="en-US" sz="2300" b="1" i="1" baseline="-25000" dirty="0" smtClean="0">
                <a:solidFill>
                  <a:srgbClr val="FFFF00"/>
                </a:solidFill>
                <a:cs typeface="Times New Roman" pitchFamily="18" charset="0"/>
              </a:rPr>
              <a:t>u</a:t>
            </a:r>
            <a:r>
              <a:rPr lang="en-US" altLang="en-US" sz="2300" b="1" dirty="0" smtClean="0">
                <a:cs typeface="Times New Roman" pitchFamily="18" charset="0"/>
              </a:rPr>
              <a:t>)</a:t>
            </a:r>
            <a:r>
              <a:rPr lang="en-US" altLang="en-US" sz="2300" dirty="0" smtClean="0">
                <a:cs typeface="Times New Roman" pitchFamily="18" charset="0"/>
              </a:rPr>
              <a:t> is also known as the </a:t>
            </a:r>
            <a:r>
              <a:rPr lang="en-US" altLang="en-US" sz="2300" i="1" dirty="0" smtClean="0">
                <a:cs typeface="Times New Roman" pitchFamily="18" charset="0"/>
              </a:rPr>
              <a:t>specific</a:t>
            </a:r>
            <a:r>
              <a:rPr lang="en-US" altLang="en-US" sz="2300" dirty="0" smtClean="0">
                <a:cs typeface="Times New Roman" pitchFamily="18" charset="0"/>
              </a:rPr>
              <a:t> </a:t>
            </a:r>
            <a:r>
              <a:rPr lang="en-US" altLang="en-US" sz="2300" i="1" dirty="0" smtClean="0">
                <a:cs typeface="Times New Roman" pitchFamily="18" charset="0"/>
              </a:rPr>
              <a:t>energy</a:t>
            </a:r>
            <a:r>
              <a:rPr lang="en-US" altLang="en-US" sz="2300" b="1" i="1" dirty="0" smtClean="0">
                <a:cs typeface="Times New Roman" pitchFamily="18" charset="0"/>
              </a:rPr>
              <a:t> (</a:t>
            </a:r>
            <a:r>
              <a:rPr lang="en-US" altLang="en-US" sz="2300" b="1" i="1" dirty="0" smtClean="0">
                <a:solidFill>
                  <a:srgbClr val="FFFF00"/>
                </a:solidFill>
                <a:cs typeface="Times New Roman" pitchFamily="18" charset="0"/>
              </a:rPr>
              <a:t>U</a:t>
            </a:r>
            <a:r>
              <a:rPr lang="en-US" altLang="en-US" sz="2300" b="1" i="1" dirty="0" smtClean="0">
                <a:cs typeface="Times New Roman" pitchFamily="18" charset="0"/>
              </a:rPr>
              <a:t>)</a:t>
            </a:r>
            <a:r>
              <a:rPr lang="en-US" altLang="en-US" sz="2300" i="1" dirty="0" smtClean="0">
                <a:cs typeface="Times New Roman" pitchFamily="18" charset="0"/>
              </a:rPr>
              <a:t>, </a:t>
            </a:r>
            <a:r>
              <a:rPr lang="en-US" altLang="en-US" sz="2300" dirty="0" smtClean="0">
                <a:cs typeface="Times New Roman" pitchFamily="18" charset="0"/>
              </a:rPr>
              <a:t>or the power required to cut a unit volume of material:</a:t>
            </a:r>
          </a:p>
          <a:p>
            <a:pPr eaLnBrk="1" hangingPunct="1">
              <a:lnSpc>
                <a:spcPct val="90000"/>
              </a:lnSpc>
            </a:pPr>
            <a:endParaRPr lang="en-US" altLang="en-US" sz="2300" dirty="0" smtClean="0">
              <a:cs typeface="Times New Roman" pitchFamily="18" charset="0"/>
            </a:endParaRPr>
          </a:p>
          <a:p>
            <a:pPr lvl="4" eaLnBrk="1" hangingPunct="1">
              <a:lnSpc>
                <a:spcPct val="90000"/>
              </a:lnSpc>
            </a:pPr>
            <a:endParaRPr lang="en-US" altLang="en-US" sz="1600" dirty="0" smtClean="0">
              <a:cs typeface="Times New Roman" pitchFamily="18" charset="0"/>
            </a:endParaRPr>
          </a:p>
          <a:p>
            <a:pPr lvl="4" eaLnBrk="1" hangingPunct="1">
              <a:lnSpc>
                <a:spcPct val="90000"/>
              </a:lnSpc>
            </a:pPr>
            <a:endParaRPr lang="en-US" altLang="en-US" sz="16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300" dirty="0" smtClean="0">
                <a:cs typeface="Times New Roman" pitchFamily="18" charset="0"/>
              </a:rPr>
              <a:t>	where	</a:t>
            </a:r>
            <a:r>
              <a:rPr lang="en-US" altLang="en-US" sz="2000" i="1" dirty="0" smtClean="0">
                <a:solidFill>
                  <a:srgbClr val="FFFF00"/>
                </a:solidFill>
                <a:cs typeface="Times New Roman" pitchFamily="18" charset="0"/>
              </a:rPr>
              <a:t>t</a:t>
            </a:r>
            <a:r>
              <a:rPr lang="en-US" altLang="en-US" sz="2000" b="1" i="1" baseline="-25000" dirty="0" smtClean="0">
                <a:solidFill>
                  <a:srgbClr val="FFFF00"/>
                </a:solidFill>
                <a:cs typeface="Times New Roman" pitchFamily="18" charset="0"/>
              </a:rPr>
              <a:t>0</a:t>
            </a:r>
            <a:r>
              <a:rPr lang="en-US" altLang="en-US" sz="2000" dirty="0" smtClean="0">
                <a:cs typeface="Times New Roman" pitchFamily="18" charset="0"/>
              </a:rPr>
              <a:t> = un-deformed chip thickness;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dirty="0" smtClean="0">
                <a:cs typeface="Times New Roman" pitchFamily="18" charset="0"/>
              </a:rPr>
              <a:t>			</a:t>
            </a:r>
            <a:r>
              <a:rPr lang="en-US" altLang="en-US" sz="2000" i="1" dirty="0" smtClean="0">
                <a:solidFill>
                  <a:srgbClr val="FFFF00"/>
                </a:solidFill>
                <a:cs typeface="Times New Roman" pitchFamily="18" charset="0"/>
              </a:rPr>
              <a:t>w</a:t>
            </a:r>
            <a:r>
              <a:rPr lang="en-US" altLang="en-US" sz="2000" dirty="0" smtClean="0">
                <a:cs typeface="Times New Roman" pitchFamily="18" charset="0"/>
              </a:rPr>
              <a:t> = width of the chip; and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dirty="0" smtClean="0">
                <a:cs typeface="Times New Roman" pitchFamily="18" charset="0"/>
              </a:rPr>
              <a:t>			</a:t>
            </a:r>
            <a:r>
              <a:rPr lang="en-US" altLang="en-US" sz="2000" i="1" dirty="0" smtClean="0">
                <a:solidFill>
                  <a:srgbClr val="FFFF00"/>
                </a:solidFill>
                <a:cs typeface="Times New Roman" pitchFamily="18" charset="0"/>
              </a:rPr>
              <a:t>F</a:t>
            </a:r>
            <a:r>
              <a:rPr lang="en-US" altLang="en-US" sz="2000" b="1" i="1" baseline="-25000" dirty="0" smtClean="0">
                <a:solidFill>
                  <a:srgbClr val="FFFF00"/>
                </a:solidFill>
                <a:cs typeface="Times New Roman" pitchFamily="18" charset="0"/>
              </a:rPr>
              <a:t>c</a:t>
            </a:r>
            <a:r>
              <a:rPr lang="en-US" altLang="en-US" sz="2000" dirty="0" smtClean="0">
                <a:cs typeface="Times New Roman" pitchFamily="18" charset="0"/>
              </a:rPr>
              <a:t> = cutting force</a:t>
            </a:r>
            <a:r>
              <a:rPr lang="en-US" altLang="en-US" sz="2300" dirty="0" smtClean="0">
                <a:cs typeface="Times New Roman" pitchFamily="18" charset="0"/>
              </a:rPr>
              <a:t>		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 dirty="0" smtClean="0">
                <a:cs typeface="Times New Roman" pitchFamily="18" charset="0"/>
              </a:rPr>
              <a:t>Units for specific energy are typically </a:t>
            </a:r>
            <a:r>
              <a:rPr lang="en-US" altLang="en-US" sz="2300" dirty="0" smtClean="0">
                <a:solidFill>
                  <a:srgbClr val="FFFF00"/>
                </a:solidFill>
                <a:cs typeface="Times New Roman" pitchFamily="18" charset="0"/>
              </a:rPr>
              <a:t>N‑m/mm</a:t>
            </a:r>
            <a:r>
              <a:rPr lang="en-US" altLang="en-US" sz="2300" b="1" baseline="30000" dirty="0" smtClean="0">
                <a:solidFill>
                  <a:srgbClr val="FFFF00"/>
                </a:solidFill>
                <a:cs typeface="Times New Roman" pitchFamily="18" charset="0"/>
              </a:rPr>
              <a:t>3</a:t>
            </a:r>
            <a:r>
              <a:rPr lang="en-US" altLang="en-US" sz="2300" baseline="30000" dirty="0" smtClean="0">
                <a:cs typeface="Times New Roman" pitchFamily="18" charset="0"/>
              </a:rPr>
              <a:t> </a:t>
            </a:r>
            <a:r>
              <a:rPr lang="en-US" altLang="en-US" sz="2300" dirty="0" smtClean="0">
                <a:cs typeface="Times New Roman" pitchFamily="18" charset="0"/>
              </a:rPr>
              <a:t>(</a:t>
            </a:r>
            <a:r>
              <a:rPr lang="en-US" altLang="en-US" sz="2300" i="1" dirty="0" smtClean="0">
                <a:cs typeface="Times New Roman" pitchFamily="18" charset="0"/>
              </a:rPr>
              <a:t>same as  </a:t>
            </a:r>
            <a:r>
              <a:rPr lang="en-US" altLang="en-US" sz="2300" i="1" dirty="0" smtClean="0">
                <a:solidFill>
                  <a:srgbClr val="FFFF00"/>
                </a:solidFill>
                <a:cs typeface="Times New Roman" pitchFamily="18" charset="0"/>
              </a:rPr>
              <a:t>J/mm</a:t>
            </a:r>
            <a:r>
              <a:rPr lang="en-US" altLang="en-US" sz="2300" b="1" i="1" baseline="30000" dirty="0" smtClean="0">
                <a:solidFill>
                  <a:srgbClr val="FFFF00"/>
                </a:solidFill>
                <a:cs typeface="Times New Roman" pitchFamily="18" charset="0"/>
              </a:rPr>
              <a:t>3</a:t>
            </a:r>
            <a:r>
              <a:rPr lang="en-US" altLang="en-US" sz="2300" dirty="0" smtClean="0">
                <a:cs typeface="Times New Roman" pitchFamily="18" charset="0"/>
              </a:rPr>
              <a:t>) or as </a:t>
            </a:r>
            <a:r>
              <a:rPr lang="en-US" altLang="en-US" sz="2300" dirty="0" smtClean="0">
                <a:solidFill>
                  <a:srgbClr val="FFFF00"/>
                </a:solidFill>
                <a:cs typeface="Times New Roman" pitchFamily="18" charset="0"/>
              </a:rPr>
              <a:t>in‑</a:t>
            </a:r>
            <a:r>
              <a:rPr lang="en-US" altLang="en-US" sz="2300" dirty="0" err="1" smtClean="0">
                <a:solidFill>
                  <a:srgbClr val="FFFF00"/>
                </a:solidFill>
                <a:cs typeface="Times New Roman" pitchFamily="18" charset="0"/>
              </a:rPr>
              <a:t>lb</a:t>
            </a:r>
            <a:r>
              <a:rPr lang="en-US" altLang="en-US" sz="2300" dirty="0" smtClean="0">
                <a:solidFill>
                  <a:srgbClr val="FFFF00"/>
                </a:solidFill>
                <a:cs typeface="Times New Roman" pitchFamily="18" charset="0"/>
              </a:rPr>
              <a:t>/in</a:t>
            </a:r>
            <a:r>
              <a:rPr lang="en-US" altLang="en-US" sz="2300" b="1" baseline="30000" dirty="0" smtClean="0">
                <a:solidFill>
                  <a:srgbClr val="FFFF00"/>
                </a:solidFill>
                <a:cs typeface="Times New Roman" pitchFamily="18" charset="0"/>
              </a:rPr>
              <a:t>3</a:t>
            </a:r>
            <a:endParaRPr lang="en-US" altLang="en-US" sz="2300" b="1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300" dirty="0" smtClean="0">
                <a:cs typeface="Times New Roman" pitchFamily="18" charset="0"/>
              </a:rPr>
              <a:t>Table on Materials page approximates specific energy for several materials based on estimated hardness</a:t>
            </a:r>
            <a:endParaRPr lang="en-US" altLang="en-US" sz="23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300" dirty="0" smtClean="0">
              <a:cs typeface="Courier New" pitchFamily="49" charset="0"/>
            </a:endParaRPr>
          </a:p>
        </p:txBody>
      </p:sp>
      <p:graphicFrame>
        <p:nvGraphicFramePr>
          <p:cNvPr id="717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3455701"/>
              </p:ext>
            </p:extLst>
          </p:nvPr>
        </p:nvGraphicFramePr>
        <p:xfrm>
          <a:off x="2895600" y="2636838"/>
          <a:ext cx="3124200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Equation" r:id="rId3" imgW="1390644" imgH="400140" progId="Equation.3">
                  <p:embed/>
                </p:oleObj>
              </mc:Choice>
              <mc:Fallback>
                <p:oleObj name="Equation" r:id="rId3" imgW="1390644" imgH="4001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636838"/>
                        <a:ext cx="3124200" cy="946150"/>
                      </a:xfrm>
                      <a:prstGeom prst="rect">
                        <a:avLst/>
                      </a:prstGeom>
                      <a:solidFill>
                        <a:srgbClr val="071D49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38662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7E84E18-DE1E-4C27-A098-82F6BC639377}" type="datetime1">
              <a:rPr lang="en-US" altLang="en-US" smtClean="0"/>
              <a:pPr/>
              <a:t>1/29/2018</a:t>
            </a:fld>
            <a:endParaRPr lang="en-US" altLang="en-US" smtClean="0"/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mtClean="0"/>
              <a:t>IENG 475: Computer-Controlled Manufacturing Systems</a:t>
            </a:r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AF377B9-ECFD-4D7C-9FEB-6364021158F9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cs typeface="Times New Roman" pitchFamily="18" charset="0"/>
              </a:rPr>
              <a:t>Specific Energy in Machining</a:t>
            </a:r>
            <a:endParaRPr lang="en-US" altLang="en-US" smtClean="0"/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884363"/>
            <a:ext cx="8229600" cy="7239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 smtClean="0">
                <a:cs typeface="Times New Roman" pitchFamily="18" charset="0"/>
              </a:rPr>
              <a:t>Unit power </a:t>
            </a:r>
            <a:r>
              <a:rPr lang="en-US" altLang="en-US" sz="2000" b="1" dirty="0" smtClean="0">
                <a:cs typeface="Times New Roman" pitchFamily="18" charset="0"/>
              </a:rPr>
              <a:t>(</a:t>
            </a:r>
            <a:r>
              <a:rPr lang="en-US" altLang="en-US" sz="2000" b="1" i="1" dirty="0" smtClean="0">
                <a:solidFill>
                  <a:srgbClr val="FFFF00"/>
                </a:solidFill>
                <a:cs typeface="Times New Roman" pitchFamily="18" charset="0"/>
              </a:rPr>
              <a:t>P</a:t>
            </a:r>
            <a:r>
              <a:rPr lang="en-US" altLang="en-US" sz="2000" b="1" i="1" baseline="-25000" dirty="0" smtClean="0">
                <a:solidFill>
                  <a:srgbClr val="FFFF00"/>
                </a:solidFill>
                <a:cs typeface="Times New Roman" pitchFamily="18" charset="0"/>
              </a:rPr>
              <a:t>u</a:t>
            </a:r>
            <a:r>
              <a:rPr lang="en-US" altLang="en-US" sz="2000" b="1" dirty="0" smtClean="0">
                <a:cs typeface="Times New Roman" pitchFamily="18" charset="0"/>
              </a:rPr>
              <a:t>)</a:t>
            </a:r>
            <a:r>
              <a:rPr lang="en-US" altLang="en-US" sz="2000" dirty="0" smtClean="0">
                <a:cs typeface="Times New Roman" pitchFamily="18" charset="0"/>
              </a:rPr>
              <a:t> is also known as the </a:t>
            </a:r>
            <a:r>
              <a:rPr lang="en-US" altLang="en-US" sz="2000" i="1" dirty="0" smtClean="0">
                <a:cs typeface="Times New Roman" pitchFamily="18" charset="0"/>
              </a:rPr>
              <a:t>specific</a:t>
            </a:r>
            <a:r>
              <a:rPr lang="en-US" altLang="en-US" sz="2000" dirty="0" smtClean="0">
                <a:cs typeface="Times New Roman" pitchFamily="18" charset="0"/>
              </a:rPr>
              <a:t> </a:t>
            </a:r>
            <a:r>
              <a:rPr lang="en-US" altLang="en-US" sz="2000" i="1" dirty="0" smtClean="0">
                <a:cs typeface="Times New Roman" pitchFamily="18" charset="0"/>
              </a:rPr>
              <a:t>energy</a:t>
            </a:r>
            <a:r>
              <a:rPr lang="en-US" altLang="en-US" sz="2000" b="1" i="1" dirty="0" smtClean="0">
                <a:cs typeface="Times New Roman" pitchFamily="18" charset="0"/>
              </a:rPr>
              <a:t> (</a:t>
            </a:r>
            <a:r>
              <a:rPr lang="en-US" altLang="en-US" sz="2000" b="1" i="1" dirty="0" smtClean="0">
                <a:solidFill>
                  <a:srgbClr val="FFFF00"/>
                </a:solidFill>
                <a:cs typeface="Times New Roman" pitchFamily="18" charset="0"/>
              </a:rPr>
              <a:t>U</a:t>
            </a:r>
            <a:r>
              <a:rPr lang="en-US" altLang="en-US" sz="2000" b="1" i="1" dirty="0" smtClean="0">
                <a:cs typeface="Times New Roman" pitchFamily="18" charset="0"/>
              </a:rPr>
              <a:t>)</a:t>
            </a:r>
            <a:r>
              <a:rPr lang="en-US" altLang="en-US" sz="2000" i="1" dirty="0" smtClean="0">
                <a:cs typeface="Times New Roman" pitchFamily="18" charset="0"/>
              </a:rPr>
              <a:t>, </a:t>
            </a:r>
            <a:r>
              <a:rPr lang="en-US" altLang="en-US" sz="2000" dirty="0" smtClean="0">
                <a:cs typeface="Times New Roman" pitchFamily="18" charset="0"/>
              </a:rPr>
              <a:t>or the power required to cut a unit volume of material: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300" dirty="0" smtClean="0">
              <a:cs typeface="Courier New" pitchFamily="49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664076"/>
              </p:ext>
            </p:extLst>
          </p:nvPr>
        </p:nvGraphicFramePr>
        <p:xfrm>
          <a:off x="1528763" y="2671763"/>
          <a:ext cx="5829301" cy="3543302"/>
        </p:xfrm>
        <a:graphic>
          <a:graphicData uri="http://schemas.openxmlformats.org/drawingml/2006/table">
            <a:tbl>
              <a:tblPr/>
              <a:tblGrid>
                <a:gridCol w="1235167"/>
                <a:gridCol w="658756"/>
                <a:gridCol w="730807"/>
                <a:gridCol w="730807"/>
                <a:gridCol w="895496"/>
                <a:gridCol w="1578268"/>
              </a:tblGrid>
              <a:tr h="1853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1" u="none" strike="noStrike" dirty="0">
                          <a:solidFill>
                            <a:srgbClr val="E4D49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1" u="none" strike="noStrike">
                          <a:solidFill>
                            <a:srgbClr val="E4D49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1" u="none" strike="noStrike">
                          <a:solidFill>
                            <a:srgbClr val="E4D49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1" u="none" strike="noStrike">
                          <a:solidFill>
                            <a:srgbClr val="E4D490"/>
                          </a:solidFill>
                          <a:latin typeface="Arial"/>
                        </a:rPr>
                        <a:t>Specific Energy (U)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1" u="none" strike="noStrike">
                          <a:solidFill>
                            <a:srgbClr val="E4D49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53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1" u="none" strike="noStrike">
                          <a:solidFill>
                            <a:srgbClr val="E4D49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1" u="none" strike="noStrike" dirty="0">
                          <a:solidFill>
                            <a:srgbClr val="E4D49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1" u="none" strike="noStrike">
                          <a:solidFill>
                            <a:srgbClr val="E4D49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1" u="none" strike="noStrike">
                          <a:solidFill>
                            <a:srgbClr val="E4D490"/>
                          </a:solidFill>
                          <a:latin typeface="Arial"/>
                        </a:rPr>
                        <a:t>- or - Unit Power (Pu)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1" u="none" strike="noStrike">
                          <a:solidFill>
                            <a:srgbClr val="E4D490"/>
                          </a:solidFill>
                          <a:latin typeface="Arial"/>
                        </a:rPr>
                        <a:t>Unit Horsepower (HPu)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2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1" u="none" strike="noStrike">
                          <a:solidFill>
                            <a:srgbClr val="E4D490"/>
                          </a:solidFill>
                          <a:latin typeface="Arial"/>
                        </a:rPr>
                        <a:t>Material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1" u="none" strike="noStrike">
                          <a:solidFill>
                            <a:srgbClr val="E4D490"/>
                          </a:solidFill>
                          <a:latin typeface="Arial"/>
                        </a:rPr>
                        <a:t>Hardness (HB)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1" u="none" strike="noStrike">
                          <a:solidFill>
                            <a:srgbClr val="E4D490"/>
                          </a:solidFill>
                          <a:latin typeface="Arial"/>
                        </a:rPr>
                        <a:t>N-m/mm3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1" u="none" strike="noStrike">
                          <a:solidFill>
                            <a:srgbClr val="E4D490"/>
                          </a:solidFill>
                          <a:latin typeface="Arial"/>
                        </a:rPr>
                        <a:t>in-lb/in3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1" u="none" strike="noStrike" dirty="0" err="1">
                          <a:solidFill>
                            <a:srgbClr val="E4D490"/>
                          </a:solidFill>
                          <a:latin typeface="Arial"/>
                        </a:rPr>
                        <a:t>hp</a:t>
                      </a:r>
                      <a:r>
                        <a:rPr lang="en-US" sz="1000" b="1" i="1" u="none" strike="noStrike" dirty="0">
                          <a:solidFill>
                            <a:srgbClr val="E4D490"/>
                          </a:solidFill>
                          <a:latin typeface="Arial"/>
                        </a:rPr>
                        <a:t>-min/in3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3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1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Carbon Steel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1.6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240,000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0.6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53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1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320,000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0.8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3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1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300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400,000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3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1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Alloy Steels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200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250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2.2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320,000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0.8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53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1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251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300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2.8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400,000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3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1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301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350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3.6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520,000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1.3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3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1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351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400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4.4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640,000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1.6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3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1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Cast Irons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160,000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0.4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53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1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176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1.6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240,000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0.6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3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1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Stainless Steels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150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250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2.8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400,000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3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1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Aluminum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0.7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100,000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0.25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53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1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Aluminum Alloys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150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0.8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120,000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0.3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3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1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Copper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1.9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280,000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0.7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53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1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Brass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150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2.2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320,000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0.8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3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1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Bronze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320,000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0.8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2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1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Magnesium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0.4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60,000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0.15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4866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0AAF9B5-992D-4BFA-B076-7DFD14217E42}" type="datetime1">
              <a:rPr lang="en-US" altLang="en-US" smtClean="0"/>
              <a:pPr/>
              <a:t>1/29/2018</a:t>
            </a:fld>
            <a:endParaRPr lang="en-US" altLang="en-US" smtClean="0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mtClean="0"/>
              <a:t>IENG 475: Computer-Controlled Manufacturing Systems</a:t>
            </a: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F36DA6A-6BD0-4E52-97A4-2FBE68AF0918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cs typeface="Times New Roman" pitchFamily="18" charset="0"/>
              </a:rPr>
              <a:t>Specific Energy in Machining</a:t>
            </a:r>
            <a:endParaRPr lang="en-US" altLang="en-US" smtClean="0"/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884363"/>
            <a:ext cx="8229600" cy="4445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300" smtClean="0">
                <a:cs typeface="Times New Roman" pitchFamily="18" charset="0"/>
              </a:rPr>
              <a:t>Unit power </a:t>
            </a:r>
            <a:r>
              <a:rPr lang="en-US" altLang="en-US" sz="2300" b="1" smtClean="0">
                <a:cs typeface="Times New Roman" pitchFamily="18" charset="0"/>
              </a:rPr>
              <a:t>(</a:t>
            </a:r>
            <a:r>
              <a:rPr lang="en-US" altLang="en-US" sz="2300" b="1" i="1" smtClean="0">
                <a:solidFill>
                  <a:srgbClr val="FFFF00"/>
                </a:solidFill>
                <a:cs typeface="Times New Roman" pitchFamily="18" charset="0"/>
              </a:rPr>
              <a:t>P</a:t>
            </a:r>
            <a:r>
              <a:rPr lang="en-US" altLang="en-US" sz="2300" b="1" i="1" baseline="-25000" smtClean="0">
                <a:solidFill>
                  <a:srgbClr val="FFFF00"/>
                </a:solidFill>
                <a:cs typeface="Times New Roman" pitchFamily="18" charset="0"/>
              </a:rPr>
              <a:t>u</a:t>
            </a:r>
            <a:r>
              <a:rPr lang="en-US" altLang="en-US" sz="2300" b="1" smtClean="0">
                <a:cs typeface="Times New Roman" pitchFamily="18" charset="0"/>
              </a:rPr>
              <a:t>)</a:t>
            </a:r>
            <a:r>
              <a:rPr lang="en-US" altLang="en-US" sz="2300" smtClean="0">
                <a:cs typeface="Times New Roman" pitchFamily="18" charset="0"/>
              </a:rPr>
              <a:t> correction factor for </a:t>
            </a:r>
            <a:r>
              <a:rPr lang="en-US" altLang="en-US" sz="2300" b="1" i="1" smtClean="0">
                <a:cs typeface="Times New Roman" pitchFamily="18" charset="0"/>
              </a:rPr>
              <a:t>Depth of Cut</a:t>
            </a:r>
            <a:r>
              <a:rPr lang="en-US" altLang="en-US" sz="2300" smtClean="0">
                <a:cs typeface="Times New Roman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300" smtClean="0">
              <a:cs typeface="Courier New" pitchFamily="49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1878609"/>
              </p:ext>
            </p:extLst>
          </p:nvPr>
        </p:nvGraphicFramePr>
        <p:xfrm>
          <a:off x="4391024" y="2362200"/>
          <a:ext cx="4191000" cy="3419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492591"/>
              </p:ext>
            </p:extLst>
          </p:nvPr>
        </p:nvGraphicFramePr>
        <p:xfrm>
          <a:off x="642938" y="2471738"/>
          <a:ext cx="3171825" cy="3286125"/>
        </p:xfrm>
        <a:graphic>
          <a:graphicData uri="http://schemas.openxmlformats.org/drawingml/2006/table">
            <a:tbl>
              <a:tblPr/>
              <a:tblGrid>
                <a:gridCol w="1540601"/>
                <a:gridCol w="1631224"/>
              </a:tblGrid>
              <a:tr h="1919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1" u="none" strike="noStrike" dirty="0">
                          <a:solidFill>
                            <a:srgbClr val="E4D490"/>
                          </a:solidFill>
                          <a:latin typeface="Arial"/>
                        </a:rPr>
                        <a:t>Depth of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1" u="none" strike="noStrike">
                          <a:solidFill>
                            <a:srgbClr val="E4D490"/>
                          </a:solidFill>
                          <a:latin typeface="Arial"/>
                        </a:rPr>
                        <a:t>Specific Energy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32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1" u="none" strike="noStrike">
                          <a:solidFill>
                            <a:srgbClr val="E4D490"/>
                          </a:solidFill>
                          <a:latin typeface="Arial"/>
                        </a:rPr>
                        <a:t>Depth of Cut (in)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1" u="none" strike="noStrike" dirty="0">
                          <a:solidFill>
                            <a:srgbClr val="E4D490"/>
                          </a:solidFill>
                          <a:latin typeface="Arial"/>
                        </a:rPr>
                        <a:t>Correction Factor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9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0.0013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1.80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19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0.0025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1.57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9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0.0050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1.35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9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0.0075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1.17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9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0.0100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1.04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9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0.0125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0.98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19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0.0150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0.92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9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0.0175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0.87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9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0.0200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0.83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9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0.0250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0.79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9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0.0300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0.76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19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0.0350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0.72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9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0.0400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0.69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9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0.0450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0.68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0.0500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0.67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04313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26261C3-028F-4D29-A4E3-C4195CF56F3A}" type="datetime1">
              <a:rPr lang="en-US" altLang="en-US" smtClean="0"/>
              <a:pPr/>
              <a:t>1/29/2018</a:t>
            </a:fld>
            <a:endParaRPr lang="en-US" altLang="en-US" smtClean="0"/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mtClean="0"/>
              <a:t>IENG 475: Computer-Controlled Manufacturing Systems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21002E0-818C-46B2-A69F-029A4850C57E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altLang="en-US" smtClean="0"/>
              <a:t>Selection of Cutting Parameters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300" smtClean="0"/>
              <a:t>One of the major tasks in process planning:</a:t>
            </a:r>
          </a:p>
          <a:p>
            <a:pPr lvl="1" eaLnBrk="1" hangingPunct="1"/>
            <a:r>
              <a:rPr lang="en-US" altLang="en-US" sz="2000" smtClean="0"/>
              <a:t>For each operation, decisions must be made about machine tool, cutting tool(s), and cutting conditions</a:t>
            </a:r>
          </a:p>
          <a:p>
            <a:pPr lvl="1" eaLnBrk="1" hangingPunct="1"/>
            <a:r>
              <a:rPr lang="en-US" altLang="en-US" sz="2000" smtClean="0"/>
              <a:t>These decisions must give due consideration to workpart machinability, part geometry, surface finish, and so forth</a:t>
            </a:r>
          </a:p>
          <a:p>
            <a:pPr lvl="4" eaLnBrk="1" hangingPunct="1"/>
            <a:endParaRPr lang="en-US" altLang="en-US" sz="1600" smtClean="0"/>
          </a:p>
          <a:p>
            <a:pPr eaLnBrk="1" hangingPunct="1"/>
            <a:r>
              <a:rPr lang="en-US" altLang="en-US" sz="2300" smtClean="0"/>
              <a:t>Cutting Parameters: </a:t>
            </a:r>
          </a:p>
          <a:p>
            <a:pPr lvl="1" eaLnBrk="1" hangingPunct="1"/>
            <a:r>
              <a:rPr lang="en-US" altLang="en-US" sz="2000" smtClean="0"/>
              <a:t>speed</a:t>
            </a:r>
          </a:p>
          <a:p>
            <a:pPr lvl="1" eaLnBrk="1" hangingPunct="1"/>
            <a:r>
              <a:rPr lang="en-US" altLang="en-US" sz="2000" smtClean="0"/>
              <a:t>feed</a:t>
            </a:r>
          </a:p>
          <a:p>
            <a:pPr lvl="1" eaLnBrk="1" hangingPunct="1"/>
            <a:r>
              <a:rPr lang="en-US" altLang="en-US" sz="2000" smtClean="0"/>
              <a:t>depth of cut</a:t>
            </a:r>
          </a:p>
          <a:p>
            <a:pPr lvl="1" eaLnBrk="1" hangingPunct="1"/>
            <a:r>
              <a:rPr lang="en-US" altLang="en-US" sz="2000" smtClean="0">
                <a:solidFill>
                  <a:srgbClr val="FFFF00"/>
                </a:solidFill>
              </a:rPr>
              <a:t>cutting fluid</a:t>
            </a:r>
          </a:p>
        </p:txBody>
      </p:sp>
    </p:spTree>
    <p:extLst>
      <p:ext uri="{BB962C8B-B14F-4D97-AF65-F5344CB8AC3E}">
        <p14:creationId xmlns:p14="http://schemas.microsoft.com/office/powerpoint/2010/main" val="14692392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8277F14-6AF0-45A3-A9BB-CBD22F59E55D}" type="datetime1">
              <a:rPr lang="en-US" altLang="en-US" smtClean="0"/>
              <a:pPr/>
              <a:t>1/29/2018</a:t>
            </a:fld>
            <a:endParaRPr lang="en-US" altLang="en-US" smtClean="0"/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mtClean="0"/>
              <a:t>IENG 475: Computer-Controlled Manufacturing Systems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9A1CC62-F8B9-4C34-B528-D4A6387C08FA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altLang="en-US" smtClean="0"/>
              <a:t>Selecting Depth of Cut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700" dirty="0" smtClean="0"/>
              <a:t>Depth of cut is often predetermined by </a:t>
            </a:r>
            <a:r>
              <a:rPr lang="en-US" altLang="en-US" sz="2700" dirty="0" err="1" smtClean="0"/>
              <a:t>workpiece</a:t>
            </a:r>
            <a:r>
              <a:rPr lang="en-US" altLang="en-US" sz="2700" dirty="0" smtClean="0"/>
              <a:t> geometry and operation sequence </a:t>
            </a:r>
          </a:p>
          <a:p>
            <a:pPr lvl="1" eaLnBrk="1" hangingPunct="1"/>
            <a:r>
              <a:rPr lang="en-US" altLang="en-US" sz="2200" i="1" dirty="0" smtClean="0">
                <a:solidFill>
                  <a:srgbClr val="FFFF00"/>
                </a:solidFill>
              </a:rPr>
              <a:t>Roughing</a:t>
            </a:r>
            <a:r>
              <a:rPr lang="en-US" altLang="en-US" sz="2200" dirty="0" smtClean="0"/>
              <a:t> - depth is made as large as possible to maximize material removal rate, subject to limitations of horsepower, machine tool and setup rigidity, and strength of cutting tool </a:t>
            </a:r>
          </a:p>
          <a:p>
            <a:pPr lvl="1" eaLnBrk="1" hangingPunct="1"/>
            <a:r>
              <a:rPr lang="en-US" altLang="en-US" sz="2200" i="1" dirty="0" smtClean="0">
                <a:solidFill>
                  <a:srgbClr val="FFFF00"/>
                </a:solidFill>
              </a:rPr>
              <a:t>Finishing</a:t>
            </a:r>
            <a:r>
              <a:rPr lang="en-US" altLang="en-US" sz="2200" dirty="0" smtClean="0"/>
              <a:t> - depth is set to achieve final part dimensions </a:t>
            </a:r>
          </a:p>
          <a:p>
            <a:pPr lvl="1" eaLnBrk="1" hangingPunct="1"/>
            <a:r>
              <a:rPr lang="en-US" altLang="en-US" sz="2200" i="1" u="sng" dirty="0" smtClean="0"/>
              <a:t>Machinery’s Handbook</a:t>
            </a:r>
            <a:r>
              <a:rPr lang="en-US" altLang="en-US" sz="2200" i="1" dirty="0" smtClean="0"/>
              <a:t> </a:t>
            </a:r>
            <a:r>
              <a:rPr lang="en-US" altLang="en-US" sz="2200" dirty="0" smtClean="0"/>
              <a:t>is a good empirical resource for approximate depth of cut</a:t>
            </a:r>
          </a:p>
        </p:txBody>
      </p:sp>
    </p:spTree>
    <p:extLst>
      <p:ext uri="{BB962C8B-B14F-4D97-AF65-F5344CB8AC3E}">
        <p14:creationId xmlns:p14="http://schemas.microsoft.com/office/powerpoint/2010/main" val="29729770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udio">
  <a:themeElements>
    <a:clrScheme name="Mines RGB">
      <a:dk1>
        <a:srgbClr val="071D49"/>
      </a:dk1>
      <a:lt1>
        <a:srgbClr val="B3A369"/>
      </a:lt1>
      <a:dk2>
        <a:srgbClr val="000000"/>
      </a:dk2>
      <a:lt2>
        <a:srgbClr val="E4D490"/>
      </a:lt2>
      <a:accent1>
        <a:srgbClr val="E4D490"/>
      </a:accent1>
      <a:accent2>
        <a:srgbClr val="FFFFFF"/>
      </a:accent2>
      <a:accent3>
        <a:srgbClr val="B3A369"/>
      </a:accent3>
      <a:accent4>
        <a:srgbClr val="071D49"/>
      </a:accent4>
      <a:accent5>
        <a:srgbClr val="FFFF00"/>
      </a:accent5>
      <a:accent6>
        <a:srgbClr val="C00000"/>
      </a:accent6>
      <a:hlink>
        <a:srgbClr val="00B0F0"/>
      </a:hlink>
      <a:folHlink>
        <a:srgbClr val="3398FF"/>
      </a:folHlink>
    </a:clrScheme>
    <a:fontScheme name="Studi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udio 12">
    <a:dk1>
      <a:srgbClr val="CCCC99"/>
    </a:dk1>
    <a:lt1>
      <a:srgbClr val="FFFFFF"/>
    </a:lt1>
    <a:dk2>
      <a:srgbClr val="2E5D5C"/>
    </a:dk2>
    <a:lt2>
      <a:srgbClr val="FFFFFF"/>
    </a:lt2>
    <a:accent1>
      <a:srgbClr val="00AEEC"/>
    </a:accent1>
    <a:accent2>
      <a:srgbClr val="E0E8E8"/>
    </a:accent2>
    <a:accent3>
      <a:srgbClr val="ADB6B5"/>
    </a:accent3>
    <a:accent4>
      <a:srgbClr val="DADADA"/>
    </a:accent4>
    <a:accent5>
      <a:srgbClr val="AAD3F4"/>
    </a:accent5>
    <a:accent6>
      <a:srgbClr val="CBD2D2"/>
    </a:accent6>
    <a:hlink>
      <a:srgbClr val="CCCC99"/>
    </a:hlink>
    <a:folHlink>
      <a:srgbClr val="428A8C"/>
    </a:folHlink>
  </a:clrScheme>
  <a:fontScheme name="Studio">
    <a:majorFont>
      <a:latin typeface="Arial Black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3634</TotalTime>
  <Words>1306</Words>
  <Application>Microsoft Office PowerPoint</Application>
  <PresentationFormat>On-screen Show (4:3)</PresentationFormat>
  <Paragraphs>372</Paragraphs>
  <Slides>21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Studio</vt:lpstr>
      <vt:lpstr>Equation</vt:lpstr>
      <vt:lpstr>IENG 475 - Lecture 06</vt:lpstr>
      <vt:lpstr>Power and Energy Relationships </vt:lpstr>
      <vt:lpstr>Power and Energy Relationships </vt:lpstr>
      <vt:lpstr>Unit Power in Machining </vt:lpstr>
      <vt:lpstr>Specific Energy in Machining</vt:lpstr>
      <vt:lpstr>Specific Energy in Machining</vt:lpstr>
      <vt:lpstr>Specific Energy in Machining</vt:lpstr>
      <vt:lpstr>Selection of Cutting Parameters</vt:lpstr>
      <vt:lpstr>Selecting Depth of Cut</vt:lpstr>
      <vt:lpstr>Determining Feed</vt:lpstr>
      <vt:lpstr>Process Planning</vt:lpstr>
      <vt:lpstr>Details of Process Planning</vt:lpstr>
      <vt:lpstr>Process Planning for Parts</vt:lpstr>
      <vt:lpstr>Example Routing Sheet</vt:lpstr>
      <vt:lpstr>Make or Buy Decision</vt:lpstr>
      <vt:lpstr>Make or Buy Decision (continued)</vt:lpstr>
      <vt:lpstr>Make or Buy Decision</vt:lpstr>
      <vt:lpstr>Make or Buy Example</vt:lpstr>
      <vt:lpstr>Make or Buy Example - continued</vt:lpstr>
      <vt:lpstr>Make or Buy Example - continued</vt:lpstr>
      <vt:lpstr>Questions &amp; Issues</vt:lpstr>
    </vt:vector>
  </TitlesOfParts>
  <Company>SDSMT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 Planning</dc:title>
  <dc:creator>D.H. Jensen</dc:creator>
  <cp:lastModifiedBy>Jensen, Dean H.</cp:lastModifiedBy>
  <cp:revision>119</cp:revision>
  <cp:lastPrinted>2016-02-01T20:58:55Z</cp:lastPrinted>
  <dcterms:created xsi:type="dcterms:W3CDTF">2002-09-30T14:47:20Z</dcterms:created>
  <dcterms:modified xsi:type="dcterms:W3CDTF">2018-01-29T18:32:51Z</dcterms:modified>
</cp:coreProperties>
</file>