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90"/>
    <a:srgbClr val="FFFFFF"/>
    <a:srgbClr val="071D49"/>
    <a:srgbClr val="00FFFF"/>
    <a:srgbClr val="00C9C4"/>
    <a:srgbClr val="009999"/>
    <a:srgbClr val="003366"/>
    <a:srgbClr val="990000"/>
    <a:srgbClr val="B3A36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74" autoAdjust="0"/>
  </p:normalViewPr>
  <p:slideViewPr>
    <p:cSldViewPr>
      <p:cViewPr varScale="1">
        <p:scale>
          <a:sx n="108" d="100"/>
          <a:sy n="108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22.xml"/><Relationship Id="rId5" Type="http://schemas.openxmlformats.org/officeDocument/2006/relationships/slide" Target="slides/slide21.xml"/><Relationship Id="rId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CB0BA6-FC61-49BF-AB22-C3B3D738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2A3B95-6D26-41D5-9937-C9487233E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55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IENG 475:  Computer-Controlled Manufacturing Systems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(c) 2006,  D.H. Jensen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586460-201F-4E4B-BCA1-09F4F9FFB1BE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B3A36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071D4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>
                <a:solidFill>
                  <a:srgbClr val="E4D49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2557-0AF9-41C1-81DE-CF84B8197669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1275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IENG 475: Computer-Controlled Manufacturing Systems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12095-F970-44BA-9019-5577AF3C4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BFD4-9DFE-49A0-8EFE-C38A3DD99CA0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89AA-DFE2-4838-856D-CE3E12EA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3550-DB14-4D43-8D19-1B126689FB63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0B87-6AF1-4846-BD4B-09C22333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/>
            </a:lvl1pPr>
            <a:lvl2pPr>
              <a:defRPr baseline="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34C8-0BDF-478F-8619-D30D984BC7E5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7BAD-20C6-4C38-8929-0AC3FB082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1C39-8DDE-4E23-B1BC-5D5DE3D0E97D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98D0-036C-410D-A98E-6E084D37A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82B0-090C-40F7-B7B9-32B4E09A13CF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101E-AFD7-4A85-A41C-230EC8B9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9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2892-8C4B-458B-B191-40D3B2E68819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0C68-9CAC-4392-BAC3-41EAD79E3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CD1E-CBA5-46C7-834F-A6754015639D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2361-8AFE-4E69-8D2E-BF2469A1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BBA2-80A4-4A71-BEF7-DEEF8C3D7207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AA6F-4099-4E87-BC1F-09428BF1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ADD29-71B1-4689-B7AA-96B301332185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E15A-5CB8-4905-814F-BE493D867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6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AF37-6495-40FA-8E12-34B73768CCB3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22C3-C81D-463A-BD69-7C408EEC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solidFill>
            <a:srgbClr val="B3A369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DC6E414F-8048-44C7-B8CA-6B06D8F659B1}" type="datetime1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397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B555E543-5E2C-499B-83EC-98EBDF6D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rgbClr val="E4D4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rgbClr val="E4D4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 baseline="0">
          <a:solidFill>
            <a:srgbClr val="E4D49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50000"/>
        <a:buChar char="•"/>
        <a:defRPr sz="22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3A369"/>
        </a:buClr>
        <a:buSzPct val="150000"/>
        <a:buChar char="•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SzPct val="150000"/>
        <a:buChar char="•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214161-BF58-4D37-A887-DBEAC83042BB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45A8FB-72E8-452D-B026-EABC3A9D885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IENG 475 - Lecture 05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Drilling &amp; Milling Operations</a:t>
            </a:r>
          </a:p>
        </p:txBody>
      </p:sp>
    </p:spTree>
    <p:extLst>
      <p:ext uri="{BB962C8B-B14F-4D97-AF65-F5344CB8AC3E}">
        <p14:creationId xmlns:p14="http://schemas.microsoft.com/office/powerpoint/2010/main" val="124102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9408C8-C9B8-428D-B86A-108E421A82DF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A9350B-058E-4F28-8B78-94EF5F0970F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Tapping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26088" y="2046288"/>
            <a:ext cx="2565400" cy="3259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300"/>
              <a:t>	Used to provide internal screw threads on an existing hole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30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300"/>
              <a:t>	The tool is called a </a:t>
            </a:r>
            <a:r>
              <a:rPr lang="en-US" altLang="en-US" sz="2300" i="1"/>
              <a:t>tap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5257800" y="5943600"/>
            <a:ext cx="289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/>
              <a:t>Figure 22.14 (b) tapping</a:t>
            </a:r>
          </a:p>
        </p:txBody>
      </p:sp>
      <p:pic>
        <p:nvPicPr>
          <p:cNvPr id="12296" name="Picture 5" descr="w0356acb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95463"/>
            <a:ext cx="3470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523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0223A1-B160-44D5-91AB-97EBBCD07B9B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BB7AE7-29AB-45F3-9367-267478DA4C6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Counterboring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67275" y="2117725"/>
            <a:ext cx="3370263" cy="3259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/>
              <a:t>	Provides a stepped hole, in which a larger diameter follows a smaller diameter partially into the hole </a:t>
            </a:r>
            <a:endParaRPr lang="en-US" altLang="en-US" sz="230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4849813" y="5829300"/>
            <a:ext cx="359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Figure 22.14 (c) counterboring</a:t>
            </a:r>
          </a:p>
        </p:txBody>
      </p:sp>
      <p:pic>
        <p:nvPicPr>
          <p:cNvPr id="13320" name="Picture 5" descr="w0356acc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762125"/>
            <a:ext cx="3159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2228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9DB699-0EB3-48EB-8C8A-6267C770389F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79C18E-7ED2-4FC8-9460-79EF3C4C47E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Accurate Hole-making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 eaLnBrk="1" hangingPunct="1"/>
            <a:r>
              <a:rPr lang="en-US" altLang="en-US" b="1"/>
              <a:t>Sequence of Operations:</a:t>
            </a:r>
          </a:p>
          <a:p>
            <a:pPr marL="952500" lvl="1" indent="-495300" eaLnBrk="1" hangingPunct="1">
              <a:buSzPct val="95000"/>
              <a:buFont typeface="Wingdings" pitchFamily="2" charset="2"/>
              <a:buAutoNum type="arabicPeriod"/>
            </a:pPr>
            <a:r>
              <a:rPr lang="en-US" altLang="en-US"/>
              <a:t>Pilot (Center) Drill </a:t>
            </a:r>
          </a:p>
          <a:p>
            <a:pPr marL="952500" lvl="1" indent="-495300" eaLnBrk="1" hangingPunct="1">
              <a:buSzPct val="95000"/>
              <a:buFont typeface="Wingdings" pitchFamily="2" charset="2"/>
              <a:buAutoNum type="arabicPeriod"/>
            </a:pPr>
            <a:r>
              <a:rPr lang="en-US" altLang="en-US"/>
              <a:t>Drilling</a:t>
            </a:r>
          </a:p>
          <a:p>
            <a:pPr marL="952500" lvl="1" indent="-495300" eaLnBrk="1" hangingPunct="1">
              <a:buSzPct val="95000"/>
              <a:buFont typeface="Wingdings" pitchFamily="2" charset="2"/>
              <a:buAutoNum type="arabicPeriod"/>
            </a:pPr>
            <a:r>
              <a:rPr lang="en-US" altLang="en-US"/>
              <a:t>Boring</a:t>
            </a:r>
          </a:p>
          <a:p>
            <a:pPr marL="952500" lvl="1" indent="-495300" eaLnBrk="1" hangingPunct="1">
              <a:buSzPct val="95000"/>
              <a:buFont typeface="Wingdings" pitchFamily="2" charset="2"/>
              <a:buAutoNum type="arabicPeriod"/>
            </a:pPr>
            <a:r>
              <a:rPr lang="en-US" altLang="en-US"/>
              <a:t>Reaming</a:t>
            </a:r>
          </a:p>
          <a:p>
            <a:pPr marL="590550" indent="-590550" eaLnBrk="1" hangingPunct="1"/>
            <a:endParaRPr lang="en-US" altLang="en-US" sz="2700"/>
          </a:p>
        </p:txBody>
      </p:sp>
    </p:spTree>
    <p:extLst>
      <p:ext uri="{BB962C8B-B14F-4D97-AF65-F5344CB8AC3E}">
        <p14:creationId xmlns:p14="http://schemas.microsoft.com/office/powerpoint/2010/main" val="380229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DD3C3A-627E-4BF8-947F-C063B04817AC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70EC9E-5E34-4006-BD3E-7132053DA06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941388" y="5764213"/>
            <a:ext cx="714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600"/>
              <a:t>Figure 21.3 ‑ Two forms of milling: (a) peripheral milling, and (b) face milling </a:t>
            </a:r>
          </a:p>
        </p:txBody>
      </p:sp>
      <p:pic>
        <p:nvPicPr>
          <p:cNvPr id="15366" name="Picture 3" descr="w0359ac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0104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Milling Parameters Illustrated</a:t>
            </a:r>
          </a:p>
        </p:txBody>
      </p:sp>
    </p:spTree>
    <p:extLst>
      <p:ext uri="{BB962C8B-B14F-4D97-AF65-F5344CB8AC3E}">
        <p14:creationId xmlns:p14="http://schemas.microsoft.com/office/powerpoint/2010/main" val="34242649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AED3AD-6203-408D-9615-120395AA9D22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78ADD5-9B4A-4B9F-BB2D-EB70D8BC406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Slab Milling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8050" y="2117725"/>
            <a:ext cx="2932113" cy="2833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/>
              <a:t>	The basic form of peripheral milling in which the cutter width extends beyond the workpiece on both sides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914400" y="57912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/>
              <a:t>Figure 22.18 (a) slab milling</a:t>
            </a:r>
          </a:p>
        </p:txBody>
      </p:sp>
      <p:pic>
        <p:nvPicPr>
          <p:cNvPr id="16392" name="Picture 5" descr="w0360aca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068513"/>
            <a:ext cx="46482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9475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B9897E-EA1D-4F47-940E-013A4BCAFF48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EC6D5-5A37-4B93-BDB4-07268E4E356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Slotting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5025" y="1976438"/>
            <a:ext cx="2932113" cy="2549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/>
              <a:t>	Width of cutter is less than workpiece width, creating a slot in the work</a:t>
            </a: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838200" y="57912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chemeClr val="tx1"/>
              </a:buClr>
              <a:buSzTx/>
              <a:buFont typeface="Symbol" pitchFamily="18" charset="2"/>
              <a:buNone/>
            </a:pPr>
            <a:r>
              <a:rPr lang="en-US" altLang="en-US" sz="2000"/>
              <a:t>Figure 22.18 (b) slotting</a:t>
            </a:r>
          </a:p>
        </p:txBody>
      </p:sp>
      <p:pic>
        <p:nvPicPr>
          <p:cNvPr id="17416" name="Picture 5" descr="w0360acb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343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4419600"/>
            <a:ext cx="31527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422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D14123-2F5A-4518-9295-4F0BF53F656F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B1E129-6C7C-4A41-8513-1F8F4D22C2B7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Conventional Face Milling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3588" y="2259013"/>
            <a:ext cx="3444875" cy="2763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	Cutter overhangs work on both sides</a:t>
            </a: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4800600" y="5410200"/>
            <a:ext cx="33528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/>
              <a:t>Figure 22.20 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/>
              <a:t>(a) conventional face milling</a:t>
            </a:r>
          </a:p>
        </p:txBody>
      </p:sp>
      <p:pic>
        <p:nvPicPr>
          <p:cNvPr id="18440" name="Picture 5" descr="w0362aca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016125"/>
            <a:ext cx="248126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2166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46DDA3-4D7D-4861-B4DA-3D6F7A140085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DB0F7F-A42A-4830-BEA3-E28F01F435E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Milling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67275" y="2046288"/>
            <a:ext cx="3151188" cy="2551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	Cutter diameter is less than work width, so a slot is cut into part</a:t>
            </a:r>
            <a:endParaRPr lang="en-US" altLang="en-US" sz="2700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5205413" y="5903913"/>
            <a:ext cx="3414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Figure 22.20 ‑ (c) end milling</a:t>
            </a:r>
          </a:p>
        </p:txBody>
      </p:sp>
      <p:pic>
        <p:nvPicPr>
          <p:cNvPr id="19464" name="Picture 5" descr="w0362acc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822450"/>
            <a:ext cx="34290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793875"/>
            <a:ext cx="65087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3153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85822F-79A3-4929-8063-1B65F6977328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6DEAC4-75A9-412C-9AD7-95492DE9AAE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Profile Milling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32400" y="2330450"/>
            <a:ext cx="3005138" cy="2833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/>
              <a:t>	A form of end milling in which the outside periphery of a flat part is cut</a:t>
            </a: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5181600" y="5867400"/>
            <a:ext cx="354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/>
              <a:t>Figure 22.20 (d) profile milling</a:t>
            </a:r>
          </a:p>
        </p:txBody>
      </p:sp>
      <p:pic>
        <p:nvPicPr>
          <p:cNvPr id="20488" name="Picture 5" descr="w0362acd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814513"/>
            <a:ext cx="37798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8000"/>
            <a:ext cx="492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479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FC2180-6CA0-4E6A-B18D-E9503467A539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48C25C-8A4D-4022-9166-B51A9FAA582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Pocket Milling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07013" y="2259013"/>
            <a:ext cx="2857500" cy="2692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/>
              <a:t>	Another form of end milling used to mill shallow pockets into flat parts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5257800" y="5816600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/>
              <a:t>Figure 22.20 (e) pocket milling</a:t>
            </a:r>
          </a:p>
        </p:txBody>
      </p:sp>
      <p:pic>
        <p:nvPicPr>
          <p:cNvPr id="21512" name="Picture 5" descr="w0362ace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7850"/>
            <a:ext cx="43767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836738"/>
            <a:ext cx="6858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965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47A55E-ECBA-4252-A460-EC6ADAB55316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7A7C2A-33E0-4850-823D-E1E6DDF6F22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Vertical Milling Equipment</a:t>
            </a:r>
          </a:p>
          <a:p>
            <a:pPr eaLnBrk="1" hangingPunct="1"/>
            <a:r>
              <a:rPr lang="en-US" altLang="en-US"/>
              <a:t>Drilling Operations</a:t>
            </a:r>
          </a:p>
          <a:p>
            <a:pPr eaLnBrk="1" hangingPunct="1"/>
            <a:r>
              <a:rPr lang="en-US" altLang="en-US"/>
              <a:t>Milling Operations</a:t>
            </a:r>
          </a:p>
          <a:p>
            <a:pPr eaLnBrk="1" hangingPunct="1"/>
            <a:r>
              <a:rPr lang="en-US" altLang="en-US"/>
              <a:t>Machining Calculations</a:t>
            </a:r>
          </a:p>
          <a:p>
            <a:pPr eaLnBrk="1" hangingPunct="1"/>
            <a:r>
              <a:rPr lang="en-US" altLang="en-US"/>
              <a:t>Questions &amp; Issues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8192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DE8D19-48B1-4ABE-AC85-BFB7DC6FF9CB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A69E07-A7DB-487C-BCE6-0EB17FC4EFF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Surface Contouring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9638" y="2046288"/>
            <a:ext cx="3592512" cy="3259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700"/>
              <a:t>	Ball‑nose cutter is fed back and forth across the work along a curvilinear path at close intervals to create a three dimensional surface form </a:t>
            </a:r>
            <a:endParaRPr lang="en-US" altLang="en-US" sz="2300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4572000" y="5943600"/>
            <a:ext cx="415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Figure 22.20 (f) surface contouring</a:t>
            </a:r>
          </a:p>
        </p:txBody>
      </p:sp>
      <p:pic>
        <p:nvPicPr>
          <p:cNvPr id="22536" name="Picture 5" descr="w0362acf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5463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787525"/>
            <a:ext cx="7032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368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FAEE02-0114-4174-99D4-6CE5FE98B0F2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59BF52-B047-40ED-AEE6-086C83DC963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Machining Calculations:  Drilling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775" y="1768475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Spindle Speed - </a:t>
            </a:r>
            <a:r>
              <a:rPr lang="en-US" altLang="en-US" sz="2000" dirty="0">
                <a:solidFill>
                  <a:srgbClr val="FFFF00"/>
                </a:solidFill>
              </a:rPr>
              <a:t>N 				   (rpm)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v = cutting speed</a:t>
            </a:r>
            <a:endParaRPr lang="en-US" altLang="en-US" sz="18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D = tool diameter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Feed Rate -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</a:rPr>
              <a:t>f</a:t>
            </a:r>
            <a:r>
              <a:rPr lang="en-US" altLang="en-US" sz="2000" b="1" baseline="-25000" dirty="0" err="1">
                <a:solidFill>
                  <a:srgbClr val="FFFF00"/>
                </a:solidFill>
              </a:rPr>
              <a:t>r</a:t>
            </a:r>
            <a:r>
              <a:rPr lang="en-US" altLang="en-US" sz="2000" b="1" dirty="0">
                <a:solidFill>
                  <a:srgbClr val="FFFF00"/>
                </a:solidFill>
              </a:rPr>
              <a:t> 				</a:t>
            </a:r>
            <a:r>
              <a:rPr lang="en-US" altLang="en-US" sz="1800" b="1" dirty="0">
                <a:solidFill>
                  <a:srgbClr val="FFFF00"/>
                </a:solidFill>
              </a:rPr>
              <a:t>   </a:t>
            </a:r>
            <a:r>
              <a:rPr lang="en-US" altLang="en-US" sz="1800" dirty="0">
                <a:solidFill>
                  <a:srgbClr val="FFFF00"/>
                </a:solidFill>
              </a:rPr>
              <a:t>(mm/min -or- in/min)</a:t>
            </a:r>
            <a:endParaRPr lang="en-US" altLang="en-US" sz="2000" baseline="-25000" dirty="0">
              <a:solidFill>
                <a:srgbClr val="FFFF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f = feed per rev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Machining Time - </a:t>
            </a:r>
            <a:r>
              <a:rPr lang="en-US" altLang="en-US" sz="2000" dirty="0">
                <a:solidFill>
                  <a:srgbClr val="FFFF00"/>
                </a:solidFill>
              </a:rPr>
              <a:t>T</a:t>
            </a:r>
            <a:r>
              <a:rPr lang="en-US" altLang="en-US" sz="2000" b="1" baseline="-25000" dirty="0">
                <a:solidFill>
                  <a:srgbClr val="FFFF00"/>
                </a:solidFill>
              </a:rPr>
              <a:t>m</a:t>
            </a:r>
            <a:r>
              <a:rPr lang="en-US" altLang="en-US" sz="2000" b="1" dirty="0">
                <a:solidFill>
                  <a:srgbClr val="FFFF00"/>
                </a:solidFill>
              </a:rPr>
              <a:t>				   </a:t>
            </a:r>
            <a:r>
              <a:rPr lang="en-US" altLang="en-US" sz="2000" dirty="0">
                <a:solidFill>
                  <a:srgbClr val="FFFF00"/>
                </a:solidFill>
              </a:rPr>
              <a:t>(min)</a:t>
            </a:r>
            <a:endParaRPr lang="en-US" altLang="en-US" sz="2000" b="1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/>
              <a:t>Through Hole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t = thickness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>
                <a:sym typeface="Symbol" pitchFamily="18" charset="2"/>
              </a:rPr>
              <a:t></a:t>
            </a:r>
            <a:r>
              <a:rPr lang="en-US" altLang="en-US" sz="1600" b="1" dirty="0"/>
              <a:t> = tip angle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4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/>
              <a:t>Blind Hole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d = depth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1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Mat’l</a:t>
            </a:r>
            <a:r>
              <a:rPr lang="en-US" altLang="en-US" sz="2000" dirty="0"/>
              <a:t> Removal Rate - </a:t>
            </a:r>
            <a:r>
              <a:rPr lang="en-US" altLang="en-US" sz="2000" dirty="0">
                <a:solidFill>
                  <a:srgbClr val="FFFF00"/>
                </a:solidFill>
              </a:rPr>
              <a:t>MRR			 </a:t>
            </a:r>
            <a:r>
              <a:rPr lang="en-US" altLang="en-US" sz="1800" dirty="0">
                <a:solidFill>
                  <a:srgbClr val="FFFF00"/>
                </a:solidFill>
              </a:rPr>
              <a:t>(mm</a:t>
            </a:r>
            <a:r>
              <a:rPr lang="en-US" altLang="en-US" sz="1800" b="1" baseline="30000" dirty="0">
                <a:solidFill>
                  <a:srgbClr val="FFFF00"/>
                </a:solidFill>
              </a:rPr>
              <a:t>3</a:t>
            </a:r>
            <a:r>
              <a:rPr lang="en-US" altLang="en-US" sz="1800" dirty="0">
                <a:solidFill>
                  <a:srgbClr val="FFFF00"/>
                </a:solidFill>
              </a:rPr>
              <a:t>/min -or- in</a:t>
            </a:r>
            <a:r>
              <a:rPr lang="en-US" altLang="en-US" sz="1800" b="1" baseline="30000" dirty="0">
                <a:solidFill>
                  <a:srgbClr val="FFFF00"/>
                </a:solidFill>
              </a:rPr>
              <a:t>3</a:t>
            </a:r>
            <a:r>
              <a:rPr lang="en-US" altLang="en-US" sz="1800" dirty="0">
                <a:solidFill>
                  <a:srgbClr val="FFFF00"/>
                </a:solidFill>
              </a:rPr>
              <a:t>/min)</a:t>
            </a:r>
          </a:p>
        </p:txBody>
      </p:sp>
      <p:graphicFrame>
        <p:nvGraphicFramePr>
          <p:cNvPr id="235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492529"/>
              </p:ext>
            </p:extLst>
          </p:nvPr>
        </p:nvGraphicFramePr>
        <p:xfrm>
          <a:off x="4464050" y="1925638"/>
          <a:ext cx="11334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3" imgW="542967" imgH="362070" progId="Equation.3">
                  <p:embed/>
                </p:oleObj>
              </mc:Choice>
              <mc:Fallback>
                <p:oleObj name="Equation" r:id="rId3" imgW="542967" imgH="3620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925638"/>
                        <a:ext cx="1133475" cy="798512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50208"/>
              </p:ext>
            </p:extLst>
          </p:nvPr>
        </p:nvGraphicFramePr>
        <p:xfrm>
          <a:off x="4648200" y="4724400"/>
          <a:ext cx="9413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5" imgW="438156" imgH="371520" progId="Equation.3">
                  <p:embed/>
                </p:oleObj>
              </mc:Choice>
              <mc:Fallback>
                <p:oleObj name="Equation" r:id="rId5" imgW="438156" imgH="37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24400"/>
                        <a:ext cx="941388" cy="822325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91609"/>
              </p:ext>
            </p:extLst>
          </p:nvPr>
        </p:nvGraphicFramePr>
        <p:xfrm>
          <a:off x="4575175" y="2916238"/>
          <a:ext cx="919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7" imgW="428701" imgH="162000" progId="Equation.3">
                  <p:embed/>
                </p:oleObj>
              </mc:Choice>
              <mc:Fallback>
                <p:oleObj name="Equation" r:id="rId7" imgW="428701" imgH="1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2916238"/>
                        <a:ext cx="919163" cy="411162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81340"/>
              </p:ext>
            </p:extLst>
          </p:nvPr>
        </p:nvGraphicFramePr>
        <p:xfrm>
          <a:off x="3549650" y="3754438"/>
          <a:ext cx="28717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9" imgW="1457367" imgH="390420" progId="Equation.3">
                  <p:embed/>
                </p:oleObj>
              </mc:Choice>
              <mc:Fallback>
                <p:oleObj name="Equation" r:id="rId9" imgW="1457367" imgH="3904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3754438"/>
                        <a:ext cx="2871788" cy="847725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343400" y="5638800"/>
            <a:ext cx="1905000" cy="707886"/>
            <a:chOff x="4343400" y="5486400"/>
            <a:chExt cx="1905000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4343400" y="5638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MRR=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54864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chemeClr val="accent2"/>
                  </a:solidFill>
                  <a:latin typeface="+mn-lt"/>
                </a:rPr>
                <a:t>π</a:t>
              </a:r>
              <a:r>
                <a:rPr lang="en-US" sz="2000" i="1" dirty="0">
                  <a:solidFill>
                    <a:schemeClr val="accent2"/>
                  </a:solidFill>
                  <a:latin typeface="+mn-lt"/>
                </a:rPr>
                <a:t> D</a:t>
              </a:r>
              <a:r>
                <a:rPr lang="en-US" sz="2000" b="1" i="1" baseline="30000" dirty="0">
                  <a:solidFill>
                    <a:schemeClr val="accent2"/>
                  </a:solidFill>
                  <a:latin typeface="+mn-lt"/>
                </a:rPr>
                <a:t>2 </a:t>
              </a:r>
              <a:r>
                <a:rPr lang="en-US" sz="2000" i="1" dirty="0" err="1">
                  <a:solidFill>
                    <a:schemeClr val="accent2"/>
                  </a:solidFill>
                  <a:latin typeface="+mn-lt"/>
                </a:rPr>
                <a:t>f</a:t>
              </a:r>
              <a:r>
                <a:rPr lang="en-US" sz="2000" b="1" i="1" baseline="-25000" dirty="0" err="1">
                  <a:solidFill>
                    <a:schemeClr val="accent2"/>
                  </a:solidFill>
                  <a:latin typeface="+mn-lt"/>
                </a:rPr>
                <a:t>r</a:t>
              </a:r>
              <a:r>
                <a:rPr lang="en-US" sz="2000" b="1" i="1" baseline="-25000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en-US" sz="2000" i="1" dirty="0">
                  <a:solidFill>
                    <a:schemeClr val="accent2"/>
                  </a:solidFill>
                  <a:latin typeface="+mn-lt"/>
                </a:rPr>
                <a:t>N</a:t>
              </a:r>
            </a:p>
            <a:p>
              <a:r>
                <a:rPr lang="en-US" sz="2000" i="1" dirty="0">
                  <a:solidFill>
                    <a:schemeClr val="accent2"/>
                  </a:solidFill>
                  <a:latin typeface="+mn-lt"/>
                </a:rPr>
                <a:t>      4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5181600" y="5867400"/>
              <a:ext cx="990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2682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69A654-4969-400D-888B-0E3F2146D931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6EBB2F-6624-4D69-BF4D-4F6795D3CDE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graphicFrame>
        <p:nvGraphicFramePr>
          <p:cNvPr id="245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574575"/>
              </p:ext>
            </p:extLst>
          </p:nvPr>
        </p:nvGraphicFramePr>
        <p:xfrm>
          <a:off x="3967163" y="4697412"/>
          <a:ext cx="13747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3" imgW="666688" imgH="371520" progId="Equation.3">
                  <p:embed/>
                </p:oleObj>
              </mc:Choice>
              <mc:Fallback>
                <p:oleObj name="Equation" r:id="rId3" imgW="666688" imgH="37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697412"/>
                        <a:ext cx="1374775" cy="822325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Machining Calculations:  Milling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Spindle Speed - </a:t>
            </a:r>
            <a:r>
              <a:rPr lang="en-US" altLang="en-US" sz="2000" dirty="0">
                <a:solidFill>
                  <a:srgbClr val="FFFF00"/>
                </a:solidFill>
              </a:rPr>
              <a:t>N 				   (rpm)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v = cutting speed</a:t>
            </a:r>
            <a:endParaRPr lang="en-US" altLang="en-US" sz="18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D = cutter diameter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Feed Rate -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</a:rPr>
              <a:t>f</a:t>
            </a:r>
            <a:r>
              <a:rPr lang="en-US" altLang="en-US" sz="2000" b="1" baseline="-25000" dirty="0" err="1">
                <a:solidFill>
                  <a:srgbClr val="FFFF00"/>
                </a:solidFill>
              </a:rPr>
              <a:t>r</a:t>
            </a:r>
            <a:r>
              <a:rPr lang="en-US" altLang="en-US" sz="2000" b="1" dirty="0">
                <a:solidFill>
                  <a:srgbClr val="FFFF00"/>
                </a:solidFill>
              </a:rPr>
              <a:t> 				  </a:t>
            </a:r>
            <a:r>
              <a:rPr lang="en-US" altLang="en-US" sz="1800" b="1" dirty="0">
                <a:solidFill>
                  <a:srgbClr val="FFFF00"/>
                </a:solidFill>
              </a:rPr>
              <a:t> </a:t>
            </a:r>
            <a:r>
              <a:rPr lang="en-US" altLang="en-US" sz="1800" dirty="0">
                <a:solidFill>
                  <a:srgbClr val="FFFF00"/>
                </a:solidFill>
              </a:rPr>
              <a:t>(mm/min -or- in/min)</a:t>
            </a:r>
            <a:endParaRPr lang="en-US" altLang="en-US" sz="2000" baseline="-25000" dirty="0">
              <a:solidFill>
                <a:srgbClr val="FFFF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f = feed per tooth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 err="1"/>
              <a:t>n</a:t>
            </a:r>
            <a:r>
              <a:rPr lang="en-US" altLang="en-US" sz="1600" b="1" baseline="-25000" dirty="0" err="1"/>
              <a:t>t</a:t>
            </a:r>
            <a:r>
              <a:rPr lang="en-US" altLang="en-US" sz="1600" b="1" dirty="0"/>
              <a:t> = number of teeth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Machining Time - </a:t>
            </a:r>
            <a:r>
              <a:rPr lang="en-US" altLang="en-US" sz="2000" dirty="0">
                <a:solidFill>
                  <a:srgbClr val="FFFF00"/>
                </a:solidFill>
              </a:rPr>
              <a:t>T</a:t>
            </a:r>
            <a:r>
              <a:rPr lang="en-US" altLang="en-US" sz="2000" b="1" baseline="-25000" dirty="0">
                <a:solidFill>
                  <a:srgbClr val="FFFF00"/>
                </a:solidFill>
              </a:rPr>
              <a:t>m</a:t>
            </a:r>
            <a:r>
              <a:rPr lang="en-US" altLang="en-US" sz="2000" b="1" dirty="0">
                <a:solidFill>
                  <a:srgbClr val="FFFF00"/>
                </a:solidFill>
              </a:rPr>
              <a:t>				   </a:t>
            </a:r>
            <a:r>
              <a:rPr lang="en-US" altLang="en-US" sz="2000" dirty="0">
                <a:solidFill>
                  <a:srgbClr val="FFFF00"/>
                </a:solidFill>
              </a:rPr>
              <a:t>(min)</a:t>
            </a:r>
            <a:endParaRPr lang="en-US" altLang="en-US" sz="2000" b="1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/>
              <a:t>Slab Milling: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L = length of cut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d = depth of cut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/>
              <a:t>Face Milling: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>
                <a:sym typeface="Symbol" pitchFamily="18" charset="2"/>
              </a:rPr>
              <a:t>w</a:t>
            </a:r>
            <a:r>
              <a:rPr lang="en-US" altLang="en-US" sz="1600" b="1" dirty="0"/>
              <a:t> = width of cut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2</a:t>
            </a:r>
            <a:r>
              <a:rPr lang="en-US" altLang="en-US" sz="1600" b="1" baseline="30000" dirty="0"/>
              <a:t>nd</a:t>
            </a:r>
            <a:r>
              <a:rPr lang="en-US" altLang="en-US" sz="1600" b="1" dirty="0"/>
              <a:t> form is multi-pass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Mat’l</a:t>
            </a:r>
            <a:r>
              <a:rPr lang="en-US" altLang="en-US" sz="2000" dirty="0"/>
              <a:t> Removal Rate - </a:t>
            </a:r>
            <a:r>
              <a:rPr lang="en-US" altLang="en-US" sz="1800" dirty="0">
                <a:solidFill>
                  <a:srgbClr val="FFFF00"/>
                </a:solidFill>
              </a:rPr>
              <a:t>MRR</a:t>
            </a:r>
            <a:r>
              <a:rPr lang="en-US" altLang="en-US" sz="2000" dirty="0">
                <a:solidFill>
                  <a:srgbClr val="FFFF00"/>
                </a:solidFill>
              </a:rPr>
              <a:t>			 </a:t>
            </a:r>
            <a:r>
              <a:rPr lang="en-US" altLang="en-US" sz="1800" dirty="0">
                <a:solidFill>
                  <a:srgbClr val="FFFF00"/>
                </a:solidFill>
              </a:rPr>
              <a:t>(mm</a:t>
            </a:r>
            <a:r>
              <a:rPr lang="en-US" altLang="en-US" sz="1800" b="1" baseline="30000" dirty="0">
                <a:solidFill>
                  <a:srgbClr val="FFFF00"/>
                </a:solidFill>
              </a:rPr>
              <a:t>3</a:t>
            </a:r>
            <a:r>
              <a:rPr lang="en-US" altLang="en-US" sz="1800" dirty="0">
                <a:solidFill>
                  <a:srgbClr val="FFFF00"/>
                </a:solidFill>
              </a:rPr>
              <a:t>/min -or- in</a:t>
            </a:r>
            <a:r>
              <a:rPr lang="en-US" altLang="en-US" sz="1800" b="1" baseline="30000" dirty="0">
                <a:solidFill>
                  <a:srgbClr val="FFFF00"/>
                </a:solidFill>
              </a:rPr>
              <a:t>3</a:t>
            </a:r>
            <a:r>
              <a:rPr lang="en-US" altLang="en-US" sz="1800" dirty="0">
                <a:solidFill>
                  <a:srgbClr val="FFFF00"/>
                </a:solidFill>
              </a:rPr>
              <a:t>/min)</a:t>
            </a:r>
          </a:p>
        </p:txBody>
      </p:sp>
      <p:graphicFrame>
        <p:nvGraphicFramePr>
          <p:cNvPr id="245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60452"/>
              </p:ext>
            </p:extLst>
          </p:nvPr>
        </p:nvGraphicFramePr>
        <p:xfrm>
          <a:off x="4460875" y="1905000"/>
          <a:ext cx="11334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5" imgW="542967" imgH="362070" progId="Equation.3">
                  <p:embed/>
                </p:oleObj>
              </mc:Choice>
              <mc:Fallback>
                <p:oleObj name="Equation" r:id="rId5" imgW="542967" imgH="3620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905000"/>
                        <a:ext cx="1133475" cy="798512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292942"/>
              </p:ext>
            </p:extLst>
          </p:nvPr>
        </p:nvGraphicFramePr>
        <p:xfrm>
          <a:off x="4384675" y="2971800"/>
          <a:ext cx="12811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7" imgW="619145" imgH="171450" progId="Equation.3">
                  <p:embed/>
                </p:oleObj>
              </mc:Choice>
              <mc:Fallback>
                <p:oleObj name="Equation" r:id="rId7" imgW="619145" imgH="1714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2971800"/>
                        <a:ext cx="1281113" cy="434975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10418"/>
              </p:ext>
            </p:extLst>
          </p:nvPr>
        </p:nvGraphicFramePr>
        <p:xfrm>
          <a:off x="3810000" y="3659187"/>
          <a:ext cx="23653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9" imgW="1190746" imgH="409590" progId="Equation.3">
                  <p:embed/>
                </p:oleObj>
              </mc:Choice>
              <mc:Fallback>
                <p:oleObj name="Equation" r:id="rId9" imgW="1190746" imgH="4095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9187"/>
                        <a:ext cx="2365375" cy="895350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09751"/>
              </p:ext>
            </p:extLst>
          </p:nvPr>
        </p:nvGraphicFramePr>
        <p:xfrm>
          <a:off x="6175375" y="4648200"/>
          <a:ext cx="26035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11" imgW="1314467" imgH="409590" progId="Equation.3">
                  <p:embed/>
                </p:oleObj>
              </mc:Choice>
              <mc:Fallback>
                <p:oleObj name="Equation" r:id="rId11" imgW="1314467" imgH="4095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4648200"/>
                        <a:ext cx="2603500" cy="896937"/>
                      </a:xfrm>
                      <a:prstGeom prst="rect">
                        <a:avLst/>
                      </a:prstGeom>
                      <a:solidFill>
                        <a:srgbClr val="071D4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Text Box 10"/>
          <p:cNvSpPr txBox="1">
            <a:spLocks noChangeArrowheads="1"/>
          </p:cNvSpPr>
          <p:nvPr/>
        </p:nvSpPr>
        <p:spPr bwMode="auto">
          <a:xfrm>
            <a:off x="5451475" y="4953000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E4D490"/>
                </a:solidFill>
              </a:rPr>
              <a:t>-or-</a:t>
            </a:r>
          </a:p>
        </p:txBody>
      </p:sp>
      <p:grpSp>
        <p:nvGrpSpPr>
          <p:cNvPr id="24589" name="Group 17"/>
          <p:cNvGrpSpPr>
            <a:grpSpLocks/>
          </p:cNvGrpSpPr>
          <p:nvPr/>
        </p:nvGrpSpPr>
        <p:grpSpPr bwMode="auto">
          <a:xfrm>
            <a:off x="4337050" y="5729307"/>
            <a:ext cx="1863725" cy="444502"/>
            <a:chOff x="2923" y="3617"/>
            <a:chExt cx="1174" cy="280"/>
          </a:xfrm>
          <a:solidFill>
            <a:srgbClr val="071D49"/>
          </a:solidFill>
        </p:grpSpPr>
        <p:sp>
          <p:nvSpPr>
            <p:cNvPr id="2459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923" y="3617"/>
              <a:ext cx="1174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2" name="Rectangle 14"/>
            <p:cNvSpPr>
              <a:spLocks noChangeArrowheads="1"/>
            </p:cNvSpPr>
            <p:nvPr/>
          </p:nvSpPr>
          <p:spPr bwMode="auto">
            <a:xfrm>
              <a:off x="3614" y="3633"/>
              <a:ext cx="454" cy="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300" i="1">
                  <a:solidFill>
                    <a:srgbClr val="FFFFFF"/>
                  </a:solidFill>
                </a:rPr>
                <a:t>w d f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4591" name="Rectangle 13"/>
            <p:cNvSpPr>
              <a:spLocks noChangeArrowheads="1"/>
            </p:cNvSpPr>
            <p:nvPr/>
          </p:nvSpPr>
          <p:spPr bwMode="auto">
            <a:xfrm>
              <a:off x="3983" y="3761"/>
              <a:ext cx="92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 dirty="0">
                  <a:solidFill>
                    <a:srgbClr val="FFFFFF"/>
                  </a:solidFill>
                </a:rPr>
                <a:t>r</a:t>
              </a:r>
              <a:endParaRPr lang="en-US" altLang="en-US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24593" name="Rectangle 15"/>
            <p:cNvSpPr>
              <a:spLocks noChangeArrowheads="1"/>
            </p:cNvSpPr>
            <p:nvPr/>
          </p:nvSpPr>
          <p:spPr bwMode="auto">
            <a:xfrm>
              <a:off x="2949" y="3634"/>
              <a:ext cx="419" cy="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300" i="1">
                  <a:solidFill>
                    <a:srgbClr val="FFFFFF"/>
                  </a:solidFill>
                </a:rPr>
                <a:t>MRR</a:t>
              </a: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4594" name="Rectangle 16"/>
            <p:cNvSpPr>
              <a:spLocks noChangeArrowheads="1"/>
            </p:cNvSpPr>
            <p:nvPr/>
          </p:nvSpPr>
          <p:spPr bwMode="auto">
            <a:xfrm>
              <a:off x="3429" y="3625"/>
              <a:ext cx="101" cy="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l"/>
                <a:defRPr sz="3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300" dirty="0">
                  <a:solidFill>
                    <a:srgbClr val="FFFFFF"/>
                  </a:solidFill>
                  <a:latin typeface="Symbol" pitchFamily="18" charset="2"/>
                </a:rPr>
                <a:t>=</a:t>
              </a:r>
              <a:endParaRPr lang="en-US" alt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017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C33EF0-5593-4A30-A52E-2A31FE0455E3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00ECEF-940C-482D-ABE5-EBB2BFF03FB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 &amp; Issues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Assignment(s):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Complete HW 00 from Schedule Page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Lab this week &amp; next: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Manual Lathe  &amp; Mill Operations: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Homing the machine(s)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Tool Changes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Touch-Off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Facing Cuts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Rough &amp; Finish Profiling Cuts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Parting Cuts*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Pocketing Cuts*</a:t>
            </a:r>
          </a:p>
        </p:txBody>
      </p:sp>
    </p:spTree>
    <p:extLst>
      <p:ext uri="{BB962C8B-B14F-4D97-AF65-F5344CB8AC3E}">
        <p14:creationId xmlns:p14="http://schemas.microsoft.com/office/powerpoint/2010/main" val="139695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B8568C-C5DE-40A6-96A3-8D1268412F70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068D9E-5389-4FA7-A5B9-2ABE5FFDAFA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Milling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Machining is an operation in which work is fed past a rotating tool with multiple cutting edges</a:t>
            </a:r>
          </a:p>
          <a:p>
            <a:pPr lvl="1" eaLnBrk="1" hangingPunct="1"/>
            <a:r>
              <a:rPr lang="en-US" altLang="en-US" sz="2200" dirty="0"/>
              <a:t>Axis of tool rotation is perpendicular to feed direction</a:t>
            </a:r>
          </a:p>
          <a:p>
            <a:pPr lvl="1" eaLnBrk="1" hangingPunct="1"/>
            <a:r>
              <a:rPr lang="en-US" altLang="en-US" sz="2200" dirty="0"/>
              <a:t>Usually creates a planar surface; other geometries possible either by cutter path or cutter shape </a:t>
            </a:r>
          </a:p>
          <a:p>
            <a:pPr lvl="1" eaLnBrk="1" hangingPunct="1"/>
            <a:r>
              <a:rPr lang="en-US" altLang="en-US" sz="2200" dirty="0"/>
              <a:t>Other considerations and terms:</a:t>
            </a:r>
          </a:p>
          <a:p>
            <a:pPr lvl="2" eaLnBrk="1" hangingPunct="1"/>
            <a:r>
              <a:rPr lang="en-US" altLang="en-US" sz="2000" dirty="0"/>
              <a:t>Milling is an </a:t>
            </a:r>
            <a:r>
              <a:rPr lang="en-US" altLang="en-US" sz="2000" i="1" dirty="0"/>
              <a:t>interrupted cutting</a:t>
            </a:r>
            <a:r>
              <a:rPr lang="en-US" altLang="en-US" sz="2000" dirty="0"/>
              <a:t> operation</a:t>
            </a:r>
          </a:p>
          <a:p>
            <a:pPr lvl="2" eaLnBrk="1" hangingPunct="1"/>
            <a:r>
              <a:rPr lang="en-US" altLang="en-US" sz="2000" dirty="0"/>
              <a:t>Cutting tool called a </a:t>
            </a:r>
            <a:r>
              <a:rPr lang="en-US" altLang="en-US" sz="2000" i="1" dirty="0"/>
              <a:t>milling cutter, </a:t>
            </a:r>
            <a:r>
              <a:rPr lang="en-US" altLang="en-US" sz="2000" dirty="0"/>
              <a:t>cutting edges called "teeth" </a:t>
            </a:r>
          </a:p>
          <a:p>
            <a:pPr lvl="2" eaLnBrk="1" hangingPunct="1"/>
            <a:r>
              <a:rPr lang="en-US" altLang="en-US" sz="2000" dirty="0"/>
              <a:t>Machine tool called a </a:t>
            </a:r>
            <a:r>
              <a:rPr lang="en-US" altLang="en-US" sz="2000" i="1" dirty="0"/>
              <a:t>milling machine</a:t>
            </a:r>
          </a:p>
        </p:txBody>
      </p:sp>
    </p:spTree>
    <p:extLst>
      <p:ext uri="{BB962C8B-B14F-4D97-AF65-F5344CB8AC3E}">
        <p14:creationId xmlns:p14="http://schemas.microsoft.com/office/powerpoint/2010/main" val="2752343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1C18BA-B2C9-40F5-A177-3BD77552E34A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7CA078-FB4F-4CE5-98BD-A57844DD4E8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6149" name="Picture 2" descr="w0365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835150"/>
            <a:ext cx="52387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323975" y="5870575"/>
            <a:ext cx="6718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Figure 22.23 (b) vertical knee‑and‑column milling machine</a:t>
            </a:r>
          </a:p>
        </p:txBody>
      </p:sp>
      <p:sp>
        <p:nvSpPr>
          <p:cNvPr id="61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Vertical Mill</a:t>
            </a:r>
          </a:p>
        </p:txBody>
      </p:sp>
    </p:spTree>
    <p:extLst>
      <p:ext uri="{BB962C8B-B14F-4D97-AF65-F5344CB8AC3E}">
        <p14:creationId xmlns:p14="http://schemas.microsoft.com/office/powerpoint/2010/main" val="24122372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70DF00-07A6-4A59-A8EB-FCCCFD9325E3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125091-E520-4CC7-A6D8-FDD23DA2D5D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CNC Vertical Mill</a:t>
            </a:r>
          </a:p>
        </p:txBody>
      </p:sp>
      <p:pic>
        <p:nvPicPr>
          <p:cNvPr id="7174" name="Picture 8" descr="image_001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7700" y="1890713"/>
            <a:ext cx="53848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179388" y="4881563"/>
            <a:ext cx="1720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Spindle Speed</a:t>
            </a:r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1800225" y="5049838"/>
            <a:ext cx="18700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204788" y="3916363"/>
            <a:ext cx="1682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Saddle</a:t>
            </a:r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>
            <a:off x="1087438" y="4214813"/>
            <a:ext cx="2735262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7323138" y="3835400"/>
            <a:ext cx="16414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Table</a:t>
            </a:r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 flipH="1">
            <a:off x="5645150" y="4160838"/>
            <a:ext cx="1703388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7343775" y="4649788"/>
            <a:ext cx="16414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Knee</a:t>
            </a:r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>
            <a:off x="4208463" y="4883150"/>
            <a:ext cx="3160712" cy="833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7316788" y="3192463"/>
            <a:ext cx="16414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Column</a:t>
            </a:r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4378325" y="3425825"/>
            <a:ext cx="2963863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5" name="Text Box 21"/>
          <p:cNvSpPr txBox="1">
            <a:spLocks noChangeArrowheads="1"/>
          </p:cNvSpPr>
          <p:nvPr/>
        </p:nvSpPr>
        <p:spPr bwMode="auto">
          <a:xfrm>
            <a:off x="266700" y="3286125"/>
            <a:ext cx="16414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Head</a:t>
            </a:r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 flipV="1">
            <a:off x="1101725" y="3144838"/>
            <a:ext cx="2789238" cy="33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8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9C5201-F6A5-4450-9F3A-16C3265D544D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3CC281-23AB-4AE5-A332-C8AA6829150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CNC Vertical Mill:  Axes &amp; Tools</a:t>
            </a:r>
          </a:p>
        </p:txBody>
      </p:sp>
      <p:pic>
        <p:nvPicPr>
          <p:cNvPr id="8198" name="Picture 4" descr="image_001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7700" y="1905000"/>
            <a:ext cx="53848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77825" y="1939925"/>
            <a:ext cx="13858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Spindle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350963" y="2133600"/>
            <a:ext cx="2373312" cy="434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325938" y="2705100"/>
            <a:ext cx="1071562" cy="366713"/>
          </a:xfrm>
          <a:prstGeom prst="rect">
            <a:avLst/>
          </a:prstGeom>
          <a:solidFill>
            <a:srgbClr val="00A0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+ Z-axis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113463" y="4565650"/>
            <a:ext cx="1071562" cy="366713"/>
          </a:xfrm>
          <a:prstGeom prst="rect">
            <a:avLst/>
          </a:prstGeom>
          <a:solidFill>
            <a:srgbClr val="00A0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+ X-axis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386138" y="4089400"/>
            <a:ext cx="3473450" cy="1085850"/>
          </a:xfrm>
          <a:prstGeom prst="line">
            <a:avLst/>
          </a:prstGeom>
          <a:noFill/>
          <a:ln w="38100">
            <a:solidFill>
              <a:srgbClr val="00A0C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rot="5400000" flipH="1">
            <a:off x="3225007" y="3556794"/>
            <a:ext cx="2070100" cy="26987"/>
          </a:xfrm>
          <a:prstGeom prst="line">
            <a:avLst/>
          </a:prstGeom>
          <a:noFill/>
          <a:ln w="38100">
            <a:solidFill>
              <a:srgbClr val="00A0C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133600" y="5607050"/>
            <a:ext cx="1071563" cy="366713"/>
          </a:xfrm>
          <a:prstGeom prst="rect">
            <a:avLst/>
          </a:prstGeom>
          <a:solidFill>
            <a:srgbClr val="00A0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– Y-axis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rot="-5400000">
            <a:off x="3025775" y="4000501"/>
            <a:ext cx="1368425" cy="1670050"/>
          </a:xfrm>
          <a:prstGeom prst="line">
            <a:avLst/>
          </a:prstGeom>
          <a:noFill/>
          <a:ln w="38100">
            <a:solidFill>
              <a:srgbClr val="00A0C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98463" y="2397125"/>
            <a:ext cx="13858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Tool Holder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765300" y="2617788"/>
            <a:ext cx="1990725" cy="249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98463" y="3152775"/>
            <a:ext cx="13858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Cutter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223963" y="3263900"/>
            <a:ext cx="2614612" cy="9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19100" y="3636963"/>
            <a:ext cx="1338263" cy="146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Alternate Tools      (in quick-change magazine)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1446213" y="4043363"/>
            <a:ext cx="900112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39738" y="5246688"/>
            <a:ext cx="13382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Air Vise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1465263" y="4852988"/>
            <a:ext cx="1852612" cy="60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6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2714BE-29CA-4497-AFD3-F6E9C5C5DC76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08F2AB-8484-454B-B526-0F14D26F591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Drilling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3665538" cy="3967163"/>
          </a:xfrm>
        </p:spPr>
        <p:txBody>
          <a:bodyPr/>
          <a:lstStyle/>
          <a:p>
            <a:pPr eaLnBrk="1" hangingPunct="1"/>
            <a:r>
              <a:rPr lang="en-US" altLang="en-US" sz="2300"/>
              <a:t>Creates a round hole in a workpart </a:t>
            </a:r>
          </a:p>
          <a:p>
            <a:pPr eaLnBrk="1" hangingPunct="1"/>
            <a:r>
              <a:rPr lang="en-US" altLang="en-US" sz="2300"/>
              <a:t>Contrasts with boring which can only enlarge an existing hole</a:t>
            </a:r>
          </a:p>
          <a:p>
            <a:pPr eaLnBrk="1" hangingPunct="1"/>
            <a:r>
              <a:rPr lang="en-US" altLang="en-US" sz="2300"/>
              <a:t>Cutting tool is called a </a:t>
            </a:r>
            <a:r>
              <a:rPr lang="en-US" altLang="en-US" sz="2300" i="1"/>
              <a:t>drill</a:t>
            </a:r>
            <a:r>
              <a:rPr lang="en-US" altLang="en-US" sz="2300"/>
              <a:t> or </a:t>
            </a:r>
            <a:r>
              <a:rPr lang="en-US" altLang="en-US" sz="2300" i="1"/>
              <a:t>drill bit</a:t>
            </a:r>
            <a:r>
              <a:rPr lang="en-US" altLang="en-US" sz="2300"/>
              <a:t> </a:t>
            </a:r>
          </a:p>
          <a:p>
            <a:pPr eaLnBrk="1" hangingPunct="1"/>
            <a:r>
              <a:rPr lang="en-US" altLang="en-US" sz="2300"/>
              <a:t>Customarily performed on a </a:t>
            </a:r>
            <a:r>
              <a:rPr lang="en-US" altLang="en-US" sz="2300" i="1"/>
              <a:t>drill press,</a:t>
            </a:r>
            <a:r>
              <a:rPr lang="en-US" altLang="en-US" sz="2300"/>
              <a:t> but can be done on a</a:t>
            </a:r>
            <a:r>
              <a:rPr lang="en-US" altLang="en-US" sz="2300" i="1"/>
              <a:t> vertical mill </a:t>
            </a:r>
            <a:r>
              <a:rPr lang="en-US" altLang="en-US" sz="2300"/>
              <a:t>and on a</a:t>
            </a:r>
            <a:r>
              <a:rPr lang="en-US" altLang="en-US" sz="2300" i="1"/>
              <a:t> lathe</a:t>
            </a:r>
            <a:endParaRPr lang="en-US" altLang="en-US" sz="2300"/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5334000" y="5943600"/>
            <a:ext cx="298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000"/>
              <a:t>Figure 21.3 (b) drilling</a:t>
            </a:r>
          </a:p>
        </p:txBody>
      </p:sp>
      <p:pic>
        <p:nvPicPr>
          <p:cNvPr id="9224" name="Picture 5" descr="21"/>
          <p:cNvPicPr>
            <a:picLocks noChangeAspect="1" noChangeArrowheads="1"/>
          </p:cNvPicPr>
          <p:nvPr/>
        </p:nvPicPr>
        <p:blipFill>
          <a:blip r:embed="rId2" cstate="print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336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847850"/>
            <a:ext cx="5810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908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B8CC53-FF22-4C32-B749-1C8EC2521CCA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21EFE9-3FC3-4CB8-9E63-1986716A40E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Through Holes vs. Blind Holes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352550" y="5978525"/>
            <a:ext cx="685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Figure 22.13 ‑ Two hole types: (a) through‑hole, and (b) blind hole</a:t>
            </a:r>
          </a:p>
        </p:txBody>
      </p:sp>
      <p:pic>
        <p:nvPicPr>
          <p:cNvPr id="10247" name="Picture 4" descr="w0355ac"/>
          <p:cNvPicPr>
            <a:picLocks noChangeAspect="1" noChangeArrowheads="1"/>
          </p:cNvPicPr>
          <p:nvPr/>
        </p:nvPicPr>
        <p:blipFill>
          <a:blip r:embed="rId2">
            <a:lum brigh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692400"/>
            <a:ext cx="62325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81050" y="1803400"/>
            <a:ext cx="77724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300" i="1"/>
              <a:t>Through‑holes</a:t>
            </a:r>
            <a:r>
              <a:rPr lang="en-US" altLang="en-US" sz="2300"/>
              <a:t> - drill exits the opposite side of work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300" i="1"/>
              <a:t>Blind‑holes</a:t>
            </a:r>
            <a:r>
              <a:rPr lang="en-US" altLang="en-US" sz="2300"/>
              <a:t> – drill does not exit work on opposite side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7740798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9F2BFB-58B0-4073-B7E8-7BD7A0AD475C}" type="datetime1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1/28/2020</a:t>
            </a:fld>
            <a:endParaRPr lang="en-US" altLang="en-US" sz="140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IENG 475: Computer-Controlled Manufacturing Systems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E9E28F-689C-4657-8724-0C54C9B4392A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Reaming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40300" y="1976438"/>
            <a:ext cx="3151188" cy="311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700"/>
              <a:t>	Used to slightly enlarge a hole, </a:t>
            </a:r>
            <a:r>
              <a:rPr lang="en-US" altLang="en-US" sz="2700" b="1" i="1"/>
              <a:t>provide better tolerance on diameter</a:t>
            </a:r>
            <a:r>
              <a:rPr lang="en-US" altLang="en-US" sz="2700"/>
              <a:t>, and improve surface finish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4375150" y="5380038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Figure 22.14 ‑ Machining operations 	related to drilling: (a) reaming</a:t>
            </a:r>
          </a:p>
        </p:txBody>
      </p:sp>
      <p:pic>
        <p:nvPicPr>
          <p:cNvPr id="11272" name="Picture 5" descr="w0356aca"/>
          <p:cNvPicPr>
            <a:picLocks noChangeAspect="1" noChangeArrowheads="1"/>
          </p:cNvPicPr>
          <p:nvPr/>
        </p:nvPicPr>
        <p:blipFill>
          <a:blip r:embed="rId2">
            <a:lum brigh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890713"/>
            <a:ext cx="2882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494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udio">
  <a:themeElements>
    <a:clrScheme name="Mines RGB">
      <a:dk1>
        <a:srgbClr val="071D49"/>
      </a:dk1>
      <a:lt1>
        <a:srgbClr val="B3A369"/>
      </a:lt1>
      <a:dk2>
        <a:srgbClr val="000000"/>
      </a:dk2>
      <a:lt2>
        <a:srgbClr val="E4D490"/>
      </a:lt2>
      <a:accent1>
        <a:srgbClr val="E4D490"/>
      </a:accent1>
      <a:accent2>
        <a:srgbClr val="FFFFFF"/>
      </a:accent2>
      <a:accent3>
        <a:srgbClr val="B3A369"/>
      </a:accent3>
      <a:accent4>
        <a:srgbClr val="071D49"/>
      </a:accent4>
      <a:accent5>
        <a:srgbClr val="FFFF00"/>
      </a:accent5>
      <a:accent6>
        <a:srgbClr val="C00000"/>
      </a:accent6>
      <a:hlink>
        <a:srgbClr val="00B0F0"/>
      </a:hlink>
      <a:folHlink>
        <a:srgbClr val="3398FF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3363</TotalTime>
  <Words>1016</Words>
  <Application>Microsoft Office PowerPoint</Application>
  <PresentationFormat>On-screen Show (4:3)</PresentationFormat>
  <Paragraphs>209</Paragraphs>
  <Slides>23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Symbol</vt:lpstr>
      <vt:lpstr>Times New Roman</vt:lpstr>
      <vt:lpstr>Wingdings</vt:lpstr>
      <vt:lpstr>Studio</vt:lpstr>
      <vt:lpstr>Equation</vt:lpstr>
      <vt:lpstr>IENG 475 - Lecture 05</vt:lpstr>
      <vt:lpstr>Agenda</vt:lpstr>
      <vt:lpstr>Milling</vt:lpstr>
      <vt:lpstr>Vertical Mill</vt:lpstr>
      <vt:lpstr>CNC Vertical Mill</vt:lpstr>
      <vt:lpstr>CNC Vertical Mill:  Axes &amp; Tools</vt:lpstr>
      <vt:lpstr>Drilling</vt:lpstr>
      <vt:lpstr>Through Holes vs. Blind Holes</vt:lpstr>
      <vt:lpstr>Reaming</vt:lpstr>
      <vt:lpstr>Tapping</vt:lpstr>
      <vt:lpstr>Counterboring</vt:lpstr>
      <vt:lpstr>Accurate Hole-making</vt:lpstr>
      <vt:lpstr>Milling Parameters Illustrated</vt:lpstr>
      <vt:lpstr>Slab Milling</vt:lpstr>
      <vt:lpstr>Slotting</vt:lpstr>
      <vt:lpstr>Conventional Face Milling</vt:lpstr>
      <vt:lpstr>End Milling</vt:lpstr>
      <vt:lpstr>Profile Milling</vt:lpstr>
      <vt:lpstr>Pocket Milling</vt:lpstr>
      <vt:lpstr>Surface Contouring</vt:lpstr>
      <vt:lpstr>Machining Calculations:  Drilling</vt:lpstr>
      <vt:lpstr>Machining Calculations:  Milling</vt:lpstr>
      <vt:lpstr>Questions &amp; Issues</vt:lpstr>
    </vt:vector>
  </TitlesOfParts>
  <Company>SDSMT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Milling &amp; Drilling  Operations</dc:title>
  <dc:creator>D.H. Jensen</dc:creator>
  <cp:lastModifiedBy>Jensen, Dean H.</cp:lastModifiedBy>
  <cp:revision>115</cp:revision>
  <cp:lastPrinted>2016-01-27T21:01:42Z</cp:lastPrinted>
  <dcterms:created xsi:type="dcterms:W3CDTF">2002-09-30T14:47:20Z</dcterms:created>
  <dcterms:modified xsi:type="dcterms:W3CDTF">2020-01-28T16:50:29Z</dcterms:modified>
</cp:coreProperties>
</file>