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0"/>
  </p:notesMasterIdLst>
  <p:handoutMasterIdLst>
    <p:handoutMasterId r:id="rId31"/>
  </p:handoutMasterIdLst>
  <p:sldIdLst>
    <p:sldId id="327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D49"/>
    <a:srgbClr val="E4D490"/>
    <a:srgbClr val="FFFFFF"/>
    <a:srgbClr val="00FFFF"/>
    <a:srgbClr val="00C9C4"/>
    <a:srgbClr val="009999"/>
    <a:srgbClr val="003366"/>
    <a:srgbClr val="990000"/>
    <a:srgbClr val="B3A36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6" autoAdjust="0"/>
    <p:restoredTop sz="94674" autoAdjust="0"/>
  </p:normalViewPr>
  <p:slideViewPr>
    <p:cSldViewPr snapToGrid="0">
      <p:cViewPr varScale="1">
        <p:scale>
          <a:sx n="108" d="100"/>
          <a:sy n="108" d="100"/>
        </p:scale>
        <p:origin x="8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-185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3.xml"/><Relationship Id="rId3" Type="http://schemas.openxmlformats.org/officeDocument/2006/relationships/slide" Target="slides/slide3.xml"/><Relationship Id="rId7" Type="http://schemas.openxmlformats.org/officeDocument/2006/relationships/slide" Target="slides/slide1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Relationship Id="rId9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21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IENG 475:  Computer-Controlled Manufacturing Systems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4183" y="0"/>
            <a:ext cx="303621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21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(c) 2006,  D.H. Jensen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4183" y="8832850"/>
            <a:ext cx="303621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7CB0BA6-FC61-49BF-AB22-C3B3D7382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86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21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IENG 475:  Computer-Controlled Manufacturing Systems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4183" y="0"/>
            <a:ext cx="303621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6"/>
            <a:ext cx="514096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21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(c) 2006,  D.H. Jensen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4183" y="8832850"/>
            <a:ext cx="303621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32A3B95-6D26-41D5-9937-C9487233E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0558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IENG 475:  Computer-Controlled Manufacturing Systems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(c) 2006,  D.H. Jensen</a:t>
            </a:r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61EE351-2B8E-4181-A2F1-CFBC4B6FB2E8}" type="slidenum">
              <a:rPr lang="en-US" altLang="en-US" smtClean="0">
                <a:latin typeface="Times New Roman" pitchFamily="18" charset="0"/>
              </a:rPr>
              <a:pPr/>
              <a:t>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32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rgbClr val="B3A36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rgbClr val="071D4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>
                <a:solidFill>
                  <a:srgbClr val="E4D49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E2557-0AF9-41C1-81DE-CF84B8197669}" type="datetime1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91275"/>
            <a:ext cx="3276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IENG 475: Computer-Controlled Manufacturing Systems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12095-F970-44BA-9019-5577AF3C4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1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8BFD4-9DFE-49A0-8EFE-C38A3DD99CA0}" type="datetime1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889AA-DFE2-4838-856D-CE3E12EAC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5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93550-DB14-4D43-8D19-1B126689FB63}" type="datetime1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70B87-6AF1-4846-BD4B-09C22333E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56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27474-5F51-4658-80F4-76AB0293F29C}" type="datetime1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99BA7-85C6-498B-BCDD-14D778F3E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/>
            </a:lvl1pPr>
            <a:lvl2pPr>
              <a:defRPr baseline="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34C8-0BDF-478F-8619-D30D984BC7E5}" type="datetime1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87BAD-20C6-4C38-8929-0AC3FB082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6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F1C39-8DDE-4E23-B1BC-5D5DE3D0E97D}" type="datetime1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E98D0-036C-410D-A98E-6E084D37A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9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E82B0-090C-40F7-B7B9-32B4E09A13CF}" type="datetime1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D101E-AFD7-4A85-A41C-230EC8B98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9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C2892-8C4B-458B-B191-40D3B2E68819}" type="datetime1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F0C68-9CAC-4392-BAC3-41EAD79E3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6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1CD1E-CBA5-46C7-834F-A6754015639D}" type="datetime1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32361-8AFE-4E69-8D2E-BF2469A1F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9BBA2-80A4-4A71-BEF7-DEEF8C3D7207}" type="datetime1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4AA6F-4099-4E87-BC1F-09428BF10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3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ADD29-71B1-4689-B7AA-96B301332185}" type="datetime1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7E15A-5CB8-4905-814F-BE493D867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6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1AF37-6495-40FA-8E12-34B73768CCB3}" type="datetime1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222C3-C81D-463A-BD69-7C408EEC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3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solidFill>
            <a:srgbClr val="B3A369"/>
          </a:solidFill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fld id="{DC6E414F-8048-44C7-B8CA-6B06D8F659B1}" type="datetime1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03975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fld id="{B555E543-5E2C-499B-83EC-98EBDF6D7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rgbClr val="E4D4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2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rgbClr val="E4D49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 baseline="0">
          <a:solidFill>
            <a:srgbClr val="E4D49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150000"/>
        <a:buChar char="•"/>
        <a:defRPr sz="22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3A369"/>
        </a:buClr>
        <a:buSzPct val="150000"/>
        <a:buChar char="•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5"/>
        </a:buClr>
        <a:buSzPct val="150000"/>
        <a:buChar char="•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7.e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0BE4B5-6A5C-4BD6-997B-985BCCE918B4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1/23/2020</a:t>
            </a:fld>
            <a:endParaRPr lang="en-US" altLang="en-US" sz="1400"/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3076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C96D2A-9482-404D-A743-A4E8BB4947F8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IENG 475 - </a:t>
            </a:r>
            <a:r>
              <a:rPr lang="en-US" altLang="en-US"/>
              <a:t>Lecture 04</a:t>
            </a:r>
            <a:endParaRPr lang="en-US" altLang="en-US" dirty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Lathe Operations</a:t>
            </a:r>
          </a:p>
        </p:txBody>
      </p:sp>
    </p:spTree>
    <p:extLst>
      <p:ext uri="{BB962C8B-B14F-4D97-AF65-F5344CB8AC3E}">
        <p14:creationId xmlns:p14="http://schemas.microsoft.com/office/powerpoint/2010/main" val="948359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969D25-C824-4130-8610-04EC880729B1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1/23/2020</a:t>
            </a:fld>
            <a:endParaRPr lang="en-US" altLang="en-US" sz="1400"/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679E50-22B9-43E0-894B-B37205DCD4A3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2597150" y="5602288"/>
            <a:ext cx="39100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1600"/>
              <a:t>Figure 21.3 ‑ Two forms of milling: </a:t>
            </a:r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1600"/>
              <a:t>(a) peripheral milling, and (b) face milling </a:t>
            </a:r>
          </a:p>
        </p:txBody>
      </p:sp>
      <p:pic>
        <p:nvPicPr>
          <p:cNvPr id="12294" name="Picture 3" descr="w0359ac"/>
          <p:cNvPicPr>
            <a:picLocks noChangeAspect="1" noChangeArrowheads="1"/>
          </p:cNvPicPr>
          <p:nvPr/>
        </p:nvPicPr>
        <p:blipFill>
          <a:blip r:embed="rId2">
            <a:lum brigh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010400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Milling Parameters Illustrated</a:t>
            </a:r>
          </a:p>
        </p:txBody>
      </p:sp>
      <p:sp>
        <p:nvSpPr>
          <p:cNvPr id="12296" name="Text Box 5"/>
          <p:cNvSpPr txBox="1">
            <a:spLocks noChangeArrowheads="1"/>
          </p:cNvSpPr>
          <p:nvPr/>
        </p:nvSpPr>
        <p:spPr bwMode="auto">
          <a:xfrm>
            <a:off x="6853238" y="5857875"/>
            <a:ext cx="1833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1200" b="1"/>
              <a:t>[Groover (2004), p.516]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9460129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E53848-5426-4992-A6FD-AAD4B063B0CE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1/23/2020</a:t>
            </a:fld>
            <a:endParaRPr lang="en-US" altLang="en-US" sz="140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3BB071-CA75-4D57-B0C5-EFF992471018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Machining Operations &amp; Parameters</a:t>
            </a:r>
          </a:p>
        </p:txBody>
      </p:sp>
      <p:graphicFrame>
        <p:nvGraphicFramePr>
          <p:cNvPr id="124971" name="Group 4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75855581"/>
              </p:ext>
            </p:extLst>
          </p:nvPr>
        </p:nvGraphicFramePr>
        <p:xfrm>
          <a:off x="782638" y="1825625"/>
          <a:ext cx="8001000" cy="4333912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6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9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Operation Type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Speed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Feed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Depth of Cut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Turning: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workpiece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rotates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single point cutting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Surface speed (periphery) of workpiece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Parallel to the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workpiece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axis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charset="0"/>
                        </a:rPr>
                        <a:t>*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charset="0"/>
                        </a:rPr>
                        <a:t>(*except parting/grooving)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Tool penetration below original work surface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Drilling: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tool rotates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single pass cutting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Surface speed (periphery) of tool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Parallel to the tool axis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Tool penetration below original work surface (depth of hole)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0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Milling: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tool rotates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multi-point cutting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Surface speed (periphery) of tool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Perpendicular to the tool axis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Tool penetration below original work surface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324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E440AEB-4562-4642-8900-541500B39522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1/23/2020</a:t>
            </a:fld>
            <a:endParaRPr lang="en-US" altLang="en-US" sz="140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C336F8-D8A8-4FF4-B4AC-5C43F3E657E9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Cut Types:  Roughing &amp; Finishing</a:t>
            </a:r>
          </a:p>
        </p:txBody>
      </p:sp>
      <p:graphicFrame>
        <p:nvGraphicFramePr>
          <p:cNvPr id="126022" name="Group 7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1045442"/>
              </p:ext>
            </p:extLst>
          </p:nvPr>
        </p:nvGraphicFramePr>
        <p:xfrm>
          <a:off x="793750" y="1814513"/>
          <a:ext cx="8001000" cy="3983446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5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Cut Type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Number of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Passes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Speed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Feed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Depth of Cut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3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Roughing: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removes large amounts to get close to shape</a:t>
                      </a:r>
                    </a:p>
                  </a:txBody>
                  <a:tcPr marT="4566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4D490"/>
                          </a:solidFill>
                          <a:effectLst/>
                          <a:latin typeface="Arial" charset="0"/>
                        </a:rPr>
                        <a:t>1 +</a:t>
                      </a:r>
                    </a:p>
                  </a:txBody>
                  <a:tcPr marT="4566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marT="4566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4D490"/>
                          </a:solidFill>
                          <a:effectLst/>
                          <a:latin typeface="Arial" charset="0"/>
                        </a:rPr>
                        <a:t>0.4 - 1.25 mm/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4D490"/>
                          </a:solidFill>
                          <a:effectLst/>
                          <a:latin typeface="Arial" charset="0"/>
                        </a:rPr>
                        <a:t>.015 - .050 in/</a:t>
                      </a:r>
                    </a:p>
                  </a:txBody>
                  <a:tcPr marT="4566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4D490"/>
                          </a:solidFill>
                          <a:effectLst/>
                          <a:latin typeface="Arial" charset="0"/>
                        </a:rPr>
                        <a:t>2.5 - 20 mm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4D490"/>
                          </a:solidFill>
                          <a:effectLst/>
                          <a:latin typeface="Arial" charset="0"/>
                        </a:rPr>
                        <a:t>.100 - .750 in</a:t>
                      </a:r>
                    </a:p>
                  </a:txBody>
                  <a:tcPr marT="4566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3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Finishing: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achieves final dimensions, tolerances, and finish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4D490"/>
                          </a:solidFill>
                          <a:effectLst/>
                          <a:latin typeface="Arial" charset="0"/>
                        </a:rPr>
                        <a:t>1 - 2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4D490"/>
                          </a:solidFill>
                          <a:effectLst/>
                          <a:latin typeface="Arial" charset="0"/>
                        </a:rPr>
                        <a:t>0.125 - 0.4 mm/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4D490"/>
                          </a:solidFill>
                          <a:effectLst/>
                          <a:latin typeface="Arial" charset="0"/>
                        </a:rPr>
                        <a:t>.005 - .015 in/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4D490"/>
                          </a:solidFill>
                          <a:effectLst/>
                          <a:latin typeface="Arial" charset="0"/>
                        </a:rPr>
                        <a:t>0.75 - 2.0 mm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4D490"/>
                          </a:solidFill>
                          <a:effectLst/>
                          <a:latin typeface="Arial" charset="0"/>
                        </a:rPr>
                        <a:t>.030 - .075 in</a:t>
                      </a:r>
                    </a:p>
                  </a:txBody>
                  <a:tcPr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361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AE7847B-1FC0-4AC2-A11B-F048DE565B39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1/23/2020</a:t>
            </a:fld>
            <a:endParaRPr lang="en-US" altLang="en-US" sz="140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D7908E-85F6-49DA-A7C8-DE180A2833BE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Turning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700"/>
              <a:t>A single point cutting tool removes material from a rotating workpiece to generate a rotationally symmetric shape</a:t>
            </a:r>
          </a:p>
          <a:p>
            <a:pPr lvl="4" eaLnBrk="1" hangingPunct="1">
              <a:lnSpc>
                <a:spcPct val="90000"/>
              </a:lnSpc>
            </a:pPr>
            <a:endParaRPr lang="en-US" altLang="en-US" sz="800"/>
          </a:p>
          <a:p>
            <a:pPr eaLnBrk="1" hangingPunct="1">
              <a:lnSpc>
                <a:spcPct val="90000"/>
              </a:lnSpc>
            </a:pPr>
            <a:r>
              <a:rPr lang="en-US" altLang="en-US" sz="2700"/>
              <a:t>Machine tool is called a </a:t>
            </a:r>
            <a:r>
              <a:rPr lang="en-US" altLang="en-US" sz="2700" b="1" i="1">
                <a:solidFill>
                  <a:srgbClr val="FFFF00"/>
                </a:solidFill>
              </a:rPr>
              <a:t>lathe</a:t>
            </a:r>
          </a:p>
          <a:p>
            <a:pPr lvl="4" eaLnBrk="1" hangingPunct="1">
              <a:lnSpc>
                <a:spcPct val="90000"/>
              </a:lnSpc>
            </a:pPr>
            <a:endParaRPr lang="en-US" altLang="en-US" sz="800" i="1"/>
          </a:p>
          <a:p>
            <a:pPr eaLnBrk="1" hangingPunct="1">
              <a:lnSpc>
                <a:spcPct val="90000"/>
              </a:lnSpc>
            </a:pPr>
            <a:r>
              <a:rPr lang="en-US" altLang="en-US" sz="2700"/>
              <a:t>Types of cuts: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Facing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Contour turning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Chamfering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Parting (Cut-off) / Grooving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Threading</a:t>
            </a:r>
          </a:p>
          <a:p>
            <a:pPr eaLnBrk="1" hangingPunct="1">
              <a:lnSpc>
                <a:spcPct val="90000"/>
              </a:lnSpc>
            </a:pPr>
            <a:endParaRPr lang="en-US" altLang="en-US" sz="2700"/>
          </a:p>
        </p:txBody>
      </p:sp>
    </p:spTree>
    <p:extLst>
      <p:ext uri="{BB962C8B-B14F-4D97-AF65-F5344CB8AC3E}">
        <p14:creationId xmlns:p14="http://schemas.microsoft.com/office/powerpoint/2010/main" val="1524629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87D0D8-879B-4BF6-9B35-75466FE564B3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1/23/2020</a:t>
            </a:fld>
            <a:endParaRPr lang="en-US" altLang="en-US" sz="1400"/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9693F2-265D-4D1B-9146-A1B8F3F99B97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/>
          </a:p>
        </p:txBody>
      </p:sp>
      <p:pic>
        <p:nvPicPr>
          <p:cNvPr id="16389" name="Picture 2" descr="w0347ac"/>
          <p:cNvPicPr>
            <a:picLocks noChangeAspect="1" noChangeArrowheads="1"/>
          </p:cNvPicPr>
          <p:nvPr/>
        </p:nvPicPr>
        <p:blipFill>
          <a:blip r:embed="rId2">
            <a:lum bright="32000" contrast="-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1790700"/>
            <a:ext cx="6477000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Turning Parameters Illustrated</a:t>
            </a:r>
          </a:p>
        </p:txBody>
      </p:sp>
      <p:sp>
        <p:nvSpPr>
          <p:cNvPr id="1639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5922963"/>
            <a:ext cx="8001000" cy="457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z="1900"/>
              <a:t>Figure 22.5 ‑ Turning operation  </a:t>
            </a:r>
            <a:r>
              <a:rPr lang="en-US" altLang="en-US" sz="1300" b="1"/>
              <a:t>[Groover (2004), p.503]</a:t>
            </a:r>
          </a:p>
        </p:txBody>
      </p:sp>
    </p:spTree>
    <p:extLst>
      <p:ext uri="{BB962C8B-B14F-4D97-AF65-F5344CB8AC3E}">
        <p14:creationId xmlns:p14="http://schemas.microsoft.com/office/powerpoint/2010/main" val="355017768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B56218-C5AE-4F1C-BD97-09BD6A4AFA69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1/23/2020</a:t>
            </a:fld>
            <a:endParaRPr lang="en-US" altLang="en-US" sz="1400"/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EEB4A7-DD5A-426D-A27E-F32FD17777E0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Facing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5638800"/>
            <a:ext cx="3451225" cy="5635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z="2200"/>
              <a:t>Figure 22.6 (a) facing</a:t>
            </a:r>
          </a:p>
        </p:txBody>
      </p:sp>
      <p:pic>
        <p:nvPicPr>
          <p:cNvPr id="17415" name="Picture 4" descr="w0348aca"/>
          <p:cNvPicPr>
            <a:picLocks noChangeAspect="1" noChangeArrowheads="1"/>
          </p:cNvPicPr>
          <p:nvPr/>
        </p:nvPicPr>
        <p:blipFill>
          <a:blip r:embed="rId2">
            <a:lum brigh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1773238"/>
            <a:ext cx="3381375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5"/>
          <p:cNvSpPr txBox="1">
            <a:spLocks noChangeArrowheads="1"/>
          </p:cNvSpPr>
          <p:nvPr/>
        </p:nvSpPr>
        <p:spPr bwMode="auto">
          <a:xfrm>
            <a:off x="1219200" y="2386013"/>
            <a:ext cx="21563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E4D490"/>
                </a:solidFill>
              </a:rPr>
              <a:t>Tool is fed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E4D490"/>
                </a:solidFill>
              </a:rPr>
              <a:t>radially inward</a:t>
            </a:r>
          </a:p>
        </p:txBody>
      </p:sp>
      <p:pic>
        <p:nvPicPr>
          <p:cNvPr id="1741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3384550"/>
            <a:ext cx="25225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9895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9A4E1B-A35D-46FB-B554-7C979259BFB2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1/23/2020</a:t>
            </a:fld>
            <a:endParaRPr lang="en-US" altLang="en-US" sz="1400"/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18E733-6A11-497F-B87E-BB6956122717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Contour Turning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52925" y="1976438"/>
            <a:ext cx="4259263" cy="32591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700"/>
              <a:t>	Instead of feeding the tool parallel to the axis of rotation, tool follows a contour that is not necessarily straight (thus creating a contoured form).</a:t>
            </a:r>
          </a:p>
        </p:txBody>
      </p:sp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690563" y="5803900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tx1"/>
              </a:buClr>
              <a:buSzTx/>
              <a:buFont typeface="Symbol" pitchFamily="18" charset="2"/>
              <a:buNone/>
            </a:pPr>
            <a:r>
              <a:rPr lang="en-US" altLang="en-US" sz="2000"/>
              <a:t>Figure 22.6 (c) contour turning </a:t>
            </a:r>
            <a:endParaRPr lang="en-US" altLang="en-US" sz="2000">
              <a:latin typeface="Times New Roman" pitchFamily="18" charset="0"/>
            </a:endParaRPr>
          </a:p>
        </p:txBody>
      </p:sp>
      <p:pic>
        <p:nvPicPr>
          <p:cNvPr id="18440" name="Picture 5" descr="w0348acc"/>
          <p:cNvPicPr>
            <a:picLocks noChangeAspect="1" noChangeArrowheads="1"/>
          </p:cNvPicPr>
          <p:nvPr/>
        </p:nvPicPr>
        <p:blipFill>
          <a:blip r:embed="rId2">
            <a:lum bright="2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2125663"/>
            <a:ext cx="34766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4138613"/>
            <a:ext cx="896937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18232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582F49-AEF8-4247-8F99-6CC5D365A4CA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1/23/2020</a:t>
            </a:fld>
            <a:endParaRPr lang="en-US" altLang="en-US" sz="140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A2D79B-D30E-44D7-9E40-C02ED280F0E9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Right &amp; Left Hand Tools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Right Hand Tool:</a:t>
            </a:r>
          </a:p>
          <a:p>
            <a:pPr lvl="1" eaLnBrk="1" hangingPunct="1"/>
            <a:r>
              <a:rPr lang="en-US" altLang="en-US"/>
              <a:t>Cuts from right to left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/>
              <a:t>Left Hand Tool:</a:t>
            </a:r>
          </a:p>
          <a:p>
            <a:pPr lvl="1" eaLnBrk="1" hangingPunct="1"/>
            <a:r>
              <a:rPr lang="en-US" altLang="en-US"/>
              <a:t>Cuts from left to right</a:t>
            </a:r>
          </a:p>
          <a:p>
            <a:pPr lvl="1" eaLnBrk="1" hangingPunct="1"/>
            <a:endParaRPr lang="en-US" altLang="en-US"/>
          </a:p>
        </p:txBody>
      </p:sp>
      <p:pic>
        <p:nvPicPr>
          <p:cNvPr id="1946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1908175"/>
            <a:ext cx="9223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4035425"/>
            <a:ext cx="9683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102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1C1869-DECE-4AFB-9C43-675248922259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1/23/2020</a:t>
            </a:fld>
            <a:endParaRPr lang="en-US" altLang="en-US" sz="1400"/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40CCA2-47D0-4B34-8830-E51C3EA893EB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Chamfering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94275" y="2000250"/>
            <a:ext cx="3517900" cy="2409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/>
              <a:t>	Cutting edge cuts an angle on the corner of the cylinder, forming a "chamfer" </a:t>
            </a:r>
          </a:p>
        </p:txBody>
      </p:sp>
      <p:pic>
        <p:nvPicPr>
          <p:cNvPr id="20487" name="Picture 4" descr="w0348ace"/>
          <p:cNvPicPr>
            <a:picLocks noChangeAspect="1" noChangeArrowheads="1"/>
          </p:cNvPicPr>
          <p:nvPr/>
        </p:nvPicPr>
        <p:blipFill>
          <a:blip r:embed="rId2">
            <a:lum bright="2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14538"/>
            <a:ext cx="42672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ectangle 5"/>
          <p:cNvSpPr>
            <a:spLocks noChangeArrowheads="1"/>
          </p:cNvSpPr>
          <p:nvPr/>
        </p:nvSpPr>
        <p:spPr bwMode="auto">
          <a:xfrm>
            <a:off x="1135063" y="5924550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Tx/>
              <a:buFont typeface="Symbol" pitchFamily="18" charset="2"/>
              <a:buNone/>
            </a:pPr>
            <a:r>
              <a:rPr lang="en-US" altLang="en-US" sz="2000"/>
              <a:t>Figure 22.6 (e) chamfering</a:t>
            </a:r>
          </a:p>
        </p:txBody>
      </p:sp>
      <p:pic>
        <p:nvPicPr>
          <p:cNvPr id="2048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818063"/>
            <a:ext cx="733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29089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90E32B-2C0E-4645-AF63-092A29850705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1/23/2020</a:t>
            </a:fld>
            <a:endParaRPr lang="en-US" altLang="en-US" sz="1400"/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5DE546-7040-493E-9530-EE204810984E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Parting (Cutoff) / Grooving 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87900" y="2024063"/>
            <a:ext cx="3444875" cy="27638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/>
              <a:t>	Tool is fed radially into rotating work at some location to cut off end of part, or provide a groove</a:t>
            </a:r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1652588" y="5761038"/>
            <a:ext cx="2465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Tx/>
              <a:buFont typeface="Symbol" pitchFamily="18" charset="2"/>
              <a:buNone/>
            </a:pPr>
            <a:r>
              <a:rPr lang="en-US" altLang="en-US" sz="2000"/>
              <a:t>Figure 22.6 (f) cutoff</a:t>
            </a:r>
          </a:p>
        </p:txBody>
      </p:sp>
      <p:pic>
        <p:nvPicPr>
          <p:cNvPr id="21512" name="Picture 5" descr="w0348acf"/>
          <p:cNvPicPr>
            <a:picLocks noChangeAspect="1" noChangeArrowheads="1"/>
          </p:cNvPicPr>
          <p:nvPr/>
        </p:nvPicPr>
        <p:blipFill>
          <a:blip r:embed="rId2">
            <a:lum bright="2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373380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3781425"/>
            <a:ext cx="763587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516438"/>
            <a:ext cx="12128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5397500"/>
            <a:ext cx="1722438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0702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44D4572-3C1B-4CDC-AD45-86A534ADDFB8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1/23/2020</a:t>
            </a:fld>
            <a:endParaRPr lang="en-US" altLang="en-US" sz="140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430007-5AF4-40F5-BBB7-6C9330B7E1FB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Agenda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Introduction to Machining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Processes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Parameters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Turning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Types of Cuts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Lathe Terminology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Process Parameters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Questions &amp; Issues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39966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16905E-0346-4E77-96EE-26405D640AA3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1/23/2020</a:t>
            </a:fld>
            <a:endParaRPr lang="en-US" altLang="en-US" sz="1400"/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B9BC05A-B523-4F9B-8EDE-37EE13A2838F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Threading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92663" y="1863725"/>
            <a:ext cx="3665537" cy="269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	Pointed form tool is fed linearly across surface of rotating workpart parallel to axis of rotation at a large feed rate, thus creating threads</a:t>
            </a:r>
          </a:p>
        </p:txBody>
      </p:sp>
      <p:pic>
        <p:nvPicPr>
          <p:cNvPr id="22535" name="Picture 4" descr="w0348acg"/>
          <p:cNvPicPr>
            <a:picLocks noChangeAspect="1" noChangeArrowheads="1"/>
          </p:cNvPicPr>
          <p:nvPr/>
        </p:nvPicPr>
        <p:blipFill>
          <a:blip r:embed="rId2">
            <a:lum bright="2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1962150"/>
            <a:ext cx="3886200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5"/>
          <p:cNvSpPr>
            <a:spLocks noChangeArrowheads="1"/>
          </p:cNvSpPr>
          <p:nvPr/>
        </p:nvSpPr>
        <p:spPr bwMode="auto">
          <a:xfrm>
            <a:off x="1470025" y="5837238"/>
            <a:ext cx="2976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Figure 22.6 (g) threading</a:t>
            </a:r>
          </a:p>
        </p:txBody>
      </p:sp>
      <p:pic>
        <p:nvPicPr>
          <p:cNvPr id="225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4719638"/>
            <a:ext cx="1871662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64994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F14916-770D-491B-B58E-A99508312AE5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1/23/2020</a:t>
            </a:fld>
            <a:endParaRPr lang="en-US" altLang="en-US" sz="1400"/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37E453-C9A5-45EC-95A9-2A6044BAD36A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7010400" y="2895600"/>
            <a:ext cx="1752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Tx/>
              <a:buFont typeface="Symbol" pitchFamily="18" charset="2"/>
              <a:buNone/>
            </a:pPr>
            <a:r>
              <a:rPr lang="en-US" altLang="en-US" sz="2000"/>
              <a:t>Figure 22.7 </a:t>
            </a:r>
          </a:p>
          <a:p>
            <a:pPr eaLnBrk="1" hangingPunct="1">
              <a:buClr>
                <a:schemeClr val="tx1"/>
              </a:buClr>
              <a:buSzTx/>
              <a:buFont typeface="Symbol" pitchFamily="18" charset="2"/>
              <a:buNone/>
            </a:pPr>
            <a:r>
              <a:rPr lang="en-US" altLang="en-US" sz="2000"/>
              <a:t>Diagram of an engine lathe, showing its principal components</a:t>
            </a:r>
          </a:p>
        </p:txBody>
      </p:sp>
      <p:pic>
        <p:nvPicPr>
          <p:cNvPr id="23558" name="Picture 3" descr="w0349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941513"/>
            <a:ext cx="5943600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Engine Lathe</a:t>
            </a:r>
          </a:p>
        </p:txBody>
      </p:sp>
    </p:spTree>
    <p:extLst>
      <p:ext uri="{BB962C8B-B14F-4D97-AF65-F5344CB8AC3E}">
        <p14:creationId xmlns:p14="http://schemas.microsoft.com/office/powerpoint/2010/main" val="428536039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64C4A1-3638-407C-A10D-5AED30A1DFF3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1/23/2020</a:t>
            </a:fld>
            <a:endParaRPr lang="en-US" altLang="en-US" sz="140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0A5AEC-0E48-4676-A48B-7FCE941991B2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/>
              <a:t>Chuck</a:t>
            </a:r>
          </a:p>
        </p:txBody>
      </p:sp>
      <p:pic>
        <p:nvPicPr>
          <p:cNvPr id="24582" name="Picture 3" descr="w0350ac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2043113"/>
            <a:ext cx="5181600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4"/>
          <p:cNvSpPr>
            <a:spLocks noChangeArrowheads="1"/>
          </p:cNvSpPr>
          <p:nvPr/>
        </p:nvSpPr>
        <p:spPr bwMode="auto">
          <a:xfrm>
            <a:off x="1970088" y="5700713"/>
            <a:ext cx="518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Figure 22.8 (b) three‑jaw chuck</a:t>
            </a:r>
          </a:p>
        </p:txBody>
      </p:sp>
    </p:spTree>
    <p:extLst>
      <p:ext uri="{BB962C8B-B14F-4D97-AF65-F5344CB8AC3E}">
        <p14:creationId xmlns:p14="http://schemas.microsoft.com/office/powerpoint/2010/main" val="405245508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BE13C9-AD08-4BFD-B7B3-D4F6E29BE717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1/23/2020</a:t>
            </a:fld>
            <a:endParaRPr lang="en-US" altLang="en-US" sz="140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058D39-CDD8-4498-83F6-D73CA75F085C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/>
              <a:t>Turret Lathe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183438" cy="4038600"/>
          </a:xfrm>
        </p:spPr>
        <p:txBody>
          <a:bodyPr/>
          <a:lstStyle/>
          <a:p>
            <a:pPr eaLnBrk="1" hangingPunct="1"/>
            <a:r>
              <a:rPr lang="en-US" altLang="en-US"/>
              <a:t>Manual operation is replaced by a “turret” that holds multiple tools</a:t>
            </a:r>
          </a:p>
          <a:p>
            <a:pPr lvl="1" eaLnBrk="1" hangingPunct="1"/>
            <a:r>
              <a:rPr lang="en-US" altLang="en-US"/>
              <a:t>Tools are rapidly brought into action by indexing the turret</a:t>
            </a:r>
          </a:p>
          <a:p>
            <a:pPr lvl="1" eaLnBrk="1" hangingPunct="1"/>
            <a:r>
              <a:rPr lang="en-US" altLang="en-US"/>
              <a:t>Tool post is replaced by multi‑sided turret to index multiple tools</a:t>
            </a:r>
          </a:p>
          <a:p>
            <a:pPr lvl="1" eaLnBrk="1" hangingPunct="1"/>
            <a:r>
              <a:rPr lang="en-US" altLang="en-US"/>
              <a:t>Applications: high production work that requires a sequence of cuts on the part </a:t>
            </a:r>
          </a:p>
        </p:txBody>
      </p:sp>
    </p:spTree>
    <p:extLst>
      <p:ext uri="{BB962C8B-B14F-4D97-AF65-F5344CB8AC3E}">
        <p14:creationId xmlns:p14="http://schemas.microsoft.com/office/powerpoint/2010/main" val="515866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80B228-CB48-4F04-97FD-CC77317BB69D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1/23/2020</a:t>
            </a:fld>
            <a:endParaRPr lang="en-US" altLang="en-US" sz="140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0992A8-A1E7-435F-87C9-D53CAF6DCB2D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CNC Turret Lathe</a:t>
            </a:r>
          </a:p>
        </p:txBody>
      </p:sp>
      <p:pic>
        <p:nvPicPr>
          <p:cNvPr id="26630" name="Picture 4" descr="image_0009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7700" y="1905000"/>
            <a:ext cx="5384800" cy="4038600"/>
          </a:xfrm>
          <a:noFill/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7316788" y="2741613"/>
            <a:ext cx="1443037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Tool Turret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90550" y="2033588"/>
            <a:ext cx="17748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Spindle Speed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709613" y="4670425"/>
            <a:ext cx="1084262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Spindle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7416800" y="4537075"/>
            <a:ext cx="14287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Cross Slide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5772150" y="3979863"/>
            <a:ext cx="1071563" cy="366712"/>
          </a:xfrm>
          <a:prstGeom prst="rect">
            <a:avLst/>
          </a:pr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E4D490"/>
                </a:solidFill>
              </a:rPr>
              <a:t>+ Z-axis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4471988" y="2895600"/>
            <a:ext cx="1071562" cy="366713"/>
          </a:xfrm>
          <a:prstGeom prst="rect">
            <a:avLst/>
          </a:pr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E4D490"/>
                </a:solidFill>
              </a:rPr>
              <a:t>+ X-axis</a:t>
            </a: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2265363" y="2346325"/>
            <a:ext cx="279400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38" name="Line 16"/>
          <p:cNvSpPr>
            <a:spLocks noChangeShapeType="1"/>
          </p:cNvSpPr>
          <p:nvPr/>
        </p:nvSpPr>
        <p:spPr bwMode="auto">
          <a:xfrm flipV="1">
            <a:off x="1647825" y="4486275"/>
            <a:ext cx="2001838" cy="373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39" name="Line 17"/>
          <p:cNvSpPr>
            <a:spLocks noChangeShapeType="1"/>
          </p:cNvSpPr>
          <p:nvPr/>
        </p:nvSpPr>
        <p:spPr bwMode="auto">
          <a:xfrm flipH="1">
            <a:off x="4498975" y="2949575"/>
            <a:ext cx="2901950" cy="927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0" name="Line 18"/>
          <p:cNvSpPr>
            <a:spLocks noChangeShapeType="1"/>
          </p:cNvSpPr>
          <p:nvPr/>
        </p:nvSpPr>
        <p:spPr bwMode="auto">
          <a:xfrm flipH="1" flipV="1">
            <a:off x="5322888" y="4565650"/>
            <a:ext cx="2103437" cy="160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1" name="Line 19"/>
          <p:cNvSpPr>
            <a:spLocks noChangeShapeType="1"/>
          </p:cNvSpPr>
          <p:nvPr/>
        </p:nvSpPr>
        <p:spPr bwMode="auto">
          <a:xfrm>
            <a:off x="4352925" y="4419600"/>
            <a:ext cx="1446213" cy="25400"/>
          </a:xfrm>
          <a:prstGeom prst="line">
            <a:avLst/>
          </a:prstGeom>
          <a:noFill/>
          <a:ln w="38100">
            <a:solidFill>
              <a:srgbClr val="00A0C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2" name="Line 20"/>
          <p:cNvSpPr>
            <a:spLocks noChangeShapeType="1"/>
          </p:cNvSpPr>
          <p:nvPr/>
        </p:nvSpPr>
        <p:spPr bwMode="auto">
          <a:xfrm rot="5400000" flipH="1">
            <a:off x="4438650" y="4065588"/>
            <a:ext cx="1341437" cy="1588"/>
          </a:xfrm>
          <a:prstGeom prst="line">
            <a:avLst/>
          </a:prstGeom>
          <a:noFill/>
          <a:ln w="38100">
            <a:solidFill>
              <a:srgbClr val="00A0C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3" name="Text Box 21"/>
          <p:cNvSpPr txBox="1">
            <a:spLocks noChangeArrowheads="1"/>
          </p:cNvSpPr>
          <p:nvPr/>
        </p:nvSpPr>
        <p:spPr bwMode="auto">
          <a:xfrm>
            <a:off x="1339850" y="3246438"/>
            <a:ext cx="858838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Ways</a:t>
            </a:r>
          </a:p>
        </p:txBody>
      </p:sp>
      <p:sp>
        <p:nvSpPr>
          <p:cNvPr id="26644" name="Line 22"/>
          <p:cNvSpPr>
            <a:spLocks noChangeShapeType="1"/>
          </p:cNvSpPr>
          <p:nvPr/>
        </p:nvSpPr>
        <p:spPr bwMode="auto">
          <a:xfrm>
            <a:off x="2105025" y="3421063"/>
            <a:ext cx="1895475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49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FC9C88-DAB1-495E-8BDE-79922C8C9E2A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1/23/2020</a:t>
            </a:fld>
            <a:endParaRPr lang="en-US" altLang="en-US" sz="140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43C477-3A16-4087-9019-DA3D0D87026E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CNC Lathe:  Air-Operated Chuck</a:t>
            </a:r>
          </a:p>
        </p:txBody>
      </p:sp>
      <p:pic>
        <p:nvPicPr>
          <p:cNvPr id="27654" name="Picture 4" descr="image_001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5913" y="1735138"/>
            <a:ext cx="3403600" cy="4537075"/>
          </a:xfrm>
          <a:noFill/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058025" y="3133725"/>
            <a:ext cx="1668463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Right Hand Profile Tool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 flipV="1">
            <a:off x="5400675" y="2871788"/>
            <a:ext cx="1693863" cy="555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709613" y="4670425"/>
            <a:ext cx="1668462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Chuck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V="1">
            <a:off x="1489075" y="4113213"/>
            <a:ext cx="2809875" cy="784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84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B682E8D-FB37-4D9C-B014-621D36C11A41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1/23/2020</a:t>
            </a:fld>
            <a:endParaRPr lang="en-US" altLang="en-US" sz="1400"/>
          </a:p>
        </p:txBody>
      </p:sp>
      <p:sp>
        <p:nvSpPr>
          <p:cNvPr id="2867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286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FD77D3-CF11-4B3B-BD8E-BC1D0D34F4E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CNC Lathe:  Tool Turret</a:t>
            </a:r>
          </a:p>
        </p:txBody>
      </p:sp>
      <p:pic>
        <p:nvPicPr>
          <p:cNvPr id="28678" name="Picture 4" descr="image_001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4963" y="1865313"/>
            <a:ext cx="3028950" cy="4038600"/>
          </a:xfrm>
          <a:noFill/>
        </p:spPr>
      </p:pic>
      <p:pic>
        <p:nvPicPr>
          <p:cNvPr id="28679" name="Picture 7" descr="image_001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938" y="1919288"/>
            <a:ext cx="2987675" cy="3984625"/>
          </a:xfrm>
          <a:noFill/>
        </p:spPr>
      </p:pic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3816350" y="2927350"/>
            <a:ext cx="15621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Tool Turret</a:t>
            </a:r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3916363" y="5065713"/>
            <a:ext cx="14287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Right Hand Profile Tool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 flipH="1">
            <a:off x="2470150" y="3160713"/>
            <a:ext cx="1377950" cy="1165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 flipV="1">
            <a:off x="5226050" y="5043488"/>
            <a:ext cx="1631950" cy="331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3870325" y="2025650"/>
            <a:ext cx="1497013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Left Hand Profile Tool</a:t>
            </a:r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>
            <a:off x="5165725" y="2346325"/>
            <a:ext cx="1727200" cy="860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6" name="Text Box 15"/>
          <p:cNvSpPr txBox="1">
            <a:spLocks noChangeArrowheads="1"/>
          </p:cNvSpPr>
          <p:nvPr/>
        </p:nvSpPr>
        <p:spPr bwMode="auto">
          <a:xfrm>
            <a:off x="3868738" y="3563938"/>
            <a:ext cx="1497012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Grooving / Parting Tool</a:t>
            </a:r>
          </a:p>
        </p:txBody>
      </p:sp>
      <p:sp>
        <p:nvSpPr>
          <p:cNvPr id="28687" name="Line 16"/>
          <p:cNvSpPr>
            <a:spLocks noChangeShapeType="1"/>
          </p:cNvSpPr>
          <p:nvPr/>
        </p:nvSpPr>
        <p:spPr bwMode="auto">
          <a:xfrm>
            <a:off x="5257800" y="3884613"/>
            <a:ext cx="2230438" cy="490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8" name="Text Box 17"/>
          <p:cNvSpPr txBox="1">
            <a:spLocks noChangeArrowheads="1"/>
          </p:cNvSpPr>
          <p:nvPr/>
        </p:nvSpPr>
        <p:spPr bwMode="auto">
          <a:xfrm>
            <a:off x="3935413" y="4662488"/>
            <a:ext cx="14287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Tool Holder</a:t>
            </a:r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 flipV="1">
            <a:off x="5297488" y="4573588"/>
            <a:ext cx="1644650" cy="265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56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6F46F4C-4010-4191-AE69-18D6584F4C48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1/23/2020</a:t>
            </a:fld>
            <a:endParaRPr lang="en-US" altLang="en-US" sz="140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6D20700-5014-481E-B37F-87663BBD68E9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Machining Calculations:  Turning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1884363"/>
            <a:ext cx="8229600" cy="43434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Spindle Speed - </a:t>
            </a:r>
            <a:r>
              <a:rPr lang="en-US" altLang="en-US" sz="2000" dirty="0">
                <a:solidFill>
                  <a:srgbClr val="FFFF00"/>
                </a:solidFill>
              </a:rPr>
              <a:t>N 				 (rpm)</a:t>
            </a:r>
          </a:p>
          <a:p>
            <a:pPr lvl="2" eaLnBrk="1" hangingPunct="1"/>
            <a:r>
              <a:rPr lang="en-US" altLang="en-US" sz="1600" b="1" dirty="0"/>
              <a:t>v = cutting speed</a:t>
            </a:r>
            <a:endParaRPr lang="en-US" altLang="en-US" sz="1800" dirty="0"/>
          </a:p>
          <a:p>
            <a:pPr lvl="2" eaLnBrk="1" hangingPunct="1"/>
            <a:r>
              <a:rPr lang="en-US" altLang="en-US" sz="1600" b="1" dirty="0"/>
              <a:t>D</a:t>
            </a:r>
            <a:r>
              <a:rPr lang="en-US" altLang="en-US" sz="1600" b="1" baseline="-25000" dirty="0"/>
              <a:t>o</a:t>
            </a:r>
            <a:r>
              <a:rPr lang="en-US" altLang="en-US" sz="1600" b="1" dirty="0"/>
              <a:t> = outer diameter</a:t>
            </a:r>
            <a:endParaRPr lang="en-US" altLang="en-US" sz="1000" dirty="0"/>
          </a:p>
          <a:p>
            <a:pPr eaLnBrk="1" hangingPunct="1"/>
            <a:r>
              <a:rPr lang="en-US" altLang="en-US" sz="2000" dirty="0"/>
              <a:t>Feed Rate -</a:t>
            </a:r>
            <a:r>
              <a:rPr lang="en-US" altLang="en-US" sz="2000" dirty="0">
                <a:solidFill>
                  <a:srgbClr val="FFFF00"/>
                </a:solidFill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</a:rPr>
              <a:t>f</a:t>
            </a:r>
            <a:r>
              <a:rPr lang="en-US" altLang="en-US" sz="2000" b="1" baseline="-25000" dirty="0" err="1">
                <a:solidFill>
                  <a:srgbClr val="FFFF00"/>
                </a:solidFill>
              </a:rPr>
              <a:t>r</a:t>
            </a:r>
            <a:r>
              <a:rPr lang="en-US" altLang="en-US" sz="2000" b="1" dirty="0">
                <a:solidFill>
                  <a:srgbClr val="FFFF00"/>
                </a:solidFill>
              </a:rPr>
              <a:t> 				 </a:t>
            </a:r>
            <a:r>
              <a:rPr lang="en-US" altLang="en-US" sz="2000" dirty="0">
                <a:solidFill>
                  <a:srgbClr val="FFFF00"/>
                </a:solidFill>
              </a:rPr>
              <a:t>(mm/min -or- in/min)</a:t>
            </a:r>
            <a:endParaRPr lang="en-US" altLang="en-US" sz="2000" baseline="-25000" dirty="0">
              <a:solidFill>
                <a:srgbClr val="FFFF00"/>
              </a:solidFill>
            </a:endParaRPr>
          </a:p>
          <a:p>
            <a:pPr lvl="2" eaLnBrk="1" hangingPunct="1"/>
            <a:r>
              <a:rPr lang="en-US" altLang="en-US" sz="1600" b="1" dirty="0"/>
              <a:t>f = feed per rev</a:t>
            </a:r>
          </a:p>
          <a:p>
            <a:pPr lvl="2" eaLnBrk="1" hangingPunct="1"/>
            <a:endParaRPr lang="en-US" altLang="en-US" sz="1000" dirty="0"/>
          </a:p>
          <a:p>
            <a:pPr eaLnBrk="1" hangingPunct="1"/>
            <a:r>
              <a:rPr lang="en-US" altLang="en-US" sz="2000" dirty="0"/>
              <a:t>Depth of Cut -</a:t>
            </a:r>
            <a:r>
              <a:rPr lang="en-US" altLang="en-US" sz="2000" dirty="0">
                <a:solidFill>
                  <a:srgbClr val="FFFF00"/>
                </a:solidFill>
              </a:rPr>
              <a:t> d				 (mm/rev -or- in/rev)</a:t>
            </a:r>
          </a:p>
          <a:p>
            <a:pPr lvl="2" eaLnBrk="1" hangingPunct="1"/>
            <a:r>
              <a:rPr lang="en-US" altLang="en-US" sz="1600" b="1" dirty="0"/>
              <a:t>D</a:t>
            </a:r>
            <a:r>
              <a:rPr lang="en-US" altLang="en-US" sz="1600" b="1" baseline="-25000" dirty="0"/>
              <a:t>o</a:t>
            </a:r>
            <a:r>
              <a:rPr lang="en-US" altLang="en-US" sz="1600" b="1" dirty="0"/>
              <a:t> = outer diameter</a:t>
            </a:r>
          </a:p>
          <a:p>
            <a:pPr lvl="2" eaLnBrk="1" hangingPunct="1"/>
            <a:r>
              <a:rPr lang="en-US" altLang="en-US" sz="1600" b="1" dirty="0" err="1"/>
              <a:t>D</a:t>
            </a:r>
            <a:r>
              <a:rPr lang="en-US" altLang="en-US" sz="1600" b="1" baseline="-25000" dirty="0" err="1"/>
              <a:t>f</a:t>
            </a:r>
            <a:r>
              <a:rPr lang="en-US" altLang="en-US" sz="1600" b="1" dirty="0"/>
              <a:t> = final diameter</a:t>
            </a:r>
            <a:endParaRPr lang="en-US" altLang="en-US" sz="1000" b="1" dirty="0"/>
          </a:p>
          <a:p>
            <a:pPr eaLnBrk="1" hangingPunct="1"/>
            <a:r>
              <a:rPr lang="en-US" altLang="en-US" sz="2000" dirty="0"/>
              <a:t>Machining Time - </a:t>
            </a:r>
            <a:r>
              <a:rPr lang="en-US" altLang="en-US" sz="2000" dirty="0">
                <a:solidFill>
                  <a:srgbClr val="FFFF00"/>
                </a:solidFill>
              </a:rPr>
              <a:t>T</a:t>
            </a:r>
            <a:r>
              <a:rPr lang="en-US" altLang="en-US" sz="2000" b="1" baseline="-25000" dirty="0">
                <a:solidFill>
                  <a:srgbClr val="FFFF00"/>
                </a:solidFill>
              </a:rPr>
              <a:t>m</a:t>
            </a:r>
            <a:r>
              <a:rPr lang="en-US" altLang="en-US" sz="2000" b="1" dirty="0">
                <a:solidFill>
                  <a:srgbClr val="FFFF00"/>
                </a:solidFill>
              </a:rPr>
              <a:t>				 </a:t>
            </a:r>
            <a:r>
              <a:rPr lang="en-US" altLang="en-US" sz="2000" dirty="0">
                <a:solidFill>
                  <a:srgbClr val="FFFF00"/>
                </a:solidFill>
              </a:rPr>
              <a:t>(min)</a:t>
            </a:r>
            <a:endParaRPr lang="en-US" altLang="en-US" sz="2000" b="1" dirty="0">
              <a:solidFill>
                <a:srgbClr val="FFFF00"/>
              </a:solidFill>
            </a:endParaRPr>
          </a:p>
          <a:p>
            <a:pPr lvl="2" eaLnBrk="1" hangingPunct="1"/>
            <a:r>
              <a:rPr lang="en-US" altLang="en-US" sz="1600" b="1" dirty="0"/>
              <a:t>L = length of cut</a:t>
            </a:r>
          </a:p>
          <a:p>
            <a:pPr lvl="2" eaLnBrk="1" hangingPunct="1"/>
            <a:endParaRPr lang="en-US" altLang="en-US" sz="1600" b="1" dirty="0"/>
          </a:p>
          <a:p>
            <a:pPr eaLnBrk="1" hangingPunct="1"/>
            <a:r>
              <a:rPr lang="en-US" altLang="en-US" sz="2000" dirty="0" err="1">
                <a:latin typeface="Arial Narrow" panose="020B0606020202030204" pitchFamily="34" charset="0"/>
              </a:rPr>
              <a:t>Mat’l</a:t>
            </a:r>
            <a:r>
              <a:rPr lang="en-US" altLang="en-US" sz="2000" dirty="0">
                <a:latin typeface="Arial Narrow" panose="020B0606020202030204" pitchFamily="34" charset="0"/>
              </a:rPr>
              <a:t> Removal Rate </a:t>
            </a:r>
            <a:r>
              <a:rPr lang="en-US" altLang="en-US" sz="2000" dirty="0"/>
              <a:t>- </a:t>
            </a:r>
            <a:r>
              <a:rPr lang="en-US" altLang="en-US" sz="2000" dirty="0">
                <a:solidFill>
                  <a:srgbClr val="FFFF00"/>
                </a:solidFill>
                <a:latin typeface="Arial Narrow" panose="020B0606020202030204" pitchFamily="34" charset="0"/>
              </a:rPr>
              <a:t>MRR</a:t>
            </a:r>
            <a:r>
              <a:rPr lang="en-US" altLang="en-US" sz="2000" dirty="0">
                <a:solidFill>
                  <a:srgbClr val="FFFF00"/>
                </a:solidFill>
              </a:rPr>
              <a:t>	</a:t>
            </a:r>
            <a:r>
              <a:rPr lang="en-US" altLang="en-US" sz="2000" b="0" dirty="0">
                <a:solidFill>
                  <a:schemeClr val="accent2"/>
                </a:solidFill>
              </a:rPr>
              <a:t>	</a:t>
            </a:r>
            <a:r>
              <a:rPr lang="en-US" altLang="en-US" sz="2000" dirty="0">
                <a:solidFill>
                  <a:srgbClr val="FFFF00"/>
                </a:solidFill>
              </a:rPr>
              <a:t>	  </a:t>
            </a:r>
            <a:r>
              <a:rPr lang="en-US" altLang="en-US" sz="1800" dirty="0">
                <a:solidFill>
                  <a:srgbClr val="FFFF00"/>
                </a:solidFill>
              </a:rPr>
              <a:t>(mm</a:t>
            </a:r>
            <a:r>
              <a:rPr lang="en-US" altLang="en-US" sz="1800" b="1" baseline="30000" dirty="0">
                <a:solidFill>
                  <a:srgbClr val="FFFF00"/>
                </a:solidFill>
              </a:rPr>
              <a:t>3</a:t>
            </a:r>
            <a:r>
              <a:rPr lang="en-US" altLang="en-US" sz="1800" dirty="0">
                <a:solidFill>
                  <a:srgbClr val="FFFF00"/>
                </a:solidFill>
              </a:rPr>
              <a:t>/min -or- in</a:t>
            </a:r>
            <a:r>
              <a:rPr lang="en-US" altLang="en-US" sz="1800" b="1" baseline="30000" dirty="0">
                <a:solidFill>
                  <a:srgbClr val="FFFF00"/>
                </a:solidFill>
              </a:rPr>
              <a:t>3</a:t>
            </a:r>
            <a:r>
              <a:rPr lang="en-US" altLang="en-US" sz="1800" dirty="0">
                <a:solidFill>
                  <a:srgbClr val="FFFF00"/>
                </a:solidFill>
              </a:rPr>
              <a:t>/min)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  <p:graphicFrame>
        <p:nvGraphicFramePr>
          <p:cNvPr id="2970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188922"/>
              </p:ext>
            </p:extLst>
          </p:nvPr>
        </p:nvGraphicFramePr>
        <p:xfrm>
          <a:off x="4421188" y="2011363"/>
          <a:ext cx="12541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Equation" r:id="rId3" imgW="581056" imgH="352350" progId="Equation.3">
                  <p:embed/>
                </p:oleObj>
              </mc:Choice>
              <mc:Fallback>
                <p:oleObj name="Equation" r:id="rId3" imgW="581056" imgH="35235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2011363"/>
                        <a:ext cx="1254125" cy="822325"/>
                      </a:xfrm>
                      <a:prstGeom prst="rect">
                        <a:avLst/>
                      </a:prstGeom>
                      <a:solidFill>
                        <a:srgbClr val="071D4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978964"/>
              </p:ext>
            </p:extLst>
          </p:nvPr>
        </p:nvGraphicFramePr>
        <p:xfrm>
          <a:off x="4344988" y="3763963"/>
          <a:ext cx="151923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Equation" r:id="rId5" imgW="723956" imgH="314280" progId="Equation.3">
                  <p:embed/>
                </p:oleObj>
              </mc:Choice>
              <mc:Fallback>
                <p:oleObj name="Equation" r:id="rId5" imgW="723956" imgH="314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988" y="3763963"/>
                        <a:ext cx="1519237" cy="750887"/>
                      </a:xfrm>
                      <a:prstGeom prst="rect">
                        <a:avLst/>
                      </a:prstGeom>
                      <a:solidFill>
                        <a:srgbClr val="071D4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213181"/>
              </p:ext>
            </p:extLst>
          </p:nvPr>
        </p:nvGraphicFramePr>
        <p:xfrm>
          <a:off x="4649788" y="4678363"/>
          <a:ext cx="9413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Equation" r:id="rId7" imgW="418976" imgH="352350" progId="Equation.3">
                  <p:embed/>
                </p:oleObj>
              </mc:Choice>
              <mc:Fallback>
                <p:oleObj name="Equation" r:id="rId7" imgW="418976" imgH="35235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8" y="4678363"/>
                        <a:ext cx="941387" cy="822325"/>
                      </a:xfrm>
                      <a:prstGeom prst="rect">
                        <a:avLst/>
                      </a:prstGeom>
                      <a:solidFill>
                        <a:srgbClr val="071D4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800746"/>
              </p:ext>
            </p:extLst>
          </p:nvPr>
        </p:nvGraphicFramePr>
        <p:xfrm>
          <a:off x="4573588" y="3078163"/>
          <a:ext cx="9906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Equation" r:id="rId9" imgW="447610" imgH="142830" progId="Equation.3">
                  <p:embed/>
                </p:oleObj>
              </mc:Choice>
              <mc:Fallback>
                <p:oleObj name="Equation" r:id="rId9" imgW="447610" imgH="14283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3078163"/>
                        <a:ext cx="990600" cy="411162"/>
                      </a:xfrm>
                      <a:prstGeom prst="rect">
                        <a:avLst/>
                      </a:prstGeom>
                      <a:solidFill>
                        <a:srgbClr val="071D4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056367" y="5571392"/>
            <a:ext cx="2353225" cy="646331"/>
            <a:chOff x="4267200" y="5562600"/>
            <a:chExt cx="2353225" cy="646331"/>
          </a:xfrm>
        </p:grpSpPr>
        <p:sp>
          <p:nvSpPr>
            <p:cNvPr id="4" name="TextBox 3"/>
            <p:cNvSpPr txBox="1"/>
            <p:nvPr/>
          </p:nvSpPr>
          <p:spPr>
            <a:xfrm>
              <a:off x="4267200" y="57150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MRR </a:t>
              </a:r>
              <a:r>
                <a:rPr lang="en-US" dirty="0">
                  <a:solidFill>
                    <a:schemeClr val="accent2"/>
                  </a:solidFill>
                </a:rPr>
                <a:t>=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76799" y="5562600"/>
              <a:ext cx="17436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i="1" dirty="0">
                  <a:solidFill>
                    <a:schemeClr val="accent2"/>
                  </a:solidFill>
                </a:rPr>
                <a:t>π</a:t>
              </a:r>
              <a:r>
                <a:rPr lang="en-US" i="1" dirty="0">
                  <a:solidFill>
                    <a:schemeClr val="accent2"/>
                  </a:solidFill>
                </a:rPr>
                <a:t>(D</a:t>
              </a:r>
              <a:r>
                <a:rPr lang="en-US" b="1" i="1" baseline="-25000" dirty="0">
                  <a:solidFill>
                    <a:schemeClr val="accent2"/>
                  </a:solidFill>
                </a:rPr>
                <a:t>o</a:t>
              </a:r>
              <a:r>
                <a:rPr lang="en-US" b="1" i="1" baseline="30000" dirty="0">
                  <a:solidFill>
                    <a:schemeClr val="accent2"/>
                  </a:solidFill>
                </a:rPr>
                <a:t>2</a:t>
              </a:r>
              <a:r>
                <a:rPr lang="en-US" i="1" dirty="0">
                  <a:solidFill>
                    <a:schemeClr val="accent2"/>
                  </a:solidFill>
                </a:rPr>
                <a:t> – </a:t>
              </a:r>
              <a:r>
                <a:rPr lang="en-US" i="1" dirty="0" err="1">
                  <a:solidFill>
                    <a:schemeClr val="accent2"/>
                  </a:solidFill>
                </a:rPr>
                <a:t>D</a:t>
              </a:r>
              <a:r>
                <a:rPr lang="en-US" b="1" i="1" baseline="-25000" dirty="0" err="1">
                  <a:solidFill>
                    <a:schemeClr val="accent2"/>
                  </a:solidFill>
                </a:rPr>
                <a:t>f</a:t>
              </a:r>
              <a:r>
                <a:rPr lang="en-US" b="1" i="1" baseline="-25000" dirty="0">
                  <a:solidFill>
                    <a:schemeClr val="accent2"/>
                  </a:solidFill>
                </a:rPr>
                <a:t> </a:t>
              </a:r>
              <a:r>
                <a:rPr lang="en-US" b="1" i="1" baseline="30000" dirty="0">
                  <a:solidFill>
                    <a:schemeClr val="accent2"/>
                  </a:solidFill>
                </a:rPr>
                <a:t>2</a:t>
              </a:r>
              <a:r>
                <a:rPr lang="en-US" i="1" dirty="0">
                  <a:solidFill>
                    <a:schemeClr val="accent2"/>
                  </a:solidFill>
                </a:rPr>
                <a:t>)f N</a:t>
              </a:r>
            </a:p>
            <a:p>
              <a:r>
                <a:rPr lang="en-US" i="1" dirty="0">
                  <a:solidFill>
                    <a:schemeClr val="accent2"/>
                  </a:solidFill>
                </a:rPr>
                <a:t>            </a:t>
              </a:r>
              <a:r>
                <a:rPr lang="en-US" dirty="0">
                  <a:solidFill>
                    <a:schemeClr val="accent2"/>
                  </a:solidFill>
                </a:rPr>
                <a:t>4</a:t>
              </a: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4991100" y="5907882"/>
              <a:ext cx="145347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8635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21B1E0-8EB7-4498-9304-E1BF11A24B7E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1/23/2020</a:t>
            </a:fld>
            <a:endParaRPr lang="en-US" altLang="en-US" sz="140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29B058-D53A-43C4-846D-587FF3A4331E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Questions &amp; Issues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696200" cy="4251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Finish Fixturing &amp; Start Machining This Week: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Next Week:  finish Machining (mill &amp; drill), start Process Planning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400" dirty="0"/>
              <a:t>This means the </a:t>
            </a:r>
            <a:r>
              <a:rPr lang="en-US" altLang="en-US" sz="1400" b="1" i="1" dirty="0">
                <a:solidFill>
                  <a:srgbClr val="FFFF00"/>
                </a:solidFill>
              </a:rPr>
              <a:t>Due Date for HW 00 must change to 06 FEB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400" dirty="0"/>
              <a:t>This also means that you must start HW 00 sometime soon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/>
              <a:t>Following Week:  NC / CNC Programming</a:t>
            </a:r>
            <a:endParaRPr lang="en-US" altLang="en-US" sz="5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Lab this week: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err="1"/>
              <a:t>Fixturing</a:t>
            </a:r>
            <a:r>
              <a:rPr lang="en-US" altLang="en-US" sz="1800" dirty="0"/>
              <a:t> (manual tools &amp; drill press)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Lab next week: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Manual Lathe  &amp; Mill Operations: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/>
              <a:t>Rough &amp; Finish Profiling Cuts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/>
              <a:t>Facing Cuts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/>
              <a:t>Parting Cuts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/>
              <a:t>Tool Changes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/>
              <a:t>Touch-Off</a:t>
            </a:r>
          </a:p>
        </p:txBody>
      </p:sp>
    </p:spTree>
    <p:extLst>
      <p:ext uri="{BB962C8B-B14F-4D97-AF65-F5344CB8AC3E}">
        <p14:creationId xmlns:p14="http://schemas.microsoft.com/office/powerpoint/2010/main" val="46896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E42B45-7BB8-4791-837E-C3BC0ACBAA56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1/23/2020</a:t>
            </a:fld>
            <a:endParaRPr lang="en-US" altLang="en-US" sz="140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933C91-BC8B-40F8-9DB3-8A8A7B027998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Fixture Quiz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What is the theoretical minimum number of points of contact necessary for: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A vertically oriented rotational part?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7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A prismatic part?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7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What is the vocabulary term for: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A feature that “error-proofs” the use of a fixture?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7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A component that constrains the primary and secondary planes for horizontally oriented rotational parts?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Explain two relative benefits for: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/>
              <a:t>Modular </a:t>
            </a:r>
            <a:r>
              <a:rPr lang="en-US" altLang="en-US" sz="1900" dirty="0" err="1"/>
              <a:t>fixturing</a:t>
            </a:r>
            <a:r>
              <a:rPr lang="en-US" altLang="en-US" sz="1900" dirty="0"/>
              <a:t> (vs. Permanent or General Purpose)</a:t>
            </a:r>
          </a:p>
        </p:txBody>
      </p:sp>
    </p:spTree>
    <p:extLst>
      <p:ext uri="{BB962C8B-B14F-4D97-AF65-F5344CB8AC3E}">
        <p14:creationId xmlns:p14="http://schemas.microsoft.com/office/powerpoint/2010/main" val="31960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76E248-A6A7-4191-A451-62345ED316D7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1/23/2020</a:t>
            </a:fld>
            <a:endParaRPr lang="en-US" altLang="en-US" sz="1400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62B9195-CE39-4F5D-8605-41ACCE9250AB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Manufacturing Operations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Four classes of Processing Operations:</a:t>
            </a:r>
          </a:p>
          <a:p>
            <a:pPr lvl="1" eaLnBrk="1" hangingPunct="1"/>
            <a:r>
              <a:rPr lang="en-US" altLang="en-US" dirty="0"/>
              <a:t>Solidification Processes</a:t>
            </a:r>
          </a:p>
          <a:p>
            <a:pPr lvl="1" eaLnBrk="1" hangingPunct="1"/>
            <a:r>
              <a:rPr lang="en-US" altLang="en-US" dirty="0"/>
              <a:t>Particulate Processes</a:t>
            </a:r>
          </a:p>
          <a:p>
            <a:pPr lvl="1" eaLnBrk="1" hangingPunct="1"/>
            <a:r>
              <a:rPr lang="en-US" altLang="en-US" dirty="0"/>
              <a:t>Deformation Processes</a:t>
            </a:r>
          </a:p>
          <a:p>
            <a:pPr lvl="1" eaLnBrk="1" hangingPunct="1"/>
            <a:r>
              <a:rPr lang="en-US" altLang="en-US" b="1" i="1" dirty="0">
                <a:solidFill>
                  <a:schemeClr val="accent2"/>
                </a:solidFill>
              </a:rPr>
              <a:t>Material Removal Processes</a:t>
            </a:r>
          </a:p>
          <a:p>
            <a:pPr eaLnBrk="1" hangingPunct="1"/>
            <a:r>
              <a:rPr lang="en-US" altLang="en-US" dirty="0"/>
              <a:t>Two classes of Assembly Operations:</a:t>
            </a:r>
          </a:p>
          <a:p>
            <a:pPr lvl="1" eaLnBrk="1" hangingPunct="1"/>
            <a:r>
              <a:rPr lang="en-US" altLang="en-US" dirty="0"/>
              <a:t>Mechanical Assembly</a:t>
            </a:r>
          </a:p>
          <a:p>
            <a:pPr lvl="1" eaLnBrk="1" hangingPunct="1"/>
            <a:r>
              <a:rPr lang="en-US" altLang="en-US" dirty="0"/>
              <a:t>Joining</a:t>
            </a:r>
          </a:p>
        </p:txBody>
      </p:sp>
    </p:spTree>
    <p:extLst>
      <p:ext uri="{BB962C8B-B14F-4D97-AF65-F5344CB8AC3E}">
        <p14:creationId xmlns:p14="http://schemas.microsoft.com/office/powerpoint/2010/main" val="428627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5E7DBD-F295-4A69-8CD9-FF23D4B6CF5E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1/23/2020</a:t>
            </a:fld>
            <a:endParaRPr lang="en-US" altLang="en-US" sz="1400"/>
          </a:p>
        </p:txBody>
      </p:sp>
      <p:sp>
        <p:nvSpPr>
          <p:cNvPr id="717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717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2DA89C6-E537-493C-BD6D-9A0AD168157F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Machining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3775075" cy="4038600"/>
          </a:xfrm>
        </p:spPr>
        <p:txBody>
          <a:bodyPr/>
          <a:lstStyle/>
          <a:p>
            <a:pPr eaLnBrk="1" hangingPunct="1">
              <a:buClr>
                <a:srgbClr val="33CCCC"/>
              </a:buClr>
              <a:buSzPct val="125000"/>
              <a:buFont typeface="Wingdings 2" pitchFamily="18" charset="2"/>
              <a:buChar char="P"/>
            </a:pPr>
            <a:r>
              <a:rPr lang="en-US" altLang="en-US" sz="2100">
                <a:cs typeface="Times New Roman" pitchFamily="18" charset="0"/>
              </a:rPr>
              <a:t>Variety of work materials can be machined</a:t>
            </a:r>
          </a:p>
          <a:p>
            <a:pPr lvl="1" eaLnBrk="1" hangingPunct="1"/>
            <a:r>
              <a:rPr lang="en-US" altLang="en-US" sz="1800" b="1">
                <a:cs typeface="Times New Roman" pitchFamily="18" charset="0"/>
              </a:rPr>
              <a:t>Most frequently applied to metals</a:t>
            </a:r>
            <a:endParaRPr lang="en-US" altLang="en-US" sz="1800" b="1">
              <a:cs typeface="Courier New" pitchFamily="49" charset="0"/>
            </a:endParaRPr>
          </a:p>
          <a:p>
            <a:pPr eaLnBrk="1" hangingPunct="1">
              <a:buClr>
                <a:srgbClr val="33CCCC"/>
              </a:buClr>
              <a:buSzPct val="125000"/>
              <a:buFont typeface="Wingdings 2" pitchFamily="18" charset="2"/>
              <a:buChar char="P"/>
            </a:pPr>
            <a:r>
              <a:rPr lang="en-US" altLang="en-US" sz="2100">
                <a:cs typeface="Times New Roman" pitchFamily="18" charset="0"/>
              </a:rPr>
              <a:t>Variety of part shapes and special geometry features possible, such as:</a:t>
            </a:r>
          </a:p>
          <a:p>
            <a:pPr lvl="1" eaLnBrk="1" hangingPunct="1"/>
            <a:r>
              <a:rPr lang="en-US" altLang="en-US" sz="1800" b="1">
                <a:cs typeface="Times New Roman" pitchFamily="18" charset="0"/>
              </a:rPr>
              <a:t>Screw threads</a:t>
            </a:r>
          </a:p>
          <a:p>
            <a:pPr lvl="1" eaLnBrk="1" hangingPunct="1"/>
            <a:r>
              <a:rPr lang="en-US" altLang="en-US" sz="1800" b="1">
                <a:cs typeface="Times New Roman" pitchFamily="18" charset="0"/>
              </a:rPr>
              <a:t>Accurate round holes</a:t>
            </a:r>
          </a:p>
          <a:p>
            <a:pPr lvl="1" eaLnBrk="1" hangingPunct="1"/>
            <a:r>
              <a:rPr lang="en-US" altLang="en-US" sz="1800" b="1">
                <a:cs typeface="Times New Roman" pitchFamily="18" charset="0"/>
              </a:rPr>
              <a:t>Very straight edges and flat surfaces</a:t>
            </a:r>
            <a:endParaRPr lang="en-US" altLang="en-US" sz="1800" b="1">
              <a:cs typeface="Courier New" pitchFamily="49" charset="0"/>
            </a:endParaRPr>
          </a:p>
          <a:p>
            <a:pPr eaLnBrk="1" hangingPunct="1">
              <a:buClr>
                <a:srgbClr val="33CCCC"/>
              </a:buClr>
              <a:buSzPct val="125000"/>
              <a:buFont typeface="Wingdings 2" pitchFamily="18" charset="2"/>
              <a:buChar char="P"/>
            </a:pPr>
            <a:r>
              <a:rPr lang="en-US" altLang="en-US" sz="2100">
                <a:cs typeface="Times New Roman" pitchFamily="18" charset="0"/>
              </a:rPr>
              <a:t>Good dimensional accuracy and surface finish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3125" y="1905000"/>
            <a:ext cx="3775075" cy="40386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SzPct val="125000"/>
              <a:buFont typeface="Wingdings 2" pitchFamily="18" charset="2"/>
              <a:buChar char="O"/>
            </a:pPr>
            <a:r>
              <a:rPr lang="en-US" altLang="en-US" sz="2100">
                <a:cs typeface="Times New Roman" pitchFamily="18" charset="0"/>
              </a:rPr>
              <a:t>Wasteful of material </a:t>
            </a:r>
          </a:p>
          <a:p>
            <a:pPr lvl="1" eaLnBrk="1" hangingPunct="1"/>
            <a:r>
              <a:rPr lang="en-US" altLang="en-US" sz="1800" b="1">
                <a:cs typeface="Times New Roman" pitchFamily="18" charset="0"/>
              </a:rPr>
              <a:t>Chips generated in machining are wasted material, at least in the unit operation </a:t>
            </a:r>
            <a:endParaRPr lang="en-US" altLang="en-US" sz="1800" b="1">
              <a:cs typeface="Courier New" pitchFamily="49" charset="0"/>
            </a:endParaRPr>
          </a:p>
          <a:p>
            <a:pPr eaLnBrk="1" hangingPunct="1">
              <a:buClr>
                <a:srgbClr val="FFFF00"/>
              </a:buClr>
              <a:buSzPct val="125000"/>
              <a:buFont typeface="Wingdings 2" pitchFamily="18" charset="2"/>
              <a:buChar char="O"/>
            </a:pPr>
            <a:r>
              <a:rPr lang="en-US" altLang="en-US" sz="2100">
                <a:cs typeface="Times New Roman" pitchFamily="18" charset="0"/>
              </a:rPr>
              <a:t>Time consuming </a:t>
            </a:r>
          </a:p>
          <a:p>
            <a:pPr lvl="1" eaLnBrk="1" hangingPunct="1"/>
            <a:r>
              <a:rPr lang="en-US" altLang="en-US" sz="1800" b="1">
                <a:cs typeface="Times New Roman" pitchFamily="18" charset="0"/>
              </a:rPr>
              <a:t>A machining operation generally takes more time to shape a given part than alternative shaping processes, such as casting, powder metallurgy, or forming</a:t>
            </a:r>
            <a:endParaRPr lang="en-US" altLang="en-US" sz="1800" b="1">
              <a:cs typeface="Courier New" pitchFamily="49" charset="0"/>
            </a:endParaRPr>
          </a:p>
          <a:p>
            <a:pPr eaLnBrk="1" hangingPunct="1"/>
            <a:endParaRPr lang="en-US" altLang="en-US" sz="1800" b="1"/>
          </a:p>
        </p:txBody>
      </p:sp>
    </p:spTree>
    <p:extLst>
      <p:ext uri="{BB962C8B-B14F-4D97-AF65-F5344CB8AC3E}">
        <p14:creationId xmlns:p14="http://schemas.microsoft.com/office/powerpoint/2010/main" val="195589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96B760-B66D-45D3-8895-3C48A2A979E6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1/23/2020</a:t>
            </a:fld>
            <a:endParaRPr lang="en-US" altLang="en-US" sz="1400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E261B5-127F-4096-B068-C23C43B873F3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Machining Operations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cs typeface="Times New Roman" pitchFamily="18" charset="0"/>
              </a:rPr>
              <a:t>Generally performed after other manufacturing processes (casting, forging, …)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cs typeface="Times New Roman" pitchFamily="18" charset="0"/>
              </a:rPr>
              <a:t>Other processes create the general shape of the </a:t>
            </a:r>
            <a:r>
              <a:rPr lang="en-US" altLang="en-US" sz="2000" dirty="0" err="1">
                <a:cs typeface="Times New Roman" pitchFamily="18" charset="0"/>
              </a:rPr>
              <a:t>workpart</a:t>
            </a:r>
            <a:endParaRPr lang="en-US" altLang="en-US" sz="2000" dirty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cs typeface="Times New Roman" pitchFamily="18" charset="0"/>
              </a:rPr>
              <a:t>Machining provides the final shape, dimensions, finish, and special geometric details that other processes cannot create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sz="800" dirty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Most important machining operations </a:t>
            </a:r>
            <a:r>
              <a:rPr lang="en-US" altLang="en-US" sz="1600" dirty="0">
                <a:solidFill>
                  <a:schemeClr val="accent2"/>
                </a:solidFill>
              </a:rPr>
              <a:t>(by frequency)</a:t>
            </a:r>
            <a:r>
              <a:rPr lang="en-US" altLang="en-US" sz="2400" dirty="0"/>
              <a:t> 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Turning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Drilling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Milling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sz="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Other machining operations: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Shaping and </a:t>
            </a:r>
            <a:r>
              <a:rPr lang="en-US" altLang="en-US" sz="2000" dirty="0" err="1"/>
              <a:t>planing</a:t>
            </a: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Broaching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Sawing</a:t>
            </a:r>
          </a:p>
        </p:txBody>
      </p:sp>
    </p:spTree>
    <p:extLst>
      <p:ext uri="{BB962C8B-B14F-4D97-AF65-F5344CB8AC3E}">
        <p14:creationId xmlns:p14="http://schemas.microsoft.com/office/powerpoint/2010/main" val="2324093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A7354B-8AD9-47C0-A445-832B9336F2B7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1/23/2020</a:t>
            </a:fld>
            <a:endParaRPr lang="en-US" altLang="en-US" sz="140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BAFCEA-9BBE-45E5-A3BF-4ACC87443951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992188"/>
          </a:xfrm>
        </p:spPr>
        <p:txBody>
          <a:bodyPr/>
          <a:lstStyle/>
          <a:p>
            <a:pPr eaLnBrk="1" hangingPunct="1"/>
            <a:r>
              <a:rPr lang="en-US" altLang="en-US"/>
              <a:t>Primary Machining Parameters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433" y="1808826"/>
            <a:ext cx="804095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solidFill>
                  <a:srgbClr val="FFFF00"/>
                </a:solidFill>
              </a:rPr>
              <a:t>Cutting Speed  – (</a:t>
            </a:r>
            <a:r>
              <a:rPr lang="en-US" altLang="en-US" sz="2300" i="1" dirty="0">
                <a:solidFill>
                  <a:srgbClr val="FFFF00"/>
                </a:solidFill>
              </a:rPr>
              <a:t>v)</a:t>
            </a:r>
            <a:r>
              <a:rPr lang="en-US" altLang="en-US" sz="2300" dirty="0">
                <a:solidFill>
                  <a:srgbClr val="FFFF00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Primary motion 	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Peripheral speed			m/s		</a:t>
            </a:r>
            <a:r>
              <a:rPr lang="en-US" altLang="en-US" sz="2000" dirty="0" err="1"/>
              <a:t>ft</a:t>
            </a:r>
            <a:r>
              <a:rPr lang="en-US" altLang="en-US" sz="2000" dirty="0"/>
              <a:t>/min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solidFill>
                  <a:srgbClr val="FFFF00"/>
                </a:solidFill>
              </a:rPr>
              <a:t>Feed  – (</a:t>
            </a:r>
            <a:r>
              <a:rPr lang="en-US" altLang="en-US" sz="2300" i="1" dirty="0">
                <a:solidFill>
                  <a:srgbClr val="FFFF00"/>
                </a:solidFill>
              </a:rPr>
              <a:t>f)</a:t>
            </a:r>
            <a:endParaRPr lang="en-US" altLang="en-US" sz="2300" dirty="0">
              <a:solidFill>
                <a:srgbClr val="FFFF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Secondary motion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Turning:				mm/rev		in/rev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Milling:				mm/tooth	in/tooth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solidFill>
                  <a:srgbClr val="FFFF00"/>
                </a:solidFill>
              </a:rPr>
              <a:t>Depth of Cut  – (</a:t>
            </a:r>
            <a:r>
              <a:rPr lang="en-US" altLang="en-US" sz="2300" i="1" dirty="0">
                <a:solidFill>
                  <a:srgbClr val="FFFF00"/>
                </a:solidFill>
              </a:rPr>
              <a:t>d)</a:t>
            </a:r>
            <a:r>
              <a:rPr lang="en-US" altLang="en-US" sz="2300" dirty="0">
                <a:solidFill>
                  <a:srgbClr val="990000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Penetration of tool below original work surface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Single parameter			mm		in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solidFill>
                  <a:srgbClr val="FFFF00"/>
                </a:solidFill>
                <a:cs typeface="Times New Roman" pitchFamily="18" charset="0"/>
              </a:rPr>
              <a:t>Resulting in Material Removal Rate</a:t>
            </a:r>
            <a:r>
              <a:rPr lang="en-US" altLang="en-US" sz="2300" dirty="0">
                <a:solidFill>
                  <a:srgbClr val="FFFF00"/>
                </a:solidFill>
              </a:rPr>
              <a:t> –</a:t>
            </a:r>
            <a:r>
              <a:rPr lang="en-US" altLang="en-US" sz="23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300" i="1" dirty="0">
                <a:solidFill>
                  <a:srgbClr val="FFFF00"/>
                </a:solidFill>
                <a:cs typeface="Times New Roman" pitchFamily="18" charset="0"/>
              </a:rPr>
              <a:t>(MRR)</a:t>
            </a:r>
            <a:endParaRPr lang="en-US" altLang="en-US" sz="2000" i="1" dirty="0">
              <a:solidFill>
                <a:srgbClr val="FFFF00"/>
              </a:solidFill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300" dirty="0">
                <a:cs typeface="Times New Roman" pitchFamily="18" charset="0"/>
              </a:rPr>
              <a:t>		</a:t>
            </a:r>
            <a:r>
              <a:rPr lang="en-US" altLang="en-US" sz="2300" i="1" dirty="0">
                <a:cs typeface="Times New Roman" pitchFamily="18" charset="0"/>
              </a:rPr>
              <a:t>MRR</a:t>
            </a:r>
            <a:r>
              <a:rPr lang="en-US" altLang="en-US" sz="2300" i="1" dirty="0">
                <a:solidFill>
                  <a:srgbClr val="FFFF00"/>
                </a:solidFill>
                <a:cs typeface="Times New Roman" pitchFamily="18" charset="0"/>
              </a:rPr>
              <a:t>*</a:t>
            </a:r>
            <a:r>
              <a:rPr lang="en-US" altLang="en-US" sz="2300" dirty="0">
                <a:cs typeface="Times New Roman" pitchFamily="18" charset="0"/>
              </a:rPr>
              <a:t> = </a:t>
            </a:r>
            <a:r>
              <a:rPr lang="en-US" altLang="en-US" sz="2300" i="1" dirty="0">
                <a:cs typeface="Times New Roman" pitchFamily="18" charset="0"/>
              </a:rPr>
              <a:t>v f d</a:t>
            </a:r>
            <a:r>
              <a:rPr lang="en-US" altLang="en-US" sz="2300" dirty="0">
                <a:cs typeface="Times New Roman" pitchFamily="18" charset="0"/>
              </a:rPr>
              <a:t> 	 		</a:t>
            </a:r>
            <a:r>
              <a:rPr lang="en-US" altLang="en-US" sz="2000" dirty="0">
                <a:cs typeface="Times New Roman" pitchFamily="18" charset="0"/>
              </a:rPr>
              <a:t>mm</a:t>
            </a:r>
            <a:r>
              <a:rPr lang="en-US" altLang="en-US" sz="2000" b="1" baseline="30000" dirty="0">
                <a:cs typeface="Times New Roman" pitchFamily="18" charset="0"/>
              </a:rPr>
              <a:t>3</a:t>
            </a:r>
            <a:r>
              <a:rPr lang="en-US" altLang="en-US" sz="2000" dirty="0">
                <a:cs typeface="Times New Roman" pitchFamily="18" charset="0"/>
              </a:rPr>
              <a:t>/s		in</a:t>
            </a:r>
            <a:r>
              <a:rPr lang="en-US" altLang="en-US" sz="2000" b="1" baseline="30000" dirty="0">
                <a:cs typeface="Times New Roman" pitchFamily="18" charset="0"/>
              </a:rPr>
              <a:t>3</a:t>
            </a:r>
            <a:r>
              <a:rPr lang="en-US" altLang="en-US" sz="2000" dirty="0">
                <a:cs typeface="Times New Roman" pitchFamily="18" charset="0"/>
              </a:rPr>
              <a:t>/min</a:t>
            </a:r>
            <a:endParaRPr lang="en-US" altLang="en-US" sz="2300" dirty="0">
              <a:cs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cs typeface="Times New Roman" pitchFamily="18" charset="0"/>
              </a:rPr>
              <a:t>where </a:t>
            </a:r>
            <a:r>
              <a:rPr lang="en-US" altLang="en-US" sz="2000" i="1" dirty="0">
                <a:cs typeface="Times New Roman" pitchFamily="18" charset="0"/>
              </a:rPr>
              <a:t>v</a:t>
            </a:r>
            <a:r>
              <a:rPr lang="en-US" altLang="en-US" sz="2000" dirty="0">
                <a:cs typeface="Times New Roman" pitchFamily="18" charset="0"/>
              </a:rPr>
              <a:t> = cutting speed; </a:t>
            </a:r>
            <a:r>
              <a:rPr lang="en-US" altLang="en-US" sz="2000" i="1" dirty="0">
                <a:cs typeface="Times New Roman" pitchFamily="18" charset="0"/>
              </a:rPr>
              <a:t>f</a:t>
            </a:r>
            <a:r>
              <a:rPr lang="en-US" altLang="en-US" sz="2000" dirty="0">
                <a:cs typeface="Times New Roman" pitchFamily="18" charset="0"/>
              </a:rPr>
              <a:t> = feed; </a:t>
            </a:r>
            <a:r>
              <a:rPr lang="en-US" altLang="en-US" sz="2000" i="1" dirty="0">
                <a:cs typeface="Times New Roman" pitchFamily="18" charset="0"/>
              </a:rPr>
              <a:t>d</a:t>
            </a:r>
            <a:r>
              <a:rPr lang="en-US" altLang="en-US" sz="2000" dirty="0">
                <a:cs typeface="Times New Roman" pitchFamily="18" charset="0"/>
              </a:rPr>
              <a:t> = depth of cut</a:t>
            </a:r>
          </a:p>
          <a:p>
            <a:pPr marL="342900" lvl="1" indent="-342900" eaLnBrk="1" hangingPunct="1">
              <a:lnSpc>
                <a:spcPct val="80000"/>
              </a:lnSpc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1400" dirty="0">
                <a:cs typeface="Times New Roman" pitchFamily="18" charset="0"/>
              </a:rPr>
              <a:t>						            </a:t>
            </a:r>
            <a:r>
              <a:rPr lang="en-US" sz="1400" dirty="0">
                <a:solidFill>
                  <a:srgbClr val="FFFF00"/>
                </a:solidFill>
                <a:cs typeface="Times New Roman" pitchFamily="18" charset="0"/>
              </a:rPr>
              <a:t>* general model, only!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78731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609151-C091-4BC0-8F52-AF826AC2862F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1/23/2020</a:t>
            </a:fld>
            <a:endParaRPr lang="en-US" altLang="en-US" sz="1400"/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BE29EB9-E35E-44BD-98D1-95661B0DD8A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/>
          </a:p>
        </p:txBody>
      </p:sp>
      <p:pic>
        <p:nvPicPr>
          <p:cNvPr id="10245" name="Picture 2" descr="w0347ac"/>
          <p:cNvPicPr>
            <a:picLocks noChangeAspect="1" noChangeArrowheads="1"/>
          </p:cNvPicPr>
          <p:nvPr/>
        </p:nvPicPr>
        <p:blipFill>
          <a:blip r:embed="rId2">
            <a:lum bright="32000" contrast="-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1790700"/>
            <a:ext cx="6477000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Turning Parameters Illustrated</a:t>
            </a:r>
          </a:p>
        </p:txBody>
      </p:sp>
      <p:sp>
        <p:nvSpPr>
          <p:cNvPr id="1024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5922963"/>
            <a:ext cx="8001000" cy="457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z="1900"/>
              <a:t>Figure 22.5 ‑ Turning operation  </a:t>
            </a:r>
            <a:r>
              <a:rPr lang="en-US" altLang="en-US" sz="1300" b="1"/>
              <a:t>[Groover (2004), p.503]</a:t>
            </a:r>
          </a:p>
        </p:txBody>
      </p:sp>
    </p:spTree>
    <p:extLst>
      <p:ext uri="{BB962C8B-B14F-4D97-AF65-F5344CB8AC3E}">
        <p14:creationId xmlns:p14="http://schemas.microsoft.com/office/powerpoint/2010/main" val="262904663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6E9F43-E40C-488C-B754-09430BB80879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1/23/2020</a:t>
            </a:fld>
            <a:endParaRPr lang="en-US" altLang="en-US" sz="1400"/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5F9F21-898E-493F-97EB-AC7918E7C31E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Drilling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3665538" cy="3967163"/>
          </a:xfrm>
        </p:spPr>
        <p:txBody>
          <a:bodyPr/>
          <a:lstStyle/>
          <a:p>
            <a:pPr eaLnBrk="1" hangingPunct="1"/>
            <a:r>
              <a:rPr lang="en-US" altLang="en-US" sz="2300" dirty="0"/>
              <a:t>Creates a round hole in a </a:t>
            </a:r>
            <a:r>
              <a:rPr lang="en-US" altLang="en-US" sz="2300" dirty="0" err="1"/>
              <a:t>workpart</a:t>
            </a:r>
            <a:r>
              <a:rPr lang="en-US" altLang="en-US" sz="2300" dirty="0"/>
              <a:t> </a:t>
            </a:r>
          </a:p>
          <a:p>
            <a:pPr eaLnBrk="1" hangingPunct="1"/>
            <a:r>
              <a:rPr lang="en-US" altLang="en-US" sz="2300" dirty="0"/>
              <a:t>Contrasts with boring which can only enlarge an existing hole</a:t>
            </a:r>
          </a:p>
          <a:p>
            <a:pPr eaLnBrk="1" hangingPunct="1"/>
            <a:r>
              <a:rPr lang="en-US" altLang="en-US" sz="2300" dirty="0"/>
              <a:t>Cutting tool called a </a:t>
            </a:r>
            <a:r>
              <a:rPr lang="en-US" altLang="en-US" sz="2300" i="1" dirty="0"/>
              <a:t>drill</a:t>
            </a:r>
            <a:r>
              <a:rPr lang="en-US" altLang="en-US" sz="2300" dirty="0"/>
              <a:t> or </a:t>
            </a:r>
            <a:r>
              <a:rPr lang="en-US" altLang="en-US" sz="2300" i="1" dirty="0"/>
              <a:t>drill bit</a:t>
            </a:r>
            <a:r>
              <a:rPr lang="en-US" altLang="en-US" sz="2300" dirty="0"/>
              <a:t> </a:t>
            </a:r>
          </a:p>
          <a:p>
            <a:pPr eaLnBrk="1" hangingPunct="1"/>
            <a:r>
              <a:rPr lang="en-US" altLang="en-US" sz="2300" dirty="0"/>
              <a:t>Customarily performed on a </a:t>
            </a:r>
            <a:r>
              <a:rPr lang="en-US" altLang="en-US" sz="2300" i="1" dirty="0"/>
              <a:t>drill press</a:t>
            </a:r>
            <a:endParaRPr lang="en-US" altLang="en-US" sz="2300" dirty="0"/>
          </a:p>
        </p:txBody>
      </p:sp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5670550" y="5538788"/>
            <a:ext cx="29829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1800"/>
              <a:t>Figure 21.3 (b) drilling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1000" b="1"/>
              <a:t>[Groover (2004), p.501]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pic>
        <p:nvPicPr>
          <p:cNvPr id="11272" name="Picture 5" descr="21"/>
          <p:cNvPicPr>
            <a:picLocks noChangeAspect="1" noChangeArrowheads="1"/>
          </p:cNvPicPr>
          <p:nvPr/>
        </p:nvPicPr>
        <p:blipFill>
          <a:blip r:embed="rId2" cstate="print">
            <a:lum bright="2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1866900"/>
            <a:ext cx="33369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05995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tudio">
  <a:themeElements>
    <a:clrScheme name="Mines RGB">
      <a:dk1>
        <a:srgbClr val="071D49"/>
      </a:dk1>
      <a:lt1>
        <a:srgbClr val="B3A369"/>
      </a:lt1>
      <a:dk2>
        <a:srgbClr val="000000"/>
      </a:dk2>
      <a:lt2>
        <a:srgbClr val="E4D490"/>
      </a:lt2>
      <a:accent1>
        <a:srgbClr val="E4D490"/>
      </a:accent1>
      <a:accent2>
        <a:srgbClr val="FFFFFF"/>
      </a:accent2>
      <a:accent3>
        <a:srgbClr val="B3A369"/>
      </a:accent3>
      <a:accent4>
        <a:srgbClr val="071D49"/>
      </a:accent4>
      <a:accent5>
        <a:srgbClr val="FFFF00"/>
      </a:accent5>
      <a:accent6>
        <a:srgbClr val="C00000"/>
      </a:accent6>
      <a:hlink>
        <a:srgbClr val="00B0F0"/>
      </a:hlink>
      <a:folHlink>
        <a:srgbClr val="3398FF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3362</TotalTime>
  <Words>1499</Words>
  <Application>Microsoft Office PowerPoint</Application>
  <PresentationFormat>On-screen Show (4:3)</PresentationFormat>
  <Paragraphs>324</Paragraphs>
  <Slides>28</Slides>
  <Notes>1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Black</vt:lpstr>
      <vt:lpstr>Arial Narrow</vt:lpstr>
      <vt:lpstr>Symbol</vt:lpstr>
      <vt:lpstr>Times New Roman</vt:lpstr>
      <vt:lpstr>Wingdings</vt:lpstr>
      <vt:lpstr>Wingdings 2</vt:lpstr>
      <vt:lpstr>Studio</vt:lpstr>
      <vt:lpstr>Equation</vt:lpstr>
      <vt:lpstr>IENG 475 - Lecture 04</vt:lpstr>
      <vt:lpstr>Agenda</vt:lpstr>
      <vt:lpstr>Fixture Quiz</vt:lpstr>
      <vt:lpstr>Manufacturing Operations</vt:lpstr>
      <vt:lpstr>Machining</vt:lpstr>
      <vt:lpstr>Machining Operations</vt:lpstr>
      <vt:lpstr>Primary Machining Parameters</vt:lpstr>
      <vt:lpstr>Turning Parameters Illustrated</vt:lpstr>
      <vt:lpstr>Drilling</vt:lpstr>
      <vt:lpstr>Milling Parameters Illustrated</vt:lpstr>
      <vt:lpstr>Machining Operations &amp; Parameters</vt:lpstr>
      <vt:lpstr>Cut Types:  Roughing &amp; Finishing</vt:lpstr>
      <vt:lpstr>Turning</vt:lpstr>
      <vt:lpstr>Turning Parameters Illustrated</vt:lpstr>
      <vt:lpstr>Facing</vt:lpstr>
      <vt:lpstr>Contour Turning</vt:lpstr>
      <vt:lpstr>Right &amp; Left Hand Tools</vt:lpstr>
      <vt:lpstr>Chamfering</vt:lpstr>
      <vt:lpstr>Parting (Cutoff) / Grooving </vt:lpstr>
      <vt:lpstr>Threading</vt:lpstr>
      <vt:lpstr>Engine Lathe</vt:lpstr>
      <vt:lpstr>Chuck</vt:lpstr>
      <vt:lpstr>Turret Lathe</vt:lpstr>
      <vt:lpstr>CNC Turret Lathe</vt:lpstr>
      <vt:lpstr>CNC Lathe:  Air-Operated Chuck</vt:lpstr>
      <vt:lpstr>CNC Lathe:  Tool Turret</vt:lpstr>
      <vt:lpstr>Machining Calculations:  Turning</vt:lpstr>
      <vt:lpstr>Questions &amp; Issues</vt:lpstr>
    </vt:vector>
  </TitlesOfParts>
  <Company>SDSMT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Lathe Operations</dc:title>
  <dc:creator>D.H. Jensen</dc:creator>
  <cp:lastModifiedBy>Jensen, Dean H.</cp:lastModifiedBy>
  <cp:revision>120</cp:revision>
  <cp:lastPrinted>2016-01-25T20:39:57Z</cp:lastPrinted>
  <dcterms:created xsi:type="dcterms:W3CDTF">2002-09-30T14:47:20Z</dcterms:created>
  <dcterms:modified xsi:type="dcterms:W3CDTF">2020-01-23T16:45:59Z</dcterms:modified>
</cp:coreProperties>
</file>