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4"/>
  </p:notesMasterIdLst>
  <p:handoutMasterIdLst>
    <p:handoutMasterId r:id="rId25"/>
  </p:handoutMasterIdLst>
  <p:sldIdLst>
    <p:sldId id="30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8" r:id="rId2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4D490"/>
    <a:srgbClr val="00FFFF"/>
    <a:srgbClr val="00C9C4"/>
    <a:srgbClr val="009999"/>
    <a:srgbClr val="003366"/>
    <a:srgbClr val="990000"/>
    <a:srgbClr val="071D49"/>
    <a:srgbClr val="B3A369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674" autoAdjust="0"/>
  </p:normalViewPr>
  <p:slideViewPr>
    <p:cSldViewPr>
      <p:cViewPr varScale="1">
        <p:scale>
          <a:sx n="108" d="100"/>
          <a:sy n="108" d="100"/>
        </p:scale>
        <p:origin x="171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185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3" Type="http://schemas.openxmlformats.org/officeDocument/2006/relationships/slide" Target="slides/slide4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5" Type="http://schemas.openxmlformats.org/officeDocument/2006/relationships/slide" Target="slides/slide8.xml"/><Relationship Id="rId10" Type="http://schemas.openxmlformats.org/officeDocument/2006/relationships/slide" Target="slides/slide13.xml"/><Relationship Id="rId4" Type="http://schemas.openxmlformats.org/officeDocument/2006/relationships/slide" Target="slides/slide5.xml"/><Relationship Id="rId9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IENG 475:  Computer-Controlled Manufacturing Systems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4183" y="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(c) 2006,  D.H. Jensen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4183" y="883285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7CB0BA6-FC61-49BF-AB22-C3B3D7382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98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IENG 475:  Computer-Controlled Manufacturing Systems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4183" y="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6426"/>
            <a:ext cx="514096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303621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(c) 2006,  D.H. Jensen</a:t>
            </a:r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4183" y="8832850"/>
            <a:ext cx="303621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1" tIns="46586" rIns="93171" bIns="46586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32A3B95-6D26-41D5-9937-C9487233E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05584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IENG 475:  Computer-Controlled Manufacturing Systems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7F02D4-D5E3-4F3F-AADF-5F3CDF4EBE13}" type="datetime8">
              <a:rPr lang="en-US" altLang="en-US" smtClean="0">
                <a:latin typeface="Times New Roman" pitchFamily="18" charset="0"/>
              </a:rPr>
              <a:pPr/>
              <a:t>1/21/2020 7:34 AM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Copyright (c) 2006 - 2008,  D.H. Jensen</a:t>
            </a:r>
          </a:p>
        </p:txBody>
      </p:sp>
      <p:sp>
        <p:nvSpPr>
          <p:cNvPr id="256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9AE8B0C-0897-4C22-9D31-1F05A9E97744}" type="slidenum">
              <a:rPr lang="en-US" altLang="en-US" smtClean="0">
                <a:latin typeface="Times New Roman" pitchFamily="18" charset="0"/>
              </a:rPr>
              <a:pPr/>
              <a:t>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56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IENG 475:  Computer-Controlled Manufacturing Systems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AC23072-93D3-4555-9560-F5DFB139F581}" type="datetime8">
              <a:rPr lang="en-US" altLang="en-US" smtClean="0">
                <a:latin typeface="Times New Roman" pitchFamily="18" charset="0"/>
              </a:rPr>
              <a:pPr/>
              <a:t>1/21/2020 7:34 AM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>
                <a:latin typeface="Times New Roman" pitchFamily="18" charset="0"/>
              </a:rPr>
              <a:t>Copyright (c) 2006 - 2008,  D.H. Jensen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409C5F-0D94-48A7-A077-98686BC7E8F0}" type="slidenum">
              <a:rPr lang="en-US" altLang="en-US" smtClean="0">
                <a:latin typeface="Times New Roman" pitchFamily="18" charset="0"/>
              </a:rPr>
              <a:pPr/>
              <a:t>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rgbClr val="B3A36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rgbClr val="071D49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endParaRPr lang="en-US" alt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>
                <a:solidFill>
                  <a:srgbClr val="E4D49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E2557-0AF9-41C1-81DE-CF84B8197669}" type="datetime1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391275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IENG 475: Computer-Controlled Manufacturing Systems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12095-F970-44BA-9019-5577AF3C4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8BFD4-9DFE-49A0-8EFE-C38A3DD99CA0}" type="datetime1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889AA-DFE2-4838-856D-CE3E12EAC9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51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93550-DB14-4D43-8D19-1B126689FB63}" type="datetime1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70B87-6AF1-4846-BD4B-09C22333E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5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/>
            </a:lvl1pPr>
            <a:lvl2pPr>
              <a:defRPr baseline="0">
                <a:solidFill>
                  <a:srgbClr val="FFFFFF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34C8-0BDF-478F-8619-D30D984BC7E5}" type="datetime1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87BAD-20C6-4C38-8929-0AC3FB0829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F1C39-8DDE-4E23-B1BC-5D5DE3D0E97D}" type="datetime1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E98D0-036C-410D-A98E-6E084D37A7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9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1E82B0-090C-40F7-B7B9-32B4E09A13CF}" type="datetime1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D101E-AFD7-4A85-A41C-230EC8B98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390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2C2892-8C4B-458B-B191-40D3B2E68819}" type="datetime1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6F0C68-9CAC-4392-BAC3-41EAD79E3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4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1CD1E-CBA5-46C7-834F-A6754015639D}" type="datetime1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32361-8AFE-4E69-8D2E-BF2469A1FD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9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9BBA2-80A4-4A71-BEF7-DEEF8C3D7207}" type="datetime1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4AA6F-4099-4E87-BC1F-09428BF109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03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ADD29-71B1-4689-B7AA-96B301332185}" type="datetime1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7E15A-5CB8-4905-814F-BE493D867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965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1AF37-6495-40FA-8E12-34B73768CCB3}" type="datetime1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222C3-C81D-463A-BD69-7C408EEC7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36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1D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solidFill>
            <a:srgbClr val="B3A369"/>
          </a:solidFill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DC6E414F-8048-44C7-B8CA-6B06D8F659B1}" type="datetime1">
              <a:rPr lang="en-US"/>
              <a:pPr>
                <a:defRPr/>
              </a:pPr>
              <a:t>1/21/2020</a:t>
            </a:fld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403975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IENG 475: Computer-Controlled Manufacturing Systems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fld id="{B555E543-5E2C-499B-83EC-98EBDF6D7E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rgbClr val="E4D49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1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rgbClr val="E4D49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 baseline="0">
          <a:solidFill>
            <a:srgbClr val="E4D49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50000"/>
        <a:buChar char="•"/>
        <a:defRPr sz="22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B3A369"/>
        </a:buClr>
        <a:buSzPct val="150000"/>
        <a:buChar char="•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SzPct val="150000"/>
        <a:buChar char="•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6F478A8-0FF6-4333-AD50-3C5048960EB3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3075" name="Rectangle 8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3076" name="Rectangle 9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0E16781-C725-4169-8375-2E20487D7D96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IENG 475 - Lecture 03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Tooling &amp; Fixturing</a:t>
            </a:r>
          </a:p>
        </p:txBody>
      </p:sp>
    </p:spTree>
    <p:extLst>
      <p:ext uri="{BB962C8B-B14F-4D97-AF65-F5344CB8AC3E}">
        <p14:creationId xmlns:p14="http://schemas.microsoft.com/office/powerpoint/2010/main" val="504804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7035E8-8134-427C-B068-1EC61554E8E0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122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122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03D611-AE08-4A1A-82FE-A1BB097059E9}" type="slidenum">
              <a:rPr lang="en-US" altLang="en-US" smtClean="0"/>
              <a:pPr/>
              <a:t>10</a:t>
            </a:fld>
            <a:endParaRPr lang="en-US" altLang="en-US"/>
          </a:p>
        </p:txBody>
      </p:sp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Positioning (Location)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696200" cy="15224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 dirty="0"/>
              <a:t>Prismatic </a:t>
            </a:r>
            <a:r>
              <a:rPr lang="en-US" altLang="en-US" sz="2700" dirty="0" err="1"/>
              <a:t>Workpieces</a:t>
            </a:r>
            <a:r>
              <a:rPr lang="en-US" altLang="en-US" sz="2700" dirty="0"/>
              <a:t>: 6 pts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>
                <a:solidFill>
                  <a:srgbClr val="FFFF00"/>
                </a:solidFill>
              </a:rPr>
              <a:t>3 points for primary datum plane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dirty="0"/>
              <a:t>Eliminates translation along Z axis and rotation about X and Y axes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>
                <a:solidFill>
                  <a:srgbClr val="00FFFF"/>
                </a:solidFill>
              </a:rPr>
              <a:t>2 points for secondary datum plane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dirty="0"/>
              <a:t>Eliminates translation along Y axis and rotation about Z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>
                <a:solidFill>
                  <a:schemeClr val="accent2"/>
                </a:solidFill>
              </a:rPr>
              <a:t>1 point for tertiary datum plane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800" b="1" dirty="0"/>
              <a:t>Eliminates translation along X axis</a:t>
            </a:r>
          </a:p>
        </p:txBody>
      </p:sp>
      <p:sp>
        <p:nvSpPr>
          <p:cNvPr id="12295" name="Rectangle 4"/>
          <p:cNvSpPr>
            <a:spLocks noChangeArrowheads="1"/>
          </p:cNvSpPr>
          <p:nvPr/>
        </p:nvSpPr>
        <p:spPr bwMode="auto">
          <a:xfrm>
            <a:off x="2209800" y="6224588"/>
            <a:ext cx="4343400" cy="250825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352800" y="4900613"/>
            <a:ext cx="228600" cy="755650"/>
            <a:chOff x="4176" y="2400"/>
            <a:chExt cx="144" cy="576"/>
          </a:xfrm>
        </p:grpSpPr>
        <p:sp>
          <p:nvSpPr>
            <p:cNvPr id="12315" name="Oval 6"/>
            <p:cNvSpPr>
              <a:spLocks noChangeArrowheads="1"/>
            </p:cNvSpPr>
            <p:nvPr/>
          </p:nvSpPr>
          <p:spPr bwMode="auto">
            <a:xfrm>
              <a:off x="4176" y="2880"/>
              <a:ext cx="144" cy="9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6" name="Rectangle 7"/>
            <p:cNvSpPr>
              <a:spLocks noChangeArrowheads="1"/>
            </p:cNvSpPr>
            <p:nvPr/>
          </p:nvSpPr>
          <p:spPr bwMode="auto">
            <a:xfrm>
              <a:off x="4176" y="2448"/>
              <a:ext cx="144" cy="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7" name="Oval 8"/>
            <p:cNvSpPr>
              <a:spLocks noChangeArrowheads="1"/>
            </p:cNvSpPr>
            <p:nvPr/>
          </p:nvSpPr>
          <p:spPr bwMode="auto">
            <a:xfrm>
              <a:off x="4176" y="2400"/>
              <a:ext cx="144" cy="9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18" name="Line 9"/>
            <p:cNvSpPr>
              <a:spLocks noChangeShapeType="1"/>
            </p:cNvSpPr>
            <p:nvPr/>
          </p:nvSpPr>
          <p:spPr bwMode="auto">
            <a:xfrm>
              <a:off x="4176" y="2448"/>
              <a:ext cx="0" cy="48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10"/>
            <p:cNvSpPr>
              <a:spLocks noChangeShapeType="1"/>
            </p:cNvSpPr>
            <p:nvPr/>
          </p:nvSpPr>
          <p:spPr bwMode="auto">
            <a:xfrm>
              <a:off x="4320" y="2448"/>
              <a:ext cx="0" cy="48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267200" y="4648200"/>
            <a:ext cx="2438400" cy="757238"/>
            <a:chOff x="2688" y="2496"/>
            <a:chExt cx="1536" cy="576"/>
          </a:xfrm>
        </p:grpSpPr>
        <p:grpSp>
          <p:nvGrpSpPr>
            <p:cNvPr id="12303" name="Group 12"/>
            <p:cNvGrpSpPr>
              <a:grpSpLocks/>
            </p:cNvGrpSpPr>
            <p:nvPr/>
          </p:nvGrpSpPr>
          <p:grpSpPr bwMode="auto">
            <a:xfrm>
              <a:off x="4080" y="2496"/>
              <a:ext cx="144" cy="576"/>
              <a:chOff x="4176" y="2400"/>
              <a:chExt cx="144" cy="576"/>
            </a:xfrm>
          </p:grpSpPr>
          <p:sp>
            <p:nvSpPr>
              <p:cNvPr id="12310" name="Oval 13"/>
              <p:cNvSpPr>
                <a:spLocks noChangeArrowheads="1"/>
              </p:cNvSpPr>
              <p:nvPr/>
            </p:nvSpPr>
            <p:spPr bwMode="auto">
              <a:xfrm>
                <a:off x="4176" y="2880"/>
                <a:ext cx="144" cy="96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11" name="Rectangle 14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144" cy="48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12" name="Oval 15"/>
              <p:cNvSpPr>
                <a:spLocks noChangeArrowheads="1"/>
              </p:cNvSpPr>
              <p:nvPr/>
            </p:nvSpPr>
            <p:spPr bwMode="auto">
              <a:xfrm>
                <a:off x="4176" y="2400"/>
                <a:ext cx="144" cy="96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13" name="Line 16"/>
              <p:cNvSpPr>
                <a:spLocks noChangeShapeType="1"/>
              </p:cNvSpPr>
              <p:nvPr/>
            </p:nvSpPr>
            <p:spPr bwMode="auto">
              <a:xfrm>
                <a:off x="4176" y="2448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4" name="Line 17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304" name="Group 18"/>
            <p:cNvGrpSpPr>
              <a:grpSpLocks/>
            </p:cNvGrpSpPr>
            <p:nvPr/>
          </p:nvGrpSpPr>
          <p:grpSpPr bwMode="auto">
            <a:xfrm>
              <a:off x="2688" y="2496"/>
              <a:ext cx="144" cy="576"/>
              <a:chOff x="4176" y="2400"/>
              <a:chExt cx="144" cy="576"/>
            </a:xfrm>
          </p:grpSpPr>
          <p:sp>
            <p:nvSpPr>
              <p:cNvPr id="12305" name="Oval 19"/>
              <p:cNvSpPr>
                <a:spLocks noChangeArrowheads="1"/>
              </p:cNvSpPr>
              <p:nvPr/>
            </p:nvSpPr>
            <p:spPr bwMode="auto">
              <a:xfrm>
                <a:off x="4176" y="2880"/>
                <a:ext cx="144" cy="96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06" name="Rectangle 20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144" cy="48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07" name="Oval 21"/>
              <p:cNvSpPr>
                <a:spLocks noChangeArrowheads="1"/>
              </p:cNvSpPr>
              <p:nvPr/>
            </p:nvSpPr>
            <p:spPr bwMode="auto">
              <a:xfrm>
                <a:off x="4176" y="2400"/>
                <a:ext cx="144" cy="96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2308" name="Line 22"/>
              <p:cNvSpPr>
                <a:spLocks noChangeShapeType="1"/>
              </p:cNvSpPr>
              <p:nvPr/>
            </p:nvSpPr>
            <p:spPr bwMode="auto">
              <a:xfrm>
                <a:off x="4176" y="2448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9" name="Line 23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581400" y="5214938"/>
            <a:ext cx="2590800" cy="820737"/>
            <a:chOff x="2256" y="2928"/>
            <a:chExt cx="1632" cy="624"/>
          </a:xfrm>
        </p:grpSpPr>
        <p:sp>
          <p:nvSpPr>
            <p:cNvPr id="12300" name="AutoShape 25"/>
            <p:cNvSpPr>
              <a:spLocks noChangeArrowheads="1"/>
            </p:cNvSpPr>
            <p:nvPr/>
          </p:nvSpPr>
          <p:spPr bwMode="auto">
            <a:xfrm>
              <a:off x="3744" y="3264"/>
              <a:ext cx="144" cy="288"/>
            </a:xfrm>
            <a:prstGeom prst="flowChartMagneticDisk">
              <a:avLst/>
            </a:prstGeom>
            <a:solidFill>
              <a:srgbClr val="ECC71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1" name="AutoShape 26"/>
            <p:cNvSpPr>
              <a:spLocks noChangeArrowheads="1"/>
            </p:cNvSpPr>
            <p:nvPr/>
          </p:nvSpPr>
          <p:spPr bwMode="auto">
            <a:xfrm>
              <a:off x="2256" y="3264"/>
              <a:ext cx="144" cy="288"/>
            </a:xfrm>
            <a:prstGeom prst="flowChartMagneticDisk">
              <a:avLst/>
            </a:prstGeom>
            <a:solidFill>
              <a:srgbClr val="ECC71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02" name="AutoShape 27"/>
            <p:cNvSpPr>
              <a:spLocks noChangeArrowheads="1"/>
            </p:cNvSpPr>
            <p:nvPr/>
          </p:nvSpPr>
          <p:spPr bwMode="auto">
            <a:xfrm>
              <a:off x="3168" y="2928"/>
              <a:ext cx="144" cy="288"/>
            </a:xfrm>
            <a:prstGeom prst="flowChartMagneticDisk">
              <a:avLst/>
            </a:prstGeom>
            <a:solidFill>
              <a:srgbClr val="ECC71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103452" name="Rectangle 28"/>
          <p:cNvSpPr>
            <a:spLocks noChangeArrowheads="1"/>
          </p:cNvSpPr>
          <p:nvPr/>
        </p:nvSpPr>
        <p:spPr bwMode="auto">
          <a:xfrm>
            <a:off x="3276600" y="5656263"/>
            <a:ext cx="3124200" cy="1905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42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C1C41D6-F9FB-493F-B3AA-82182430C45F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C3D67E9-338E-479E-BAA1-8BB7FF1502D2}" type="slidenum">
              <a:rPr lang="en-US" altLang="en-US" smtClean="0"/>
              <a:pPr/>
              <a:t>11</a:t>
            </a:fld>
            <a:endParaRPr lang="en-US" altLang="en-US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Positioning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05000"/>
            <a:ext cx="8229600" cy="1636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700" dirty="0"/>
              <a:t>Vertically Rotational </a:t>
            </a:r>
            <a:r>
              <a:rPr lang="en-US" altLang="en-US" sz="2700" dirty="0" err="1"/>
              <a:t>Workpieces</a:t>
            </a:r>
            <a:r>
              <a:rPr lang="en-US" altLang="en-US" sz="2700" dirty="0"/>
              <a:t>: 5 pts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>
                <a:solidFill>
                  <a:srgbClr val="FFFF00"/>
                </a:solidFill>
              </a:rPr>
              <a:t>3 points for primary datum plane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dirty="0"/>
              <a:t>Eliminates translation along Z axis and rotation about X and Y axes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>
                <a:solidFill>
                  <a:srgbClr val="00FFFF"/>
                </a:solidFill>
              </a:rPr>
              <a:t>1 point for secondary datum plane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dirty="0"/>
              <a:t>Eliminates translation along Y axis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dirty="0">
                <a:solidFill>
                  <a:schemeClr val="accent2"/>
                </a:solidFill>
              </a:rPr>
              <a:t>1 point for tertiary datum plane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b="1" dirty="0"/>
              <a:t>Eliminates translation along X axis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b="1" i="1" dirty="0">
                <a:solidFill>
                  <a:srgbClr val="00C9C4"/>
                </a:solidFill>
              </a:rPr>
              <a:t>Symmetry means we don’t care about axis of rotation</a:t>
            </a:r>
          </a:p>
        </p:txBody>
      </p:sp>
      <p:sp>
        <p:nvSpPr>
          <p:cNvPr id="13319" name="Rectangle 4"/>
          <p:cNvSpPr>
            <a:spLocks noChangeArrowheads="1"/>
          </p:cNvSpPr>
          <p:nvPr/>
        </p:nvSpPr>
        <p:spPr bwMode="auto">
          <a:xfrm>
            <a:off x="2362200" y="6172200"/>
            <a:ext cx="3429000" cy="1524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113088" y="4965700"/>
            <a:ext cx="228600" cy="782638"/>
            <a:chOff x="4176" y="2400"/>
            <a:chExt cx="144" cy="576"/>
          </a:xfrm>
        </p:grpSpPr>
        <p:sp>
          <p:nvSpPr>
            <p:cNvPr id="13337" name="Oval 6"/>
            <p:cNvSpPr>
              <a:spLocks noChangeArrowheads="1"/>
            </p:cNvSpPr>
            <p:nvPr/>
          </p:nvSpPr>
          <p:spPr bwMode="auto">
            <a:xfrm>
              <a:off x="4176" y="2880"/>
              <a:ext cx="144" cy="9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8" name="Rectangle 7"/>
            <p:cNvSpPr>
              <a:spLocks noChangeArrowheads="1"/>
            </p:cNvSpPr>
            <p:nvPr/>
          </p:nvSpPr>
          <p:spPr bwMode="auto">
            <a:xfrm>
              <a:off x="4176" y="2448"/>
              <a:ext cx="144" cy="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9" name="Oval 8"/>
            <p:cNvSpPr>
              <a:spLocks noChangeArrowheads="1"/>
            </p:cNvSpPr>
            <p:nvPr/>
          </p:nvSpPr>
          <p:spPr bwMode="auto">
            <a:xfrm>
              <a:off x="4176" y="2400"/>
              <a:ext cx="144" cy="9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40" name="Line 9"/>
            <p:cNvSpPr>
              <a:spLocks noChangeShapeType="1"/>
            </p:cNvSpPr>
            <p:nvPr/>
          </p:nvSpPr>
          <p:spPr bwMode="auto">
            <a:xfrm>
              <a:off x="4176" y="2448"/>
              <a:ext cx="0" cy="48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41" name="Line 10"/>
            <p:cNvSpPr>
              <a:spLocks noChangeShapeType="1"/>
            </p:cNvSpPr>
            <p:nvPr/>
          </p:nvSpPr>
          <p:spPr bwMode="auto">
            <a:xfrm>
              <a:off x="4320" y="2448"/>
              <a:ext cx="0" cy="48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953000" y="4724400"/>
            <a:ext cx="228600" cy="784225"/>
            <a:chOff x="4176" y="2400"/>
            <a:chExt cx="144" cy="576"/>
          </a:xfrm>
        </p:grpSpPr>
        <p:sp>
          <p:nvSpPr>
            <p:cNvPr id="13332" name="Oval 12"/>
            <p:cNvSpPr>
              <a:spLocks noChangeArrowheads="1"/>
            </p:cNvSpPr>
            <p:nvPr/>
          </p:nvSpPr>
          <p:spPr bwMode="auto">
            <a:xfrm>
              <a:off x="4176" y="2880"/>
              <a:ext cx="144" cy="96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3" name="Rectangle 13"/>
            <p:cNvSpPr>
              <a:spLocks noChangeArrowheads="1"/>
            </p:cNvSpPr>
            <p:nvPr/>
          </p:nvSpPr>
          <p:spPr bwMode="auto">
            <a:xfrm>
              <a:off x="4176" y="2448"/>
              <a:ext cx="144" cy="480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4" name="Oval 14"/>
            <p:cNvSpPr>
              <a:spLocks noChangeArrowheads="1"/>
            </p:cNvSpPr>
            <p:nvPr/>
          </p:nvSpPr>
          <p:spPr bwMode="auto">
            <a:xfrm>
              <a:off x="4176" y="2400"/>
              <a:ext cx="144" cy="96"/>
            </a:xfrm>
            <a:prstGeom prst="ellipse">
              <a:avLst/>
            </a:prstGeom>
            <a:solidFill>
              <a:schemeClr val="folHlink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5" name="Line 15"/>
            <p:cNvSpPr>
              <a:spLocks noChangeShapeType="1"/>
            </p:cNvSpPr>
            <p:nvPr/>
          </p:nvSpPr>
          <p:spPr bwMode="auto">
            <a:xfrm>
              <a:off x="4176" y="2448"/>
              <a:ext cx="0" cy="48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36" name="Line 16"/>
            <p:cNvSpPr>
              <a:spLocks noChangeShapeType="1"/>
            </p:cNvSpPr>
            <p:nvPr/>
          </p:nvSpPr>
          <p:spPr bwMode="auto">
            <a:xfrm>
              <a:off x="4320" y="2448"/>
              <a:ext cx="0" cy="48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3733800" y="5181600"/>
            <a:ext cx="2070100" cy="849313"/>
            <a:chOff x="2592" y="2928"/>
            <a:chExt cx="1152" cy="528"/>
          </a:xfrm>
        </p:grpSpPr>
        <p:sp>
          <p:nvSpPr>
            <p:cNvPr id="13329" name="AutoShape 18"/>
            <p:cNvSpPr>
              <a:spLocks noChangeArrowheads="1"/>
            </p:cNvSpPr>
            <p:nvPr/>
          </p:nvSpPr>
          <p:spPr bwMode="auto">
            <a:xfrm>
              <a:off x="3600" y="2928"/>
              <a:ext cx="144" cy="288"/>
            </a:xfrm>
            <a:prstGeom prst="flowChartMagneticDisk">
              <a:avLst/>
            </a:prstGeom>
            <a:solidFill>
              <a:srgbClr val="ECC71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0" name="AutoShape 19"/>
            <p:cNvSpPr>
              <a:spLocks noChangeArrowheads="1"/>
            </p:cNvSpPr>
            <p:nvPr/>
          </p:nvSpPr>
          <p:spPr bwMode="auto">
            <a:xfrm>
              <a:off x="2592" y="2928"/>
              <a:ext cx="144" cy="288"/>
            </a:xfrm>
            <a:prstGeom prst="flowChartMagneticDisk">
              <a:avLst/>
            </a:prstGeom>
            <a:solidFill>
              <a:srgbClr val="ECC71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31" name="AutoShape 20"/>
            <p:cNvSpPr>
              <a:spLocks noChangeArrowheads="1"/>
            </p:cNvSpPr>
            <p:nvPr/>
          </p:nvSpPr>
          <p:spPr bwMode="auto">
            <a:xfrm>
              <a:off x="2928" y="3168"/>
              <a:ext cx="144" cy="288"/>
            </a:xfrm>
            <a:prstGeom prst="flowChartMagneticDisk">
              <a:avLst/>
            </a:prstGeom>
            <a:solidFill>
              <a:srgbClr val="ECC71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13323" name="Group 29"/>
          <p:cNvGrpSpPr>
            <a:grpSpLocks/>
          </p:cNvGrpSpPr>
          <p:nvPr/>
        </p:nvGrpSpPr>
        <p:grpSpPr bwMode="auto">
          <a:xfrm>
            <a:off x="3352800" y="4919663"/>
            <a:ext cx="2908300" cy="914400"/>
            <a:chOff x="2112" y="3099"/>
            <a:chExt cx="1832" cy="576"/>
          </a:xfrm>
        </p:grpSpPr>
        <p:sp>
          <p:nvSpPr>
            <p:cNvPr id="13324" name="Oval 22"/>
            <p:cNvSpPr>
              <a:spLocks noChangeArrowheads="1"/>
            </p:cNvSpPr>
            <p:nvPr/>
          </p:nvSpPr>
          <p:spPr bwMode="auto">
            <a:xfrm>
              <a:off x="2112" y="3312"/>
              <a:ext cx="1824" cy="363"/>
            </a:xfrm>
            <a:prstGeom prst="ellipse">
              <a:avLst/>
            </a:prstGeom>
            <a:solidFill>
              <a:srgbClr val="0088A8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25" name="Rectangle 23"/>
            <p:cNvSpPr>
              <a:spLocks noChangeArrowheads="1"/>
            </p:cNvSpPr>
            <p:nvPr/>
          </p:nvSpPr>
          <p:spPr bwMode="auto">
            <a:xfrm>
              <a:off x="2112" y="3232"/>
              <a:ext cx="1824" cy="285"/>
            </a:xfrm>
            <a:prstGeom prst="rect">
              <a:avLst/>
            </a:prstGeom>
            <a:solidFill>
              <a:srgbClr val="008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26" name="Oval 24"/>
            <p:cNvSpPr>
              <a:spLocks noChangeArrowheads="1"/>
            </p:cNvSpPr>
            <p:nvPr/>
          </p:nvSpPr>
          <p:spPr bwMode="auto">
            <a:xfrm>
              <a:off x="2112" y="3099"/>
              <a:ext cx="1824" cy="357"/>
            </a:xfrm>
            <a:prstGeom prst="ellipse">
              <a:avLst/>
            </a:prstGeom>
            <a:solidFill>
              <a:srgbClr val="007590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327" name="Line 25"/>
            <p:cNvSpPr>
              <a:spLocks noChangeShapeType="1"/>
            </p:cNvSpPr>
            <p:nvPr/>
          </p:nvSpPr>
          <p:spPr bwMode="auto">
            <a:xfrm>
              <a:off x="2112" y="3287"/>
              <a:ext cx="0" cy="23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8" name="Line 26"/>
            <p:cNvSpPr>
              <a:spLocks noChangeShapeType="1"/>
            </p:cNvSpPr>
            <p:nvPr/>
          </p:nvSpPr>
          <p:spPr bwMode="auto">
            <a:xfrm>
              <a:off x="3944" y="3279"/>
              <a:ext cx="0" cy="213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7973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726FCCB-B8A6-4C46-87DC-AF3FA646DA99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143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143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7F506FD-085C-4A46-B060-F1057A62B51A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Positioning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001000" cy="3276600"/>
          </a:xfrm>
          <a:noFill/>
        </p:spPr>
        <p:txBody>
          <a:bodyPr/>
          <a:lstStyle/>
          <a:p>
            <a:pPr eaLnBrk="1" hangingPunct="1"/>
            <a:r>
              <a:rPr lang="en-US" altLang="en-US" sz="2500" dirty="0"/>
              <a:t>Horizontally Rotational </a:t>
            </a:r>
            <a:r>
              <a:rPr lang="en-US" altLang="en-US" sz="2500" dirty="0" err="1"/>
              <a:t>Workpieces</a:t>
            </a:r>
            <a:r>
              <a:rPr lang="en-US" altLang="en-US" sz="2500" dirty="0"/>
              <a:t>: 5 pts</a:t>
            </a:r>
          </a:p>
          <a:p>
            <a:pPr lvl="1" eaLnBrk="1" hangingPunct="1"/>
            <a:r>
              <a:rPr lang="en-US" altLang="en-US" sz="2000" b="1" dirty="0">
                <a:solidFill>
                  <a:srgbClr val="FFFF00"/>
                </a:solidFill>
              </a:rPr>
              <a:t>2 points for primary datum plane*</a:t>
            </a:r>
          </a:p>
          <a:p>
            <a:pPr lvl="2" eaLnBrk="1" hangingPunct="1"/>
            <a:r>
              <a:rPr lang="en-US" altLang="en-US" sz="1800" b="1" dirty="0"/>
              <a:t>Eliminates translation along Z axis and rotation about the Y axis</a:t>
            </a:r>
          </a:p>
          <a:p>
            <a:pPr lvl="1" eaLnBrk="1" hangingPunct="1"/>
            <a:r>
              <a:rPr lang="en-US" altLang="en-US" sz="2000" b="1" dirty="0">
                <a:solidFill>
                  <a:srgbClr val="00FFFF"/>
                </a:solidFill>
              </a:rPr>
              <a:t>2 points for secondary datum plane*</a:t>
            </a:r>
          </a:p>
          <a:p>
            <a:pPr lvl="2" eaLnBrk="1" hangingPunct="1"/>
            <a:r>
              <a:rPr lang="en-US" altLang="en-US" sz="1800" b="1" dirty="0"/>
              <a:t>Eliminates translation along Y axis and rotation about Z</a:t>
            </a:r>
          </a:p>
          <a:p>
            <a:pPr lvl="1" eaLnBrk="1" hangingPunct="1"/>
            <a:r>
              <a:rPr lang="en-US" altLang="en-US" sz="2000" b="1" dirty="0">
                <a:solidFill>
                  <a:schemeClr val="accent2"/>
                </a:solidFill>
              </a:rPr>
              <a:t>1 point for tertiary datum plane</a:t>
            </a:r>
          </a:p>
          <a:p>
            <a:pPr lvl="2" eaLnBrk="1" hangingPunct="1"/>
            <a:r>
              <a:rPr lang="en-US" altLang="en-US" sz="1800" b="1" dirty="0"/>
              <a:t>Eliminates translation along X axis</a:t>
            </a:r>
            <a:endParaRPr lang="en-US" altLang="en-US" sz="1600" b="1" dirty="0"/>
          </a:p>
          <a:p>
            <a:pPr lvl="1" eaLnBrk="1" hangingPunct="1"/>
            <a:r>
              <a:rPr lang="en-US" altLang="en-US" sz="2000" b="1" i="1" dirty="0">
                <a:solidFill>
                  <a:srgbClr val="00C9C4"/>
                </a:solidFill>
              </a:rPr>
              <a:t>Symmetry means we don’t care about axis of rotation</a:t>
            </a:r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2743200" y="6172200"/>
            <a:ext cx="4343400" cy="1524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36306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733800" y="5194300"/>
            <a:ext cx="228600" cy="782638"/>
            <a:chOff x="4176" y="2400"/>
            <a:chExt cx="144" cy="576"/>
          </a:xfrm>
        </p:grpSpPr>
        <p:sp>
          <p:nvSpPr>
            <p:cNvPr id="14373" name="Oval 6"/>
            <p:cNvSpPr>
              <a:spLocks noChangeArrowheads="1"/>
            </p:cNvSpPr>
            <p:nvPr/>
          </p:nvSpPr>
          <p:spPr bwMode="auto">
            <a:xfrm>
              <a:off x="4176" y="2880"/>
              <a:ext cx="144" cy="9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4" name="Rectangle 7"/>
            <p:cNvSpPr>
              <a:spLocks noChangeArrowheads="1"/>
            </p:cNvSpPr>
            <p:nvPr/>
          </p:nvSpPr>
          <p:spPr bwMode="auto">
            <a:xfrm>
              <a:off x="4176" y="2448"/>
              <a:ext cx="144" cy="48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5" name="Oval 8"/>
            <p:cNvSpPr>
              <a:spLocks noChangeArrowheads="1"/>
            </p:cNvSpPr>
            <p:nvPr/>
          </p:nvSpPr>
          <p:spPr bwMode="auto">
            <a:xfrm>
              <a:off x="4176" y="2400"/>
              <a:ext cx="144" cy="96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76" name="Line 9"/>
            <p:cNvSpPr>
              <a:spLocks noChangeShapeType="1"/>
            </p:cNvSpPr>
            <p:nvPr/>
          </p:nvSpPr>
          <p:spPr bwMode="auto">
            <a:xfrm>
              <a:off x="4176" y="2448"/>
              <a:ext cx="0" cy="48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Line 10"/>
            <p:cNvSpPr>
              <a:spLocks noChangeShapeType="1"/>
            </p:cNvSpPr>
            <p:nvPr/>
          </p:nvSpPr>
          <p:spPr bwMode="auto">
            <a:xfrm>
              <a:off x="4320" y="2448"/>
              <a:ext cx="0" cy="48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572000" y="4867275"/>
            <a:ext cx="2438400" cy="784225"/>
            <a:chOff x="2688" y="2496"/>
            <a:chExt cx="1536" cy="576"/>
          </a:xfrm>
        </p:grpSpPr>
        <p:grpSp>
          <p:nvGrpSpPr>
            <p:cNvPr id="14361" name="Group 12"/>
            <p:cNvGrpSpPr>
              <a:grpSpLocks/>
            </p:cNvGrpSpPr>
            <p:nvPr/>
          </p:nvGrpSpPr>
          <p:grpSpPr bwMode="auto">
            <a:xfrm>
              <a:off x="4080" y="2496"/>
              <a:ext cx="144" cy="576"/>
              <a:chOff x="4176" y="2400"/>
              <a:chExt cx="144" cy="576"/>
            </a:xfrm>
          </p:grpSpPr>
          <p:sp>
            <p:nvSpPr>
              <p:cNvPr id="14368" name="Oval 13"/>
              <p:cNvSpPr>
                <a:spLocks noChangeArrowheads="1"/>
              </p:cNvSpPr>
              <p:nvPr/>
            </p:nvSpPr>
            <p:spPr bwMode="auto">
              <a:xfrm>
                <a:off x="4176" y="2880"/>
                <a:ext cx="144" cy="96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69" name="Rectangle 14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144" cy="48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70" name="Oval 15"/>
              <p:cNvSpPr>
                <a:spLocks noChangeArrowheads="1"/>
              </p:cNvSpPr>
              <p:nvPr/>
            </p:nvSpPr>
            <p:spPr bwMode="auto">
              <a:xfrm>
                <a:off x="4176" y="2400"/>
                <a:ext cx="144" cy="96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71" name="Line 16"/>
              <p:cNvSpPr>
                <a:spLocks noChangeShapeType="1"/>
              </p:cNvSpPr>
              <p:nvPr/>
            </p:nvSpPr>
            <p:spPr bwMode="auto">
              <a:xfrm>
                <a:off x="4176" y="2448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2" name="Line 17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4362" name="Group 18"/>
            <p:cNvGrpSpPr>
              <a:grpSpLocks/>
            </p:cNvGrpSpPr>
            <p:nvPr/>
          </p:nvGrpSpPr>
          <p:grpSpPr bwMode="auto">
            <a:xfrm>
              <a:off x="2688" y="2496"/>
              <a:ext cx="144" cy="576"/>
              <a:chOff x="4176" y="2400"/>
              <a:chExt cx="144" cy="576"/>
            </a:xfrm>
          </p:grpSpPr>
          <p:sp>
            <p:nvSpPr>
              <p:cNvPr id="14363" name="Oval 19"/>
              <p:cNvSpPr>
                <a:spLocks noChangeArrowheads="1"/>
              </p:cNvSpPr>
              <p:nvPr/>
            </p:nvSpPr>
            <p:spPr bwMode="auto">
              <a:xfrm>
                <a:off x="4176" y="2880"/>
                <a:ext cx="144" cy="96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64" name="Rectangle 20"/>
              <p:cNvSpPr>
                <a:spLocks noChangeArrowheads="1"/>
              </p:cNvSpPr>
              <p:nvPr/>
            </p:nvSpPr>
            <p:spPr bwMode="auto">
              <a:xfrm>
                <a:off x="4176" y="2448"/>
                <a:ext cx="144" cy="48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65" name="Oval 21"/>
              <p:cNvSpPr>
                <a:spLocks noChangeArrowheads="1"/>
              </p:cNvSpPr>
              <p:nvPr/>
            </p:nvSpPr>
            <p:spPr bwMode="auto">
              <a:xfrm>
                <a:off x="4176" y="2400"/>
                <a:ext cx="144" cy="96"/>
              </a:xfrm>
              <a:prstGeom prst="ellipse">
                <a:avLst/>
              </a:prstGeom>
              <a:solidFill>
                <a:schemeClr val="folHlink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66" name="Line 22"/>
              <p:cNvSpPr>
                <a:spLocks noChangeShapeType="1"/>
              </p:cNvSpPr>
              <p:nvPr/>
            </p:nvSpPr>
            <p:spPr bwMode="auto">
              <a:xfrm>
                <a:off x="4176" y="2448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7" name="Line 23"/>
              <p:cNvSpPr>
                <a:spLocks noChangeShapeType="1"/>
              </p:cNvSpPr>
              <p:nvPr/>
            </p:nvSpPr>
            <p:spPr bwMode="auto">
              <a:xfrm>
                <a:off x="4320" y="2448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4114800" y="5651500"/>
            <a:ext cx="2895600" cy="457200"/>
            <a:chOff x="2592" y="3470"/>
            <a:chExt cx="1824" cy="288"/>
          </a:xfrm>
        </p:grpSpPr>
        <p:grpSp>
          <p:nvGrpSpPr>
            <p:cNvPr id="14354" name="Group 25"/>
            <p:cNvGrpSpPr>
              <a:grpSpLocks/>
            </p:cNvGrpSpPr>
            <p:nvPr/>
          </p:nvGrpSpPr>
          <p:grpSpPr bwMode="auto">
            <a:xfrm>
              <a:off x="2592" y="3470"/>
              <a:ext cx="1824" cy="288"/>
              <a:chOff x="2304" y="3120"/>
              <a:chExt cx="1824" cy="336"/>
            </a:xfrm>
          </p:grpSpPr>
          <p:sp>
            <p:nvSpPr>
              <p:cNvPr id="14357" name="AutoShape 26"/>
              <p:cNvSpPr>
                <a:spLocks noChangeArrowheads="1"/>
              </p:cNvSpPr>
              <p:nvPr/>
            </p:nvSpPr>
            <p:spPr bwMode="auto">
              <a:xfrm rot="7560051">
                <a:off x="2304" y="3216"/>
                <a:ext cx="336" cy="144"/>
              </a:xfrm>
              <a:prstGeom prst="flowChartMagneticDrum">
                <a:avLst/>
              </a:prstGeom>
              <a:solidFill>
                <a:srgbClr val="ECC710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58" name="Rectangle 27"/>
              <p:cNvSpPr>
                <a:spLocks noChangeArrowheads="1"/>
              </p:cNvSpPr>
              <p:nvPr/>
            </p:nvSpPr>
            <p:spPr bwMode="auto">
              <a:xfrm>
                <a:off x="2304" y="3408"/>
                <a:ext cx="192" cy="48"/>
              </a:xfrm>
              <a:prstGeom prst="rect">
                <a:avLst/>
              </a:prstGeom>
              <a:solidFill>
                <a:srgbClr val="99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59" name="AutoShape 28"/>
              <p:cNvSpPr>
                <a:spLocks noChangeArrowheads="1"/>
              </p:cNvSpPr>
              <p:nvPr/>
            </p:nvSpPr>
            <p:spPr bwMode="auto">
              <a:xfrm rot="7560051">
                <a:off x="3888" y="3216"/>
                <a:ext cx="336" cy="144"/>
              </a:xfrm>
              <a:prstGeom prst="flowChartMagneticDrum">
                <a:avLst/>
              </a:prstGeom>
              <a:solidFill>
                <a:srgbClr val="ECC710"/>
              </a:solidFill>
              <a:ln w="19050">
                <a:solidFill>
                  <a:schemeClr val="tx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4360" name="Rectangle 29"/>
              <p:cNvSpPr>
                <a:spLocks noChangeArrowheads="1"/>
              </p:cNvSpPr>
              <p:nvPr/>
            </p:nvSpPr>
            <p:spPr bwMode="auto">
              <a:xfrm>
                <a:off x="3888" y="3408"/>
                <a:ext cx="192" cy="48"/>
              </a:xfrm>
              <a:prstGeom prst="rect">
                <a:avLst/>
              </a:prstGeom>
              <a:solidFill>
                <a:srgbClr val="996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</p:grpSp>
        <p:sp>
          <p:nvSpPr>
            <p:cNvPr id="14355" name="Line 30"/>
            <p:cNvSpPr>
              <a:spLocks noChangeShapeType="1"/>
            </p:cNvSpPr>
            <p:nvPr/>
          </p:nvSpPr>
          <p:spPr bwMode="auto">
            <a:xfrm>
              <a:off x="4224" y="3716"/>
              <a:ext cx="14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31"/>
            <p:cNvSpPr>
              <a:spLocks noChangeShapeType="1"/>
            </p:cNvSpPr>
            <p:nvPr/>
          </p:nvSpPr>
          <p:spPr bwMode="auto">
            <a:xfrm>
              <a:off x="2640" y="3716"/>
              <a:ext cx="14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347" name="Group 39"/>
          <p:cNvGrpSpPr>
            <a:grpSpLocks/>
          </p:cNvGrpSpPr>
          <p:nvPr/>
        </p:nvGrpSpPr>
        <p:grpSpPr bwMode="auto">
          <a:xfrm>
            <a:off x="3886200" y="5257800"/>
            <a:ext cx="3479800" cy="588963"/>
            <a:chOff x="2448" y="3312"/>
            <a:chExt cx="2192" cy="371"/>
          </a:xfrm>
        </p:grpSpPr>
        <p:sp>
          <p:nvSpPr>
            <p:cNvPr id="14349" name="Oval 33"/>
            <p:cNvSpPr>
              <a:spLocks noChangeArrowheads="1"/>
            </p:cNvSpPr>
            <p:nvPr/>
          </p:nvSpPr>
          <p:spPr bwMode="auto">
            <a:xfrm rot="5400000">
              <a:off x="2359" y="3401"/>
              <a:ext cx="370" cy="192"/>
            </a:xfrm>
            <a:prstGeom prst="ellipse">
              <a:avLst/>
            </a:prstGeom>
            <a:solidFill>
              <a:srgbClr val="0088A8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0" name="Rectangle 34"/>
            <p:cNvSpPr>
              <a:spLocks noChangeArrowheads="1"/>
            </p:cNvSpPr>
            <p:nvPr/>
          </p:nvSpPr>
          <p:spPr bwMode="auto">
            <a:xfrm rot="5400000">
              <a:off x="3367" y="2490"/>
              <a:ext cx="370" cy="2016"/>
            </a:xfrm>
            <a:prstGeom prst="rect">
              <a:avLst/>
            </a:prstGeom>
            <a:solidFill>
              <a:srgbClr val="0088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1" name="Oval 35"/>
            <p:cNvSpPr>
              <a:spLocks noChangeArrowheads="1"/>
            </p:cNvSpPr>
            <p:nvPr/>
          </p:nvSpPr>
          <p:spPr bwMode="auto">
            <a:xfrm rot="5400000">
              <a:off x="4359" y="3401"/>
              <a:ext cx="370" cy="192"/>
            </a:xfrm>
            <a:prstGeom prst="ellipse">
              <a:avLst/>
            </a:prstGeom>
            <a:solidFill>
              <a:srgbClr val="00A0C6"/>
            </a:solidFill>
            <a:ln w="19050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352" name="Line 36"/>
            <p:cNvSpPr>
              <a:spLocks noChangeShapeType="1"/>
            </p:cNvSpPr>
            <p:nvPr/>
          </p:nvSpPr>
          <p:spPr bwMode="auto">
            <a:xfrm rot="5400000">
              <a:off x="3552" y="2305"/>
              <a:ext cx="0" cy="20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37"/>
            <p:cNvSpPr>
              <a:spLocks noChangeShapeType="1"/>
            </p:cNvSpPr>
            <p:nvPr/>
          </p:nvSpPr>
          <p:spPr bwMode="auto">
            <a:xfrm rot="5400000">
              <a:off x="3552" y="2675"/>
              <a:ext cx="0" cy="201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10" name="Text Box 38"/>
          <p:cNvSpPr txBox="1">
            <a:spLocks noChangeArrowheads="1"/>
          </p:cNvSpPr>
          <p:nvPr/>
        </p:nvSpPr>
        <p:spPr bwMode="auto">
          <a:xfrm>
            <a:off x="838200" y="5029200"/>
            <a:ext cx="2362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E4D490"/>
                </a:solidFill>
              </a:rPr>
              <a:t>* In practice, the </a:t>
            </a:r>
            <a:r>
              <a:rPr lang="en-US" altLang="en-US" sz="1600" b="1" dirty="0">
                <a:solidFill>
                  <a:srgbClr val="FFFF00"/>
                </a:solidFill>
              </a:rPr>
              <a:t>primary</a:t>
            </a:r>
            <a:r>
              <a:rPr lang="en-US" altLang="en-US" sz="1600" b="1" dirty="0">
                <a:solidFill>
                  <a:srgbClr val="ECC710"/>
                </a:solidFill>
              </a:rPr>
              <a:t> </a:t>
            </a:r>
            <a:r>
              <a:rPr lang="en-US" altLang="en-US" sz="1600" b="1" dirty="0">
                <a:solidFill>
                  <a:srgbClr val="E4D490"/>
                </a:solidFill>
              </a:rPr>
              <a:t>and </a:t>
            </a:r>
            <a:r>
              <a:rPr lang="en-US" altLang="en-US" sz="1600" b="1" dirty="0">
                <a:solidFill>
                  <a:srgbClr val="00FFFF"/>
                </a:solidFill>
              </a:rPr>
              <a:t>secondary</a:t>
            </a:r>
            <a:r>
              <a:rPr lang="en-US" altLang="en-US" sz="1600" b="1" dirty="0">
                <a:solidFill>
                  <a:srgbClr val="33CCCC"/>
                </a:solidFill>
              </a:rPr>
              <a:t> </a:t>
            </a:r>
            <a:r>
              <a:rPr lang="en-US" altLang="en-US" sz="1600" b="1" dirty="0">
                <a:solidFill>
                  <a:srgbClr val="E4D490"/>
                </a:solidFill>
              </a:rPr>
              <a:t>plane pegs are replaced by V-shaped blocks</a:t>
            </a:r>
          </a:p>
        </p:txBody>
      </p:sp>
    </p:spTree>
    <p:extLst>
      <p:ext uri="{BB962C8B-B14F-4D97-AF65-F5344CB8AC3E}">
        <p14:creationId xmlns:p14="http://schemas.microsoft.com/office/powerpoint/2010/main" val="282149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85F921-BE85-444A-90B7-C50879B41C54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153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A6B11B-CFF2-442D-9304-E5AE3234FF83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Locating and Supporting Principles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05000"/>
            <a:ext cx="38481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900"/>
              <a:t>Position locating pins as far apart as possible for stability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1900"/>
          </a:p>
          <a:p>
            <a:pPr eaLnBrk="1" hangingPunct="1">
              <a:lnSpc>
                <a:spcPct val="90000"/>
              </a:lnSpc>
            </a:pPr>
            <a:r>
              <a:rPr lang="en-US" altLang="en-US" sz="1900"/>
              <a:t>Keep the center of mass low, and close to the centroid of the locator pins</a:t>
            </a:r>
          </a:p>
          <a:p>
            <a:pPr eaLnBrk="1" hangingPunct="1">
              <a:lnSpc>
                <a:spcPct val="90000"/>
              </a:lnSpc>
            </a:pPr>
            <a:endParaRPr lang="en-US" altLang="en-US" sz="1900"/>
          </a:p>
          <a:p>
            <a:pPr eaLnBrk="1" hangingPunct="1">
              <a:lnSpc>
                <a:spcPct val="90000"/>
              </a:lnSpc>
            </a:pPr>
            <a:r>
              <a:rPr lang="en-US" altLang="en-US" sz="1900"/>
              <a:t>Position locating pins to contact datum surfaces and help enforce geometric tolerance constraints</a:t>
            </a:r>
          </a:p>
          <a:p>
            <a:pPr eaLnBrk="1" hangingPunct="1">
              <a:lnSpc>
                <a:spcPct val="90000"/>
              </a:lnSpc>
            </a:pPr>
            <a:endParaRPr lang="en-US" altLang="en-US" sz="1900"/>
          </a:p>
          <a:p>
            <a:pPr eaLnBrk="1" hangingPunct="1">
              <a:lnSpc>
                <a:spcPct val="90000"/>
              </a:lnSpc>
            </a:pPr>
            <a:r>
              <a:rPr lang="en-US" altLang="en-US" sz="1900"/>
              <a:t>Locating pin surfaces should be as small as possible and wear well</a:t>
            </a:r>
          </a:p>
        </p:txBody>
      </p:sp>
      <p:sp>
        <p:nvSpPr>
          <p:cNvPr id="153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4713" y="1905000"/>
            <a:ext cx="3773487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1900" dirty="0"/>
              <a:t>Locating pin surfaces should have fixed positions – movable surfaces should be used for clamping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19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900" dirty="0"/>
              <a:t>Buttons and pins should be preferred to planar surfaces for locational control – easier to remove chips / debris and easier to replace when worn</a:t>
            </a:r>
          </a:p>
          <a:p>
            <a:pPr eaLnBrk="1" hangingPunct="1">
              <a:lnSpc>
                <a:spcPct val="90000"/>
              </a:lnSpc>
            </a:pPr>
            <a:endParaRPr lang="en-US" altLang="en-US" sz="19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1900" b="1" i="1" dirty="0">
                <a:solidFill>
                  <a:srgbClr val="FFFF00"/>
                </a:solidFill>
              </a:rPr>
              <a:t>Error-proof locating schemes are the preferred positioning systems    </a:t>
            </a:r>
            <a:r>
              <a:rPr lang="en-US" altLang="en-US" sz="1900" b="1" i="1" dirty="0">
                <a:solidFill>
                  <a:srgbClr val="FFFFFF"/>
                </a:solidFill>
              </a:rPr>
              <a:t>(</a:t>
            </a:r>
            <a:r>
              <a:rPr lang="en-US" altLang="en-US" sz="1900" b="1" i="1" dirty="0" err="1">
                <a:solidFill>
                  <a:srgbClr val="FFFFFF"/>
                </a:solidFill>
              </a:rPr>
              <a:t>poka</a:t>
            </a:r>
            <a:r>
              <a:rPr lang="en-US" altLang="en-US" sz="1900" b="1" i="1" dirty="0">
                <a:solidFill>
                  <a:srgbClr val="FFFFFF"/>
                </a:solidFill>
              </a:rPr>
              <a:t> yoke)</a:t>
            </a:r>
          </a:p>
        </p:txBody>
      </p:sp>
    </p:spTree>
    <p:extLst>
      <p:ext uri="{BB962C8B-B14F-4D97-AF65-F5344CB8AC3E}">
        <p14:creationId xmlns:p14="http://schemas.microsoft.com/office/powerpoint/2010/main" val="338592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C0E49B6-D558-449E-BA87-BEC470947628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163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163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79D5F18-0773-46C8-AE3A-3104DD4B1942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Clamping and Supporting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300"/>
              <a:t>Design clamping force directions to act against locators</a:t>
            </a:r>
          </a:p>
          <a:p>
            <a:pPr lvl="4" eaLnBrk="1" hangingPunct="1">
              <a:lnSpc>
                <a:spcPct val="110000"/>
              </a:lnSpc>
            </a:pPr>
            <a:endParaRPr lang="en-US" altLang="en-US" sz="1600"/>
          </a:p>
          <a:p>
            <a:pPr eaLnBrk="1" hangingPunct="1">
              <a:lnSpc>
                <a:spcPct val="110000"/>
              </a:lnSpc>
            </a:pPr>
            <a:r>
              <a:rPr lang="en-US" altLang="en-US" sz="2300"/>
              <a:t>Primary cutting forces should be directed toward the fixture body and not oppose clamping forces</a:t>
            </a:r>
          </a:p>
          <a:p>
            <a:pPr lvl="4" eaLnBrk="1" hangingPunct="1">
              <a:lnSpc>
                <a:spcPct val="110000"/>
              </a:lnSpc>
            </a:pPr>
            <a:endParaRPr lang="en-US" altLang="en-US" sz="1600"/>
          </a:p>
          <a:p>
            <a:pPr eaLnBrk="1" hangingPunct="1">
              <a:lnSpc>
                <a:spcPct val="110000"/>
              </a:lnSpc>
            </a:pPr>
            <a:r>
              <a:rPr lang="en-US" altLang="en-US" sz="2300"/>
              <a:t>Cutting forces should be absorbed by fixed locators/supports and not by clamping friction</a:t>
            </a:r>
          </a:p>
          <a:p>
            <a:pPr lvl="4" eaLnBrk="1" hangingPunct="1">
              <a:lnSpc>
                <a:spcPct val="110000"/>
              </a:lnSpc>
            </a:pPr>
            <a:endParaRPr lang="en-US" altLang="en-US" sz="1600"/>
          </a:p>
          <a:p>
            <a:pPr eaLnBrk="1" hangingPunct="1">
              <a:lnSpc>
                <a:spcPct val="110000"/>
              </a:lnSpc>
            </a:pPr>
            <a:r>
              <a:rPr lang="en-US" altLang="en-US" sz="2300"/>
              <a:t>Avoid clamping on surfaces with finish quality constraints</a:t>
            </a:r>
          </a:p>
          <a:p>
            <a:pPr eaLnBrk="1" hangingPunct="1">
              <a:lnSpc>
                <a:spcPct val="110000"/>
              </a:lnSpc>
            </a:pPr>
            <a:endParaRPr lang="en-US" altLang="en-US" sz="2300"/>
          </a:p>
        </p:txBody>
      </p:sp>
    </p:spTree>
    <p:extLst>
      <p:ext uri="{BB962C8B-B14F-4D97-AF65-F5344CB8AC3E}">
        <p14:creationId xmlns:p14="http://schemas.microsoft.com/office/powerpoint/2010/main" val="2251098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E1A1A3-21D2-4D4E-9D3B-1A3596F5C8C5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174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F298E4-D7AF-4405-9242-CBDBB91C30FE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Setup (Orientation)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300"/>
              <a:t>Additional setups (reorientation and clamping of the workpiece) are required whenever an operation needs to access a currently inaccessible workpiece surface</a:t>
            </a:r>
          </a:p>
          <a:p>
            <a:pPr lvl="4" eaLnBrk="1" hangingPunct="1"/>
            <a:endParaRPr lang="en-US" altLang="en-US" sz="1600"/>
          </a:p>
          <a:p>
            <a:pPr eaLnBrk="1" hangingPunct="1"/>
            <a:r>
              <a:rPr lang="en-US" altLang="en-US" sz="2300"/>
              <a:t>Setups should be minimized, because:</a:t>
            </a:r>
          </a:p>
          <a:p>
            <a:pPr lvl="1" eaLnBrk="1" hangingPunct="1"/>
            <a:r>
              <a:rPr lang="en-US" altLang="en-US" sz="2000"/>
              <a:t>Re-orientation time does not add value to the product and lowers throughput</a:t>
            </a:r>
          </a:p>
          <a:p>
            <a:pPr lvl="1" eaLnBrk="1" hangingPunct="1"/>
            <a:r>
              <a:rPr lang="en-US" altLang="en-US" sz="2000"/>
              <a:t>Additional fixtures increase the fixed costs of the product</a:t>
            </a:r>
          </a:p>
          <a:p>
            <a:pPr lvl="1" eaLnBrk="1" hangingPunct="1"/>
            <a:r>
              <a:rPr lang="en-US" altLang="en-US" sz="2000"/>
              <a:t>Re-orientation offers an additional opportunity for unacceptable variation in dimensional and geometric tolerances</a:t>
            </a:r>
          </a:p>
        </p:txBody>
      </p:sp>
    </p:spTree>
    <p:extLst>
      <p:ext uri="{BB962C8B-B14F-4D97-AF65-F5344CB8AC3E}">
        <p14:creationId xmlns:p14="http://schemas.microsoft.com/office/powerpoint/2010/main" val="3321546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F56C853-029F-46D0-987A-AE318CB2919D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184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9AE63F1-FBBB-4721-B8AC-B0FCCDC9A222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Fixturing Reduction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300"/>
              <a:t>Multipurpose fixtures are preferred to special or single purpose fixtures</a:t>
            </a:r>
          </a:p>
          <a:p>
            <a:pPr lvl="1" eaLnBrk="1" hangingPunct="1"/>
            <a:r>
              <a:rPr lang="en-US" altLang="en-US" sz="2000"/>
              <a:t>Cost reduction opportunity</a:t>
            </a:r>
          </a:p>
          <a:p>
            <a:pPr lvl="4" eaLnBrk="1" hangingPunct="1"/>
            <a:endParaRPr lang="en-US" altLang="en-US" sz="1200"/>
          </a:p>
          <a:p>
            <a:pPr eaLnBrk="1" hangingPunct="1"/>
            <a:r>
              <a:rPr lang="en-US" altLang="en-US" sz="2300"/>
              <a:t>Modular fixtures have reposition-able elements that may be reconfigured for reuse on a variety of parts</a:t>
            </a:r>
          </a:p>
          <a:p>
            <a:pPr lvl="1" eaLnBrk="1" hangingPunct="1"/>
            <a:r>
              <a:rPr lang="en-US" altLang="en-US" sz="2000"/>
              <a:t>Opportunity to recover fixturing costs over a larger number of products</a:t>
            </a:r>
          </a:p>
          <a:p>
            <a:pPr lvl="4" eaLnBrk="1" hangingPunct="1"/>
            <a:endParaRPr lang="en-US" altLang="en-US" sz="1200"/>
          </a:p>
          <a:p>
            <a:pPr eaLnBrk="1" hangingPunct="1"/>
            <a:r>
              <a:rPr lang="en-US" altLang="en-US" sz="2300"/>
              <a:t>Fixtures should be as self-contained as possible</a:t>
            </a:r>
          </a:p>
          <a:p>
            <a:pPr lvl="1" eaLnBrk="1" hangingPunct="1"/>
            <a:r>
              <a:rPr lang="en-US" altLang="en-US" sz="2000"/>
              <a:t>Fewer actuation (clamping) actions required of the operator and machine can result in greater product throughput</a:t>
            </a:r>
          </a:p>
        </p:txBody>
      </p:sp>
    </p:spTree>
    <p:extLst>
      <p:ext uri="{BB962C8B-B14F-4D97-AF65-F5344CB8AC3E}">
        <p14:creationId xmlns:p14="http://schemas.microsoft.com/office/powerpoint/2010/main" val="3408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652FDD3-3B4E-4B94-A69C-CD1A1DFF82C4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D1EFC22-F0BD-469B-9112-323026F11E12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Fixturing Images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02125" y="1981200"/>
            <a:ext cx="4632325" cy="3962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/>
              <a:t>General purpose fixtures spread the tooling cost across many, many part varieties; but increase the setup and operator time required per unit.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/>
              <a:t>Permanent fixtures minimize setup and operator time per unit, but the tooling cost is recovered over fewer part varieties.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/>
              <a:t>Modular fixtures cover the middle ground efficiently.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	(Image from Carr-Lane)</a:t>
            </a:r>
          </a:p>
        </p:txBody>
      </p:sp>
      <p:pic>
        <p:nvPicPr>
          <p:cNvPr id="1946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2012950"/>
            <a:ext cx="3570288" cy="423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0369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0FAC170-A9AB-433F-B95E-2AFAF21D68CE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78AD5F2-73F2-45E1-844D-E888BE37B33B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Fixturing Images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7113" y="2028825"/>
            <a:ext cx="2827337" cy="391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/>
              <a:t>Modular </a:t>
            </a:r>
            <a:r>
              <a:rPr lang="en-US" sz="1800" dirty="0" err="1"/>
              <a:t>fixturing</a:t>
            </a:r>
            <a:r>
              <a:rPr lang="en-US" sz="1800" dirty="0"/>
              <a:t> components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   </a:t>
            </a:r>
            <a:r>
              <a:rPr lang="en-US" sz="1600" dirty="0"/>
              <a:t>(Image from Carr-Lane)</a:t>
            </a:r>
          </a:p>
        </p:txBody>
      </p:sp>
      <p:pic>
        <p:nvPicPr>
          <p:cNvPr id="2048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863725"/>
            <a:ext cx="5543550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4533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FD76C2-1678-4A07-B5AE-5504107F7316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215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215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902BA15-D013-4EAB-8854-3A6A78F192F9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Fixturing Images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7113" y="2028825"/>
            <a:ext cx="2827337" cy="391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/>
              <a:t>Modular </a:t>
            </a:r>
            <a:r>
              <a:rPr lang="en-US" sz="1800" dirty="0" err="1"/>
              <a:t>fixturing</a:t>
            </a:r>
            <a:r>
              <a:rPr lang="en-US" sz="1800" dirty="0"/>
              <a:t> example.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   </a:t>
            </a:r>
            <a:r>
              <a:rPr lang="en-US" sz="1600" dirty="0"/>
              <a:t>(Image from Carr-Lane)</a:t>
            </a:r>
          </a:p>
        </p:txBody>
      </p:sp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2355850"/>
            <a:ext cx="5330825" cy="329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15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D09081F-970C-4356-8CB3-B3117BCD0CD1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57E33C-B8C6-406C-BBEE-98E0B563DE4F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Agenda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Manufacturing Cost Breakdown</a:t>
            </a:r>
          </a:p>
          <a:p>
            <a:pPr eaLnBrk="1" hangingPunct="1"/>
            <a:r>
              <a:rPr lang="en-US" altLang="en-US"/>
              <a:t>Value-Added Concept</a:t>
            </a:r>
          </a:p>
          <a:p>
            <a:pPr eaLnBrk="1" hangingPunct="1"/>
            <a:r>
              <a:rPr lang="en-US" altLang="en-US"/>
              <a:t>Value-Added Time in Manufacturing</a:t>
            </a:r>
          </a:p>
          <a:p>
            <a:pPr eaLnBrk="1" hangingPunct="1"/>
            <a:r>
              <a:rPr lang="en-US" altLang="en-US"/>
              <a:t>Principles of Workholding</a:t>
            </a:r>
          </a:p>
          <a:p>
            <a:pPr eaLnBrk="1" hangingPunct="1"/>
            <a:r>
              <a:rPr lang="en-US" altLang="en-US"/>
              <a:t>Questions &amp; Issues</a:t>
            </a:r>
          </a:p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570134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4174C86-5223-4231-8E9C-B6D06B7D6ED4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225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225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1190A15-448B-4215-A864-3FC1E39D5692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Fixturing Images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07113" y="2028825"/>
            <a:ext cx="2827337" cy="39147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800" dirty="0"/>
              <a:t>Examples of manual devices for providing clamping forces (left).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/>
              <a:t>Example of pneumatic (automated/manual) device for providing a clamping force (right).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dirty="0"/>
              <a:t>   </a:t>
            </a:r>
            <a:r>
              <a:rPr lang="en-US" sz="1600" dirty="0"/>
              <a:t>(Images from Carr-Lane)</a:t>
            </a:r>
          </a:p>
        </p:txBody>
      </p:sp>
      <p:pic>
        <p:nvPicPr>
          <p:cNvPr id="225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905000"/>
            <a:ext cx="2792412" cy="404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1905000"/>
            <a:ext cx="1922462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213" y="4946650"/>
            <a:ext cx="252730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3455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E7B12E-BAD1-46D3-B71E-DED209592283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636CC7-CA1D-40B9-9CD0-30BF285FCB00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Questions &amp; Issues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7245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Start preparing your engineering notebooks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Lectures slides have formulas for:</a:t>
            </a:r>
            <a:endParaRPr lang="en-US" altLang="en-US" sz="2400" dirty="0"/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dirty="0"/>
              <a:t>Lathe Operations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dirty="0"/>
              <a:t>Milling Operations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1800" dirty="0"/>
              <a:t>Drilling Operations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Lab this week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Turn in ONE report per team: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Cover Sheet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Summary of Lab Safety Fishbone 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1800" dirty="0"/>
              <a:t>Lab Check Sheet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Safe Operation Check Sheet for each machine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dirty="0"/>
              <a:t>Copy or original machine Fishbone from each member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/>
              <a:t>Prepare to construct a Fixture </a:t>
            </a:r>
          </a:p>
        </p:txBody>
      </p:sp>
    </p:spTree>
    <p:extLst>
      <p:ext uri="{BB962C8B-B14F-4D97-AF65-F5344CB8AC3E}">
        <p14:creationId xmlns:p14="http://schemas.microsoft.com/office/powerpoint/2010/main" val="1773814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5E7B12E-BAD1-46D3-B71E-DED209592283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235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1636CC7-CA1D-40B9-9CD0-30BF285FCB00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MEA – Model Eliciting Activity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17245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 dirty="0"/>
              <a:t>Modify the Fixture Cost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Lecture 03, Slide 05 formula for:</a:t>
            </a:r>
            <a:endParaRPr lang="en-US" altLang="en-US" sz="2400" dirty="0"/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A difference in Machine Rate per Hour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FFFF00"/>
                </a:solidFill>
              </a:rPr>
              <a:t>R</a:t>
            </a:r>
            <a:r>
              <a:rPr lang="en-US" altLang="en-US" sz="2400" b="1" baseline="-25000" dirty="0">
                <a:solidFill>
                  <a:srgbClr val="FFFF00"/>
                </a:solidFill>
              </a:rPr>
              <a:t>m</a:t>
            </a:r>
            <a:r>
              <a:rPr lang="en-US" altLang="en-US" sz="2400" dirty="0"/>
              <a:t> – machine rate per hour, without tooling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2400" b="1" dirty="0" err="1">
                <a:solidFill>
                  <a:srgbClr val="FFFF00"/>
                </a:solidFill>
              </a:rPr>
              <a:t>R</a:t>
            </a:r>
            <a:r>
              <a:rPr lang="en-US" altLang="en-US" sz="2400" b="1" baseline="-25000" dirty="0" err="1">
                <a:solidFill>
                  <a:srgbClr val="FFFF00"/>
                </a:solidFill>
              </a:rPr>
              <a:t>mt</a:t>
            </a:r>
            <a:r>
              <a:rPr lang="en-US" altLang="en-US" sz="2400" dirty="0"/>
              <a:t> – machine rate per hour, with tooling</a:t>
            </a:r>
            <a:endParaRPr lang="en-US" altLang="en-US" dirty="0"/>
          </a:p>
          <a:p>
            <a:pPr lvl="2" eaLnBrk="1" hangingPunct="1"/>
            <a:r>
              <a:rPr lang="en-US" altLang="en-US" dirty="0"/>
              <a:t>An effective interest rate </a:t>
            </a:r>
            <a:r>
              <a:rPr lang="en-US" altLang="en-US" b="1" dirty="0">
                <a:solidFill>
                  <a:srgbClr val="FFFF00"/>
                </a:solidFill>
              </a:rPr>
              <a:t>(</a:t>
            </a:r>
            <a:r>
              <a:rPr lang="en-US" altLang="en-US" b="1" dirty="0" err="1">
                <a:solidFill>
                  <a:srgbClr val="FFFF00"/>
                </a:solidFill>
              </a:rPr>
              <a:t>i</a:t>
            </a:r>
            <a:r>
              <a:rPr lang="en-US" altLang="en-US" b="1" dirty="0">
                <a:solidFill>
                  <a:srgbClr val="FFFF00"/>
                </a:solidFill>
              </a:rPr>
              <a:t> = </a:t>
            </a:r>
            <a:r>
              <a:rPr lang="en-US" altLang="en-US" b="1" dirty="0" err="1">
                <a:solidFill>
                  <a:srgbClr val="FFFF00"/>
                </a:solidFill>
              </a:rPr>
              <a:t>i</a:t>
            </a:r>
            <a:r>
              <a:rPr lang="en-US" altLang="en-US" b="1" baseline="-25000" dirty="0" err="1">
                <a:solidFill>
                  <a:srgbClr val="FFFF00"/>
                </a:solidFill>
              </a:rPr>
              <a:t>e</a:t>
            </a:r>
            <a:r>
              <a:rPr lang="en-US" altLang="en-US" b="1" dirty="0">
                <a:solidFill>
                  <a:srgbClr val="FFFF00"/>
                </a:solidFill>
              </a:rPr>
              <a:t>) </a:t>
            </a:r>
            <a:r>
              <a:rPr lang="en-US" altLang="en-US" dirty="0"/>
              <a:t>that has compounding and payments more frequently than once per year: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FFFF00"/>
                </a:solidFill>
              </a:rPr>
              <a:t>r</a:t>
            </a:r>
            <a:r>
              <a:rPr lang="en-US" altLang="en-US" sz="2400" dirty="0"/>
              <a:t>    – annual interest rate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FFFF00"/>
                </a:solidFill>
              </a:rPr>
              <a:t>m </a:t>
            </a:r>
            <a:r>
              <a:rPr lang="en-US" altLang="en-US" sz="2400" dirty="0"/>
              <a:t> – no. of compounding periods per year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2400" b="1" dirty="0">
                <a:solidFill>
                  <a:srgbClr val="FFFF00"/>
                </a:solidFill>
              </a:rPr>
              <a:t>m</a:t>
            </a:r>
            <a:r>
              <a:rPr lang="en-US" altLang="en-US" sz="2400" b="1" baseline="-25000" dirty="0">
                <a:solidFill>
                  <a:srgbClr val="FFFF00"/>
                </a:solidFill>
              </a:rPr>
              <a:t>e</a:t>
            </a:r>
            <a:r>
              <a:rPr lang="en-US" altLang="en-US" sz="2400" dirty="0"/>
              <a:t> – no. of compounding periods per payment  period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dirty="0"/>
              <a:t>Solve this model for a.) Cost of Tooling; b.) Total Parts</a:t>
            </a:r>
          </a:p>
        </p:txBody>
      </p:sp>
    </p:spTree>
    <p:extLst>
      <p:ext uri="{BB962C8B-B14F-4D97-AF65-F5344CB8AC3E}">
        <p14:creationId xmlns:p14="http://schemas.microsoft.com/office/powerpoint/2010/main" val="24728648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5CFB0D3-E309-48BE-A6B1-22E44D402799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72466D2-56D5-493E-B222-CD2103D88DBC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125" name="Rectangle 2"/>
          <p:cNvSpPr>
            <a:spLocks noChangeArrowheads="1"/>
          </p:cNvSpPr>
          <p:nvPr/>
        </p:nvSpPr>
        <p:spPr bwMode="auto">
          <a:xfrm>
            <a:off x="762000" y="1905000"/>
            <a:ext cx="7696200" cy="3733800"/>
          </a:xfrm>
          <a:prstGeom prst="rect">
            <a:avLst/>
          </a:prstGeom>
          <a:solidFill>
            <a:srgbClr val="E4D49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Manufacturing Cost Breakdown</a:t>
            </a:r>
          </a:p>
        </p:txBody>
      </p:sp>
      <p:sp>
        <p:nvSpPr>
          <p:cNvPr id="5127" name="Text Box 4"/>
          <p:cNvSpPr txBox="1">
            <a:spLocks noChangeArrowheads="1"/>
          </p:cNvSpPr>
          <p:nvPr/>
        </p:nvSpPr>
        <p:spPr bwMode="auto">
          <a:xfrm>
            <a:off x="990600" y="5791200"/>
            <a:ext cx="739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Fig. 2.5  Breakdown of costs for a manufactured product [Black, J T. (1991)]</a:t>
            </a:r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990600" y="2209800"/>
            <a:ext cx="838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66"/>
                </a:solidFill>
              </a:rPr>
              <a:t>Selling Price</a:t>
            </a:r>
          </a:p>
        </p:txBody>
      </p:sp>
      <p:sp>
        <p:nvSpPr>
          <p:cNvPr id="5129" name="Rectangle 7"/>
          <p:cNvSpPr>
            <a:spLocks noChangeArrowheads="1"/>
          </p:cNvSpPr>
          <p:nvPr/>
        </p:nvSpPr>
        <p:spPr bwMode="auto">
          <a:xfrm>
            <a:off x="1981200" y="2362200"/>
            <a:ext cx="61722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130" name="Rectangle 9"/>
          <p:cNvSpPr>
            <a:spLocks noChangeArrowheads="1"/>
          </p:cNvSpPr>
          <p:nvPr/>
        </p:nvSpPr>
        <p:spPr bwMode="auto">
          <a:xfrm>
            <a:off x="1981200" y="2362200"/>
            <a:ext cx="2514600" cy="304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7543800" y="19812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3366"/>
                </a:solidFill>
              </a:rPr>
              <a:t>15%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486400" y="19812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66"/>
                </a:solidFill>
              </a:rPr>
              <a:t>5%</a:t>
            </a:r>
          </a:p>
        </p:txBody>
      </p:sp>
      <p:sp>
        <p:nvSpPr>
          <p:cNvPr id="5133" name="Text Box 15"/>
          <p:cNvSpPr txBox="1">
            <a:spLocks noChangeArrowheads="1"/>
          </p:cNvSpPr>
          <p:nvPr/>
        </p:nvSpPr>
        <p:spPr bwMode="auto">
          <a:xfrm>
            <a:off x="4724400" y="2667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66"/>
                </a:solidFill>
              </a:rPr>
              <a:t>Eng’g</a:t>
            </a:r>
          </a:p>
        </p:txBody>
      </p:sp>
      <p:sp>
        <p:nvSpPr>
          <p:cNvPr id="5134" name="Text Box 20"/>
          <p:cNvSpPr txBox="1">
            <a:spLocks noChangeArrowheads="1"/>
          </p:cNvSpPr>
          <p:nvPr/>
        </p:nvSpPr>
        <p:spPr bwMode="auto">
          <a:xfrm>
            <a:off x="2133600" y="2667000"/>
            <a:ext cx="2209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66"/>
                </a:solidFill>
              </a:rPr>
              <a:t>Manufacturing Cost</a:t>
            </a:r>
          </a:p>
        </p:txBody>
      </p:sp>
      <p:sp>
        <p:nvSpPr>
          <p:cNvPr id="5135" name="Text Box 21"/>
          <p:cNvSpPr txBox="1">
            <a:spLocks noChangeArrowheads="1"/>
          </p:cNvSpPr>
          <p:nvPr/>
        </p:nvSpPr>
        <p:spPr bwMode="auto">
          <a:xfrm>
            <a:off x="5334000" y="29718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66"/>
                </a:solidFill>
              </a:rPr>
              <a:t>R &amp; D</a:t>
            </a:r>
          </a:p>
        </p:txBody>
      </p:sp>
      <p:sp>
        <p:nvSpPr>
          <p:cNvPr id="5136" name="Text Box 22"/>
          <p:cNvSpPr txBox="1">
            <a:spLocks noChangeArrowheads="1"/>
          </p:cNvSpPr>
          <p:nvPr/>
        </p:nvSpPr>
        <p:spPr bwMode="auto">
          <a:xfrm>
            <a:off x="7467600" y="2667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3366"/>
                </a:solidFill>
              </a:rPr>
              <a:t>Profit</a:t>
            </a:r>
          </a:p>
        </p:txBody>
      </p:sp>
      <p:sp>
        <p:nvSpPr>
          <p:cNvPr id="5137" name="Text Box 23"/>
          <p:cNvSpPr txBox="1">
            <a:spLocks noChangeArrowheads="1"/>
          </p:cNvSpPr>
          <p:nvPr/>
        </p:nvSpPr>
        <p:spPr bwMode="auto">
          <a:xfrm>
            <a:off x="6248400" y="2667000"/>
            <a:ext cx="8382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 dirty="0">
                <a:solidFill>
                  <a:srgbClr val="003366"/>
                </a:solidFill>
              </a:rPr>
              <a:t>Admin, Sales, </a:t>
            </a:r>
            <a:r>
              <a:rPr lang="en-US" altLang="en-US" b="1" dirty="0" err="1">
                <a:solidFill>
                  <a:srgbClr val="003366"/>
                </a:solidFill>
              </a:rPr>
              <a:t>Mktg</a:t>
            </a:r>
            <a:r>
              <a:rPr lang="en-US" altLang="en-US" b="1" dirty="0">
                <a:solidFill>
                  <a:srgbClr val="003366"/>
                </a:solidFill>
              </a:rPr>
              <a:t>, etc.</a:t>
            </a:r>
          </a:p>
        </p:txBody>
      </p:sp>
      <p:sp>
        <p:nvSpPr>
          <p:cNvPr id="5138" name="Rectangle 24"/>
          <p:cNvSpPr>
            <a:spLocks noChangeArrowheads="1"/>
          </p:cNvSpPr>
          <p:nvPr/>
        </p:nvSpPr>
        <p:spPr bwMode="auto">
          <a:xfrm>
            <a:off x="4495800" y="2362200"/>
            <a:ext cx="914400" cy="3048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139" name="Rectangle 25"/>
          <p:cNvSpPr>
            <a:spLocks noChangeArrowheads="1"/>
          </p:cNvSpPr>
          <p:nvPr/>
        </p:nvSpPr>
        <p:spPr bwMode="auto">
          <a:xfrm>
            <a:off x="5410200" y="2362200"/>
            <a:ext cx="381000" cy="3048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140" name="Rectangle 26"/>
          <p:cNvSpPr>
            <a:spLocks noChangeArrowheads="1"/>
          </p:cNvSpPr>
          <p:nvPr/>
        </p:nvSpPr>
        <p:spPr bwMode="auto">
          <a:xfrm>
            <a:off x="7239000" y="2362200"/>
            <a:ext cx="914400" cy="3048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5141" name="Text Box 27"/>
          <p:cNvSpPr txBox="1">
            <a:spLocks noChangeArrowheads="1"/>
          </p:cNvSpPr>
          <p:nvPr/>
        </p:nvSpPr>
        <p:spPr bwMode="auto">
          <a:xfrm>
            <a:off x="4724400" y="19812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66"/>
                </a:solidFill>
              </a:rPr>
              <a:t>15%</a:t>
            </a:r>
          </a:p>
        </p:txBody>
      </p:sp>
      <p:sp>
        <p:nvSpPr>
          <p:cNvPr id="5142" name="Text Box 28"/>
          <p:cNvSpPr txBox="1">
            <a:spLocks noChangeArrowheads="1"/>
          </p:cNvSpPr>
          <p:nvPr/>
        </p:nvSpPr>
        <p:spPr bwMode="auto">
          <a:xfrm>
            <a:off x="6324600" y="19812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66"/>
                </a:solidFill>
              </a:rPr>
              <a:t>25%</a:t>
            </a:r>
          </a:p>
        </p:txBody>
      </p:sp>
      <p:sp>
        <p:nvSpPr>
          <p:cNvPr id="5143" name="Text Box 29"/>
          <p:cNvSpPr txBox="1">
            <a:spLocks noChangeArrowheads="1"/>
          </p:cNvSpPr>
          <p:nvPr/>
        </p:nvSpPr>
        <p:spPr bwMode="auto">
          <a:xfrm>
            <a:off x="3124200" y="19812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66"/>
                </a:solidFill>
              </a:rPr>
              <a:t>40%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66800" y="2743200"/>
            <a:ext cx="5791200" cy="2713038"/>
            <a:chOff x="1066800" y="2743200"/>
            <a:chExt cx="5791200" cy="2713038"/>
          </a:xfrm>
        </p:grpSpPr>
        <p:sp>
          <p:nvSpPr>
            <p:cNvPr id="5146" name="Text Box 6"/>
            <p:cNvSpPr txBox="1">
              <a:spLocks noChangeArrowheads="1"/>
            </p:cNvSpPr>
            <p:nvPr/>
          </p:nvSpPr>
          <p:spPr bwMode="auto">
            <a:xfrm>
              <a:off x="1066800" y="4648200"/>
              <a:ext cx="7620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3366"/>
                  </a:solidFill>
                </a:rPr>
                <a:t>Mfg Cost</a:t>
              </a:r>
            </a:p>
          </p:txBody>
        </p:sp>
        <p:sp>
          <p:nvSpPr>
            <p:cNvPr id="5147" name="Rectangle 8"/>
            <p:cNvSpPr>
              <a:spLocks noChangeArrowheads="1"/>
            </p:cNvSpPr>
            <p:nvPr/>
          </p:nvSpPr>
          <p:spPr bwMode="auto">
            <a:xfrm>
              <a:off x="1981200" y="4800600"/>
              <a:ext cx="4876800" cy="3048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8" name="Rectangle 10"/>
            <p:cNvSpPr>
              <a:spLocks noChangeArrowheads="1"/>
            </p:cNvSpPr>
            <p:nvPr/>
          </p:nvSpPr>
          <p:spPr bwMode="auto">
            <a:xfrm>
              <a:off x="1981200" y="4800600"/>
              <a:ext cx="609600" cy="304800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49" name="Text Box 13"/>
            <p:cNvSpPr txBox="1">
              <a:spLocks noChangeArrowheads="1"/>
            </p:cNvSpPr>
            <p:nvPr/>
          </p:nvSpPr>
          <p:spPr bwMode="auto">
            <a:xfrm>
              <a:off x="5562600" y="5181600"/>
              <a:ext cx="4572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3366"/>
                  </a:solidFill>
                </a:rPr>
                <a:t>50%</a:t>
              </a:r>
            </a:p>
          </p:txBody>
        </p:sp>
        <p:sp>
          <p:nvSpPr>
            <p:cNvPr id="5150" name="Text Box 14"/>
            <p:cNvSpPr txBox="1">
              <a:spLocks noChangeArrowheads="1"/>
            </p:cNvSpPr>
            <p:nvPr/>
          </p:nvSpPr>
          <p:spPr bwMode="auto">
            <a:xfrm>
              <a:off x="3200400" y="5181600"/>
              <a:ext cx="4572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3366"/>
                  </a:solidFill>
                </a:rPr>
                <a:t>26%</a:t>
              </a:r>
            </a:p>
          </p:txBody>
        </p:sp>
        <p:sp>
          <p:nvSpPr>
            <p:cNvPr id="5151" name="Text Box 16"/>
            <p:cNvSpPr txBox="1">
              <a:spLocks noChangeArrowheads="1"/>
            </p:cNvSpPr>
            <p:nvPr/>
          </p:nvSpPr>
          <p:spPr bwMode="auto">
            <a:xfrm>
              <a:off x="5029200" y="4495800"/>
              <a:ext cx="15240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3366"/>
                  </a:solidFill>
                </a:rPr>
                <a:t>Parts &amp; Mat’ls </a:t>
              </a:r>
            </a:p>
          </p:txBody>
        </p:sp>
        <p:sp>
          <p:nvSpPr>
            <p:cNvPr id="5152" name="Text Box 17"/>
            <p:cNvSpPr txBox="1">
              <a:spLocks noChangeArrowheads="1"/>
            </p:cNvSpPr>
            <p:nvPr/>
          </p:nvSpPr>
          <p:spPr bwMode="auto">
            <a:xfrm>
              <a:off x="2057400" y="4191000"/>
              <a:ext cx="8382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3366"/>
                  </a:solidFill>
                </a:rPr>
                <a:t>Direct Labor</a:t>
              </a:r>
            </a:p>
          </p:txBody>
        </p:sp>
        <p:sp>
          <p:nvSpPr>
            <p:cNvPr id="5153" name="Line 18"/>
            <p:cNvSpPr>
              <a:spLocks noChangeShapeType="1"/>
            </p:cNvSpPr>
            <p:nvPr/>
          </p:nvSpPr>
          <p:spPr bwMode="auto">
            <a:xfrm>
              <a:off x="1981200" y="2743200"/>
              <a:ext cx="0" cy="198120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4" name="Line 19"/>
            <p:cNvSpPr>
              <a:spLocks noChangeShapeType="1"/>
            </p:cNvSpPr>
            <p:nvPr/>
          </p:nvSpPr>
          <p:spPr bwMode="auto">
            <a:xfrm>
              <a:off x="4495800" y="2743200"/>
              <a:ext cx="2286000" cy="198120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55" name="Rectangle 30"/>
            <p:cNvSpPr>
              <a:spLocks noChangeArrowheads="1"/>
            </p:cNvSpPr>
            <p:nvPr/>
          </p:nvSpPr>
          <p:spPr bwMode="auto">
            <a:xfrm>
              <a:off x="2590800" y="4800600"/>
              <a:ext cx="1295400" cy="30480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56" name="Rectangle 31"/>
            <p:cNvSpPr>
              <a:spLocks noChangeArrowheads="1"/>
            </p:cNvSpPr>
            <p:nvPr/>
          </p:nvSpPr>
          <p:spPr bwMode="auto">
            <a:xfrm>
              <a:off x="3886200" y="4800600"/>
              <a:ext cx="609600" cy="30480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157" name="Text Box 33"/>
            <p:cNvSpPr txBox="1">
              <a:spLocks noChangeArrowheads="1"/>
            </p:cNvSpPr>
            <p:nvPr/>
          </p:nvSpPr>
          <p:spPr bwMode="auto">
            <a:xfrm>
              <a:off x="2590800" y="3429000"/>
              <a:ext cx="1447800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3366"/>
                  </a:solidFill>
                </a:rPr>
                <a:t>Plant / Mach. Depreciation, Energy </a:t>
              </a:r>
            </a:p>
          </p:txBody>
        </p:sp>
        <p:sp>
          <p:nvSpPr>
            <p:cNvPr id="5158" name="Text Box 34"/>
            <p:cNvSpPr txBox="1">
              <a:spLocks noChangeArrowheads="1"/>
            </p:cNvSpPr>
            <p:nvPr/>
          </p:nvSpPr>
          <p:spPr bwMode="auto">
            <a:xfrm>
              <a:off x="3810000" y="4191000"/>
              <a:ext cx="8382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3366"/>
                  </a:solidFill>
                </a:rPr>
                <a:t>Indirect Labor</a:t>
              </a:r>
            </a:p>
          </p:txBody>
        </p:sp>
        <p:sp>
          <p:nvSpPr>
            <p:cNvPr id="5159" name="Text Box 35"/>
            <p:cNvSpPr txBox="1">
              <a:spLocks noChangeArrowheads="1"/>
            </p:cNvSpPr>
            <p:nvPr/>
          </p:nvSpPr>
          <p:spPr bwMode="auto">
            <a:xfrm>
              <a:off x="4038600" y="5181600"/>
              <a:ext cx="4572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3366"/>
                  </a:solidFill>
                </a:rPr>
                <a:t>12%</a:t>
              </a:r>
            </a:p>
          </p:txBody>
        </p:sp>
        <p:sp>
          <p:nvSpPr>
            <p:cNvPr id="5160" name="Text Box 36"/>
            <p:cNvSpPr txBox="1">
              <a:spLocks noChangeArrowheads="1"/>
            </p:cNvSpPr>
            <p:nvPr/>
          </p:nvSpPr>
          <p:spPr bwMode="auto">
            <a:xfrm>
              <a:off x="2133600" y="5181600"/>
              <a:ext cx="45720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3366"/>
                  </a:solidFill>
                </a:rPr>
                <a:t>12%</a:t>
              </a:r>
            </a:p>
          </p:txBody>
        </p:sp>
        <p:sp>
          <p:nvSpPr>
            <p:cNvPr id="5161" name="Line 37"/>
            <p:cNvSpPr>
              <a:spLocks noChangeShapeType="1"/>
            </p:cNvSpPr>
            <p:nvPr/>
          </p:nvSpPr>
          <p:spPr bwMode="auto">
            <a:xfrm>
              <a:off x="3200400" y="4267200"/>
              <a:ext cx="0" cy="45720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145" name="Line 38"/>
          <p:cNvSpPr>
            <a:spLocks noChangeShapeType="1"/>
          </p:cNvSpPr>
          <p:nvPr/>
        </p:nvSpPr>
        <p:spPr bwMode="auto">
          <a:xfrm flipV="1">
            <a:off x="5638800" y="2743200"/>
            <a:ext cx="0" cy="22860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6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2F6AFCA-C7CE-4BAA-83AD-5D4C34EB6D2F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61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61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1DA90C6-3B26-49B2-8839-2C9616A82627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Economic Justification of Tooling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8382000" cy="4038600"/>
          </a:xfrm>
        </p:spPr>
        <p:txBody>
          <a:bodyPr/>
          <a:lstStyle/>
          <a:p>
            <a:pPr eaLnBrk="1" hangingPunct="1"/>
            <a:r>
              <a:rPr lang="en-US" altLang="en-US" sz="2700" dirty="0"/>
              <a:t>Tooling can be justified / rejected based on economic principles</a:t>
            </a:r>
          </a:p>
          <a:p>
            <a:pPr lvl="1" eaLnBrk="1" hangingPunct="1"/>
            <a:r>
              <a:rPr lang="en-US" altLang="en-US" sz="2000" b="1" dirty="0">
                <a:solidFill>
                  <a:srgbClr val="00FFFF"/>
                </a:solidFill>
              </a:rPr>
              <a:t>savings/piece</a:t>
            </a:r>
            <a:r>
              <a:rPr lang="en-US" altLang="en-US" sz="2000" dirty="0"/>
              <a:t> must be </a:t>
            </a:r>
            <a:r>
              <a:rPr lang="en-US" altLang="en-US" sz="2000" b="1" u="sng" dirty="0">
                <a:sym typeface="Symbol" pitchFamily="18" charset="2"/>
              </a:rPr>
              <a:t>better than</a:t>
            </a:r>
            <a:r>
              <a:rPr lang="en-US" altLang="en-US" sz="2000" dirty="0"/>
              <a:t> the </a:t>
            </a:r>
            <a:r>
              <a:rPr lang="en-US" altLang="en-US" sz="2000" dirty="0">
                <a:solidFill>
                  <a:srgbClr val="DDDDDD"/>
                </a:solidFill>
              </a:rPr>
              <a:t>increased cost/piece</a:t>
            </a:r>
            <a:r>
              <a:rPr lang="en-US" altLang="en-US" sz="2200" dirty="0"/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	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295400" y="3505200"/>
            <a:ext cx="6781800" cy="1006475"/>
            <a:chOff x="1600200" y="3505200"/>
            <a:chExt cx="6781800" cy="1006475"/>
          </a:xfrm>
        </p:grpSpPr>
        <p:sp>
          <p:nvSpPr>
            <p:cNvPr id="6170" name="Text Box 4"/>
            <p:cNvSpPr txBox="1">
              <a:spLocks noChangeArrowheads="1"/>
            </p:cNvSpPr>
            <p:nvPr/>
          </p:nvSpPr>
          <p:spPr bwMode="auto">
            <a:xfrm>
              <a:off x="6400800" y="3810000"/>
              <a:ext cx="18065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DDDDDD"/>
                  </a:solidFill>
                </a:rPr>
                <a:t>tooling cost/pc</a:t>
              </a:r>
            </a:p>
          </p:txBody>
        </p:sp>
        <p:sp>
          <p:nvSpPr>
            <p:cNvPr id="6171" name="Text Box 5"/>
            <p:cNvSpPr txBox="1">
              <a:spLocks noChangeArrowheads="1"/>
            </p:cNvSpPr>
            <p:nvPr/>
          </p:nvSpPr>
          <p:spPr bwMode="auto">
            <a:xfrm>
              <a:off x="5715000" y="3733800"/>
              <a:ext cx="3508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en-US" sz="2400" b="1" dirty="0">
                  <a:solidFill>
                    <a:srgbClr val="E4D490"/>
                  </a:solidFill>
                  <a:latin typeface="Times New Roman" pitchFamily="18" charset="0"/>
                  <a:sym typeface="Symbol" pitchFamily="18" charset="2"/>
                </a:rPr>
                <a:t></a:t>
              </a:r>
              <a:endParaRPr lang="en-US" altLang="en-US" sz="2400" b="1" dirty="0">
                <a:solidFill>
                  <a:srgbClr val="E4D490"/>
                </a:solidFill>
                <a:latin typeface="Times New Roman" pitchFamily="18" charset="0"/>
              </a:endParaRPr>
            </a:p>
          </p:txBody>
        </p:sp>
        <p:sp>
          <p:nvSpPr>
            <p:cNvPr id="6172" name="Text Box 6"/>
            <p:cNvSpPr txBox="1">
              <a:spLocks noChangeArrowheads="1"/>
            </p:cNvSpPr>
            <p:nvPr/>
          </p:nvSpPr>
          <p:spPr bwMode="auto">
            <a:xfrm>
              <a:off x="1676400" y="3810000"/>
              <a:ext cx="1557338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chemeClr val="accent1"/>
                  </a:solidFill>
                </a:rPr>
                <a:t>total cost/pc w/o tooling</a:t>
              </a:r>
            </a:p>
          </p:txBody>
        </p:sp>
        <p:sp>
          <p:nvSpPr>
            <p:cNvPr id="6173" name="Text Box 7"/>
            <p:cNvSpPr txBox="1">
              <a:spLocks noChangeArrowheads="1"/>
            </p:cNvSpPr>
            <p:nvPr/>
          </p:nvSpPr>
          <p:spPr bwMode="auto">
            <a:xfrm>
              <a:off x="3581400" y="3810000"/>
              <a:ext cx="1860550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000" dirty="0">
                  <a:solidFill>
                    <a:srgbClr val="FFFF00"/>
                  </a:solidFill>
                </a:rPr>
                <a:t>total cost/pc if tooling existed</a:t>
              </a:r>
            </a:p>
          </p:txBody>
        </p:sp>
        <p:sp>
          <p:nvSpPr>
            <p:cNvPr id="6174" name="Line 8"/>
            <p:cNvSpPr>
              <a:spLocks noChangeShapeType="1"/>
            </p:cNvSpPr>
            <p:nvPr/>
          </p:nvSpPr>
          <p:spPr bwMode="auto">
            <a:xfrm>
              <a:off x="3276600" y="4114800"/>
              <a:ext cx="228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75" name="AutoShape 9"/>
            <p:cNvSpPr>
              <a:spLocks/>
            </p:cNvSpPr>
            <p:nvPr/>
          </p:nvSpPr>
          <p:spPr bwMode="auto">
            <a:xfrm rot="5400000">
              <a:off x="3314700" y="1790700"/>
              <a:ext cx="381000" cy="381000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28575">
              <a:solidFill>
                <a:srgbClr val="00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76" name="AutoShape 10"/>
            <p:cNvSpPr>
              <a:spLocks/>
            </p:cNvSpPr>
            <p:nvPr/>
          </p:nvSpPr>
          <p:spPr bwMode="auto">
            <a:xfrm rot="5400000">
              <a:off x="7124700" y="2628900"/>
              <a:ext cx="381000" cy="2133600"/>
            </a:xfrm>
            <a:prstGeom prst="leftBrace">
              <a:avLst>
                <a:gd name="adj1" fmla="val 46667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533400" y="4572000"/>
            <a:ext cx="8153400" cy="1692275"/>
            <a:chOff x="838200" y="4572000"/>
            <a:chExt cx="8153400" cy="1692275"/>
          </a:xfrm>
        </p:grpSpPr>
        <p:sp>
          <p:nvSpPr>
            <p:cNvPr id="6153" name="Line 24"/>
            <p:cNvSpPr>
              <a:spLocks noChangeShapeType="1"/>
            </p:cNvSpPr>
            <p:nvPr/>
          </p:nvSpPr>
          <p:spPr bwMode="auto">
            <a:xfrm>
              <a:off x="7543800" y="5562600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154" name="Group 12"/>
            <p:cNvGrpSpPr>
              <a:grpSpLocks/>
            </p:cNvGrpSpPr>
            <p:nvPr/>
          </p:nvGrpSpPr>
          <p:grpSpPr bwMode="auto">
            <a:xfrm>
              <a:off x="914400" y="4953000"/>
              <a:ext cx="2590800" cy="1311275"/>
              <a:chOff x="672" y="3024"/>
              <a:chExt cx="1632" cy="826"/>
            </a:xfrm>
          </p:grpSpPr>
          <p:sp>
            <p:nvSpPr>
              <p:cNvPr id="6166" name="Text Box 13"/>
              <p:cNvSpPr txBox="1">
                <a:spLocks noChangeArrowheads="1"/>
              </p:cNvSpPr>
              <p:nvPr/>
            </p:nvSpPr>
            <p:spPr bwMode="auto">
              <a:xfrm>
                <a:off x="672" y="3024"/>
                <a:ext cx="624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solidFill>
                      <a:schemeClr val="accent1"/>
                    </a:solidFill>
                  </a:rPr>
                  <a:t>labor cost/pc w/o tooling</a:t>
                </a:r>
              </a:p>
            </p:txBody>
          </p:sp>
          <p:sp>
            <p:nvSpPr>
              <p:cNvPr id="6167" name="Line 14"/>
              <p:cNvSpPr>
                <a:spLocks noChangeShapeType="1"/>
              </p:cNvSpPr>
              <p:nvPr/>
            </p:nvSpPr>
            <p:spPr bwMode="auto">
              <a:xfrm>
                <a:off x="1296" y="3408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68" name="Text Box 15"/>
              <p:cNvSpPr txBox="1">
                <a:spLocks noChangeArrowheads="1"/>
              </p:cNvSpPr>
              <p:nvPr/>
            </p:nvSpPr>
            <p:spPr bwMode="auto">
              <a:xfrm>
                <a:off x="1488" y="3024"/>
                <a:ext cx="816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000">
                    <a:solidFill>
                      <a:schemeClr val="accent1"/>
                    </a:solidFill>
                  </a:rPr>
                  <a:t>machine cost/pc w/o tooling</a:t>
                </a:r>
              </a:p>
            </p:txBody>
          </p:sp>
          <p:sp>
            <p:nvSpPr>
              <p:cNvPr id="6169" name="Line 16"/>
              <p:cNvSpPr>
                <a:spLocks noChangeShapeType="1"/>
              </p:cNvSpPr>
              <p:nvPr/>
            </p:nvSpPr>
            <p:spPr bwMode="auto">
              <a:xfrm rot="5400000">
                <a:off x="1296" y="3408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6155" name="Group 18"/>
            <p:cNvGrpSpPr>
              <a:grpSpLocks/>
            </p:cNvGrpSpPr>
            <p:nvPr/>
          </p:nvGrpSpPr>
          <p:grpSpPr bwMode="auto">
            <a:xfrm>
              <a:off x="3810000" y="4953000"/>
              <a:ext cx="2590800" cy="1311275"/>
              <a:chOff x="672" y="3024"/>
              <a:chExt cx="1632" cy="826"/>
            </a:xfrm>
          </p:grpSpPr>
          <p:sp>
            <p:nvSpPr>
              <p:cNvPr id="6162" name="Text Box 19"/>
              <p:cNvSpPr txBox="1">
                <a:spLocks noChangeArrowheads="1"/>
              </p:cNvSpPr>
              <p:nvPr/>
            </p:nvSpPr>
            <p:spPr bwMode="auto">
              <a:xfrm>
                <a:off x="672" y="3024"/>
                <a:ext cx="624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000" dirty="0">
                    <a:solidFill>
                      <a:srgbClr val="FFFF00"/>
                    </a:solidFill>
                  </a:rPr>
                  <a:t>labor cost/pc with tooling</a:t>
                </a:r>
              </a:p>
            </p:txBody>
          </p:sp>
          <p:sp>
            <p:nvSpPr>
              <p:cNvPr id="6163" name="Line 20"/>
              <p:cNvSpPr>
                <a:spLocks noChangeShapeType="1"/>
              </p:cNvSpPr>
              <p:nvPr/>
            </p:nvSpPr>
            <p:spPr bwMode="auto">
              <a:xfrm>
                <a:off x="1296" y="3408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64" name="Text Box 21"/>
              <p:cNvSpPr txBox="1">
                <a:spLocks noChangeArrowheads="1"/>
              </p:cNvSpPr>
              <p:nvPr/>
            </p:nvSpPr>
            <p:spPr bwMode="auto">
              <a:xfrm>
                <a:off x="1488" y="3024"/>
                <a:ext cx="816" cy="8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/>
                <a:r>
                  <a:rPr lang="en-US" altLang="en-US" sz="2000" dirty="0">
                    <a:solidFill>
                      <a:srgbClr val="FFFF00"/>
                    </a:solidFill>
                  </a:rPr>
                  <a:t>machine cost/pc with tooling</a:t>
                </a:r>
              </a:p>
            </p:txBody>
          </p:sp>
          <p:sp>
            <p:nvSpPr>
              <p:cNvPr id="6165" name="Line 22"/>
              <p:cNvSpPr>
                <a:spLocks noChangeShapeType="1"/>
              </p:cNvSpPr>
              <p:nvPr/>
            </p:nvSpPr>
            <p:spPr bwMode="auto">
              <a:xfrm rot="5400000">
                <a:off x="1296" y="3408"/>
                <a:ext cx="19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156" name="Text Box 23"/>
            <p:cNvSpPr txBox="1">
              <a:spLocks noChangeArrowheads="1"/>
            </p:cNvSpPr>
            <p:nvPr/>
          </p:nvSpPr>
          <p:spPr bwMode="auto">
            <a:xfrm>
              <a:off x="6553200" y="4953000"/>
              <a:ext cx="1066800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DDDDDD"/>
                  </a:solidFill>
                </a:rPr>
                <a:t>cost </a:t>
              </a:r>
            </a:p>
            <a:p>
              <a:pPr algn="ctr" eaLnBrk="1" hangingPunct="1"/>
              <a:r>
                <a:rPr lang="en-US" altLang="en-US" sz="2000">
                  <a:solidFill>
                    <a:srgbClr val="DDDDDD"/>
                  </a:solidFill>
                </a:rPr>
                <a:t>of tooling</a:t>
              </a:r>
            </a:p>
            <a:p>
              <a:pPr algn="ctr" eaLnBrk="1" hangingPunct="1"/>
              <a:r>
                <a:rPr lang="en-US" altLang="en-US" sz="2000">
                  <a:solidFill>
                    <a:srgbClr val="DDDDDD"/>
                  </a:solidFill>
                </a:rPr>
                <a:t>per pc</a:t>
              </a:r>
            </a:p>
          </p:txBody>
        </p:sp>
        <p:sp>
          <p:nvSpPr>
            <p:cNvPr id="6157" name="Text Box 25"/>
            <p:cNvSpPr txBox="1">
              <a:spLocks noChangeArrowheads="1"/>
            </p:cNvSpPr>
            <p:nvPr/>
          </p:nvSpPr>
          <p:spPr bwMode="auto">
            <a:xfrm>
              <a:off x="7924800" y="4953000"/>
              <a:ext cx="1066800" cy="1311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en-US" altLang="en-US" sz="2000">
                  <a:solidFill>
                    <a:srgbClr val="DDDDDD"/>
                  </a:solidFill>
                </a:rPr>
                <a:t>interest on tooling cost/pc</a:t>
              </a:r>
            </a:p>
          </p:txBody>
        </p:sp>
        <p:sp>
          <p:nvSpPr>
            <p:cNvPr id="6158" name="Line 26"/>
            <p:cNvSpPr>
              <a:spLocks noChangeShapeType="1"/>
            </p:cNvSpPr>
            <p:nvPr/>
          </p:nvSpPr>
          <p:spPr bwMode="auto">
            <a:xfrm rot="5400000">
              <a:off x="7543800" y="5562600"/>
              <a:ext cx="3048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9" name="AutoShape 28"/>
            <p:cNvSpPr>
              <a:spLocks/>
            </p:cNvSpPr>
            <p:nvPr/>
          </p:nvSpPr>
          <p:spPr bwMode="auto">
            <a:xfrm rot="5400000">
              <a:off x="1905000" y="3505200"/>
              <a:ext cx="381000" cy="2514600"/>
            </a:xfrm>
            <a:prstGeom prst="leftBrace">
              <a:avLst>
                <a:gd name="adj1" fmla="val 55000"/>
                <a:gd name="adj2" fmla="val 50000"/>
              </a:avLst>
            </a:prstGeom>
            <a:noFill/>
            <a:ln w="28575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0" name="AutoShape 29"/>
            <p:cNvSpPr>
              <a:spLocks/>
            </p:cNvSpPr>
            <p:nvPr/>
          </p:nvSpPr>
          <p:spPr bwMode="auto">
            <a:xfrm rot="5400000">
              <a:off x="4724400" y="3505200"/>
              <a:ext cx="381000" cy="2514600"/>
            </a:xfrm>
            <a:prstGeom prst="leftBrace">
              <a:avLst>
                <a:gd name="adj1" fmla="val 55000"/>
                <a:gd name="adj2" fmla="val 50000"/>
              </a:avLst>
            </a:prstGeom>
            <a:noFill/>
            <a:ln w="28575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61" name="AutoShape 30"/>
            <p:cNvSpPr>
              <a:spLocks/>
            </p:cNvSpPr>
            <p:nvPr/>
          </p:nvSpPr>
          <p:spPr bwMode="auto">
            <a:xfrm rot="5400000">
              <a:off x="7543800" y="3505200"/>
              <a:ext cx="381000" cy="2514600"/>
            </a:xfrm>
            <a:prstGeom prst="leftBrace">
              <a:avLst>
                <a:gd name="adj1" fmla="val 55000"/>
                <a:gd name="adj2" fmla="val 50000"/>
              </a:avLst>
            </a:prstGeom>
            <a:noFill/>
            <a:ln w="28575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618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88D5A5E-7842-41B3-87FE-581779EAF87F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71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1580C3A-34D4-4806-AB44-B9568374C4C6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7173" name="Rectangle 11"/>
          <p:cNvSpPr>
            <a:spLocks noChangeArrowheads="1"/>
          </p:cNvSpPr>
          <p:nvPr/>
        </p:nvSpPr>
        <p:spPr bwMode="auto">
          <a:xfrm>
            <a:off x="914400" y="5410200"/>
            <a:ext cx="5638800" cy="914400"/>
          </a:xfrm>
          <a:prstGeom prst="rect">
            <a:avLst/>
          </a:prstGeom>
          <a:solidFill>
            <a:srgbClr val="E4D49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914400" y="5562600"/>
            <a:ext cx="7239000" cy="794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3366"/>
                </a:solidFill>
              </a:rPr>
              <a:t>(R + R</a:t>
            </a:r>
            <a:r>
              <a:rPr lang="en-US" altLang="en-US" sz="2400" b="1" baseline="-25000" dirty="0">
                <a:solidFill>
                  <a:srgbClr val="003366"/>
                </a:solidFill>
              </a:rPr>
              <a:t>m</a:t>
            </a:r>
            <a:r>
              <a:rPr lang="en-US" altLang="en-US" sz="2400" b="1" dirty="0">
                <a:solidFill>
                  <a:srgbClr val="003366"/>
                </a:solidFill>
              </a:rPr>
              <a:t>)t </a:t>
            </a:r>
            <a:r>
              <a:rPr lang="en-US" altLang="en-US" sz="3200" b="1" baseline="30000" dirty="0">
                <a:solidFill>
                  <a:srgbClr val="003366"/>
                </a:solidFill>
              </a:rPr>
              <a:t>_</a:t>
            </a:r>
            <a:r>
              <a:rPr lang="en-US" altLang="en-US" sz="2400" b="1" dirty="0">
                <a:solidFill>
                  <a:srgbClr val="003366"/>
                </a:solidFill>
              </a:rPr>
              <a:t> (</a:t>
            </a:r>
            <a:r>
              <a:rPr lang="en-US" altLang="en-US" sz="2400" b="1" dirty="0" err="1">
                <a:solidFill>
                  <a:srgbClr val="003366"/>
                </a:solidFill>
              </a:rPr>
              <a:t>R</a:t>
            </a:r>
            <a:r>
              <a:rPr lang="en-US" altLang="en-US" sz="2400" b="1" baseline="-25000" dirty="0" err="1">
                <a:solidFill>
                  <a:srgbClr val="003366"/>
                </a:solidFill>
              </a:rPr>
              <a:t>t</a:t>
            </a:r>
            <a:r>
              <a:rPr lang="en-US" altLang="en-US" sz="2400" b="1" dirty="0">
                <a:solidFill>
                  <a:srgbClr val="003366"/>
                </a:solidFill>
              </a:rPr>
              <a:t> + R</a:t>
            </a:r>
            <a:r>
              <a:rPr lang="en-US" altLang="en-US" sz="2400" b="1" baseline="-25000" dirty="0">
                <a:solidFill>
                  <a:srgbClr val="003366"/>
                </a:solidFill>
              </a:rPr>
              <a:t>m</a:t>
            </a:r>
            <a:r>
              <a:rPr lang="en-US" altLang="en-US" sz="2400" b="1" dirty="0">
                <a:solidFill>
                  <a:srgbClr val="003366"/>
                </a:solidFill>
              </a:rPr>
              <a:t>)</a:t>
            </a:r>
            <a:r>
              <a:rPr lang="en-US" altLang="en-US" sz="2400" b="1" dirty="0" err="1">
                <a:solidFill>
                  <a:srgbClr val="003366"/>
                </a:solidFill>
              </a:rPr>
              <a:t>t</a:t>
            </a:r>
            <a:r>
              <a:rPr lang="en-US" altLang="en-US" sz="2400" b="1" baseline="-25000" dirty="0" err="1">
                <a:solidFill>
                  <a:srgbClr val="003366"/>
                </a:solidFill>
              </a:rPr>
              <a:t>t</a:t>
            </a:r>
            <a:r>
              <a:rPr lang="en-US" altLang="en-US" sz="2400" b="1" dirty="0">
                <a:solidFill>
                  <a:srgbClr val="003366"/>
                </a:solidFill>
              </a:rPr>
              <a:t> </a:t>
            </a:r>
            <a:r>
              <a:rPr lang="en-US" altLang="en-US" sz="2400" b="1" dirty="0">
                <a:solidFill>
                  <a:srgbClr val="003366"/>
                </a:solidFill>
                <a:sym typeface="Symbol" pitchFamily="18" charset="2"/>
              </a:rPr>
              <a:t></a:t>
            </a:r>
            <a:r>
              <a:rPr lang="en-US" altLang="en-US" sz="2400" b="1" dirty="0">
                <a:solidFill>
                  <a:srgbClr val="003366"/>
                </a:solidFill>
              </a:rPr>
              <a:t> C</a:t>
            </a:r>
            <a:r>
              <a:rPr lang="en-US" altLang="en-US" sz="2400" b="1" baseline="-25000" dirty="0">
                <a:solidFill>
                  <a:srgbClr val="003366"/>
                </a:solidFill>
              </a:rPr>
              <a:t>t</a:t>
            </a:r>
            <a:r>
              <a:rPr lang="en-US" altLang="en-US" sz="2400" b="1" dirty="0">
                <a:solidFill>
                  <a:srgbClr val="003366"/>
                </a:solidFill>
              </a:rPr>
              <a:t>      </a:t>
            </a:r>
            <a:r>
              <a:rPr lang="en-US" altLang="en-US" sz="2400" b="1" dirty="0" err="1">
                <a:solidFill>
                  <a:srgbClr val="003366"/>
                </a:solidFill>
              </a:rPr>
              <a:t>i</a:t>
            </a:r>
            <a:r>
              <a:rPr lang="en-US" altLang="en-US" sz="2400" b="1" dirty="0">
                <a:solidFill>
                  <a:srgbClr val="003366"/>
                </a:solidFill>
              </a:rPr>
              <a:t>(1 + </a:t>
            </a:r>
            <a:r>
              <a:rPr lang="en-US" altLang="en-US" sz="2400" b="1" dirty="0" err="1">
                <a:solidFill>
                  <a:srgbClr val="003366"/>
                </a:solidFill>
              </a:rPr>
              <a:t>i</a:t>
            </a:r>
            <a:r>
              <a:rPr lang="en-US" altLang="en-US" sz="2400" b="1" dirty="0">
                <a:solidFill>
                  <a:srgbClr val="003366"/>
                </a:solidFill>
              </a:rPr>
              <a:t>)</a:t>
            </a:r>
            <a:r>
              <a:rPr lang="en-US" altLang="en-US" sz="2400" b="1" baseline="30000" dirty="0">
                <a:solidFill>
                  <a:srgbClr val="003366"/>
                </a:solidFill>
              </a:rPr>
              <a:t>n</a:t>
            </a:r>
            <a:r>
              <a:rPr lang="en-US" altLang="en-US" sz="2400" b="1" dirty="0">
                <a:solidFill>
                  <a:srgbClr val="003366"/>
                </a:solidFill>
              </a:rPr>
              <a:t>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003366"/>
                </a:solidFill>
              </a:rPr>
              <a:t>			        N	   (</a:t>
            </a:r>
            <a:r>
              <a:rPr lang="en-US" altLang="en-US" sz="2400" b="1" dirty="0" err="1">
                <a:solidFill>
                  <a:srgbClr val="003366"/>
                </a:solidFill>
              </a:rPr>
              <a:t>i</a:t>
            </a:r>
            <a:r>
              <a:rPr lang="en-US" altLang="en-US" sz="2400" b="1" dirty="0">
                <a:solidFill>
                  <a:srgbClr val="003366"/>
                </a:solidFill>
              </a:rPr>
              <a:t> + 1)</a:t>
            </a:r>
            <a:r>
              <a:rPr lang="en-US" altLang="en-US" sz="2400" b="1" baseline="30000" dirty="0">
                <a:solidFill>
                  <a:srgbClr val="003366"/>
                </a:solidFill>
              </a:rPr>
              <a:t>n </a:t>
            </a:r>
            <a:r>
              <a:rPr lang="en-US" altLang="en-US" sz="3200" b="1" baseline="30000" dirty="0">
                <a:solidFill>
                  <a:srgbClr val="003366"/>
                </a:solidFill>
              </a:rPr>
              <a:t>_</a:t>
            </a:r>
            <a:r>
              <a:rPr lang="en-US" altLang="en-US" sz="2400" b="1" dirty="0">
                <a:solidFill>
                  <a:srgbClr val="003366"/>
                </a:solidFill>
              </a:rPr>
              <a:t> 1</a:t>
            </a:r>
          </a:p>
        </p:txBody>
      </p:sp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Economic Justification of Tooling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tabLst>
                <a:tab pos="461963" algn="l"/>
              </a:tabLst>
            </a:pPr>
            <a:r>
              <a:rPr lang="en-US" altLang="en-US" sz="2000" b="1" dirty="0"/>
              <a:t>R</a:t>
            </a:r>
            <a:r>
              <a:rPr lang="en-US" altLang="en-US" sz="2000" dirty="0"/>
              <a:t>	= labor rate/</a:t>
            </a:r>
            <a:r>
              <a:rPr lang="en-US" altLang="en-US" sz="2000" dirty="0" err="1"/>
              <a:t>hr</a:t>
            </a:r>
            <a:r>
              <a:rPr lang="en-US" altLang="en-US" sz="2000" dirty="0"/>
              <a:t>, without tooling</a:t>
            </a:r>
          </a:p>
          <a:p>
            <a:pPr eaLnBrk="1" hangingPunct="1">
              <a:buFont typeface="Wingdings" pitchFamily="2" charset="2"/>
              <a:buNone/>
              <a:tabLst>
                <a:tab pos="461963" algn="l"/>
              </a:tabLst>
            </a:pPr>
            <a:r>
              <a:rPr lang="en-US" altLang="en-US" sz="2000" b="1" dirty="0" err="1"/>
              <a:t>R</a:t>
            </a:r>
            <a:r>
              <a:rPr lang="en-US" altLang="en-US" sz="2000" b="1" baseline="-25000" dirty="0" err="1"/>
              <a:t>t</a:t>
            </a:r>
            <a:r>
              <a:rPr lang="en-US" altLang="en-US" sz="2000" dirty="0"/>
              <a:t>	= labor rate/</a:t>
            </a:r>
            <a:r>
              <a:rPr lang="en-US" altLang="en-US" sz="2000" dirty="0" err="1"/>
              <a:t>hr</a:t>
            </a:r>
            <a:r>
              <a:rPr lang="en-US" altLang="en-US" sz="2000" dirty="0"/>
              <a:t>, with tooling</a:t>
            </a:r>
          </a:p>
          <a:p>
            <a:pPr eaLnBrk="1" hangingPunct="1">
              <a:buFont typeface="Wingdings" pitchFamily="2" charset="2"/>
              <a:buNone/>
              <a:tabLst>
                <a:tab pos="461963" algn="l"/>
              </a:tabLst>
            </a:pPr>
            <a:r>
              <a:rPr lang="en-US" altLang="en-US" sz="2000" b="1" dirty="0"/>
              <a:t>t</a:t>
            </a:r>
            <a:r>
              <a:rPr lang="en-US" altLang="en-US" sz="2000" dirty="0"/>
              <a:t>	= hours/pc, without tooling</a:t>
            </a:r>
          </a:p>
          <a:p>
            <a:pPr eaLnBrk="1" hangingPunct="1">
              <a:buFont typeface="Wingdings" pitchFamily="2" charset="2"/>
              <a:buNone/>
              <a:tabLst>
                <a:tab pos="461963" algn="l"/>
              </a:tabLst>
            </a:pPr>
            <a:r>
              <a:rPr lang="en-US" altLang="en-US" sz="2000" b="1" dirty="0" err="1"/>
              <a:t>t</a:t>
            </a:r>
            <a:r>
              <a:rPr lang="en-US" altLang="en-US" sz="2000" b="1" baseline="-25000" dirty="0" err="1"/>
              <a:t>t</a:t>
            </a:r>
            <a:r>
              <a:rPr lang="en-US" altLang="en-US" sz="2000" dirty="0"/>
              <a:t>	= hours/pc, with tooling</a:t>
            </a:r>
          </a:p>
          <a:p>
            <a:pPr eaLnBrk="1" hangingPunct="1">
              <a:buFont typeface="Wingdings" pitchFamily="2" charset="2"/>
              <a:buNone/>
              <a:tabLst>
                <a:tab pos="461963" algn="l"/>
              </a:tabLst>
            </a:pPr>
            <a:r>
              <a:rPr lang="en-US" altLang="en-US" sz="2000" b="1" dirty="0"/>
              <a:t>R</a:t>
            </a:r>
            <a:r>
              <a:rPr lang="en-US" altLang="en-US" sz="2000" b="1" baseline="-25000" dirty="0"/>
              <a:t>m</a:t>
            </a:r>
            <a:r>
              <a:rPr lang="en-US" altLang="en-US" sz="2000" dirty="0"/>
              <a:t>	= machine rate/</a:t>
            </a:r>
            <a:r>
              <a:rPr lang="en-US" altLang="en-US" sz="2000" dirty="0" err="1"/>
              <a:t>hr</a:t>
            </a:r>
            <a:r>
              <a:rPr lang="en-US" altLang="en-US" sz="2000" dirty="0"/>
              <a:t>, including overhead</a:t>
            </a:r>
          </a:p>
          <a:p>
            <a:pPr eaLnBrk="1" hangingPunct="1">
              <a:buFont typeface="Wingdings" pitchFamily="2" charset="2"/>
              <a:buNone/>
              <a:tabLst>
                <a:tab pos="461963" algn="l"/>
              </a:tabLst>
            </a:pPr>
            <a:r>
              <a:rPr lang="en-US" altLang="en-US" sz="2000" b="1" dirty="0"/>
              <a:t>C</a:t>
            </a:r>
            <a:r>
              <a:rPr lang="en-US" altLang="en-US" sz="2000" b="1" baseline="-25000" dirty="0"/>
              <a:t>t</a:t>
            </a:r>
            <a:r>
              <a:rPr lang="en-US" altLang="en-US" sz="2000" dirty="0"/>
              <a:t>	= cost of tooling</a:t>
            </a:r>
          </a:p>
          <a:p>
            <a:pPr eaLnBrk="1" hangingPunct="1">
              <a:buFont typeface="Wingdings" pitchFamily="2" charset="2"/>
              <a:buNone/>
              <a:tabLst>
                <a:tab pos="461963" algn="l"/>
              </a:tabLst>
            </a:pPr>
            <a:r>
              <a:rPr lang="en-US" altLang="en-US" sz="2000" b="1" dirty="0"/>
              <a:t>n</a:t>
            </a:r>
            <a:r>
              <a:rPr lang="en-US" altLang="en-US" sz="2000" dirty="0"/>
              <a:t>	= number of interest periods tooling will be used</a:t>
            </a:r>
          </a:p>
          <a:p>
            <a:pPr eaLnBrk="1" hangingPunct="1">
              <a:buFont typeface="Wingdings" pitchFamily="2" charset="2"/>
              <a:buNone/>
              <a:tabLst>
                <a:tab pos="461963" algn="l"/>
              </a:tabLst>
            </a:pPr>
            <a:r>
              <a:rPr lang="en-US" altLang="en-US" sz="2000" b="1" dirty="0" err="1"/>
              <a:t>i</a:t>
            </a:r>
            <a:r>
              <a:rPr lang="en-US" altLang="en-US" sz="2000" dirty="0"/>
              <a:t>	= interest rate per period (cost of capital)</a:t>
            </a:r>
          </a:p>
          <a:p>
            <a:pPr eaLnBrk="1" hangingPunct="1">
              <a:buFont typeface="Wingdings" pitchFamily="2" charset="2"/>
              <a:buNone/>
              <a:tabLst>
                <a:tab pos="461963" algn="l"/>
              </a:tabLst>
            </a:pPr>
            <a:r>
              <a:rPr lang="en-US" altLang="en-US" sz="2000" b="1" dirty="0"/>
              <a:t>N</a:t>
            </a:r>
            <a:r>
              <a:rPr lang="en-US" altLang="en-US" sz="2000" dirty="0"/>
              <a:t>	= number of pieces to be produced with tooling</a:t>
            </a:r>
          </a:p>
        </p:txBody>
      </p:sp>
      <p:sp>
        <p:nvSpPr>
          <p:cNvPr id="7177" name="Line 5"/>
          <p:cNvSpPr>
            <a:spLocks noChangeShapeType="1"/>
          </p:cNvSpPr>
          <p:nvPr/>
        </p:nvSpPr>
        <p:spPr bwMode="auto">
          <a:xfrm>
            <a:off x="4343400" y="5943600"/>
            <a:ext cx="381000" cy="0"/>
          </a:xfrm>
          <a:prstGeom prst="line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8" name="Line 6"/>
          <p:cNvSpPr>
            <a:spLocks noChangeShapeType="1"/>
          </p:cNvSpPr>
          <p:nvPr/>
        </p:nvSpPr>
        <p:spPr bwMode="auto">
          <a:xfrm>
            <a:off x="4876800" y="5943600"/>
            <a:ext cx="1447800" cy="0"/>
          </a:xfrm>
          <a:prstGeom prst="line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" name="AutoShape 8"/>
          <p:cNvSpPr>
            <a:spLocks/>
          </p:cNvSpPr>
          <p:nvPr/>
        </p:nvSpPr>
        <p:spPr bwMode="auto">
          <a:xfrm flipH="1">
            <a:off x="6324600" y="5562600"/>
            <a:ext cx="76200" cy="685800"/>
          </a:xfrm>
          <a:prstGeom prst="leftBracket">
            <a:avLst>
              <a:gd name="adj" fmla="val 75000"/>
            </a:avLst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7180" name="AutoShape 9"/>
          <p:cNvSpPr>
            <a:spLocks/>
          </p:cNvSpPr>
          <p:nvPr/>
        </p:nvSpPr>
        <p:spPr bwMode="auto">
          <a:xfrm>
            <a:off x="4800600" y="5562600"/>
            <a:ext cx="76200" cy="685800"/>
          </a:xfrm>
          <a:prstGeom prst="leftBracket">
            <a:avLst>
              <a:gd name="adj" fmla="val 75000"/>
            </a:avLst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6400800" y="4953000"/>
            <a:ext cx="2209800" cy="1190625"/>
            <a:chOff x="4032" y="3120"/>
            <a:chExt cx="1392" cy="750"/>
          </a:xfrm>
        </p:grpSpPr>
        <p:sp>
          <p:nvSpPr>
            <p:cNvPr id="7182" name="Text Box 12"/>
            <p:cNvSpPr txBox="1">
              <a:spLocks noChangeArrowheads="1"/>
            </p:cNvSpPr>
            <p:nvPr/>
          </p:nvSpPr>
          <p:spPr bwMode="auto">
            <a:xfrm>
              <a:off x="4512" y="3120"/>
              <a:ext cx="912" cy="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/>
                <a:t>(A/P,i,n) factor from Engineering Econ!</a:t>
              </a:r>
            </a:p>
          </p:txBody>
        </p:sp>
        <p:sp>
          <p:nvSpPr>
            <p:cNvPr id="7183" name="Line 13"/>
            <p:cNvSpPr>
              <a:spLocks noChangeShapeType="1"/>
            </p:cNvSpPr>
            <p:nvPr/>
          </p:nvSpPr>
          <p:spPr bwMode="auto">
            <a:xfrm flipH="1">
              <a:off x="4032" y="3312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9255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DE5179C-95D8-4FBB-A369-1B2319003D5B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8195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41E286-E84E-4A36-84AC-E967B0E5189D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110594" name="Picture 2" descr="w0001-nc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00400"/>
            <a:ext cx="4191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Value-Added Concept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idx="4294967295"/>
          </p:nvPr>
        </p:nvSpPr>
        <p:spPr>
          <a:xfrm>
            <a:off x="762000" y="1905000"/>
            <a:ext cx="7475538" cy="3259138"/>
          </a:xfrm>
        </p:spPr>
        <p:txBody>
          <a:bodyPr/>
          <a:lstStyle/>
          <a:p>
            <a:pPr eaLnBrk="1" hangingPunct="1"/>
            <a:r>
              <a:rPr lang="en-US" altLang="en-US" sz="2200" i="1" dirty="0">
                <a:solidFill>
                  <a:srgbClr val="FFFFFF"/>
                </a:solidFill>
                <a:cs typeface="Times New Roman" pitchFamily="18" charset="0"/>
              </a:rPr>
              <a:t>Value-Added</a:t>
            </a:r>
            <a:r>
              <a:rPr lang="en-US" altLang="en-US" sz="2200" i="1" dirty="0">
                <a:cs typeface="Times New Roman" pitchFamily="18" charset="0"/>
              </a:rPr>
              <a:t> </a:t>
            </a:r>
            <a:r>
              <a:rPr lang="en-US" altLang="en-US" sz="2200" dirty="0">
                <a:cs typeface="Times New Roman" pitchFamily="18" charset="0"/>
              </a:rPr>
              <a:t>with respect to manufacturing is the transformation of materials into items of greater value by means of processing and / or assembly operations </a:t>
            </a:r>
          </a:p>
          <a:p>
            <a:pPr lvl="2" eaLnBrk="1" hangingPunct="1"/>
            <a:endParaRPr lang="en-US" altLang="en-US" sz="800" dirty="0">
              <a:cs typeface="Courier New" pitchFamily="49" charset="0"/>
            </a:endParaRPr>
          </a:p>
          <a:p>
            <a:pPr lvl="1" eaLnBrk="1" hangingPunct="1"/>
            <a:r>
              <a:rPr lang="en-US" altLang="en-US" sz="2000" b="1" dirty="0">
                <a:cs typeface="Times New Roman" pitchFamily="18" charset="0"/>
              </a:rPr>
              <a:t>Manufacturing </a:t>
            </a:r>
            <a:r>
              <a:rPr lang="en-US" altLang="en-US" sz="2000" b="1" i="1" dirty="0">
                <a:solidFill>
                  <a:srgbClr val="FFFFFF"/>
                </a:solidFill>
                <a:cs typeface="Times New Roman" pitchFamily="18" charset="0"/>
              </a:rPr>
              <a:t>adds value</a:t>
            </a:r>
            <a:r>
              <a:rPr lang="en-US" altLang="en-US" sz="2000" b="1" dirty="0">
                <a:solidFill>
                  <a:srgbClr val="FFFFFF"/>
                </a:solidFill>
                <a:cs typeface="Times New Roman" pitchFamily="18" charset="0"/>
              </a:rPr>
              <a:t> </a:t>
            </a:r>
          </a:p>
          <a:p>
            <a:pPr lvl="1" eaLnBrk="1" hangingPunct="1">
              <a:buFontTx/>
              <a:buNone/>
            </a:pPr>
            <a:r>
              <a:rPr lang="en-US" altLang="en-US" sz="2000" b="1" dirty="0">
                <a:cs typeface="Times New Roman" pitchFamily="18" charset="0"/>
              </a:rPr>
              <a:t>	to the material by changing </a:t>
            </a:r>
          </a:p>
          <a:p>
            <a:pPr lvl="1" eaLnBrk="1" hangingPunct="1">
              <a:buFontTx/>
              <a:buNone/>
            </a:pPr>
            <a:r>
              <a:rPr lang="en-US" altLang="en-US" sz="2000" b="1">
                <a:cs typeface="Times New Roman" pitchFamily="18" charset="0"/>
              </a:rPr>
              <a:t>	the shape </a:t>
            </a:r>
            <a:r>
              <a:rPr lang="en-US" altLang="en-US" sz="2000" b="1" dirty="0">
                <a:cs typeface="Times New Roman" pitchFamily="18" charset="0"/>
              </a:rPr>
              <a:t>or properties, or </a:t>
            </a:r>
          </a:p>
          <a:p>
            <a:pPr lvl="1" eaLnBrk="1" hangingPunct="1">
              <a:buFontTx/>
              <a:buNone/>
            </a:pPr>
            <a:r>
              <a:rPr lang="en-US" altLang="en-US" sz="2000" b="1" dirty="0">
                <a:cs typeface="Times New Roman" pitchFamily="18" charset="0"/>
              </a:rPr>
              <a:t>	by combining it with other </a:t>
            </a:r>
          </a:p>
          <a:p>
            <a:pPr lvl="1" eaLnBrk="1" hangingPunct="1">
              <a:buFontTx/>
              <a:buNone/>
            </a:pPr>
            <a:r>
              <a:rPr lang="en-US" altLang="en-US" sz="2000" b="1" dirty="0">
                <a:cs typeface="Times New Roman" pitchFamily="18" charset="0"/>
              </a:rPr>
              <a:t>	materials that have been </a:t>
            </a:r>
          </a:p>
          <a:p>
            <a:pPr lvl="1" eaLnBrk="1" hangingPunct="1">
              <a:buFontTx/>
              <a:buNone/>
            </a:pPr>
            <a:r>
              <a:rPr lang="en-US" altLang="en-US" sz="2000" b="1" dirty="0">
                <a:cs typeface="Times New Roman" pitchFamily="18" charset="0"/>
              </a:rPr>
              <a:t>	similarly altered </a:t>
            </a:r>
            <a:endParaRPr lang="en-US" altLang="en-US" sz="2000" b="1" dirty="0">
              <a:cs typeface="Courier New" pitchFamily="49" charset="0"/>
            </a:endParaRPr>
          </a:p>
        </p:txBody>
      </p:sp>
      <p:sp>
        <p:nvSpPr>
          <p:cNvPr id="8200" name="Text Box 5"/>
          <p:cNvSpPr txBox="1">
            <a:spLocks noChangeArrowheads="1"/>
          </p:cNvSpPr>
          <p:nvPr/>
        </p:nvSpPr>
        <p:spPr bwMode="auto">
          <a:xfrm>
            <a:off x="5334000" y="5638800"/>
            <a:ext cx="3505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000">
              <a:latin typeface="Times New Roman" pitchFamily="18" charset="0"/>
            </a:endParaRPr>
          </a:p>
        </p:txBody>
      </p:sp>
      <p:sp>
        <p:nvSpPr>
          <p:cNvPr id="8201" name="Text Box 6"/>
          <p:cNvSpPr txBox="1">
            <a:spLocks noChangeArrowheads="1"/>
          </p:cNvSpPr>
          <p:nvPr/>
        </p:nvSpPr>
        <p:spPr bwMode="auto">
          <a:xfrm>
            <a:off x="1050925" y="45370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4953000" y="5867400"/>
            <a:ext cx="419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1200" b="1"/>
              <a:t>Figure 1.1 (b) Manufacturing as an economic process. </a:t>
            </a:r>
          </a:p>
          <a:p>
            <a:pPr eaLnBrk="1" hangingPunct="1"/>
            <a:r>
              <a:rPr lang="en-US" altLang="en-US" sz="1200" b="1"/>
              <a:t>[Groover, M. (2004) Fundamentals of Modern Mfg. p. 5]</a:t>
            </a:r>
            <a:endParaRPr lang="en-US" altLang="en-US" sz="12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254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1DD03A5-4E1B-4160-9631-E610F5DCAF93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9219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F1BA793-4FAF-4B20-BECD-76E1F219321D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762000" y="1905000"/>
            <a:ext cx="7696200" cy="3733800"/>
          </a:xfrm>
          <a:prstGeom prst="rect">
            <a:avLst/>
          </a:prstGeom>
          <a:solidFill>
            <a:srgbClr val="E4D49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Value-Added Time in Manufacturing</a:t>
            </a: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990600" y="5791200"/>
            <a:ext cx="7391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/>
              <a:t>Fig. 2.3  How time is spent by a typical part in a batch production machine shop</a:t>
            </a:r>
          </a:p>
        </p:txBody>
      </p:sp>
      <p:sp>
        <p:nvSpPr>
          <p:cNvPr id="9224" name="Text Box 6"/>
          <p:cNvSpPr txBox="1">
            <a:spLocks noChangeArrowheads="1"/>
          </p:cNvSpPr>
          <p:nvPr/>
        </p:nvSpPr>
        <p:spPr bwMode="auto">
          <a:xfrm>
            <a:off x="990600" y="2590800"/>
            <a:ext cx="914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66"/>
                </a:solidFill>
              </a:rPr>
              <a:t>Time in factory</a:t>
            </a:r>
          </a:p>
        </p:txBody>
      </p:sp>
      <p:sp>
        <p:nvSpPr>
          <p:cNvPr id="9225" name="Rectangle 8"/>
          <p:cNvSpPr>
            <a:spLocks noChangeArrowheads="1"/>
          </p:cNvSpPr>
          <p:nvPr/>
        </p:nvSpPr>
        <p:spPr bwMode="auto">
          <a:xfrm>
            <a:off x="2133600" y="2743200"/>
            <a:ext cx="6096000" cy="304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133600" y="2743200"/>
            <a:ext cx="304800" cy="304800"/>
          </a:xfrm>
          <a:prstGeom prst="rect">
            <a:avLst/>
          </a:prstGeom>
          <a:solidFill>
            <a:srgbClr val="33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4800600" y="31242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66"/>
                </a:solidFill>
              </a:rPr>
              <a:t>95%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2209800" y="3124200"/>
            <a:ext cx="457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66"/>
                </a:solidFill>
              </a:rPr>
              <a:t>5%</a:t>
            </a:r>
          </a:p>
        </p:txBody>
      </p:sp>
      <p:sp>
        <p:nvSpPr>
          <p:cNvPr id="9229" name="Text Box 16"/>
          <p:cNvSpPr txBox="1">
            <a:spLocks noChangeArrowheads="1"/>
          </p:cNvSpPr>
          <p:nvPr/>
        </p:nvSpPr>
        <p:spPr bwMode="auto">
          <a:xfrm>
            <a:off x="4267200" y="2438400"/>
            <a:ext cx="1981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66"/>
                </a:solidFill>
              </a:rPr>
              <a:t>Moving &amp; Waiting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990600" y="3124200"/>
            <a:ext cx="6019800" cy="2424113"/>
            <a:chOff x="624" y="1968"/>
            <a:chExt cx="3792" cy="1527"/>
          </a:xfrm>
        </p:grpSpPr>
        <p:sp>
          <p:nvSpPr>
            <p:cNvPr id="9232" name="Text Box 7"/>
            <p:cNvSpPr txBox="1">
              <a:spLocks noChangeArrowheads="1"/>
            </p:cNvSpPr>
            <p:nvPr/>
          </p:nvSpPr>
          <p:spPr bwMode="auto">
            <a:xfrm>
              <a:off x="624" y="2640"/>
              <a:ext cx="624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3366"/>
                  </a:solidFill>
                </a:rPr>
                <a:t>Time on machine</a:t>
              </a:r>
            </a:p>
          </p:txBody>
        </p:sp>
        <p:sp>
          <p:nvSpPr>
            <p:cNvPr id="9233" name="Rectangle 9"/>
            <p:cNvSpPr>
              <a:spLocks noChangeArrowheads="1"/>
            </p:cNvSpPr>
            <p:nvPr/>
          </p:nvSpPr>
          <p:spPr bwMode="auto">
            <a:xfrm>
              <a:off x="1344" y="2736"/>
              <a:ext cx="3072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4" name="Rectangle 11"/>
            <p:cNvSpPr>
              <a:spLocks noChangeArrowheads="1"/>
            </p:cNvSpPr>
            <p:nvPr/>
          </p:nvSpPr>
          <p:spPr bwMode="auto">
            <a:xfrm>
              <a:off x="1344" y="2736"/>
              <a:ext cx="912" cy="192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35" name="Text Box 14"/>
            <p:cNvSpPr txBox="1">
              <a:spLocks noChangeArrowheads="1"/>
            </p:cNvSpPr>
            <p:nvPr/>
          </p:nvSpPr>
          <p:spPr bwMode="auto">
            <a:xfrm>
              <a:off x="3072" y="2496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3366"/>
                  </a:solidFill>
                </a:rPr>
                <a:t>70%</a:t>
              </a:r>
            </a:p>
          </p:txBody>
        </p:sp>
        <p:sp>
          <p:nvSpPr>
            <p:cNvPr id="9236" name="Text Box 15"/>
            <p:cNvSpPr txBox="1">
              <a:spLocks noChangeArrowheads="1"/>
            </p:cNvSpPr>
            <p:nvPr/>
          </p:nvSpPr>
          <p:spPr bwMode="auto">
            <a:xfrm>
              <a:off x="1632" y="2496"/>
              <a:ext cx="28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3366"/>
                  </a:solidFill>
                </a:rPr>
                <a:t>30%</a:t>
              </a:r>
            </a:p>
          </p:txBody>
        </p:sp>
        <p:sp>
          <p:nvSpPr>
            <p:cNvPr id="9237" name="Text Box 17"/>
            <p:cNvSpPr txBox="1">
              <a:spLocks noChangeArrowheads="1"/>
            </p:cNvSpPr>
            <p:nvPr/>
          </p:nvSpPr>
          <p:spPr bwMode="auto">
            <a:xfrm>
              <a:off x="2928" y="2976"/>
              <a:ext cx="912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3366"/>
                  </a:solidFill>
                </a:rPr>
                <a:t>Loading, Positioning, Gaging, etc.</a:t>
              </a:r>
            </a:p>
          </p:txBody>
        </p:sp>
        <p:sp>
          <p:nvSpPr>
            <p:cNvPr id="9238" name="Text Box 18"/>
            <p:cNvSpPr txBox="1">
              <a:spLocks noChangeArrowheads="1"/>
            </p:cNvSpPr>
            <p:nvPr/>
          </p:nvSpPr>
          <p:spPr bwMode="auto">
            <a:xfrm>
              <a:off x="1488" y="2976"/>
              <a:ext cx="5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3366"/>
                  </a:solidFill>
                </a:rPr>
                <a:t>Cutting</a:t>
              </a:r>
            </a:p>
          </p:txBody>
        </p:sp>
        <p:sp>
          <p:nvSpPr>
            <p:cNvPr id="9239" name="Line 19"/>
            <p:cNvSpPr>
              <a:spLocks noChangeShapeType="1"/>
            </p:cNvSpPr>
            <p:nvPr/>
          </p:nvSpPr>
          <p:spPr bwMode="auto">
            <a:xfrm>
              <a:off x="1344" y="1968"/>
              <a:ext cx="0" cy="72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0" name="Line 20"/>
            <p:cNvSpPr>
              <a:spLocks noChangeShapeType="1"/>
            </p:cNvSpPr>
            <p:nvPr/>
          </p:nvSpPr>
          <p:spPr bwMode="auto">
            <a:xfrm>
              <a:off x="1584" y="1968"/>
              <a:ext cx="2832" cy="720"/>
            </a:xfrm>
            <a:prstGeom prst="line">
              <a:avLst/>
            </a:prstGeom>
            <a:noFill/>
            <a:ln w="9525">
              <a:solidFill>
                <a:srgbClr val="0033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231" name="Text Box 21"/>
          <p:cNvSpPr txBox="1">
            <a:spLocks noChangeArrowheads="1"/>
          </p:cNvSpPr>
          <p:nvPr/>
        </p:nvSpPr>
        <p:spPr bwMode="auto">
          <a:xfrm>
            <a:off x="1828800" y="1981200"/>
            <a:ext cx="99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>
                <a:solidFill>
                  <a:srgbClr val="003366"/>
                </a:solidFill>
              </a:rPr>
              <a:t>Time on machine</a:t>
            </a:r>
          </a:p>
        </p:txBody>
      </p:sp>
    </p:spTree>
    <p:extLst>
      <p:ext uri="{BB962C8B-B14F-4D97-AF65-F5344CB8AC3E}">
        <p14:creationId xmlns:p14="http://schemas.microsoft.com/office/powerpoint/2010/main" val="26056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8282401-8C7B-4208-A7BD-BF84E2B04AA8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102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102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656B950-5955-450C-A661-9DFD52C16F17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Workholding Introduction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8077200" cy="419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(3) </a:t>
            </a:r>
            <a:r>
              <a:rPr lang="en-US" sz="2800" dirty="0" err="1"/>
              <a:t>Workholding</a:t>
            </a:r>
            <a:r>
              <a:rPr lang="en-US" sz="2800" dirty="0"/>
              <a:t> device </a:t>
            </a:r>
            <a:r>
              <a:rPr lang="en-US" sz="2800" b="1" i="1" dirty="0"/>
              <a:t>purposes</a:t>
            </a:r>
            <a:r>
              <a:rPr lang="en-US" sz="2800" dirty="0"/>
              <a:t>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rgbClr val="FFFF00"/>
                </a:solidFill>
              </a:rPr>
              <a:t>Location</a:t>
            </a:r>
            <a:r>
              <a:rPr lang="en-US" sz="2200" dirty="0"/>
              <a:t> - </a:t>
            </a:r>
            <a:r>
              <a:rPr lang="en-US" sz="2200" i="1" dirty="0"/>
              <a:t>positioning the </a:t>
            </a:r>
            <a:r>
              <a:rPr lang="en-US" sz="2200" i="1" dirty="0" err="1"/>
              <a:t>workpiece</a:t>
            </a:r>
            <a:r>
              <a:rPr lang="en-US" sz="2200" i="1" dirty="0"/>
              <a:t> with respect to the tool (without being under the forces of the tool)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rgbClr val="FFFF00"/>
                </a:solidFill>
              </a:rPr>
              <a:t>Clamping</a:t>
            </a:r>
            <a:r>
              <a:rPr lang="en-US" sz="2200" dirty="0"/>
              <a:t> - </a:t>
            </a:r>
            <a:r>
              <a:rPr lang="en-US" sz="2200" i="1" dirty="0"/>
              <a:t>maintaining the position of the </a:t>
            </a:r>
            <a:r>
              <a:rPr lang="en-US" sz="2200" i="1" dirty="0" err="1"/>
              <a:t>workpiece</a:t>
            </a:r>
            <a:r>
              <a:rPr lang="en-US" sz="2200" i="1" dirty="0"/>
              <a:t> during machining (opposing the forces from the tool)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b="1" dirty="0">
                <a:solidFill>
                  <a:srgbClr val="FFFF00"/>
                </a:solidFill>
              </a:rPr>
              <a:t>Support</a:t>
            </a:r>
            <a:r>
              <a:rPr lang="en-US" sz="2200" dirty="0"/>
              <a:t> - </a:t>
            </a:r>
            <a:r>
              <a:rPr lang="en-US" sz="2200" i="1" dirty="0"/>
              <a:t>minimizing the deflection of the </a:t>
            </a:r>
            <a:r>
              <a:rPr lang="en-US" sz="2200" i="1" dirty="0" err="1"/>
              <a:t>workpiece</a:t>
            </a:r>
            <a:r>
              <a:rPr lang="en-US" sz="2200" i="1" dirty="0"/>
              <a:t> during machining (opposing the forces from the tool)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Fixtures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/>
              <a:t>Position </a:t>
            </a:r>
            <a:r>
              <a:rPr lang="en-US" sz="2200" dirty="0" err="1"/>
              <a:t>workpieces</a:t>
            </a:r>
            <a:endParaRPr lang="en-US" sz="22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Jigs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200" dirty="0"/>
              <a:t>Guide tools** &amp; position </a:t>
            </a:r>
            <a:r>
              <a:rPr lang="en-US" sz="2200" dirty="0" err="1"/>
              <a:t>workpieces</a:t>
            </a:r>
            <a:endParaRPr lang="en-US" sz="2200" dirty="0"/>
          </a:p>
          <a:p>
            <a:pPr marL="457200" lvl="1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200" dirty="0"/>
              <a:t>	</a:t>
            </a:r>
            <a:r>
              <a:rPr lang="en-US" sz="1800" dirty="0"/>
              <a:t>** control the manufacturing of “features of location” (</a:t>
            </a:r>
            <a:r>
              <a:rPr lang="en-US" sz="1800" dirty="0" err="1"/>
              <a:t>datums</a:t>
            </a:r>
            <a:r>
              <a:rPr lang="en-US" sz="1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273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67F36B8-F1DB-442C-81BA-4215C291AF6F}" type="datetime1">
              <a:rPr lang="en-US" altLang="en-US" smtClean="0"/>
              <a:pPr/>
              <a:t>1/21/2020</a:t>
            </a:fld>
            <a:endParaRPr lang="en-US" altLang="en-US"/>
          </a:p>
        </p:txBody>
      </p:sp>
      <p:sp>
        <p:nvSpPr>
          <p:cNvPr id="112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/>
              <a:t>IENG 475: Computer-Controlled Manufacturing Systems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3DB012-B837-4B54-A877-A04889233EDB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Fixturing</a:t>
            </a:r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90550" indent="-590550" eaLnBrk="1" hangingPunct="1">
              <a:lnSpc>
                <a:spcPct val="90000"/>
              </a:lnSpc>
            </a:pPr>
            <a:r>
              <a:rPr lang="en-US" altLang="en-US" sz="2700"/>
              <a:t>Five Principles:</a:t>
            </a:r>
          </a:p>
          <a:p>
            <a:pPr marL="952500" lvl="1" indent="-495300" eaLnBrk="1" hangingPunct="1">
              <a:lnSpc>
                <a:spcPct val="90000"/>
              </a:lnSpc>
              <a:buSzPct val="95000"/>
              <a:buFont typeface="Wingdings" pitchFamily="2" charset="2"/>
              <a:buAutoNum type="arabicPeriod"/>
            </a:pPr>
            <a:r>
              <a:rPr lang="en-US" altLang="en-US" sz="2200"/>
              <a:t>Locating and clamping should reduce the idle time of a machine to a minimum</a:t>
            </a:r>
          </a:p>
          <a:p>
            <a:pPr marL="2209800" lvl="4" indent="-381000" eaLnBrk="1" hangingPunct="1">
              <a:lnSpc>
                <a:spcPct val="90000"/>
              </a:lnSpc>
              <a:buSzPct val="95000"/>
              <a:buFont typeface="Wingdings" pitchFamily="2" charset="2"/>
              <a:buAutoNum type="arabicPeriod"/>
            </a:pPr>
            <a:endParaRPr lang="en-US" altLang="en-US" sz="800"/>
          </a:p>
          <a:p>
            <a:pPr marL="952500" lvl="1" indent="-495300" eaLnBrk="1" hangingPunct="1">
              <a:lnSpc>
                <a:spcPct val="90000"/>
              </a:lnSpc>
              <a:buSzPct val="95000"/>
              <a:buFont typeface="Wingdings" pitchFamily="2" charset="2"/>
              <a:buAutoNum type="arabicPeriod"/>
            </a:pPr>
            <a:r>
              <a:rPr lang="en-US" altLang="en-US" sz="2200"/>
              <a:t>Locating and clamping should not interfere with the motions of the tool (sweep volume)</a:t>
            </a:r>
          </a:p>
          <a:p>
            <a:pPr marL="2209800" lvl="4" indent="-381000" eaLnBrk="1" hangingPunct="1">
              <a:lnSpc>
                <a:spcPct val="90000"/>
              </a:lnSpc>
              <a:buSzPct val="95000"/>
              <a:buFont typeface="Wingdings" pitchFamily="2" charset="2"/>
              <a:buAutoNum type="arabicPeriod"/>
            </a:pPr>
            <a:endParaRPr lang="en-US" altLang="en-US" sz="800"/>
          </a:p>
          <a:p>
            <a:pPr marL="952500" lvl="1" indent="-495300" eaLnBrk="1" hangingPunct="1">
              <a:lnSpc>
                <a:spcPct val="90000"/>
              </a:lnSpc>
              <a:buSzPct val="95000"/>
              <a:buFont typeface="Wingdings" pitchFamily="2" charset="2"/>
              <a:buAutoNum type="arabicPeriod"/>
            </a:pPr>
            <a:r>
              <a:rPr lang="en-US" altLang="en-US" sz="2200"/>
              <a:t>Adequate clearance and configuration should allow for easy removal of chips and access of coolant</a:t>
            </a:r>
          </a:p>
          <a:p>
            <a:pPr marL="2209800" lvl="4" indent="-381000" eaLnBrk="1" hangingPunct="1">
              <a:lnSpc>
                <a:spcPct val="90000"/>
              </a:lnSpc>
              <a:buSzPct val="95000"/>
              <a:buFont typeface="Wingdings" pitchFamily="2" charset="2"/>
              <a:buAutoNum type="arabicPeriod"/>
            </a:pPr>
            <a:endParaRPr lang="en-US" altLang="en-US" sz="800"/>
          </a:p>
          <a:p>
            <a:pPr marL="952500" lvl="1" indent="-495300" eaLnBrk="1" hangingPunct="1">
              <a:lnSpc>
                <a:spcPct val="90000"/>
              </a:lnSpc>
              <a:buSzPct val="95000"/>
              <a:buFont typeface="Wingdings" pitchFamily="2" charset="2"/>
              <a:buAutoNum type="arabicPeriod"/>
            </a:pPr>
            <a:r>
              <a:rPr lang="en-US" altLang="en-US" sz="2200"/>
              <a:t>Design should be robust enough to withstand all coupled cutting forces and vibrations</a:t>
            </a:r>
          </a:p>
          <a:p>
            <a:pPr marL="2209800" lvl="4" indent="-381000" eaLnBrk="1" hangingPunct="1">
              <a:lnSpc>
                <a:spcPct val="90000"/>
              </a:lnSpc>
              <a:buSzPct val="95000"/>
              <a:buFont typeface="Wingdings" pitchFamily="2" charset="2"/>
              <a:buAutoNum type="arabicPeriod"/>
            </a:pPr>
            <a:endParaRPr lang="en-US" altLang="en-US" sz="800"/>
          </a:p>
          <a:p>
            <a:pPr marL="952500" lvl="1" indent="-495300" eaLnBrk="1" hangingPunct="1">
              <a:lnSpc>
                <a:spcPct val="90000"/>
              </a:lnSpc>
              <a:buSzPct val="95000"/>
              <a:buFont typeface="Wingdings" pitchFamily="2" charset="2"/>
              <a:buAutoNum type="arabicPeriod"/>
            </a:pPr>
            <a:r>
              <a:rPr lang="en-US" altLang="en-US" sz="2200"/>
              <a:t>Design should encourage correct workpiece orientation, and eliminate incorrect orientation</a:t>
            </a:r>
          </a:p>
        </p:txBody>
      </p:sp>
    </p:spTree>
    <p:extLst>
      <p:ext uri="{BB962C8B-B14F-4D97-AF65-F5344CB8AC3E}">
        <p14:creationId xmlns:p14="http://schemas.microsoft.com/office/powerpoint/2010/main" val="3203760233"/>
      </p:ext>
    </p:extLst>
  </p:cSld>
  <p:clrMapOvr>
    <a:masterClrMapping/>
  </p:clrMapOvr>
</p:sld>
</file>

<file path=ppt/theme/theme1.xml><?xml version="1.0" encoding="utf-8"?>
<a:theme xmlns:a="http://schemas.openxmlformats.org/drawingml/2006/main" name="Studio">
  <a:themeElements>
    <a:clrScheme name="Mines RGB">
      <a:dk1>
        <a:srgbClr val="071D49"/>
      </a:dk1>
      <a:lt1>
        <a:srgbClr val="B3A369"/>
      </a:lt1>
      <a:dk2>
        <a:srgbClr val="000000"/>
      </a:dk2>
      <a:lt2>
        <a:srgbClr val="E4D490"/>
      </a:lt2>
      <a:accent1>
        <a:srgbClr val="E4D490"/>
      </a:accent1>
      <a:accent2>
        <a:srgbClr val="FFFFFF"/>
      </a:accent2>
      <a:accent3>
        <a:srgbClr val="B3A369"/>
      </a:accent3>
      <a:accent4>
        <a:srgbClr val="071D49"/>
      </a:accent4>
      <a:accent5>
        <a:srgbClr val="FFFF00"/>
      </a:accent5>
      <a:accent6>
        <a:srgbClr val="C00000"/>
      </a:accent6>
      <a:hlink>
        <a:srgbClr val="00B0F0"/>
      </a:hlink>
      <a:folHlink>
        <a:srgbClr val="3398FF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7521</TotalTime>
  <Words>1599</Words>
  <Application>Microsoft Office PowerPoint</Application>
  <PresentationFormat>On-screen Show (4:3)</PresentationFormat>
  <Paragraphs>288</Paragraphs>
  <Slides>22</Slides>
  <Notes>2</Notes>
  <HiddenSlides>9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Times New Roman</vt:lpstr>
      <vt:lpstr>Wingdings</vt:lpstr>
      <vt:lpstr>Studio</vt:lpstr>
      <vt:lpstr>IENG 475 - Lecture 03</vt:lpstr>
      <vt:lpstr>Agenda</vt:lpstr>
      <vt:lpstr>Manufacturing Cost Breakdown</vt:lpstr>
      <vt:lpstr>Economic Justification of Tooling</vt:lpstr>
      <vt:lpstr>Economic Justification of Tooling</vt:lpstr>
      <vt:lpstr>Value-Added Concept</vt:lpstr>
      <vt:lpstr>Value-Added Time in Manufacturing</vt:lpstr>
      <vt:lpstr>Workholding Introduction</vt:lpstr>
      <vt:lpstr>Fixturing</vt:lpstr>
      <vt:lpstr>Positioning (Location)</vt:lpstr>
      <vt:lpstr>Positioning</vt:lpstr>
      <vt:lpstr>Positioning</vt:lpstr>
      <vt:lpstr>Locating and Supporting Principles</vt:lpstr>
      <vt:lpstr>Clamping and Supporting</vt:lpstr>
      <vt:lpstr>Setup (Orientation)</vt:lpstr>
      <vt:lpstr>Fixturing Reduction</vt:lpstr>
      <vt:lpstr>Fixturing Images</vt:lpstr>
      <vt:lpstr>Fixturing Images</vt:lpstr>
      <vt:lpstr>Fixturing Images</vt:lpstr>
      <vt:lpstr>Fixturing Images</vt:lpstr>
      <vt:lpstr>Questions &amp; Issues</vt:lpstr>
      <vt:lpstr>MEA – Model Eliciting Activity</vt:lpstr>
    </vt:vector>
  </TitlesOfParts>
  <Company>SDSMT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Tooling &amp; Fixturing</dc:title>
  <dc:creator>D.H. Jensen</dc:creator>
  <cp:lastModifiedBy>Jensen, Dean H.</cp:lastModifiedBy>
  <cp:revision>112</cp:revision>
  <cp:lastPrinted>2020-01-21T14:37:15Z</cp:lastPrinted>
  <dcterms:created xsi:type="dcterms:W3CDTF">2002-09-30T14:47:20Z</dcterms:created>
  <dcterms:modified xsi:type="dcterms:W3CDTF">2020-01-21T16:42:03Z</dcterms:modified>
</cp:coreProperties>
</file>