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9" r:id="rId10"/>
    <p:sldId id="318" r:id="rId11"/>
    <p:sldId id="319" r:id="rId12"/>
    <p:sldId id="302" r:id="rId13"/>
    <p:sldId id="303" r:id="rId14"/>
    <p:sldId id="304" r:id="rId15"/>
    <p:sldId id="313" r:id="rId16"/>
    <p:sldId id="314" r:id="rId17"/>
    <p:sldId id="315" r:id="rId18"/>
    <p:sldId id="316" r:id="rId19"/>
    <p:sldId id="317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4D490"/>
    <a:srgbClr val="990000"/>
    <a:srgbClr val="003366"/>
    <a:srgbClr val="071D49"/>
    <a:srgbClr val="B3A369"/>
    <a:srgbClr val="00FFFF"/>
    <a:srgbClr val="00CC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674" autoAdjust="0"/>
  </p:normalViewPr>
  <p:slideViewPr>
    <p:cSldViewPr>
      <p:cViewPr varScale="1">
        <p:scale>
          <a:sx n="108" d="100"/>
          <a:sy n="108" d="100"/>
        </p:scale>
        <p:origin x="171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7" Type="http://schemas.openxmlformats.org/officeDocument/2006/relationships/slide" Target="slides/slide1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3.xml"/><Relationship Id="rId5" Type="http://schemas.openxmlformats.org/officeDocument/2006/relationships/slide" Target="slides/slide12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183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183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183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7"/>
            <a:ext cx="514096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183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8DAC5A-77A4-4C13-8407-ADEAB5B94983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A3B95-6D26-41D5-9937-C9487233E5E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1/15/2020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81E34F-B7BB-40B7-8F6B-76994E8E052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F0258B-067C-4F37-8A4A-A8DAC39182D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IENG 475 - Lecture 02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Manufacturing Operations</a:t>
            </a:r>
          </a:p>
        </p:txBody>
      </p:sp>
    </p:spTree>
    <p:extLst>
      <p:ext uri="{BB962C8B-B14F-4D97-AF65-F5344CB8AC3E}">
        <p14:creationId xmlns:p14="http://schemas.microsoft.com/office/powerpoint/2010/main" val="1436477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898963-6502-46B7-A427-0E75C6B59F1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979553-32A3-4EBA-BEE3-EE6ACF4DA05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Lab Capabilities / Project </a:t>
            </a:r>
            <a:r>
              <a:rPr lang="en-US" altLang="en-US" dirty="0" err="1"/>
              <a:t>Req’s</a:t>
            </a:r>
            <a:endParaRPr lang="en-US" altLang="en-US" dirty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Five - Six processes (plus assembly) needed to produce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Laser Engraver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CNC Mill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CNC Lathe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CNC Router(s)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3-D Printer(s)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Drill Press (Single-cycle Automatic / Manual)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5 in 1 Machine (Table Saw / Sanding)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Robot(s) / Machine Vision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Stock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Wood (Red Oak, Ash, MDF)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Plastic (ABS, </a:t>
            </a:r>
            <a:r>
              <a:rPr lang="en-US" altLang="en-US" sz="1600" dirty="0" err="1">
                <a:solidFill>
                  <a:srgbClr val="FFFFFF"/>
                </a:solidFill>
              </a:rPr>
              <a:t>Acetal</a:t>
            </a:r>
            <a:r>
              <a:rPr lang="en-US" altLang="en-US" sz="1600" dirty="0">
                <a:solidFill>
                  <a:srgbClr val="FFFFFF"/>
                </a:solidFill>
              </a:rPr>
              <a:t>, Acrylic, PLA)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Leather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Tile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Purchased Material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solidFill>
                  <a:srgbClr val="FFFFFF"/>
                </a:solidFill>
              </a:rPr>
              <a:t>Screws, Hinges, Magnets, Stock, Stain, Paint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2" eaLnBrk="1" hangingPunct="1">
              <a:lnSpc>
                <a:spcPct val="90000"/>
              </a:lnSpc>
            </a:pPr>
            <a:endParaRPr lang="en-US" altLang="en-US" sz="500" dirty="0"/>
          </a:p>
        </p:txBody>
      </p:sp>
    </p:spTree>
    <p:extLst>
      <p:ext uri="{BB962C8B-B14F-4D97-AF65-F5344CB8AC3E}">
        <p14:creationId xmlns:p14="http://schemas.microsoft.com/office/powerpoint/2010/main" val="2448840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898963-6502-46B7-A427-0E75C6B59F1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979553-32A3-4EBA-BEE3-EE6ACF4DA05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Laboratory Software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pPr lvl="1"/>
            <a:r>
              <a:rPr lang="en-US" altLang="en-US" sz="2000" dirty="0"/>
              <a:t>SolidWorks</a:t>
            </a:r>
          </a:p>
          <a:p>
            <a:pPr lvl="2"/>
            <a:r>
              <a:rPr lang="en-US" altLang="en-US" sz="1600" dirty="0"/>
              <a:t>This software will model the solids you need for project</a:t>
            </a:r>
          </a:p>
          <a:p>
            <a:pPr lvl="2"/>
            <a:r>
              <a:rPr lang="en-US" altLang="en-US" sz="1600" dirty="0"/>
              <a:t>We need to follow certain lab conventions for production</a:t>
            </a:r>
          </a:p>
          <a:p>
            <a:pPr lvl="1"/>
            <a:r>
              <a:rPr lang="en-US" altLang="en-US" sz="2000" dirty="0" err="1"/>
              <a:t>MasterCAM</a:t>
            </a:r>
            <a:r>
              <a:rPr lang="en-US" altLang="en-US" sz="2000" dirty="0"/>
              <a:t> for </a:t>
            </a:r>
            <a:r>
              <a:rPr lang="en-US" altLang="en-US" sz="2000" dirty="0" err="1"/>
              <a:t>Solidworks</a:t>
            </a:r>
            <a:endParaRPr lang="en-US" altLang="en-US" sz="2000" dirty="0"/>
          </a:p>
          <a:p>
            <a:pPr lvl="2"/>
            <a:r>
              <a:rPr lang="en-US" altLang="en-US" sz="1600" dirty="0"/>
              <a:t>This software will help create process plans for project</a:t>
            </a:r>
          </a:p>
          <a:p>
            <a:pPr lvl="2"/>
            <a:r>
              <a:rPr lang="en-US" altLang="en-US" sz="1600" dirty="0"/>
              <a:t>Speeds up the generation of CNC code, greatly!</a:t>
            </a:r>
          </a:p>
          <a:p>
            <a:pPr lvl="1"/>
            <a:r>
              <a:rPr lang="en-US" altLang="en-US" sz="2000" dirty="0"/>
              <a:t>May load SolidWorks &amp; </a:t>
            </a:r>
            <a:r>
              <a:rPr lang="en-US" altLang="en-US" sz="2000" dirty="0" err="1"/>
              <a:t>MasterCAM</a:t>
            </a:r>
            <a:r>
              <a:rPr lang="en-US" altLang="en-US" sz="2000" dirty="0"/>
              <a:t> for SolidWorks on yours</a:t>
            </a:r>
          </a:p>
          <a:p>
            <a:pPr lvl="2"/>
            <a:r>
              <a:rPr lang="en-US" altLang="en-US" sz="1600" dirty="0">
                <a:solidFill>
                  <a:srgbClr val="FFFFFF"/>
                </a:solidFill>
              </a:rPr>
              <a:t>See links on Materials page</a:t>
            </a:r>
          </a:p>
          <a:p>
            <a:pPr lvl="2"/>
            <a:r>
              <a:rPr lang="en-US" altLang="en-US" sz="1600" dirty="0">
                <a:solidFill>
                  <a:srgbClr val="FFFFFF"/>
                </a:solidFill>
              </a:rPr>
              <a:t>Takes about 1-1/2 hours – best done from Lab jump drive during a lab</a:t>
            </a:r>
          </a:p>
          <a:p>
            <a:pPr lvl="2"/>
            <a:r>
              <a:rPr lang="en-US" altLang="en-US" sz="1600" i="1" u="sng" dirty="0">
                <a:solidFill>
                  <a:srgbClr val="FFFFFF"/>
                </a:solidFill>
              </a:rPr>
              <a:t>Might</a:t>
            </a:r>
            <a:r>
              <a:rPr lang="en-US" altLang="en-US" sz="1600" dirty="0">
                <a:solidFill>
                  <a:srgbClr val="FFFFFF"/>
                </a:solidFill>
              </a:rPr>
              <a:t> only work from MFG ENG Lab</a:t>
            </a:r>
          </a:p>
          <a:p>
            <a:pPr lvl="3"/>
            <a:r>
              <a:rPr lang="en-US" altLang="en-US" sz="1400" dirty="0"/>
              <a:t>Could try to VPN into SDSM&amp;T	</a:t>
            </a:r>
          </a:p>
          <a:p>
            <a:pPr lvl="3"/>
            <a:r>
              <a:rPr lang="en-US" altLang="en-US" sz="1400" dirty="0"/>
              <a:t>Does work from Collaboration Space, Design Studio</a:t>
            </a:r>
          </a:p>
          <a:p>
            <a:pPr lvl="1"/>
            <a:r>
              <a:rPr lang="en-US" altLang="en-US" sz="1800" dirty="0"/>
              <a:t>May load MakerBot software on any capable computer</a:t>
            </a:r>
          </a:p>
          <a:p>
            <a:pPr lvl="2"/>
            <a:r>
              <a:rPr lang="en-US" altLang="en-US" sz="1600" dirty="0"/>
              <a:t>This software will let you orient and control the 3-D printers</a:t>
            </a:r>
          </a:p>
          <a:p>
            <a:pPr lvl="1"/>
            <a:endParaRPr lang="en-US" alt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6202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4F0043-BE63-46B5-A5F8-49D94B1CD3C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153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D7F295-4D4F-4E2B-9C56-8A6A081E394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Project Concept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Expanding Cribbage Board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Bottom, Slide Base &amp; Slide: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One color – Material:  Red Oak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Design of slide must incorporate SMD moniker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Design of slide base must incorporate individually customized text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Design of slide base must incorporate CO</a:t>
            </a:r>
            <a:r>
              <a:rPr lang="en-US" altLang="en-US" sz="1500" b="1" baseline="-25000" dirty="0"/>
              <a:t>2</a:t>
            </a:r>
            <a:r>
              <a:rPr lang="en-US" altLang="en-US" sz="1500" dirty="0"/>
              <a:t> laser engraving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Design of bottom must contain card deck and pegs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Bottom must have four button feet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Stock:  5.45” x 5.45” x ¾” – Slide Base &amp; Bottom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Stock:  5.45” x 5.45” x ¼”  – Slide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Final dimensions depend on your fixture design(s)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Pegs: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Two colors – Material: Red Oak/Ash; ABS, ACETAL or PLA plastic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Each member designs their own sculpted posts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Stock:  ½” </a:t>
            </a:r>
            <a:r>
              <a:rPr lang="en-US" altLang="en-US" sz="1600" dirty="0" err="1"/>
              <a:t>dia</a:t>
            </a:r>
            <a:r>
              <a:rPr lang="en-US" altLang="en-US" sz="1600" dirty="0"/>
              <a:t> x 3” long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Final: 0.25” </a:t>
            </a:r>
            <a:r>
              <a:rPr lang="en-US" altLang="en-US" sz="1500" dirty="0" err="1"/>
              <a:t>dia</a:t>
            </a:r>
            <a:r>
              <a:rPr lang="en-US" altLang="en-US" sz="1500" dirty="0"/>
              <a:t> x 1.00” long (max, each post)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</a:pPr>
            <a:endParaRPr lang="en-US" altLang="en-US" sz="500" dirty="0"/>
          </a:p>
        </p:txBody>
      </p:sp>
    </p:spTree>
    <p:extLst>
      <p:ext uri="{BB962C8B-B14F-4D97-AF65-F5344CB8AC3E}">
        <p14:creationId xmlns:p14="http://schemas.microsoft.com/office/powerpoint/2010/main" val="18536120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51B6D2-9733-493A-A9DB-8484661A6FA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1638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63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A34BB6-DCBE-4B59-BB96-0AC1F046C90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Project Concept 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Modular </a:t>
            </a:r>
            <a:r>
              <a:rPr lang="en-US" altLang="en-US" sz="1800" dirty="0" err="1"/>
              <a:t>Pachisi</a:t>
            </a:r>
            <a:r>
              <a:rPr lang="en-US" altLang="en-US" sz="1800" dirty="0"/>
              <a:t> Board </a:t>
            </a:r>
            <a:r>
              <a:rPr lang="en-US" altLang="en-US" sz="1400" dirty="0"/>
              <a:t>– four modules make a game 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Slide Base &amp; Slide(s):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One color – Material:  Red Oak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Design of slide top must incorporate S</a:t>
            </a:r>
            <a:r>
              <a:rPr lang="en-US" altLang="en-US" sz="2000" dirty="0"/>
              <a:t>M</a:t>
            </a:r>
            <a:r>
              <a:rPr lang="en-US" altLang="en-US" sz="1400" dirty="0"/>
              <a:t>D moniker &amp; custom text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Design of slide bottom must be ¼ of game board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Design of slides must incorporate CO</a:t>
            </a:r>
            <a:r>
              <a:rPr lang="en-US" altLang="en-US" sz="1400" b="1" baseline="-25000" dirty="0"/>
              <a:t>2</a:t>
            </a:r>
            <a:r>
              <a:rPr lang="en-US" altLang="en-US" sz="1400" dirty="0"/>
              <a:t> laser engraving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Design of slide base must contain pawns &amp; dice (dice are 3-D printed PLA)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Slide Base bottom must have four button feet &amp; connect to slide as the Start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Stock:  5.45” x 5.45” x ¾” – Slide Base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Stock:  5.45” x 5.45” x ¼” or ¾”– Slide </a:t>
            </a:r>
            <a:r>
              <a:rPr lang="en-US" altLang="en-US" sz="1600" i="1" dirty="0">
                <a:solidFill>
                  <a:srgbClr val="FFFF00"/>
                </a:solidFill>
              </a:rPr>
              <a:t>(team choice!)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Final dimensions depend on your fixture design(s)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Pawns: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One color – Material:  Red Oak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Each member designs their own sculpted pawns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Stock:  ½” </a:t>
            </a:r>
            <a:r>
              <a:rPr lang="en-US" altLang="en-US" sz="1600" dirty="0" err="1"/>
              <a:t>dia</a:t>
            </a:r>
            <a:r>
              <a:rPr lang="en-US" altLang="en-US" sz="1600" dirty="0"/>
              <a:t> x 4” long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Final: 0.25” </a:t>
            </a:r>
            <a:r>
              <a:rPr lang="en-US" altLang="en-US" sz="1400" dirty="0" err="1"/>
              <a:t>dia</a:t>
            </a:r>
            <a:r>
              <a:rPr lang="en-US" altLang="en-US" sz="1400" dirty="0"/>
              <a:t> x ¾ ” long (max, each pawn)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</a:pPr>
            <a:endParaRPr lang="en-US" altLang="en-US" sz="500" dirty="0"/>
          </a:p>
        </p:txBody>
      </p:sp>
    </p:spTree>
    <p:extLst>
      <p:ext uri="{BB962C8B-B14F-4D97-AF65-F5344CB8AC3E}">
        <p14:creationId xmlns:p14="http://schemas.microsoft.com/office/powerpoint/2010/main" val="285450870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0E780F-6CBC-40A7-B371-BFD70A5AD73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15E718-724A-41A3-8454-27C0E6A56D0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Project Concept 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Chess 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Custom Case Top &amp; Chess Board Base: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Two parts – must contain all chess pieces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One color – Material:  Red Oak &amp; Plastic/Metal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Design of case top must incorporate SMD moniker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Design of base bottom will be chess board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500" dirty="0"/>
              <a:t>Engraved Insert (plastic/metal)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Design of chess board must </a:t>
            </a:r>
            <a:r>
              <a:rPr lang="en-US" altLang="en-US" sz="1500" dirty="0" err="1"/>
              <a:t>incoporate</a:t>
            </a:r>
            <a:r>
              <a:rPr lang="en-US" altLang="en-US" sz="1500" dirty="0"/>
              <a:t> CO</a:t>
            </a:r>
            <a:r>
              <a:rPr lang="en-US" altLang="en-US" sz="1500" b="1" baseline="-25000" dirty="0"/>
              <a:t>2</a:t>
            </a:r>
            <a:r>
              <a:rPr lang="en-US" altLang="en-US" sz="1500" dirty="0"/>
              <a:t> laser engraving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Stock:  5.45” x 5.45” x ¾” – Case Top &amp; Base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Final dimensions depend on your fixture design(s)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Chess Pieces: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Two colors – Material(s):  </a:t>
            </a:r>
            <a:r>
              <a:rPr lang="en-US" altLang="en-US" sz="1400" dirty="0"/>
              <a:t>Red Oak/Ash</a:t>
            </a:r>
            <a:r>
              <a:rPr lang="en-US" altLang="en-US" sz="1600" dirty="0"/>
              <a:t> </a:t>
            </a:r>
            <a:r>
              <a:rPr lang="en-US" altLang="en-US" sz="1200" dirty="0"/>
              <a:t>&amp; Stain/Paint</a:t>
            </a:r>
            <a:r>
              <a:rPr lang="en-US" altLang="en-US" sz="1400" dirty="0"/>
              <a:t>; ACETAL or PLA </a:t>
            </a:r>
            <a:r>
              <a:rPr lang="en-US" altLang="en-US" sz="1200" dirty="0"/>
              <a:t>plastic</a:t>
            </a:r>
            <a:endParaRPr lang="en-US" altLang="en-US" sz="1600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Each member designs at least one piece, add group pawn design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Stock:  ½” </a:t>
            </a:r>
            <a:r>
              <a:rPr lang="en-US" altLang="en-US" sz="1800" dirty="0" err="1"/>
              <a:t>dia</a:t>
            </a:r>
            <a:r>
              <a:rPr lang="en-US" altLang="en-US" sz="1800" dirty="0"/>
              <a:t> x 3” long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500" dirty="0"/>
              <a:t>Final: 0.25” </a:t>
            </a:r>
            <a:r>
              <a:rPr lang="en-US" altLang="en-US" sz="1500" dirty="0" err="1"/>
              <a:t>dia</a:t>
            </a:r>
            <a:r>
              <a:rPr lang="en-US" altLang="en-US" sz="1500" dirty="0"/>
              <a:t> x 1.00” long (max, piece), 1/2” long (max, pawn)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</a:pPr>
            <a:endParaRPr lang="en-US" altLang="en-US" sz="500" dirty="0"/>
          </a:p>
        </p:txBody>
      </p:sp>
    </p:spTree>
    <p:extLst>
      <p:ext uri="{BB962C8B-B14F-4D97-AF65-F5344CB8AC3E}">
        <p14:creationId xmlns:p14="http://schemas.microsoft.com/office/powerpoint/2010/main" val="50820338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57F44A-C8BC-4747-87CF-22B0D661A6E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014D55-3035-4BA3-A9AC-DDEC5593F9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Manufacturing Operations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848600" cy="4038600"/>
          </a:xfrm>
        </p:spPr>
        <p:txBody>
          <a:bodyPr/>
          <a:lstStyle/>
          <a:p>
            <a:r>
              <a:rPr lang="en-US" altLang="en-US" sz="2300"/>
              <a:t>What competitive trends exist?</a:t>
            </a:r>
          </a:p>
          <a:p>
            <a:pPr lvl="1"/>
            <a:r>
              <a:rPr lang="en-US" altLang="en-US" sz="2000"/>
              <a:t>Where are products being made?</a:t>
            </a:r>
          </a:p>
          <a:p>
            <a:pPr lvl="1"/>
            <a:r>
              <a:rPr lang="en-US" altLang="en-US" sz="2000"/>
              <a:t>What kind of products are being made at these locations?</a:t>
            </a:r>
          </a:p>
          <a:p>
            <a:pPr lvl="1"/>
            <a:r>
              <a:rPr lang="en-US" altLang="en-US" sz="2000"/>
              <a:t>How are products being made at these locations?</a:t>
            </a:r>
          </a:p>
          <a:p>
            <a:pPr lvl="1"/>
            <a:endParaRPr lang="en-US" altLang="en-US" sz="800"/>
          </a:p>
          <a:p>
            <a:r>
              <a:rPr lang="en-US" altLang="en-US" sz="2300"/>
              <a:t>What is the basis for manufacturing competitiveness? </a:t>
            </a:r>
          </a:p>
          <a:p>
            <a:pPr lvl="1"/>
            <a:r>
              <a:rPr lang="en-US" altLang="en-US" sz="2000"/>
              <a:t>Competitive Advantage(s):</a:t>
            </a:r>
          </a:p>
          <a:p>
            <a:endParaRPr lang="en-US" altLang="en-US" sz="2300"/>
          </a:p>
        </p:txBody>
      </p:sp>
    </p:spTree>
    <p:extLst>
      <p:ext uri="{BB962C8B-B14F-4D97-AF65-F5344CB8AC3E}">
        <p14:creationId xmlns:p14="http://schemas.microsoft.com/office/powerpoint/2010/main" val="319101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59F9A9-6174-4DD6-9C06-7181C21BF7F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985A99-3F59-43A3-A31D-2D1A37349D9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Levels of Automation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r>
              <a:rPr lang="en-US" altLang="en-US" sz="2400" b="1" i="1" dirty="0">
                <a:solidFill>
                  <a:srgbClr val="FFFFFF"/>
                </a:solidFill>
              </a:rPr>
              <a:t>Manual Production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/>
              <a:t>– using </a:t>
            </a:r>
            <a:r>
              <a:rPr lang="en-US" altLang="en-US" sz="2400" dirty="0">
                <a:solidFill>
                  <a:srgbClr val="FFFF00"/>
                </a:solidFill>
              </a:rPr>
              <a:t>single station manned </a:t>
            </a:r>
            <a:r>
              <a:rPr lang="en-US" altLang="en-US" sz="2400" dirty="0"/>
              <a:t>cells operating independently</a:t>
            </a:r>
          </a:p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endParaRPr lang="en-US" altLang="en-US" sz="1000" dirty="0"/>
          </a:p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r>
              <a:rPr lang="en-US" altLang="en-US" sz="2400" b="1" i="1" dirty="0">
                <a:solidFill>
                  <a:srgbClr val="FFFFFF"/>
                </a:solidFill>
              </a:rPr>
              <a:t>Automated Production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/>
              <a:t>– using </a:t>
            </a:r>
            <a:r>
              <a:rPr lang="en-US" altLang="en-US" sz="2400" dirty="0">
                <a:solidFill>
                  <a:srgbClr val="FFFF00"/>
                </a:solidFill>
              </a:rPr>
              <a:t>single station automated</a:t>
            </a:r>
            <a:r>
              <a:rPr lang="en-US" altLang="en-US" sz="2400" dirty="0"/>
              <a:t> cells operating independently</a:t>
            </a:r>
          </a:p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endParaRPr lang="en-US" altLang="en-US" sz="1000" dirty="0"/>
          </a:p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r>
              <a:rPr lang="en-US" altLang="en-US" sz="2400" b="1" i="1" dirty="0">
                <a:solidFill>
                  <a:srgbClr val="FFFFFF"/>
                </a:solidFill>
              </a:rPr>
              <a:t>Automated, Integrated Production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/>
              <a:t>– using </a:t>
            </a:r>
            <a:r>
              <a:rPr lang="en-US" altLang="en-US" sz="2400" dirty="0">
                <a:solidFill>
                  <a:srgbClr val="FFFF00"/>
                </a:solidFill>
              </a:rPr>
              <a:t>multi-station automated</a:t>
            </a:r>
            <a:r>
              <a:rPr lang="en-US" altLang="en-US" sz="2400" dirty="0"/>
              <a:t> systems with </a:t>
            </a:r>
            <a:r>
              <a:rPr lang="en-US" altLang="en-US" sz="2400" dirty="0">
                <a:solidFill>
                  <a:srgbClr val="FFFF00"/>
                </a:solidFill>
              </a:rPr>
              <a:t>automated material handling</a:t>
            </a:r>
          </a:p>
          <a:p>
            <a:pPr marL="590550" indent="-590550">
              <a:lnSpc>
                <a:spcPct val="80000"/>
              </a:lnSpc>
              <a:buSzPct val="95000"/>
              <a:buFont typeface="Wingdings" pitchFamily="2" charset="2"/>
              <a:buAutoNum type="arabicPeriod"/>
            </a:pPr>
            <a:endParaRPr lang="en-US" altLang="en-US" sz="800" dirty="0"/>
          </a:p>
          <a:p>
            <a:pPr marL="590550" indent="-590550">
              <a:lnSpc>
                <a:spcPct val="80000"/>
              </a:lnSpc>
              <a:buSzTx/>
              <a:buFontTx/>
              <a:buNone/>
            </a:pPr>
            <a:endParaRPr lang="en-US" altLang="en-US" sz="2400" dirty="0"/>
          </a:p>
          <a:p>
            <a:pPr marL="590550" indent="-590550">
              <a:lnSpc>
                <a:spcPct val="80000"/>
              </a:lnSpc>
              <a:buSzTx/>
              <a:buFontTx/>
              <a:buNone/>
            </a:pPr>
            <a:r>
              <a:rPr lang="en-US" altLang="en-US" sz="2400" dirty="0"/>
              <a:t>The appropriate level of automation is situational – </a:t>
            </a:r>
          </a:p>
          <a:p>
            <a:pPr marL="590550" indent="-590550">
              <a:lnSpc>
                <a:spcPct val="80000"/>
              </a:lnSpc>
              <a:buSzTx/>
              <a:buFontTx/>
              <a:buNone/>
            </a:pPr>
            <a:r>
              <a:rPr lang="en-US" altLang="en-US" sz="2400" dirty="0"/>
              <a:t>		there is </a:t>
            </a:r>
            <a:r>
              <a:rPr lang="en-US" altLang="en-US" sz="2400" dirty="0">
                <a:solidFill>
                  <a:srgbClr val="FFFFFF"/>
                </a:solidFill>
              </a:rPr>
              <a:t>no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universal</a:t>
            </a:r>
            <a:r>
              <a:rPr lang="en-US" altLang="en-US" sz="2400" dirty="0"/>
              <a:t> best answer!</a:t>
            </a:r>
          </a:p>
        </p:txBody>
      </p:sp>
    </p:spTree>
    <p:extLst>
      <p:ext uri="{BB962C8B-B14F-4D97-AF65-F5344CB8AC3E}">
        <p14:creationId xmlns:p14="http://schemas.microsoft.com/office/powerpoint/2010/main" val="373875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2248DE-8F5E-49BF-852C-4FCE51C48BE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1AE6FF-5ACE-4194-B561-6087098CECA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Manufacturing Operations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/>
              <a:t>Mfg Plant Limitations &amp; Capabilities: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Technological Processing Capabilities</a:t>
            </a:r>
            <a:endParaRPr lang="en-US" altLang="en-US" sz="200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000"/>
              <a:t>Physical Production Capabilities		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Production Capacity Limits</a:t>
            </a:r>
          </a:p>
          <a:p>
            <a:pPr lvl="1">
              <a:lnSpc>
                <a:spcPct val="90000"/>
              </a:lnSpc>
            </a:pPr>
            <a:endParaRPr lang="en-US" altLang="en-US" sz="800"/>
          </a:p>
          <a:p>
            <a:pPr>
              <a:lnSpc>
                <a:spcPct val="90000"/>
              </a:lnSpc>
            </a:pPr>
            <a:r>
              <a:rPr lang="en-US" altLang="en-US" sz="2200"/>
              <a:t>Conditions for Appropriate Automation: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Predictable, stable / expanding market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Need to satisfy business objectives of firm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Technology must be available at the right: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Performance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Cost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Maturity</a:t>
            </a:r>
          </a:p>
        </p:txBody>
      </p:sp>
    </p:spTree>
    <p:extLst>
      <p:ext uri="{BB962C8B-B14F-4D97-AF65-F5344CB8AC3E}">
        <p14:creationId xmlns:p14="http://schemas.microsoft.com/office/powerpoint/2010/main" val="32045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ACB26E-3C56-47E1-88E1-D1F1AB0FF8F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A20D81-30BE-438D-9A39-862AC4409B4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Reasons for Automating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increase labor productivity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reduce labor cost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mitigate the effects of labor shortages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reduce or eliminate routine manual tasks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improve worker safety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accomplish processes that cannot be done manually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improve product quality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reduce manufacturing lead time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avoid the high cost of not automating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None/>
            </a:pPr>
            <a:r>
              <a:rPr lang="en-US" altLang="en-US" sz="2400" dirty="0"/>
              <a:t>				</a:t>
            </a:r>
            <a:r>
              <a:rPr lang="en-US" altLang="en-US" sz="2400" i="1" dirty="0"/>
              <a:t>… when you could have!</a:t>
            </a:r>
          </a:p>
        </p:txBody>
      </p:sp>
    </p:spTree>
    <p:extLst>
      <p:ext uri="{BB962C8B-B14F-4D97-AF65-F5344CB8AC3E}">
        <p14:creationId xmlns:p14="http://schemas.microsoft.com/office/powerpoint/2010/main" val="280729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5A622A-5DD6-4E16-A31A-679BB7B9D9C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7C7C1D-4B80-40DB-ADA6-716B3850FAB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Reasons NOT to Automate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Task is too technologically difficult to automate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Product life cycle is too short 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Product is too customized 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Product demand is too variable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To reduce the risk ($) of product failure</a:t>
            </a:r>
          </a:p>
          <a:p>
            <a:pPr>
              <a:lnSpc>
                <a:spcPct val="80000"/>
              </a:lnSpc>
            </a:pPr>
            <a:endParaRPr lang="en-US" altLang="en-US" sz="2500" dirty="0"/>
          </a:p>
          <a:p>
            <a:pPr>
              <a:lnSpc>
                <a:spcPct val="80000"/>
              </a:lnSpc>
            </a:pPr>
            <a:r>
              <a:rPr lang="en-US" altLang="en-US" sz="2500" dirty="0"/>
              <a:t>To deal with these aspects, use the </a:t>
            </a:r>
            <a:r>
              <a:rPr lang="en-US" altLang="en-US" sz="2500" b="1" dirty="0">
                <a:solidFill>
                  <a:srgbClr val="FFFFFF"/>
                </a:solidFill>
              </a:rPr>
              <a:t>USA</a:t>
            </a:r>
            <a:r>
              <a:rPr lang="en-US" altLang="en-US" sz="2500" dirty="0"/>
              <a:t> Principle: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>
                <a:solidFill>
                  <a:srgbClr val="FFFFFF"/>
                </a:solidFill>
              </a:rPr>
              <a:t>U</a:t>
            </a:r>
            <a:r>
              <a:rPr lang="en-US" altLang="en-US" dirty="0"/>
              <a:t>nderstand		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>
                <a:solidFill>
                  <a:srgbClr val="FFFFFF"/>
                </a:solidFill>
              </a:rPr>
              <a:t>S</a:t>
            </a:r>
            <a:r>
              <a:rPr lang="en-US" altLang="en-US" dirty="0"/>
              <a:t>implify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>
                <a:solidFill>
                  <a:srgbClr val="FFFFFF"/>
                </a:solidFill>
              </a:rPr>
              <a:t>A</a:t>
            </a:r>
            <a:r>
              <a:rPr lang="en-US" altLang="en-US" dirty="0"/>
              <a:t>utomate</a:t>
            </a:r>
          </a:p>
        </p:txBody>
      </p:sp>
    </p:spTree>
    <p:extLst>
      <p:ext uri="{BB962C8B-B14F-4D97-AF65-F5344CB8AC3E}">
        <p14:creationId xmlns:p14="http://schemas.microsoft.com/office/powerpoint/2010/main" val="292014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3E4306-BC15-43D6-8243-642BA75E7ED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5B3212-A5CF-4524-BDB9-7F6F2F388C0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Agenda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Lab Schedule</a:t>
            </a:r>
          </a:p>
          <a:p>
            <a:pPr eaLnBrk="1" hangingPunct="1"/>
            <a:r>
              <a:rPr lang="en-US" altLang="en-US" dirty="0"/>
              <a:t>Lab Planning</a:t>
            </a:r>
          </a:p>
          <a:p>
            <a:pPr eaLnBrk="1" hangingPunct="1"/>
            <a:r>
              <a:rPr lang="en-US" altLang="en-US" dirty="0"/>
              <a:t>CAD – CAM Software</a:t>
            </a:r>
          </a:p>
          <a:p>
            <a:pPr eaLnBrk="1" hangingPunct="1"/>
            <a:r>
              <a:rPr lang="en-US" altLang="en-US" dirty="0"/>
              <a:t>Manufacturing Background</a:t>
            </a:r>
          </a:p>
          <a:p>
            <a:pPr eaLnBrk="1" hangingPunct="1"/>
            <a:r>
              <a:rPr lang="en-US" altLang="en-US" dirty="0"/>
              <a:t>Questions &amp; Issues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39198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47F36D-252B-4340-B112-D7A21763E8D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84C78B-B358-4694-8688-DEF9AF261C8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Tuesday 12:00 PM Lab 1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Fitzgerald, Jacob</a:t>
            </a:r>
          </a:p>
          <a:p>
            <a:pPr eaLnBrk="1" hangingPunct="1"/>
            <a:r>
              <a:rPr lang="en-US" altLang="en-US" dirty="0"/>
              <a:t>Galuteria Soares, Quentin</a:t>
            </a:r>
          </a:p>
          <a:p>
            <a:pPr eaLnBrk="1" hangingPunct="1"/>
            <a:r>
              <a:rPr lang="en-US" altLang="en-US" dirty="0"/>
              <a:t>Jeans, Eli</a:t>
            </a:r>
          </a:p>
          <a:p>
            <a:pPr eaLnBrk="1" hangingPunct="1"/>
            <a:r>
              <a:rPr lang="en-US" altLang="en-US" dirty="0"/>
              <a:t>Knott, Katharine</a:t>
            </a:r>
          </a:p>
          <a:p>
            <a:pPr eaLnBrk="1" hangingPunct="1"/>
            <a:r>
              <a:rPr lang="en-US" altLang="en-US" dirty="0"/>
              <a:t>Rogers, Summer</a:t>
            </a:r>
          </a:p>
          <a:p>
            <a:pPr eaLnBrk="1" hangingPunct="1"/>
            <a:r>
              <a:rPr lang="en-US" altLang="en-US" dirty="0"/>
              <a:t>Steffeck, Samantha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636269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BE461B-EA90-4337-B6A6-AF5F799CC34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D6EE49-778A-463F-A336-1DDBB718BA3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Tuesday 2:00 PM Lab 2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sz="3100" b="1" i="0" baseline="0">
                <a:solidFill>
                  <a:srgbClr val="E4D4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600" baseline="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50000"/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A369"/>
              </a:buClr>
              <a:buSzPct val="150000"/>
              <a:buChar char="•"/>
              <a:defRPr sz="20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SzPct val="150000"/>
              <a:buChar char="•"/>
              <a:defRPr sz="20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kern="0" dirty="0" err="1"/>
              <a:t>Akunna</a:t>
            </a:r>
            <a:r>
              <a:rPr lang="en-US" altLang="en-US" kern="0" dirty="0"/>
              <a:t>, Bryan</a:t>
            </a:r>
          </a:p>
          <a:p>
            <a:pPr eaLnBrk="1" hangingPunct="1"/>
            <a:r>
              <a:rPr lang="en-US" altLang="en-US" kern="0" dirty="0"/>
              <a:t>Bano-Sanoguera, Antonio</a:t>
            </a:r>
          </a:p>
          <a:p>
            <a:pPr eaLnBrk="1" hangingPunct="1"/>
            <a:r>
              <a:rPr lang="en-US" altLang="en-US" kern="0" dirty="0"/>
              <a:t>Kliche, Alexandra</a:t>
            </a:r>
          </a:p>
          <a:p>
            <a:pPr eaLnBrk="1" hangingPunct="1"/>
            <a:r>
              <a:rPr lang="en-US" altLang="en-US" kern="0" dirty="0"/>
              <a:t>Leonhardt, Hans</a:t>
            </a:r>
          </a:p>
          <a:p>
            <a:pPr eaLnBrk="1" hangingPunct="1"/>
            <a:r>
              <a:rPr lang="en-US" altLang="en-US" kern="0" dirty="0" err="1"/>
              <a:t>Schimbeno</a:t>
            </a:r>
            <a:r>
              <a:rPr lang="en-US" altLang="en-US" kern="0" dirty="0"/>
              <a:t>, Emily</a:t>
            </a:r>
          </a:p>
          <a:p>
            <a:pPr eaLnBrk="1" hangingPunct="1"/>
            <a:r>
              <a:rPr lang="en-US" altLang="en-US" kern="0" dirty="0"/>
              <a:t>Winger, Owen</a:t>
            </a:r>
          </a:p>
          <a:p>
            <a:pPr eaLnBrk="1" hangingPunct="1"/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422619889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60F940-F7B5-4FA9-B362-2A1D6F629BC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F02E18-283A-4B7B-8B7D-7F89BC7F192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Tuesday 4:00 PM Lab 3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sz="3100" b="1" i="0" baseline="0">
                <a:solidFill>
                  <a:srgbClr val="E4D4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600" baseline="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50000"/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A369"/>
              </a:buClr>
              <a:buSzPct val="150000"/>
              <a:buChar char="•"/>
              <a:defRPr sz="20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SzPct val="150000"/>
              <a:buChar char="•"/>
              <a:defRPr sz="20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dirty="0"/>
              <a:t>Cowart, Dorian</a:t>
            </a:r>
          </a:p>
          <a:p>
            <a:pPr eaLnBrk="1" hangingPunct="1"/>
            <a:r>
              <a:rPr lang="en-US" altLang="en-US" dirty="0"/>
              <a:t>Herring, Preston</a:t>
            </a:r>
          </a:p>
          <a:p>
            <a:pPr eaLnBrk="1" hangingPunct="1"/>
            <a:r>
              <a:rPr lang="en-US" altLang="en-US" dirty="0"/>
              <a:t>Kringen, Alex</a:t>
            </a:r>
          </a:p>
          <a:p>
            <a:pPr eaLnBrk="1" hangingPunct="1"/>
            <a:r>
              <a:rPr lang="en-US" altLang="en-US" dirty="0"/>
              <a:t>Lormeus, </a:t>
            </a:r>
            <a:r>
              <a:rPr lang="en-US" altLang="en-US" dirty="0" err="1"/>
              <a:t>Edensky</a:t>
            </a:r>
            <a:endParaRPr lang="en-US" altLang="en-US" dirty="0"/>
          </a:p>
          <a:p>
            <a:pPr eaLnBrk="1" hangingPunct="1"/>
            <a:r>
              <a:rPr lang="en-US" altLang="en-US" dirty="0"/>
              <a:t>Mattheis, Alex</a:t>
            </a:r>
          </a:p>
          <a:p>
            <a:pPr eaLnBrk="1" hangingPunct="1"/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63800125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E54804-FB14-4272-986B-67D080FD3C7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354959-0F64-40C2-8F64-46A63D08FD6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Thursday 12:00 PM Lab 4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sz="3100" b="1" i="0" baseline="0">
                <a:solidFill>
                  <a:srgbClr val="E4D4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600" baseline="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50000"/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A369"/>
              </a:buClr>
              <a:buSzPct val="150000"/>
              <a:buChar char="•"/>
              <a:defRPr sz="20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SzPct val="150000"/>
              <a:buChar char="•"/>
              <a:defRPr sz="20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kern="0" dirty="0"/>
              <a:t>Engelmann, Thomas</a:t>
            </a:r>
          </a:p>
          <a:p>
            <a:pPr eaLnBrk="1" hangingPunct="1"/>
            <a:r>
              <a:rPr lang="en-US" altLang="en-US" kern="0" dirty="0"/>
              <a:t>Li, Ryan</a:t>
            </a:r>
          </a:p>
          <a:p>
            <a:pPr eaLnBrk="1" hangingPunct="1"/>
            <a:r>
              <a:rPr lang="en-US" altLang="en-US" kern="0" dirty="0"/>
              <a:t>Pepke, Steven</a:t>
            </a:r>
          </a:p>
          <a:p>
            <a:pPr eaLnBrk="1" hangingPunct="1"/>
            <a:r>
              <a:rPr lang="en-US" altLang="en-US" kern="0" dirty="0" err="1"/>
              <a:t>Pluimer</a:t>
            </a:r>
            <a:r>
              <a:rPr lang="en-US" altLang="en-US" kern="0" dirty="0"/>
              <a:t>, Cliff</a:t>
            </a:r>
          </a:p>
          <a:p>
            <a:pPr eaLnBrk="1" hangingPunct="1"/>
            <a:r>
              <a:rPr lang="en-US" altLang="en-US" kern="0" dirty="0"/>
              <a:t>Ritchie, Nicholas</a:t>
            </a:r>
          </a:p>
          <a:p>
            <a:pPr eaLnBrk="1" hangingPunct="1"/>
            <a:r>
              <a:rPr lang="en-US" altLang="en-US" kern="0" dirty="0"/>
              <a:t>Young, Grayson</a:t>
            </a:r>
          </a:p>
          <a:p>
            <a:pPr eaLnBrk="1" hangingPunct="1"/>
            <a:endParaRPr lang="en-US" altLang="en-US" kern="0" dirty="0"/>
          </a:p>
          <a:p>
            <a:pPr eaLnBrk="1" hangingPunct="1"/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49147726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9DCC85-44F9-4778-8C78-816771C1CFB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C7FD84-4360-4292-BE95-07FC959A674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Thursday 2:00 PM Lab 5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84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sz="3100" b="1" i="0" baseline="0">
                <a:solidFill>
                  <a:srgbClr val="E4D4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600" baseline="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50000"/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A369"/>
              </a:buClr>
              <a:buSzPct val="150000"/>
              <a:buChar char="•"/>
              <a:defRPr sz="20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SzPct val="150000"/>
              <a:buChar char="•"/>
              <a:defRPr sz="20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kern="0" dirty="0" err="1"/>
              <a:t>Bonzell</a:t>
            </a:r>
            <a:r>
              <a:rPr lang="en-US" altLang="en-US" kern="0" dirty="0"/>
              <a:t>, Garrett</a:t>
            </a:r>
          </a:p>
          <a:p>
            <a:pPr eaLnBrk="1" hangingPunct="1"/>
            <a:r>
              <a:rPr lang="en-US" altLang="en-US" kern="0" dirty="0"/>
              <a:t>Courtney, Cooper</a:t>
            </a:r>
          </a:p>
          <a:p>
            <a:pPr eaLnBrk="1" hangingPunct="1"/>
            <a:r>
              <a:rPr lang="en-US" altLang="en-US" kern="0" dirty="0" err="1"/>
              <a:t>Fiala</a:t>
            </a:r>
            <a:r>
              <a:rPr lang="en-US" altLang="en-US" kern="0" dirty="0"/>
              <a:t>, Kaitlyn</a:t>
            </a:r>
          </a:p>
          <a:p>
            <a:pPr eaLnBrk="1" hangingPunct="1"/>
            <a:r>
              <a:rPr lang="en-US" altLang="en-US" kern="0" dirty="0"/>
              <a:t>Martinez, Leonardo</a:t>
            </a:r>
          </a:p>
          <a:p>
            <a:pPr eaLnBrk="1" hangingPunct="1"/>
            <a:r>
              <a:rPr lang="en-US" altLang="en-US" kern="0" dirty="0" err="1"/>
              <a:t>Ottman</a:t>
            </a:r>
            <a:r>
              <a:rPr lang="en-US" altLang="en-US" kern="0" dirty="0"/>
              <a:t>, Alyssa</a:t>
            </a:r>
          </a:p>
          <a:p>
            <a:pPr eaLnBrk="1" hangingPunct="1"/>
            <a:r>
              <a:rPr lang="en-US" altLang="en-US" kern="0" dirty="0" err="1"/>
              <a:t>Salley</a:t>
            </a:r>
            <a:r>
              <a:rPr lang="en-US" altLang="en-US" kern="0" dirty="0"/>
              <a:t>, Jace</a:t>
            </a:r>
          </a:p>
          <a:p>
            <a:pPr eaLnBrk="1" hangingPunct="1"/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21229376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4CC570-8C51-43B3-B5D1-D3960B7665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745FA0-89C5-4BEC-B006-B8D305FD56F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Friday 1:00 PM Lab 6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Bauman, Joshua</a:t>
            </a:r>
          </a:p>
          <a:p>
            <a:pPr eaLnBrk="1" hangingPunct="1"/>
            <a:r>
              <a:rPr lang="en-US" altLang="en-US" dirty="0"/>
              <a:t>Dahlstrom, George</a:t>
            </a:r>
          </a:p>
          <a:p>
            <a:pPr eaLnBrk="1" hangingPunct="1"/>
            <a:r>
              <a:rPr lang="en-US" altLang="en-US" dirty="0"/>
              <a:t>Dawley, Rosie</a:t>
            </a:r>
          </a:p>
          <a:p>
            <a:pPr eaLnBrk="1" hangingPunct="1"/>
            <a:r>
              <a:rPr lang="en-US" altLang="en-US" dirty="0"/>
              <a:t>Malsom, Spencer</a:t>
            </a:r>
          </a:p>
          <a:p>
            <a:pPr eaLnBrk="1" hangingPunct="1"/>
            <a:r>
              <a:rPr lang="en-US" altLang="en-US" dirty="0"/>
              <a:t>Swanson, Jordan</a:t>
            </a:r>
          </a:p>
          <a:p>
            <a:pPr eaLnBrk="1" hangingPunct="1"/>
            <a:r>
              <a:rPr lang="en-US" altLang="en-US" dirty="0"/>
              <a:t>Vilson, Marken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221387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50EB0F-6F4A-4955-A19C-6D20587122D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1/15/2020</a:t>
            </a:fld>
            <a:endParaRPr lang="en-US" alt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4D5DCA-0BBD-48D3-BABD-BC6C1F95CCB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Lab Schedule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i="1" dirty="0">
                <a:solidFill>
                  <a:srgbClr val="FFFFFF"/>
                </a:solidFill>
              </a:rPr>
              <a:t>1</a:t>
            </a:r>
            <a:r>
              <a:rPr lang="en-US" altLang="en-US" sz="2400" i="1" baseline="30000" dirty="0">
                <a:solidFill>
                  <a:srgbClr val="FFFFFF"/>
                </a:solidFill>
              </a:rPr>
              <a:t>st</a:t>
            </a:r>
            <a:r>
              <a:rPr lang="en-US" altLang="en-US" sz="2400" i="1" dirty="0">
                <a:solidFill>
                  <a:srgbClr val="FFFFFF"/>
                </a:solidFill>
              </a:rPr>
              <a:t> Lab Today/Friday: Safety Theory – </a:t>
            </a:r>
            <a:r>
              <a:rPr lang="en-US" altLang="en-US" sz="2400" i="1" dirty="0" err="1">
                <a:solidFill>
                  <a:srgbClr val="FFFFFF"/>
                </a:solidFill>
              </a:rPr>
              <a:t>Mfg</a:t>
            </a:r>
            <a:r>
              <a:rPr lang="en-US" altLang="en-US" sz="2400" i="1" dirty="0">
                <a:solidFill>
                  <a:srgbClr val="FFFFFF"/>
                </a:solidFill>
              </a:rPr>
              <a:t> </a:t>
            </a:r>
            <a:r>
              <a:rPr lang="en-US" altLang="en-US" sz="2400" i="1" dirty="0" err="1">
                <a:solidFill>
                  <a:srgbClr val="FFFFFF"/>
                </a:solidFill>
              </a:rPr>
              <a:t>Eng</a:t>
            </a:r>
            <a:r>
              <a:rPr lang="en-US" altLang="en-US" sz="2400" i="1" dirty="0">
                <a:solidFill>
                  <a:srgbClr val="FFFFFF"/>
                </a:solidFill>
              </a:rPr>
              <a:t> Lab</a:t>
            </a:r>
            <a:endParaRPr lang="en-US" altLang="en-US" sz="2000" i="1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800" i="1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i="1" dirty="0">
                <a:solidFill>
                  <a:srgbClr val="FFFF00"/>
                </a:solidFill>
              </a:rPr>
              <a:t>Review</a:t>
            </a:r>
            <a:r>
              <a:rPr lang="en-US" altLang="en-US" sz="2000" dirty="0"/>
              <a:t> Lab assignment from Schedule Page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Meet in MFG ENG Lab (need to start labs </a:t>
            </a:r>
            <a:r>
              <a:rPr lang="en-US" altLang="en-US" sz="2000" dirty="0">
                <a:solidFill>
                  <a:srgbClr val="FFFF00"/>
                </a:solidFill>
              </a:rPr>
              <a:t>on time</a:t>
            </a:r>
            <a:r>
              <a:rPr lang="en-US" alt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Take notes during lab in LAB Engineering Notebook (everyone)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Lab assignments (1 per team) – usually due next lab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brief summary and documentation of design/exercise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short answer to questions (if any)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copy pages from everyone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5S at end of each lab</a:t>
            </a:r>
          </a:p>
          <a:p>
            <a:pPr lvl="1">
              <a:lnSpc>
                <a:spcPct val="90000"/>
              </a:lnSpc>
            </a:pPr>
            <a:endParaRPr lang="en-US" altLang="en-US" sz="5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Primary result of lab exercises is to complete project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Open Lab times as necessary (e-mail for appointment)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Open class and lab periods reserved at end of term (2 weeks)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Use Finals Week for project documentation &amp; demo</a:t>
            </a:r>
          </a:p>
        </p:txBody>
      </p:sp>
    </p:spTree>
    <p:extLst>
      <p:ext uri="{BB962C8B-B14F-4D97-AF65-F5344CB8AC3E}">
        <p14:creationId xmlns:p14="http://schemas.microsoft.com/office/powerpoint/2010/main" val="180392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6764</TotalTime>
  <Words>1396</Words>
  <Application>Microsoft Office PowerPoint</Application>
  <PresentationFormat>On-screen Show (4:3)</PresentationFormat>
  <Paragraphs>268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Times New Roman</vt:lpstr>
      <vt:lpstr>Wingdings</vt:lpstr>
      <vt:lpstr>Studio</vt:lpstr>
      <vt:lpstr>IENG 475 - Lecture 02</vt:lpstr>
      <vt:lpstr>Agenda</vt:lpstr>
      <vt:lpstr>Tuesday 12:00 PM Lab 1</vt:lpstr>
      <vt:lpstr>Tuesday 2:00 PM Lab 2</vt:lpstr>
      <vt:lpstr>Tuesday 4:00 PM Lab 3</vt:lpstr>
      <vt:lpstr>Thursday 12:00 PM Lab 4</vt:lpstr>
      <vt:lpstr>Thursday 2:00 PM Lab 5</vt:lpstr>
      <vt:lpstr>Friday 1:00 PM Lab 6</vt:lpstr>
      <vt:lpstr>Lab Schedule</vt:lpstr>
      <vt:lpstr>Lab Capabilities / Project Req’s</vt:lpstr>
      <vt:lpstr>Laboratory Software</vt:lpstr>
      <vt:lpstr>Project Concept 1</vt:lpstr>
      <vt:lpstr>Project Concept 1</vt:lpstr>
      <vt:lpstr>Project Concept 3</vt:lpstr>
      <vt:lpstr>Manufacturing Operations</vt:lpstr>
      <vt:lpstr>Levels of Automation</vt:lpstr>
      <vt:lpstr>Manufacturing Operations</vt:lpstr>
      <vt:lpstr>Reasons for Automating</vt:lpstr>
      <vt:lpstr>Reasons NOT to Automate</vt:lpstr>
    </vt:vector>
  </TitlesOfParts>
  <Company>SDSMT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Operations</dc:title>
  <dc:creator>D.H. Jensen</dc:creator>
  <cp:lastModifiedBy>Jensen, Dean H.</cp:lastModifiedBy>
  <cp:revision>147</cp:revision>
  <cp:lastPrinted>2018-01-16T20:56:06Z</cp:lastPrinted>
  <dcterms:created xsi:type="dcterms:W3CDTF">2002-09-30T14:47:20Z</dcterms:created>
  <dcterms:modified xsi:type="dcterms:W3CDTF">2020-01-16T04:46:24Z</dcterms:modified>
</cp:coreProperties>
</file>