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301" r:id="rId2"/>
    <p:sldId id="302" r:id="rId3"/>
    <p:sldId id="303" r:id="rId4"/>
    <p:sldId id="307" r:id="rId5"/>
    <p:sldId id="308" r:id="rId6"/>
    <p:sldId id="311" r:id="rId7"/>
    <p:sldId id="327" r:id="rId8"/>
    <p:sldId id="328" r:id="rId9"/>
    <p:sldId id="312" r:id="rId10"/>
    <p:sldId id="329" r:id="rId11"/>
    <p:sldId id="330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90"/>
    <a:srgbClr val="FFFFFF"/>
    <a:srgbClr val="990000"/>
    <a:srgbClr val="003366"/>
    <a:srgbClr val="071D49"/>
    <a:srgbClr val="B3A369"/>
    <a:srgbClr val="00FFFF"/>
    <a:srgbClr val="00CC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674" autoAdjust="0"/>
  </p:normalViewPr>
  <p:slideViewPr>
    <p:cSldViewPr>
      <p:cViewPr varScale="1">
        <p:scale>
          <a:sx n="108" d="100"/>
          <a:sy n="108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72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184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(c) 2006-2015,  D.H. Jensen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184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7CB0BA6-FC61-49BF-AB22-C3B3D7382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8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184" y="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21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(c) 2006-2015,  D.H. Jensen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184" y="8832850"/>
            <a:ext cx="303621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32A3B95-6D26-41D5-9937-C9487233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558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A47149-088F-4A64-81AA-98105413F92D}" type="slidenum">
              <a:rPr lang="en-US" altLang="en-US" smtClean="0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F13DCBA-81D9-46C9-8294-BD94897AC9AD}" type="slidenum">
              <a:rPr lang="en-US" altLang="en-US" smtClean="0">
                <a:latin typeface="Times New Roman" pitchFamily="18" charset="0"/>
              </a:rPr>
              <a:pPr/>
              <a:t>14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9A0560-B7C4-46B6-BE8F-8D0A0D0182BB}" type="slidenum">
              <a:rPr lang="en-US" altLang="en-US" smtClean="0">
                <a:latin typeface="Times New Roman" pitchFamily="18" charset="0"/>
              </a:rPr>
              <a:pPr/>
              <a:t>15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IENG 475:  Computer-Controlled Manufacturing Systems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(c) 2006,  D.H. Jensen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207C4C5-CCE1-46D2-B09B-C7F9ED483FF3}" type="slidenum">
              <a:rPr lang="en-US" altLang="en-US" smtClean="0">
                <a:latin typeface="Times New Roman" pitchFamily="18" charset="0"/>
              </a:rPr>
              <a:pPr/>
              <a:t>16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IENG 475:  Computer-Controlled Manufacturing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(c) 2006,  D.H. Jensen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A3B95-6D26-41D5-9937-C9487233E5E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9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B3A36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071D49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>
                <a:solidFill>
                  <a:srgbClr val="E4D49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2557-0AF9-41C1-81DE-CF84B8197669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1275"/>
            <a:ext cx="3276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IENG 475: Computer-Controlled Manufacturing Systems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12095-F970-44BA-9019-5577AF3C4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8BFD4-9DFE-49A0-8EFE-C38A3DD99CA0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889AA-DFE2-4838-856D-CE3E12EAC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93550-DB14-4D43-8D19-1B126689FB63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70B87-6AF1-4846-BD4B-09C22333E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5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i="0" baseline="0"/>
            </a:lvl1pPr>
            <a:lvl2pPr>
              <a:defRPr baseline="0"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B34C8-0BDF-478F-8619-D30D984BC7E5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87BAD-20C6-4C38-8929-0AC3FB082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F1C39-8DDE-4E23-B1BC-5D5DE3D0E97D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98D0-036C-410D-A98E-6E084D37A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9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E82B0-090C-40F7-B7B9-32B4E09A13CF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D101E-AFD7-4A85-A41C-230EC8B98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9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2892-8C4B-458B-B191-40D3B2E68819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0C68-9CAC-4392-BAC3-41EAD79E3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6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1CD1E-CBA5-46C7-834F-A6754015639D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361-8AFE-4E69-8D2E-BF2469A1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9BBA2-80A4-4A71-BEF7-DEEF8C3D7207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A6F-4099-4E87-BC1F-09428BF10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36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DD29-71B1-4689-B7AA-96B301332185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7E15A-5CB8-4905-814F-BE493D867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F37-6495-40FA-8E12-34B73768CCB3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222C3-C81D-463A-BD69-7C408EEC7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1D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solidFill>
            <a:srgbClr val="B3A369"/>
          </a:solidFill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DC6E414F-8048-44C7-B8CA-6B06D8F659B1}" type="datetime1">
              <a:rPr lang="en-US"/>
              <a:pPr>
                <a:defRPr/>
              </a:pPr>
              <a:t>1/14/2020</a:t>
            </a:fld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39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US"/>
              <a:t>IENG 475: Computer-Controlled Manufacturing Systems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B555E543-5E2C-499B-83EC-98EBDF6D7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rgbClr val="E4D49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rgbClr val="E4D4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 baseline="0">
          <a:solidFill>
            <a:srgbClr val="E4D4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150000"/>
        <a:buChar char="•"/>
        <a:defRPr sz="22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3A369"/>
        </a:buClr>
        <a:buSzPct val="150000"/>
        <a:buChar char="•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5"/>
        </a:buClr>
        <a:buSzPct val="150000"/>
        <a:buChar char="•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8DD1B9-78AE-4E0F-917E-CD361370FE7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8ED900-4482-43D0-8547-93CCC34ABE6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IENG 475 - Lecture 01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Course Introduction </a:t>
            </a:r>
          </a:p>
          <a:p>
            <a:pPr eaLnBrk="1" hangingPunct="1"/>
            <a:r>
              <a:rPr lang="en-US" altLang="en-US" dirty="0"/>
              <a:t>&amp; Organization</a:t>
            </a:r>
          </a:p>
        </p:txBody>
      </p:sp>
    </p:spTree>
    <p:extLst>
      <p:ext uri="{BB962C8B-B14F-4D97-AF65-F5344CB8AC3E}">
        <p14:creationId xmlns:p14="http://schemas.microsoft.com/office/powerpoint/2010/main" val="2317878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66571-A15C-4EE2-8234-080F04BADE9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00B13-8CA4-43FA-95F7-F487B884F4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Expectations - Exams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1" y="1905000"/>
            <a:ext cx="7772400" cy="4114800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en-US" dirty="0"/>
              <a:t>Choice to do </a:t>
            </a:r>
            <a:r>
              <a:rPr lang="en-US" altLang="en-US" b="1" dirty="0">
                <a:solidFill>
                  <a:srgbClr val="E4D490"/>
                </a:solidFill>
              </a:rPr>
              <a:t>Comprehensive Exam </a:t>
            </a:r>
            <a:r>
              <a:rPr lang="en-US" altLang="en-US" dirty="0"/>
              <a:t>is </a:t>
            </a:r>
            <a:r>
              <a:rPr lang="en-US" altLang="en-US" b="1" i="1" dirty="0">
                <a:solidFill>
                  <a:srgbClr val="E4D490"/>
                </a:solidFill>
              </a:rPr>
              <a:t>yours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Must be selected by 5:00 PM the Friday before Finals Week begins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Score on Comprehensive Exam will </a:t>
            </a:r>
            <a:r>
              <a:rPr lang="en-US" altLang="en-US" b="1" i="1" dirty="0">
                <a:solidFill>
                  <a:srgbClr val="E4D490"/>
                </a:solidFill>
              </a:rPr>
              <a:t>replace</a:t>
            </a:r>
            <a:r>
              <a:rPr lang="en-US" altLang="en-US" dirty="0"/>
              <a:t> your  scores on the Midterm Exams</a:t>
            </a:r>
          </a:p>
          <a:p>
            <a:pPr lvl="2">
              <a:lnSpc>
                <a:spcPct val="120000"/>
              </a:lnSpc>
            </a:pPr>
            <a:r>
              <a:rPr lang="en-US" altLang="en-US" i="1" dirty="0">
                <a:solidFill>
                  <a:srgbClr val="E4D490"/>
                </a:solidFill>
              </a:rPr>
              <a:t>“There is no try:  only do or do not.” </a:t>
            </a:r>
            <a:r>
              <a:rPr lang="en-US" altLang="en-US" dirty="0"/>
              <a:t>– Yoda</a:t>
            </a:r>
          </a:p>
        </p:txBody>
      </p:sp>
    </p:spTree>
    <p:extLst>
      <p:ext uri="{BB962C8B-B14F-4D97-AF65-F5344CB8AC3E}">
        <p14:creationId xmlns:p14="http://schemas.microsoft.com/office/powerpoint/2010/main" val="195068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66571-A15C-4EE2-8234-080F04BADE9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00B13-8CA4-43FA-95F7-F487B884F4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Engineering Notebook – </a:t>
            </a:r>
            <a:r>
              <a:rPr lang="en-US" altLang="en-US" sz="3200" dirty="0"/>
              <a:t>Content: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1" y="1905000"/>
            <a:ext cx="7772400" cy="4114800"/>
          </a:xfrm>
        </p:spPr>
        <p:txBody>
          <a:bodyPr/>
          <a:lstStyle/>
          <a:p>
            <a:pPr lvl="2">
              <a:lnSpc>
                <a:spcPct val="120000"/>
              </a:lnSpc>
            </a:pPr>
            <a:r>
              <a:rPr lang="en-US" altLang="en-US" sz="2000" b="1" i="1" dirty="0">
                <a:solidFill>
                  <a:srgbClr val="FFFF00"/>
                </a:solidFill>
              </a:rPr>
              <a:t>No old exams or HW solutions completed by others may be included.  </a:t>
            </a:r>
            <a:r>
              <a:rPr lang="en-US" altLang="en-US" sz="1800" dirty="0"/>
              <a:t>Example problems and solutions from other sources may be included </a:t>
            </a:r>
            <a:r>
              <a:rPr lang="en-US" altLang="en-US" sz="1800" i="1" dirty="0">
                <a:solidFill>
                  <a:srgbClr val="E4D490"/>
                </a:solidFill>
              </a:rPr>
              <a:t>if completely rewritten by the hand of the student owner on the original pages of the engineering notebook.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altLang="en-US" sz="600" i="1" dirty="0">
              <a:solidFill>
                <a:srgbClr val="E4D490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altLang="en-US" sz="1800" dirty="0"/>
              <a:t>Lecture slides and provided tables from this course may be permanently attached and used </a:t>
            </a:r>
            <a:r>
              <a:rPr lang="en-US" altLang="en-US" sz="1800" i="1" dirty="0">
                <a:solidFill>
                  <a:srgbClr val="E4D490"/>
                </a:solidFill>
              </a:rPr>
              <a:t>without issue.</a:t>
            </a:r>
          </a:p>
          <a:p>
            <a:pPr marL="914400" lvl="2" indent="0">
              <a:lnSpc>
                <a:spcPct val="120000"/>
              </a:lnSpc>
              <a:buNone/>
            </a:pPr>
            <a:endParaRPr lang="en-US" altLang="en-US" sz="600" i="1" dirty="0">
              <a:solidFill>
                <a:srgbClr val="E4D490"/>
              </a:solidFill>
            </a:endParaRPr>
          </a:p>
          <a:p>
            <a:pPr lvl="2">
              <a:lnSpc>
                <a:spcPct val="120000"/>
              </a:lnSpc>
            </a:pPr>
            <a:r>
              <a:rPr lang="en-US" altLang="en-US" sz="1800" dirty="0"/>
              <a:t>Photo-copied material from other publications may be permanently attached and used, provided the use conforms to copy-right protections and </a:t>
            </a:r>
            <a:r>
              <a:rPr lang="en-US" altLang="en-US" sz="1800" i="1" dirty="0">
                <a:solidFill>
                  <a:srgbClr val="E4D490"/>
                </a:solidFill>
              </a:rPr>
              <a:t>proper, complete, handwritten citations are provided on the same page.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448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5FF3DC-0C07-4BCE-8651-BA4BFF61593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33016F-3EEA-4695-BCF8-024C1A604F4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Expectations – Make-Up Work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191000"/>
          </a:xfrm>
        </p:spPr>
        <p:txBody>
          <a:bodyPr/>
          <a:lstStyle/>
          <a:p>
            <a:pPr lvl="1" eaLnBrk="1" hangingPunct="1"/>
            <a:r>
              <a:rPr lang="en-US" altLang="en-US" sz="2200" dirty="0"/>
              <a:t>Make-Up work is the student’s responsibility, and is arranged at the instructor’s discretion, </a:t>
            </a:r>
            <a:r>
              <a:rPr lang="en-US" altLang="en-US" sz="2200" b="1" i="1" dirty="0">
                <a:solidFill>
                  <a:srgbClr val="E4D490"/>
                </a:solidFill>
              </a:rPr>
              <a:t>for SDSM&amp;T approved reasons</a:t>
            </a:r>
            <a:r>
              <a:rPr lang="en-US" altLang="en-US" sz="2200" dirty="0"/>
              <a:t>.   </a:t>
            </a:r>
          </a:p>
          <a:p>
            <a:pPr lvl="3" eaLnBrk="1" hangingPunct="1"/>
            <a:endParaRPr lang="en-US" altLang="en-US" sz="1600" dirty="0"/>
          </a:p>
          <a:p>
            <a:pPr lvl="1" eaLnBrk="1" hangingPunct="1"/>
            <a:r>
              <a:rPr lang="en-US" altLang="en-US" sz="2200" dirty="0"/>
              <a:t>Policies:</a:t>
            </a:r>
            <a:endParaRPr lang="en-US" altLang="en-US" sz="1800" dirty="0"/>
          </a:p>
          <a:p>
            <a:pPr lvl="2" eaLnBrk="1" hangingPunct="1"/>
            <a:r>
              <a:rPr lang="en-US" altLang="en-US" sz="2000" dirty="0">
                <a:solidFill>
                  <a:srgbClr val="FFFF00"/>
                </a:solidFill>
              </a:rPr>
              <a:t>Foreseeable Circumstances </a:t>
            </a:r>
            <a:r>
              <a:rPr lang="en-US" altLang="en-US" sz="2000" dirty="0"/>
              <a:t>- contact the instructor as far in advance as possible (e-mail).</a:t>
            </a:r>
          </a:p>
          <a:p>
            <a:pPr lvl="4" eaLnBrk="1" hangingPunct="1"/>
            <a:endParaRPr lang="en-US" altLang="en-US" sz="1800" dirty="0"/>
          </a:p>
          <a:p>
            <a:pPr lvl="2" eaLnBrk="1" hangingPunct="1"/>
            <a:r>
              <a:rPr lang="en-US" altLang="en-US" sz="2000" dirty="0">
                <a:solidFill>
                  <a:srgbClr val="FFFF00"/>
                </a:solidFill>
              </a:rPr>
              <a:t>Unforeseeable Circumstances </a:t>
            </a:r>
            <a:r>
              <a:rPr lang="en-US" altLang="en-US" sz="2000" dirty="0"/>
              <a:t>- contact the instructor as soon as practical (leave phone message).</a:t>
            </a:r>
          </a:p>
        </p:txBody>
      </p:sp>
    </p:spTree>
    <p:extLst>
      <p:ext uri="{BB962C8B-B14F-4D97-AF65-F5344CB8AC3E}">
        <p14:creationId xmlns:p14="http://schemas.microsoft.com/office/powerpoint/2010/main" val="10137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8D513B-563B-48E9-8310-4927ED1EEC1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6092D3-8EE4-4836-AA07-35F62FA0104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Expectations </a:t>
            </a:r>
            <a:r>
              <a:rPr lang="en-US" altLang="en-US" sz="2800" dirty="0"/>
              <a:t>– Academic Honesty</a:t>
            </a: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2000" b="1" i="1" dirty="0">
                <a:solidFill>
                  <a:srgbClr val="E4D490"/>
                </a:solidFill>
              </a:rPr>
              <a:t>OK to work together on HW Assignments for this class: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as long as what appears on </a:t>
            </a:r>
            <a:r>
              <a:rPr lang="en-US" altLang="en-US" sz="1800" b="1" i="1" dirty="0">
                <a:solidFill>
                  <a:srgbClr val="FFFF00"/>
                </a:solidFill>
              </a:rPr>
              <a:t>your </a:t>
            </a:r>
            <a:r>
              <a:rPr lang="en-US" altLang="en-US" sz="1800" dirty="0"/>
              <a:t>submission is </a:t>
            </a:r>
            <a:r>
              <a:rPr lang="en-US" altLang="en-US" sz="1800" b="1" i="1" dirty="0">
                <a:solidFill>
                  <a:srgbClr val="FFFF00"/>
                </a:solidFill>
              </a:rPr>
              <a:t>your</a:t>
            </a:r>
            <a:r>
              <a:rPr lang="en-US" altLang="en-US" sz="1800" dirty="0"/>
              <a:t> work, </a:t>
            </a:r>
            <a:r>
              <a:rPr lang="en-US" altLang="en-US" sz="1800" b="1" i="1" dirty="0">
                <a:solidFill>
                  <a:srgbClr val="FFFF00"/>
                </a:solidFill>
              </a:rPr>
              <a:t>your</a:t>
            </a:r>
            <a:r>
              <a:rPr lang="en-US" altLang="en-US" sz="1800" dirty="0"/>
              <a:t> words, and </a:t>
            </a:r>
            <a:r>
              <a:rPr lang="en-US" altLang="en-US" sz="1800" b="1" i="1" dirty="0">
                <a:solidFill>
                  <a:srgbClr val="FFFF00"/>
                </a:solidFill>
              </a:rPr>
              <a:t>your</a:t>
            </a:r>
            <a:r>
              <a:rPr lang="en-US" altLang="en-US" sz="1800" dirty="0"/>
              <a:t> writing / typing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i="1" dirty="0">
                <a:solidFill>
                  <a:srgbClr val="E4D490"/>
                </a:solidFill>
              </a:rPr>
              <a:t>OK to copy my materials for this class: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you can download, print and attach my slides / tables for </a:t>
            </a:r>
            <a:r>
              <a:rPr lang="en-US" altLang="en-US" sz="1800" b="1" i="1" dirty="0">
                <a:solidFill>
                  <a:srgbClr val="FFFF00"/>
                </a:solidFill>
              </a:rPr>
              <a:t>your</a:t>
            </a:r>
            <a:r>
              <a:rPr lang="en-US" altLang="en-US" sz="1800" dirty="0"/>
              <a:t> engineering notebook for this class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you can download and use my spreadsheet templates for </a:t>
            </a:r>
            <a:r>
              <a:rPr lang="en-US" altLang="en-US" sz="1800" b="1" i="1" dirty="0">
                <a:solidFill>
                  <a:srgbClr val="FFFF00"/>
                </a:solidFill>
              </a:rPr>
              <a:t>your</a:t>
            </a:r>
            <a:r>
              <a:rPr lang="en-US" altLang="en-US" sz="1800" dirty="0"/>
              <a:t> assignments and practice in this course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1" i="1" dirty="0">
                <a:solidFill>
                  <a:srgbClr val="E4D490"/>
                </a:solidFill>
              </a:rPr>
              <a:t>Exams are always individual work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dirty="0"/>
              <a:t>using only </a:t>
            </a:r>
            <a:r>
              <a:rPr lang="en-US" altLang="en-US" sz="1800" b="1" i="1" dirty="0">
                <a:solidFill>
                  <a:srgbClr val="FFFF00"/>
                </a:solidFill>
              </a:rPr>
              <a:t>your</a:t>
            </a:r>
            <a:r>
              <a:rPr lang="en-US" altLang="en-US" sz="1800" dirty="0"/>
              <a:t> individual engineering notebook</a:t>
            </a:r>
          </a:p>
        </p:txBody>
      </p:sp>
    </p:spTree>
    <p:extLst>
      <p:ext uri="{BB962C8B-B14F-4D97-AF65-F5344CB8AC3E}">
        <p14:creationId xmlns:p14="http://schemas.microsoft.com/office/powerpoint/2010/main" val="1085169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6B0B54-E412-4AD7-B287-055F0F212C1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7AF86B-66B5-46C3-BF9E-1EBCA754A86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Questions &amp; Issues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sz="2400" dirty="0"/>
              <a:t>ADA</a:t>
            </a:r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Students encountering any accessibility issues or requiring special accommodations should contact the instructor, </a:t>
            </a:r>
            <a:r>
              <a:rPr lang="en-US" altLang="en-US" sz="1800" b="1" i="1" dirty="0"/>
              <a:t>Dr. Jensen</a:t>
            </a:r>
            <a:r>
              <a:rPr lang="en-US" altLang="en-US" sz="1800" dirty="0"/>
              <a:t>, and the campus Title IX and Disability coordinator, </a:t>
            </a:r>
            <a:r>
              <a:rPr lang="en-US" altLang="en-US" sz="1800" b="1" i="1" dirty="0"/>
              <a:t>Amanda Lopez</a:t>
            </a:r>
            <a:r>
              <a:rPr lang="en-US" altLang="en-US" sz="1800" dirty="0"/>
              <a:t>, at disabilityservices@sdsmt.edu or 394-2533, at the earliest opportunity.</a:t>
            </a:r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See syllabus for details</a:t>
            </a:r>
          </a:p>
          <a:p>
            <a:pPr marL="320040" lvl="1" indent="0">
              <a:lnSpc>
                <a:spcPct val="120000"/>
              </a:lnSpc>
              <a:buNone/>
            </a:pPr>
            <a:endParaRPr lang="en-US" altLang="en-US" sz="900" dirty="0"/>
          </a:p>
          <a:p>
            <a:pPr>
              <a:lnSpc>
                <a:spcPct val="120000"/>
              </a:lnSpc>
            </a:pPr>
            <a:r>
              <a:rPr lang="en-US" altLang="en-US" sz="2400" dirty="0"/>
              <a:t>Freedom in Learning</a:t>
            </a:r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See syllabus for details</a:t>
            </a:r>
          </a:p>
        </p:txBody>
      </p:sp>
    </p:spTree>
    <p:extLst>
      <p:ext uri="{BB962C8B-B14F-4D97-AF65-F5344CB8AC3E}">
        <p14:creationId xmlns:p14="http://schemas.microsoft.com/office/powerpoint/2010/main" val="2372680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7552BC-7743-4AC8-84A9-508767B97FC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A307BA-3EF3-4F5B-BB56-4D50F034B8F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Collection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1317171" y="2057400"/>
            <a:ext cx="66294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Name					IENG 475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Preferred name			SPR 2020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   					Your major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Anticipated Graduation		Hometown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Anything else the instructor should know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rgbClr val="003366"/>
                </a:solidFill>
                <a:latin typeface="Comic Sans MS" pitchFamily="66" charset="0"/>
              </a:rPr>
              <a:t>about you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1524000" y="42672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43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81704D-4DF9-4239-B402-9C63B8F4682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8A1234-A808-4732-B2C8-D74919C8BCF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ORGANIZATON ISSUES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Schedule Needed for Lab Times: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1905000" y="2514600"/>
            <a:ext cx="6629400" cy="3657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latin typeface="Comic Sans MS" pitchFamily="66" charset="0"/>
              </a:rPr>
              <a:t>		</a:t>
            </a: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(Back of Card)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 dirty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1</a:t>
            </a:r>
            <a:r>
              <a:rPr lang="en-US" altLang="en-US" sz="2000" baseline="30000" dirty="0">
                <a:solidFill>
                  <a:srgbClr val="003366"/>
                </a:solidFill>
                <a:latin typeface="Comic Sans MS" pitchFamily="66" charset="0"/>
              </a:rPr>
              <a:t>st</a:t>
            </a: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 Choice Lab Time &amp; Day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2</a:t>
            </a:r>
            <a:r>
              <a:rPr lang="en-US" altLang="en-US" sz="2000" baseline="30000" dirty="0">
                <a:solidFill>
                  <a:srgbClr val="003366"/>
                </a:solidFill>
                <a:latin typeface="Comic Sans MS" pitchFamily="66" charset="0"/>
              </a:rPr>
              <a:t>nd</a:t>
            </a: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 Choice Lab Time &amp; Day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3</a:t>
            </a:r>
            <a:r>
              <a:rPr lang="en-US" altLang="en-US" sz="2000" baseline="30000" dirty="0">
                <a:solidFill>
                  <a:srgbClr val="003366"/>
                </a:solidFill>
                <a:latin typeface="Comic Sans MS" pitchFamily="66" charset="0"/>
              </a:rPr>
              <a:t>rd</a:t>
            </a: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 Choice Lab Time &amp; Day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4</a:t>
            </a:r>
            <a:r>
              <a:rPr lang="en-US" altLang="en-US" sz="2000" baseline="30000" dirty="0">
                <a:solidFill>
                  <a:srgbClr val="003366"/>
                </a:solidFill>
                <a:latin typeface="Comic Sans MS" pitchFamily="66" charset="0"/>
              </a:rPr>
              <a:t>th</a:t>
            </a: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 Choice Lab Time &amp; Day</a:t>
            </a:r>
            <a:r>
              <a:rPr lang="en-US" altLang="en-US" sz="2000" dirty="0">
                <a:solidFill>
                  <a:srgbClr val="E4D490"/>
                </a:solidFill>
                <a:latin typeface="Comic Sans MS" pitchFamily="66" charset="0"/>
              </a:rPr>
              <a:t>4</a:t>
            </a:r>
            <a:r>
              <a:rPr lang="en-US" altLang="en-US" sz="2000" baseline="30000" dirty="0">
                <a:solidFill>
                  <a:srgbClr val="E4D490"/>
                </a:solidFill>
                <a:latin typeface="Comic Sans MS" pitchFamily="66" charset="0"/>
              </a:rPr>
              <a:t>th</a:t>
            </a:r>
            <a:r>
              <a:rPr lang="en-US" altLang="en-US" sz="2000" dirty="0">
                <a:solidFill>
                  <a:srgbClr val="E4D490"/>
                </a:solidFill>
                <a:latin typeface="Comic Sans MS" pitchFamily="66" charset="0"/>
              </a:rPr>
              <a:t> Choice Lab Time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 dirty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List any lab times with a 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</a:rPr>
              <a:t>class</a:t>
            </a: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 conflict*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List any lab times with a </a:t>
            </a:r>
            <a:r>
              <a:rPr lang="en-US" altLang="en-US" sz="2000" dirty="0">
                <a:solidFill>
                  <a:srgbClr val="C00000"/>
                </a:solidFill>
                <a:latin typeface="Comic Sans MS" pitchFamily="66" charset="0"/>
              </a:rPr>
              <a:t>work</a:t>
            </a:r>
            <a:r>
              <a:rPr lang="en-US" altLang="en-US" sz="2000" dirty="0">
                <a:solidFill>
                  <a:srgbClr val="003366"/>
                </a:solidFill>
                <a:latin typeface="Comic Sans MS" pitchFamily="66" charset="0"/>
              </a:rPr>
              <a:t> conflict*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3366"/>
              </a:solidFill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20488" name="Line 5"/>
          <p:cNvSpPr>
            <a:spLocks noChangeShapeType="1"/>
          </p:cNvSpPr>
          <p:nvPr/>
        </p:nvSpPr>
        <p:spPr bwMode="auto">
          <a:xfrm>
            <a:off x="2057400" y="42672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9" name="TextBox 8"/>
          <p:cNvSpPr txBox="1">
            <a:spLocks noChangeArrowheads="1"/>
          </p:cNvSpPr>
          <p:nvPr/>
        </p:nvSpPr>
        <p:spPr bwMode="auto">
          <a:xfrm>
            <a:off x="381000" y="2573338"/>
            <a:ext cx="1676400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i="1" u="sng" dirty="0">
                <a:solidFill>
                  <a:srgbClr val="E4D490"/>
                </a:solidFill>
              </a:rPr>
              <a:t>Lab  Times: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00"/>
                </a:solidFill>
              </a:rPr>
              <a:t>Tuesday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rgbClr val="FFFFFF"/>
                </a:solidFill>
              </a:rPr>
              <a:t>12:00 - 1:50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    2:00 - 3:50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    4:00 - 5:50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00"/>
                </a:solidFill>
              </a:rPr>
              <a:t>Thursday</a:t>
            </a:r>
            <a:endParaRPr lang="en-US" altLang="en-US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  </a:t>
            </a:r>
            <a:r>
              <a:rPr lang="en-US" altLang="en-US" sz="1800" dirty="0">
                <a:solidFill>
                  <a:srgbClr val="FFFFFF"/>
                </a:solidFill>
              </a:rPr>
              <a:t>12:00 - 1:50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    2:00 - 3:50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</a:rPr>
              <a:t>    4:00 - 5:50</a:t>
            </a:r>
            <a:endParaRPr lang="en-US" altLang="en-US" sz="1800" dirty="0">
              <a:solidFill>
                <a:srgbClr val="003366"/>
              </a:solidFill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057400" y="5181600"/>
            <a:ext cx="640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0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DC92DB-441C-49CC-80A0-A6BD727F906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FF6194-3F32-4697-AD15-F117061675C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Lab Schedule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u="sng" dirty="0">
                <a:solidFill>
                  <a:srgbClr val="FFFF00"/>
                </a:solidFill>
              </a:rPr>
              <a:t>NO LAB TODAY </a:t>
            </a:r>
            <a:r>
              <a:rPr lang="en-US" altLang="en-US" sz="2000" dirty="0">
                <a:solidFill>
                  <a:srgbClr val="FFFF00"/>
                </a:solidFill>
              </a:rPr>
              <a:t>– </a:t>
            </a:r>
            <a:r>
              <a:rPr lang="en-US" altLang="en-US" sz="2000" b="0" dirty="0">
                <a:solidFill>
                  <a:schemeClr val="accent2"/>
                </a:solidFill>
              </a:rPr>
              <a:t>students w/o a lab </a:t>
            </a:r>
            <a:r>
              <a:rPr lang="en-US" altLang="en-US" sz="2000" u="sng" dirty="0">
                <a:solidFill>
                  <a:srgbClr val="FFFF00"/>
                </a:solidFill>
              </a:rPr>
              <a:t>must</a:t>
            </a:r>
            <a:r>
              <a:rPr lang="en-US" altLang="en-US" sz="2000" b="0" dirty="0">
                <a:solidFill>
                  <a:schemeClr val="accent2"/>
                </a:solidFill>
              </a:rPr>
              <a:t> register for </a:t>
            </a:r>
            <a:r>
              <a:rPr lang="en-US" altLang="en-US" sz="2000" u="sng" dirty="0">
                <a:solidFill>
                  <a:srgbClr val="FFFF00"/>
                </a:solidFill>
              </a:rPr>
              <a:t>M53</a:t>
            </a:r>
          </a:p>
          <a:p>
            <a:pPr>
              <a:lnSpc>
                <a:spcPct val="90000"/>
              </a:lnSpc>
            </a:pPr>
            <a:r>
              <a:rPr lang="en-US" altLang="en-US" sz="1800" dirty="0"/>
              <a:t>Labs will start </a:t>
            </a:r>
            <a:r>
              <a:rPr lang="en-US" altLang="en-US" sz="2000" u="sng" dirty="0">
                <a:solidFill>
                  <a:srgbClr val="FFFFFF"/>
                </a:solidFill>
              </a:rPr>
              <a:t>THIS THURS</a:t>
            </a:r>
            <a:r>
              <a:rPr lang="en-US" altLang="en-US" sz="1600" dirty="0"/>
              <a:t>  (Tuesday Class: Lab team/time assigned) </a:t>
            </a:r>
            <a:endParaRPr lang="en-US" altLang="en-US" sz="1500" dirty="0"/>
          </a:p>
          <a:p>
            <a:pPr>
              <a:lnSpc>
                <a:spcPct val="90000"/>
              </a:lnSpc>
            </a:pPr>
            <a:r>
              <a:rPr lang="en-US" altLang="en-US" sz="1900" dirty="0"/>
              <a:t>Meet in </a:t>
            </a:r>
            <a:r>
              <a:rPr lang="en-US" altLang="en-US" sz="1900" dirty="0" err="1"/>
              <a:t>Mfg</a:t>
            </a:r>
            <a:r>
              <a:rPr lang="en-US" altLang="en-US" sz="1900" dirty="0"/>
              <a:t> Engineering Lab </a:t>
            </a:r>
            <a:r>
              <a:rPr lang="en-US" altLang="en-US" sz="1600" dirty="0">
                <a:solidFill>
                  <a:srgbClr val="FFFF00"/>
                </a:solidFill>
              </a:rPr>
              <a:t>(need to start/stop labs on time)</a:t>
            </a:r>
            <a:endParaRPr lang="en-US" altLang="en-US" sz="1900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Take notes during lab in Engineering Notebook (everyone)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Lab assignments (1 per team) – usually due next lab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brief summary and documentation of design/exercise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short answer to questions (if any)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/>
              <a:t>Copies of </a:t>
            </a:r>
            <a:r>
              <a:rPr lang="en-US" altLang="en-US" sz="1600" dirty="0" err="1"/>
              <a:t>Eng</a:t>
            </a:r>
            <a:r>
              <a:rPr lang="en-US" altLang="en-US" sz="1600" dirty="0"/>
              <a:t> Notebooks / EP pages from everyone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5S at end of each lab </a:t>
            </a:r>
            <a:r>
              <a:rPr lang="en-US" altLang="en-US" sz="1600" dirty="0">
                <a:solidFill>
                  <a:srgbClr val="FFFF00"/>
                </a:solidFill>
              </a:rPr>
              <a:t>(sort, straighten, set in order, shine, sustain)</a:t>
            </a:r>
            <a:endParaRPr lang="en-US" altLang="en-US" sz="1900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endParaRPr lang="en-US" altLang="en-US" sz="8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Primary result of lab exercises is to complete project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Open Lab times as necessary – e-mail for appt.</a:t>
            </a:r>
          </a:p>
          <a:p>
            <a:pPr lvl="1">
              <a:lnSpc>
                <a:spcPct val="90000"/>
              </a:lnSpc>
            </a:pPr>
            <a:r>
              <a:rPr lang="en-US" altLang="en-US" sz="1900" dirty="0"/>
              <a:t>Open class and lab periods at end of term</a:t>
            </a:r>
          </a:p>
          <a:p>
            <a:pPr lvl="1">
              <a:lnSpc>
                <a:spcPct val="90000"/>
              </a:lnSpc>
            </a:pPr>
            <a:r>
              <a:rPr lang="en-US" altLang="en-US" sz="1900" b="1" i="1" dirty="0">
                <a:solidFill>
                  <a:srgbClr val="FFFF00"/>
                </a:solidFill>
              </a:rPr>
              <a:t>Last lab period is for project demonstration</a:t>
            </a:r>
          </a:p>
        </p:txBody>
      </p:sp>
    </p:spTree>
    <p:extLst>
      <p:ext uri="{BB962C8B-B14F-4D97-AF65-F5344CB8AC3E}">
        <p14:creationId xmlns:p14="http://schemas.microsoft.com/office/powerpoint/2010/main" val="235961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57F44A-C8BC-4747-87CF-22B0D661A6E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014D55-3035-4BA3-A9AC-DDEC5593F9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Manufacturing Operations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848600" cy="4038600"/>
          </a:xfrm>
        </p:spPr>
        <p:txBody>
          <a:bodyPr/>
          <a:lstStyle/>
          <a:p>
            <a:r>
              <a:rPr lang="en-US" altLang="en-US" sz="2300"/>
              <a:t>What competitive trends exist?</a:t>
            </a:r>
          </a:p>
          <a:p>
            <a:pPr lvl="1"/>
            <a:r>
              <a:rPr lang="en-US" altLang="en-US" sz="2000"/>
              <a:t>Where are products being made?</a:t>
            </a:r>
          </a:p>
          <a:p>
            <a:pPr lvl="1"/>
            <a:r>
              <a:rPr lang="en-US" altLang="en-US" sz="2000"/>
              <a:t>What kind of products are being made at these locations?</a:t>
            </a:r>
          </a:p>
          <a:p>
            <a:pPr lvl="1"/>
            <a:r>
              <a:rPr lang="en-US" altLang="en-US" sz="2000"/>
              <a:t>How are products being made at these locations?</a:t>
            </a:r>
          </a:p>
          <a:p>
            <a:pPr lvl="1"/>
            <a:endParaRPr lang="en-US" altLang="en-US" sz="800"/>
          </a:p>
          <a:p>
            <a:r>
              <a:rPr lang="en-US" altLang="en-US" sz="2300"/>
              <a:t>What is the basis for manufacturing competitiveness? </a:t>
            </a:r>
          </a:p>
          <a:p>
            <a:pPr lvl="1"/>
            <a:r>
              <a:rPr lang="en-US" altLang="en-US" sz="2000"/>
              <a:t>Competitive Advantage(s):</a:t>
            </a:r>
          </a:p>
          <a:p>
            <a:endParaRPr lang="en-US" altLang="en-US" sz="2300"/>
          </a:p>
        </p:txBody>
      </p:sp>
    </p:spTree>
    <p:extLst>
      <p:ext uri="{BB962C8B-B14F-4D97-AF65-F5344CB8AC3E}">
        <p14:creationId xmlns:p14="http://schemas.microsoft.com/office/powerpoint/2010/main" val="15948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59F9A9-6174-4DD6-9C06-7181C21BF7F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985A99-3F59-43A3-A31D-2D1A37349D9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of Automation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r>
              <a:rPr lang="en-US" altLang="en-US" sz="2400" b="1" i="1" dirty="0">
                <a:solidFill>
                  <a:srgbClr val="FFFFFF"/>
                </a:solidFill>
              </a:rPr>
              <a:t>Manual Production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/>
              <a:t>– using </a:t>
            </a:r>
            <a:r>
              <a:rPr lang="en-US" altLang="en-US" sz="2400" dirty="0">
                <a:solidFill>
                  <a:srgbClr val="FFFF00"/>
                </a:solidFill>
              </a:rPr>
              <a:t>single station manned </a:t>
            </a:r>
            <a:r>
              <a:rPr lang="en-US" altLang="en-US" sz="2400" dirty="0"/>
              <a:t>cells operating independently</a:t>
            </a:r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endParaRPr lang="en-US" altLang="en-US" sz="1000" dirty="0"/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r>
              <a:rPr lang="en-US" altLang="en-US" sz="2400" b="1" i="1" dirty="0">
                <a:solidFill>
                  <a:srgbClr val="FFFFFF"/>
                </a:solidFill>
              </a:rPr>
              <a:t>Automated Production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/>
              <a:t>– using </a:t>
            </a:r>
            <a:r>
              <a:rPr lang="en-US" altLang="en-US" sz="2400" dirty="0">
                <a:solidFill>
                  <a:srgbClr val="FFFF00"/>
                </a:solidFill>
              </a:rPr>
              <a:t>single station automated</a:t>
            </a:r>
            <a:r>
              <a:rPr lang="en-US" altLang="en-US" sz="2400" dirty="0"/>
              <a:t> cells operating independently</a:t>
            </a:r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endParaRPr lang="en-US" altLang="en-US" sz="1000" dirty="0"/>
          </a:p>
          <a:p>
            <a:pPr marL="590550" indent="-590550">
              <a:lnSpc>
                <a:spcPct val="80000"/>
              </a:lnSpc>
              <a:buClr>
                <a:srgbClr val="E4D490"/>
              </a:buClr>
              <a:buSzPct val="95000"/>
              <a:buFont typeface="Wingdings" pitchFamily="2" charset="2"/>
              <a:buAutoNum type="arabicPeriod"/>
            </a:pPr>
            <a:r>
              <a:rPr lang="en-US" altLang="en-US" sz="2400" b="1" i="1" dirty="0">
                <a:solidFill>
                  <a:srgbClr val="FFFFFF"/>
                </a:solidFill>
              </a:rPr>
              <a:t>Automated, Integrated Production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/>
              <a:t>– using </a:t>
            </a:r>
            <a:r>
              <a:rPr lang="en-US" altLang="en-US" sz="2400" dirty="0">
                <a:solidFill>
                  <a:srgbClr val="FFFF00"/>
                </a:solidFill>
              </a:rPr>
              <a:t>multi-station automated</a:t>
            </a:r>
            <a:r>
              <a:rPr lang="en-US" altLang="en-US" sz="2400" dirty="0"/>
              <a:t> systems with </a:t>
            </a:r>
            <a:r>
              <a:rPr lang="en-US" altLang="en-US" sz="2400" dirty="0">
                <a:solidFill>
                  <a:srgbClr val="FFFF00"/>
                </a:solidFill>
              </a:rPr>
              <a:t>automated material handling</a:t>
            </a:r>
          </a:p>
          <a:p>
            <a:pPr marL="590550" indent="-590550">
              <a:lnSpc>
                <a:spcPct val="80000"/>
              </a:lnSpc>
              <a:buSzPct val="95000"/>
              <a:buFont typeface="Wingdings" pitchFamily="2" charset="2"/>
              <a:buAutoNum type="arabicPeriod"/>
            </a:pPr>
            <a:endParaRPr lang="en-US" altLang="en-US" sz="800" dirty="0"/>
          </a:p>
          <a:p>
            <a:pPr marL="590550" indent="-590550">
              <a:lnSpc>
                <a:spcPct val="80000"/>
              </a:lnSpc>
              <a:buSzTx/>
              <a:buFontTx/>
              <a:buNone/>
            </a:pPr>
            <a:endParaRPr lang="en-US" altLang="en-US" sz="2400" dirty="0"/>
          </a:p>
          <a:p>
            <a:pPr marL="590550" indent="-590550">
              <a:lnSpc>
                <a:spcPct val="80000"/>
              </a:lnSpc>
              <a:buSzTx/>
              <a:buFontTx/>
              <a:buNone/>
            </a:pPr>
            <a:r>
              <a:rPr lang="en-US" altLang="en-US" sz="2400" dirty="0"/>
              <a:t>The appropriate level of automation is situational – </a:t>
            </a:r>
          </a:p>
          <a:p>
            <a:pPr marL="590550" indent="-590550">
              <a:lnSpc>
                <a:spcPct val="80000"/>
              </a:lnSpc>
              <a:buSzTx/>
              <a:buFontTx/>
              <a:buNone/>
            </a:pPr>
            <a:r>
              <a:rPr lang="en-US" altLang="en-US" sz="2400" dirty="0"/>
              <a:t>		there is </a:t>
            </a:r>
            <a:r>
              <a:rPr lang="en-US" altLang="en-US" sz="2400" dirty="0">
                <a:solidFill>
                  <a:srgbClr val="FFFFFF"/>
                </a:solidFill>
              </a:rPr>
              <a:t>no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FFFFFF"/>
                </a:solidFill>
              </a:rPr>
              <a:t>universal</a:t>
            </a:r>
            <a:r>
              <a:rPr lang="en-US" altLang="en-US" sz="2400" dirty="0"/>
              <a:t> best answer!</a:t>
            </a:r>
          </a:p>
        </p:txBody>
      </p:sp>
    </p:spTree>
    <p:extLst>
      <p:ext uri="{BB962C8B-B14F-4D97-AF65-F5344CB8AC3E}">
        <p14:creationId xmlns:p14="http://schemas.microsoft.com/office/powerpoint/2010/main" val="53318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FE9290-3A16-462C-AC6E-3EB0857A140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336BB3-6165-4216-A3BC-850012B0F52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IENG 475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Instructor: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D. H. Jensen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138 Industrial Engineering / Library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(605) 394-1278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Dean.Jensen@sdsmt.edu	</a:t>
            </a:r>
            <a:r>
              <a:rPr lang="en-US" altLang="en-US" sz="1800" i="1" dirty="0">
                <a:solidFill>
                  <a:srgbClr val="E4D490"/>
                </a:solidFill>
              </a:rPr>
              <a:t>IENG 475 </a:t>
            </a:r>
            <a:r>
              <a:rPr lang="en-US" altLang="en-US" sz="1800" i="1" dirty="0">
                <a:solidFill>
                  <a:srgbClr val="FFFFFF"/>
                </a:solidFill>
              </a:rPr>
              <a:t>in subject line!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400" i="1" dirty="0">
              <a:solidFill>
                <a:srgbClr val="E4D49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Office Hours: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M, W:    	10:00 – 10:50 AM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M:		  4:00 –   4:50 PM </a:t>
            </a:r>
            <a:r>
              <a:rPr lang="en-US" altLang="en-US" sz="1800" dirty="0">
                <a:solidFill>
                  <a:srgbClr val="E4D490"/>
                </a:solidFill>
              </a:rPr>
              <a:t>or by appointment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Course Website:  </a:t>
            </a:r>
            <a:r>
              <a:rPr lang="en-US" altLang="en-US" sz="1800" dirty="0">
                <a:solidFill>
                  <a:srgbClr val="E4D490"/>
                </a:solidFill>
              </a:rPr>
              <a:t>http://jensen.sdsmt.edu/IENG475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Class Meetings: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/>
              <a:t>Tu, Th:    	10:00 AM – 10:50 AM, CB 110</a:t>
            </a:r>
          </a:p>
        </p:txBody>
      </p:sp>
    </p:spTree>
    <p:extLst>
      <p:ext uri="{BB962C8B-B14F-4D97-AF65-F5344CB8AC3E}">
        <p14:creationId xmlns:p14="http://schemas.microsoft.com/office/powerpoint/2010/main" val="212128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2248DE-8F5E-49BF-852C-4FCE51C48BE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1AE6FF-5ACE-4194-B561-6087098CECA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Manufacturing Operations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Mfg Plant Limitations &amp; Capabilities: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Technological Processing Capabilities</a:t>
            </a:r>
            <a:endParaRPr lang="en-US" altLang="en-US" sz="200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000"/>
              <a:t>Physical Production Capabilities		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Production Capacity Limits</a:t>
            </a:r>
          </a:p>
          <a:p>
            <a:pPr lvl="1">
              <a:lnSpc>
                <a:spcPct val="90000"/>
              </a:lnSpc>
            </a:pP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 sz="2200"/>
              <a:t>Conditions for Appropriate Automation: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Predictable, stable / expanding market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Need to satisfy business objectives of firm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Technology must be available at the right: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Performance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Cost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Maturity</a:t>
            </a:r>
          </a:p>
        </p:txBody>
      </p:sp>
    </p:spTree>
    <p:extLst>
      <p:ext uri="{BB962C8B-B14F-4D97-AF65-F5344CB8AC3E}">
        <p14:creationId xmlns:p14="http://schemas.microsoft.com/office/powerpoint/2010/main" val="296288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ACB26E-3C56-47E1-88E1-D1F1AB0FF8F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A20D81-30BE-438D-9A39-862AC4409B4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Reasons for Automating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increase labor productivity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reduce labor cost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mitigate the effects of labor shortages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reduce or eliminate routine manual tasks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improve worker safety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accomplish processes that cannot be done manually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improve product quality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reduce manufacturing lead time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400" dirty="0"/>
              <a:t>To avoid the high cost of not automating</a:t>
            </a:r>
          </a:p>
          <a:p>
            <a:pPr marL="0" indent="0">
              <a:lnSpc>
                <a:spcPct val="80000"/>
              </a:lnSpc>
              <a:buClr>
                <a:schemeClr val="accent2"/>
              </a:buClr>
              <a:buNone/>
            </a:pPr>
            <a:r>
              <a:rPr lang="en-US" altLang="en-US" sz="2400" dirty="0"/>
              <a:t>				</a:t>
            </a:r>
            <a:r>
              <a:rPr lang="en-US" altLang="en-US" sz="2400" i="1" dirty="0">
                <a:solidFill>
                  <a:schemeClr val="accent2"/>
                </a:solidFill>
              </a:rPr>
              <a:t>… when you could have!</a:t>
            </a:r>
          </a:p>
        </p:txBody>
      </p:sp>
    </p:spTree>
    <p:extLst>
      <p:ext uri="{BB962C8B-B14F-4D97-AF65-F5344CB8AC3E}">
        <p14:creationId xmlns:p14="http://schemas.microsoft.com/office/powerpoint/2010/main" val="329589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5A622A-5DD6-4E16-A31A-679BB7B9D9C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2662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266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7C7C1D-4B80-40DB-ADA6-716B3850FAB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Reasons NOT to Automate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Task is too technologically difficult to automate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Product life cycle is too short 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Product is too customized 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Product demand is too variable</a:t>
            </a:r>
          </a:p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2500" dirty="0"/>
              <a:t>To reduce the risk ($) of product failure</a:t>
            </a:r>
          </a:p>
          <a:p>
            <a:pPr>
              <a:lnSpc>
                <a:spcPct val="80000"/>
              </a:lnSpc>
            </a:pPr>
            <a:endParaRPr lang="en-US" altLang="en-US" sz="2500" dirty="0"/>
          </a:p>
          <a:p>
            <a:pPr>
              <a:lnSpc>
                <a:spcPct val="80000"/>
              </a:lnSpc>
            </a:pPr>
            <a:r>
              <a:rPr lang="en-US" altLang="en-US" sz="2500" dirty="0"/>
              <a:t>To deal with these aspects, use the </a:t>
            </a:r>
            <a:r>
              <a:rPr lang="en-US" altLang="en-US" sz="2500" b="1" dirty="0">
                <a:solidFill>
                  <a:srgbClr val="FFFFFF"/>
                </a:solidFill>
              </a:rPr>
              <a:t>USA</a:t>
            </a:r>
            <a:r>
              <a:rPr lang="en-US" altLang="en-US" sz="2500" dirty="0"/>
              <a:t> Principle: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>
                <a:solidFill>
                  <a:srgbClr val="FFFFFF"/>
                </a:solidFill>
              </a:rPr>
              <a:t>U</a:t>
            </a:r>
            <a:r>
              <a:rPr lang="en-US" altLang="en-US" dirty="0"/>
              <a:t>nderstand		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>
                <a:solidFill>
                  <a:srgbClr val="FFFFFF"/>
                </a:solidFill>
              </a:rPr>
              <a:t>S</a:t>
            </a:r>
            <a:r>
              <a:rPr lang="en-US" altLang="en-US" dirty="0"/>
              <a:t>implify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>
                <a:solidFill>
                  <a:srgbClr val="FFFFFF"/>
                </a:solidFill>
              </a:rPr>
              <a:t>A</a:t>
            </a:r>
            <a:r>
              <a:rPr lang="en-US" altLang="en-US" dirty="0"/>
              <a:t>utomate</a:t>
            </a:r>
          </a:p>
        </p:txBody>
      </p:sp>
    </p:spTree>
    <p:extLst>
      <p:ext uri="{BB962C8B-B14F-4D97-AF65-F5344CB8AC3E}">
        <p14:creationId xmlns:p14="http://schemas.microsoft.com/office/powerpoint/2010/main" val="334913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7ABA9F-EF32-4BE5-B1A4-D3CFBD2BD01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CA02CB-4AE2-4828-92DA-2B3565FEBD2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IENG 475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7848600" cy="4038600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Labs:</a:t>
            </a:r>
          </a:p>
          <a:p>
            <a:pPr lvl="1" eaLnBrk="1" hangingPunct="1"/>
            <a:r>
              <a:rPr lang="en-US" altLang="en-US" sz="2200" dirty="0"/>
              <a:t>Manufacturing Engineering Lab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Rm 130 Industrial Engineering / Library </a:t>
            </a:r>
            <a:r>
              <a:rPr lang="en-US" altLang="en-US" dirty="0" err="1"/>
              <a:t>Bldg</a:t>
            </a:r>
            <a:endParaRPr lang="en-US" altLang="en-US" dirty="0"/>
          </a:p>
          <a:p>
            <a:pPr lvl="2" eaLnBrk="1" hangingPunct="1"/>
            <a:r>
              <a:rPr lang="en-US" altLang="en-US" dirty="0"/>
              <a:t>As Arranged:  4 - 5 person Lab Teams</a:t>
            </a:r>
          </a:p>
          <a:p>
            <a:pPr lvl="2" eaLnBrk="1" hangingPunct="1"/>
            <a:endParaRPr lang="en-US" altLang="en-US" sz="700" dirty="0"/>
          </a:p>
          <a:p>
            <a:pPr lvl="1" eaLnBrk="1" hangingPunct="1"/>
            <a:r>
              <a:rPr lang="en-US" altLang="en-US" sz="2200" dirty="0"/>
              <a:t>Tuesday:</a:t>
            </a:r>
          </a:p>
          <a:p>
            <a:pPr lvl="2" eaLnBrk="1" hangingPunct="1"/>
            <a:r>
              <a:rPr lang="en-US" altLang="en-US" dirty="0"/>
              <a:t>  Lab 1:  12:00 – 1:50 PM</a:t>
            </a:r>
          </a:p>
          <a:p>
            <a:pPr lvl="2" eaLnBrk="1" hangingPunct="1"/>
            <a:r>
              <a:rPr lang="en-US" altLang="en-US" dirty="0"/>
              <a:t>  Lab 2:    2:00 – 3:50 PM</a:t>
            </a:r>
          </a:p>
          <a:p>
            <a:pPr lvl="2" eaLnBrk="1" hangingPunct="1"/>
            <a:r>
              <a:rPr lang="en-US" altLang="en-US" dirty="0"/>
              <a:t>  Lab 3:    4:00 – 5:50 PM</a:t>
            </a:r>
          </a:p>
          <a:p>
            <a:pPr marL="914400" lvl="2" indent="0" eaLnBrk="1" hangingPunct="1">
              <a:buNone/>
            </a:pPr>
            <a:endParaRPr lang="en-US" altLang="en-US" sz="700" dirty="0"/>
          </a:p>
          <a:p>
            <a:pPr lvl="1" eaLnBrk="1" hangingPunct="1"/>
            <a:r>
              <a:rPr lang="en-US" altLang="en-US" sz="2000" dirty="0"/>
              <a:t>You may want to bring your SDSM&amp;T tablet computer for CNC Labs and Project Work </a:t>
            </a:r>
          </a:p>
          <a:p>
            <a:pPr lvl="2" eaLnBrk="1" hangingPunct="1"/>
            <a:r>
              <a:rPr lang="en-US" altLang="en-US" sz="1400" dirty="0"/>
              <a:t>Can load SolidWorks, </a:t>
            </a:r>
            <a:r>
              <a:rPr lang="en-US" altLang="en-US" sz="1400" dirty="0" err="1"/>
              <a:t>MasterCAM</a:t>
            </a:r>
            <a:r>
              <a:rPr lang="en-US" altLang="en-US" sz="1400" dirty="0"/>
              <a:t> &amp; MakerBot software to your SDSMT computer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657600"/>
            <a:ext cx="4191000" cy="24384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2200" dirty="0"/>
              <a:t>Thursday:</a:t>
            </a:r>
          </a:p>
          <a:p>
            <a:pPr lvl="2" eaLnBrk="1" hangingPunct="1"/>
            <a:r>
              <a:rPr lang="en-US" altLang="en-US" dirty="0"/>
              <a:t>  Lab 4:  12:00 – 1:50 PM</a:t>
            </a:r>
          </a:p>
          <a:p>
            <a:pPr lvl="2" eaLnBrk="1" hangingPunct="1"/>
            <a:r>
              <a:rPr lang="en-US" altLang="en-US" dirty="0"/>
              <a:t>  Lab 5:    2:00 – 3:50 PM</a:t>
            </a:r>
          </a:p>
          <a:p>
            <a:pPr lvl="2" eaLnBrk="1" hangingPunct="1"/>
            <a:r>
              <a:rPr lang="en-US" altLang="en-US" dirty="0"/>
              <a:t>  Lab 6:    3:00 – 5:50 PM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8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D620F0-8950-4CEB-8D01-D79AAA1A88D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393421-313D-4301-8989-F07F227385F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Overview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dirty="0"/>
              <a:t>See </a:t>
            </a:r>
            <a:r>
              <a:rPr lang="en-US" altLang="en-US" sz="2700" b="1" dirty="0">
                <a:solidFill>
                  <a:srgbClr val="FFFF00"/>
                </a:solidFill>
              </a:rPr>
              <a:t>Schedule Page </a:t>
            </a:r>
            <a:r>
              <a:rPr lang="en-US" altLang="en-US" sz="2700" dirty="0"/>
              <a:t>for Details: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Basic manufacturing problem solving tools including PC&amp;C, process planning, and CNC programming may be covered on Exam I.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Sensors, control logic and PLC programming, robotics/automation principles and ethics may be covered on Exam II.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6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 u="sng" dirty="0"/>
              <a:t>May</a:t>
            </a:r>
            <a:r>
              <a:rPr lang="en-US" altLang="en-US" sz="2400" dirty="0"/>
              <a:t> select a Comprehensive Exam </a:t>
            </a:r>
            <a:r>
              <a:rPr lang="en-US" altLang="en-US" sz="1800" dirty="0"/>
              <a:t>(see later …)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Project covers automated material handling and computer-integrated control in addition to demonstrating abilities of the TEAM.</a:t>
            </a:r>
          </a:p>
        </p:txBody>
      </p:sp>
    </p:spTree>
    <p:extLst>
      <p:ext uri="{BB962C8B-B14F-4D97-AF65-F5344CB8AC3E}">
        <p14:creationId xmlns:p14="http://schemas.microsoft.com/office/powerpoint/2010/main" val="70562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B64B8C-0702-49CF-BF59-A520A1794E7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6A5435-3199-4E9E-A276-1DCCB188484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Materials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5438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700" dirty="0"/>
              <a:t>Textbook: </a:t>
            </a:r>
            <a:r>
              <a:rPr lang="en-US" altLang="en-US" sz="1800" b="1" i="1" u="sng" dirty="0">
                <a:solidFill>
                  <a:srgbClr val="FFFF00"/>
                </a:solidFill>
              </a:rPr>
              <a:t>is</a:t>
            </a:r>
            <a:r>
              <a:rPr lang="en-US" altLang="en-US" sz="1800" b="1" i="1" dirty="0">
                <a:solidFill>
                  <a:srgbClr val="FFFF00"/>
                </a:solidFill>
              </a:rPr>
              <a:t> a REQUIRED, excellent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 err="1"/>
              <a:t>Groover</a:t>
            </a:r>
            <a:r>
              <a:rPr lang="en-US" altLang="en-US" sz="2200" dirty="0"/>
              <a:t>, M. P.  (2019).  </a:t>
            </a:r>
            <a:r>
              <a:rPr lang="en-US" altLang="en-US" sz="2200" i="1" dirty="0">
                <a:solidFill>
                  <a:srgbClr val="E4D490"/>
                </a:solidFill>
              </a:rPr>
              <a:t>Automation, Production Systems, and Computer-Integrated Manufacturing  (5th ed.).</a:t>
            </a:r>
            <a:r>
              <a:rPr lang="en-US" altLang="en-US" sz="2200" dirty="0">
                <a:solidFill>
                  <a:srgbClr val="00FFFF"/>
                </a:solidFill>
              </a:rPr>
              <a:t> </a:t>
            </a:r>
            <a:r>
              <a:rPr lang="en-US" altLang="en-US" sz="2200" dirty="0"/>
              <a:t> Upper Saddle River  NJ: Prentice-Hall.  795 pp. ISBN-13: 978-0-13-460546-3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700" dirty="0"/>
              <a:t>Engineering Notebook: </a:t>
            </a:r>
            <a:r>
              <a:rPr lang="en-US" altLang="en-US" sz="2000" b="1" i="1" dirty="0">
                <a:solidFill>
                  <a:srgbClr val="FFFF00"/>
                </a:solidFill>
              </a:rPr>
              <a:t>REQUIRED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9-3/4" x 7-1/2", 5x5 quad-ruled, 80-100 pp. (approx.).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700" dirty="0"/>
              <a:t>Engineering Problems Paper: </a:t>
            </a:r>
            <a:r>
              <a:rPr lang="en-US" altLang="en-US" sz="1800" b="1" i="1" dirty="0">
                <a:solidFill>
                  <a:srgbClr val="FFFF00"/>
                </a:solidFill>
              </a:rPr>
              <a:t>REQUIRED</a:t>
            </a:r>
            <a:endParaRPr lang="en-US" altLang="en-US" sz="27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8-1/2" x 11", three hole drilled, ruled five squares/division, 50 pp. (approx.).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71935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0B3D09-8767-4D22-860D-3441E8FB263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89AED3-EB63-43F0-B143-E6BC16BA946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Expectations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 b="1" dirty="0"/>
              <a:t>Grading Scale: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/>
              <a:t>A 	90% 	    B 	80% 	 C   70% 	D   60%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/>
              <a:t>				F  &lt; 60%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600" dirty="0"/>
              <a:t>					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 b="1" dirty="0"/>
              <a:t>Weighting: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  Homework			20%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  Labs &amp; Project		             30%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  Exams 			50%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				Midterms (2 x 25%)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					- or -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dirty="0"/>
              <a:t>				Comp. Exam (50%)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  		  Bonus Pts		  	   5%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			  Total Possible                           105%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200" dirty="0"/>
              <a:t>			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 bwMode="auto">
          <a:xfrm>
            <a:off x="2819400" y="5791200"/>
            <a:ext cx="419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799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66571-A15C-4EE2-8234-080F04BADE9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00B13-8CA4-43FA-95F7-F487B884F4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Expectations - Assignments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105775" cy="3881438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en-US" sz="1800" dirty="0"/>
              <a:t>Assignments are </a:t>
            </a:r>
            <a:r>
              <a:rPr lang="en-US" altLang="en-US" sz="1800" b="1" dirty="0">
                <a:solidFill>
                  <a:srgbClr val="E4D490"/>
                </a:solidFill>
              </a:rPr>
              <a:t>individually completed and submitted</a:t>
            </a:r>
            <a:r>
              <a:rPr lang="en-US" altLang="en-US" sz="1800" dirty="0"/>
              <a:t>, but students are encouraged to work together to solve the problems</a:t>
            </a:r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Purpose is to diagnose problems in understanding and applying content.  </a:t>
            </a:r>
          </a:p>
          <a:p>
            <a:pPr>
              <a:lnSpc>
                <a:spcPct val="120000"/>
              </a:lnSpc>
            </a:pPr>
            <a:endParaRPr lang="en-US" altLang="en-US" sz="700" dirty="0"/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Assignments are </a:t>
            </a:r>
            <a:r>
              <a:rPr lang="en-US" altLang="en-US" sz="1800" b="1" dirty="0">
                <a:solidFill>
                  <a:srgbClr val="E4D490"/>
                </a:solidFill>
              </a:rPr>
              <a:t>minimally graded</a:t>
            </a:r>
            <a:r>
              <a:rPr lang="en-US" altLang="en-US" sz="1800" dirty="0"/>
              <a:t>.  </a:t>
            </a:r>
            <a:r>
              <a:rPr lang="en-US" altLang="en-US" sz="1800" i="1" dirty="0">
                <a:solidFill>
                  <a:srgbClr val="E4D490"/>
                </a:solidFill>
              </a:rPr>
              <a:t>Normally, </a:t>
            </a:r>
            <a:r>
              <a:rPr lang="en-US" altLang="en-US" sz="1800" dirty="0"/>
              <a:t>each submission gets </a:t>
            </a:r>
            <a:r>
              <a:rPr lang="en-US" altLang="en-US" sz="1800" i="1" dirty="0">
                <a:solidFill>
                  <a:srgbClr val="E4D490"/>
                </a:solidFill>
              </a:rPr>
              <a:t>full credit</a:t>
            </a:r>
            <a:r>
              <a:rPr lang="en-US" altLang="en-US" sz="1800" dirty="0"/>
              <a:t>, but: </a:t>
            </a:r>
          </a:p>
          <a:p>
            <a:pPr lvl="2">
              <a:lnSpc>
                <a:spcPct val="120000"/>
              </a:lnSpc>
            </a:pPr>
            <a:r>
              <a:rPr lang="en-US" altLang="en-US" sz="1600" dirty="0"/>
              <a:t>Some assignments/problems may be scored in whole or in part;</a:t>
            </a:r>
          </a:p>
          <a:p>
            <a:pPr lvl="2">
              <a:lnSpc>
                <a:spcPct val="120000"/>
              </a:lnSpc>
            </a:pPr>
            <a:r>
              <a:rPr lang="en-US" altLang="en-US" sz="1600" dirty="0"/>
              <a:t>Full credit is justified only for a credible, professional attempt at the solutions </a:t>
            </a:r>
            <a:r>
              <a:rPr lang="en-US" altLang="en-US" sz="1600" dirty="0">
                <a:solidFill>
                  <a:srgbClr val="E4D490"/>
                </a:solidFill>
              </a:rPr>
              <a:t>– </a:t>
            </a:r>
            <a:r>
              <a:rPr lang="en-US" altLang="en-US" sz="1600" i="1" dirty="0">
                <a:solidFill>
                  <a:srgbClr val="E4D490"/>
                </a:solidFill>
              </a:rPr>
              <a:t>in the judgement of the instructor</a:t>
            </a:r>
            <a:r>
              <a:rPr lang="en-US" altLang="en-US" sz="1600" i="1" dirty="0"/>
              <a:t>.</a:t>
            </a:r>
          </a:p>
          <a:p>
            <a:pPr>
              <a:lnSpc>
                <a:spcPct val="120000"/>
              </a:lnSpc>
            </a:pPr>
            <a:endParaRPr lang="en-US" altLang="en-US" sz="700" dirty="0"/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Detailed assignment solutions will be posted, sometimes ahead ...</a:t>
            </a:r>
          </a:p>
          <a:p>
            <a:pPr lvl="2">
              <a:lnSpc>
                <a:spcPct val="120000"/>
              </a:lnSpc>
            </a:pPr>
            <a:r>
              <a:rPr lang="en-US" altLang="en-US" sz="1600" i="1" dirty="0">
                <a:solidFill>
                  <a:srgbClr val="E4D490"/>
                </a:solidFill>
              </a:rPr>
              <a:t>Students correct their own work</a:t>
            </a:r>
            <a:r>
              <a:rPr lang="en-US" altLang="en-US" sz="1600" dirty="0"/>
              <a:t>. </a:t>
            </a:r>
          </a:p>
          <a:p>
            <a:pPr>
              <a:lnSpc>
                <a:spcPct val="12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429495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66571-A15C-4EE2-8234-080F04BADE9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00B13-8CA4-43FA-95F7-F487B884F4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Expectations - Assignments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105775" cy="3881438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en-US" sz="2100" dirty="0"/>
              <a:t>Each assignment component is scored on a 10-point basis.  </a:t>
            </a:r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Assignments are equally weighted. </a:t>
            </a:r>
          </a:p>
          <a:p>
            <a:pPr marL="320040" lvl="1" indent="0">
              <a:lnSpc>
                <a:spcPct val="120000"/>
              </a:lnSpc>
              <a:buNone/>
            </a:pPr>
            <a:endParaRPr lang="en-US" altLang="en-US" sz="900" dirty="0"/>
          </a:p>
          <a:p>
            <a:pPr lvl="1">
              <a:lnSpc>
                <a:spcPct val="120000"/>
              </a:lnSpc>
            </a:pPr>
            <a:r>
              <a:rPr lang="en-US" altLang="en-US" sz="2100" dirty="0"/>
              <a:t>All assignments must be submitted in pdf format:</a:t>
            </a:r>
          </a:p>
          <a:p>
            <a:pPr lvl="2">
              <a:lnSpc>
                <a:spcPct val="120000"/>
              </a:lnSpc>
            </a:pPr>
            <a:r>
              <a:rPr lang="en-US" altLang="en-US" sz="1800" dirty="0"/>
              <a:t>E-mail to the instructor by class period on the Due Date</a:t>
            </a:r>
          </a:p>
          <a:p>
            <a:pPr lvl="2">
              <a:lnSpc>
                <a:spcPct val="120000"/>
              </a:lnSpc>
            </a:pPr>
            <a:r>
              <a:rPr lang="en-US" altLang="en-US" sz="1800" dirty="0"/>
              <a:t>Subject line: </a:t>
            </a:r>
            <a:r>
              <a:rPr lang="en-US" altLang="en-US" sz="1800" b="1" dirty="0">
                <a:solidFill>
                  <a:srgbClr val="E4D490"/>
                </a:solidFill>
              </a:rPr>
              <a:t>IENG 475 HW xx</a:t>
            </a:r>
          </a:p>
          <a:p>
            <a:pPr lvl="3">
              <a:lnSpc>
                <a:spcPct val="120000"/>
              </a:lnSpc>
            </a:pPr>
            <a:r>
              <a:rPr lang="en-US" altLang="en-US" sz="1600" dirty="0"/>
              <a:t>Replace the </a:t>
            </a:r>
            <a:r>
              <a:rPr lang="en-US" altLang="en-US" sz="1600" b="1" dirty="0">
                <a:solidFill>
                  <a:srgbClr val="E4D490"/>
                </a:solidFill>
              </a:rPr>
              <a:t>xx </a:t>
            </a:r>
            <a:r>
              <a:rPr lang="en-US" altLang="en-US" sz="1600" dirty="0"/>
              <a:t>with the HW </a:t>
            </a:r>
            <a:r>
              <a:rPr lang="en-US" altLang="en-US" sz="1600" b="1" i="1" dirty="0">
                <a:solidFill>
                  <a:srgbClr val="E4D490"/>
                </a:solidFill>
              </a:rPr>
              <a:t>number</a:t>
            </a:r>
          </a:p>
          <a:p>
            <a:pPr>
              <a:lnSpc>
                <a:spcPct val="120000"/>
              </a:lnSpc>
            </a:pPr>
            <a:endParaRPr lang="en-US" altLang="en-US" sz="700" dirty="0"/>
          </a:p>
        </p:txBody>
      </p:sp>
    </p:spTree>
    <p:extLst>
      <p:ext uri="{BB962C8B-B14F-4D97-AF65-F5344CB8AC3E}">
        <p14:creationId xmlns:p14="http://schemas.microsoft.com/office/powerpoint/2010/main" val="336588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766571-A15C-4EE2-8234-080F04BADE9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1/14/2020</a:t>
            </a:fld>
            <a:endParaRPr lang="en-US" altLang="en-US" sz="140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IENG 475: Computer-Controlled Manufacturing Systems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  <a:defRPr sz="3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700B13-8CA4-43FA-95F7-F487B884F4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Expectations - Exams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1" y="1905000"/>
            <a:ext cx="7772400" cy="4114800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en-US" sz="1800" dirty="0"/>
              <a:t>Exams are open Engineering notebook; closed textbook and anything else.</a:t>
            </a:r>
            <a:endParaRPr lang="en-US" altLang="en-US" sz="1600" i="1" dirty="0"/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Necessary tables are identified / provided – store in your engineering notebook. </a:t>
            </a:r>
            <a:r>
              <a:rPr lang="en-US" altLang="en-US" sz="1600" i="1" dirty="0"/>
              <a:t>(See details on next slide …)</a:t>
            </a:r>
          </a:p>
          <a:p>
            <a:pPr lvl="1">
              <a:lnSpc>
                <a:spcPct val="120000"/>
              </a:lnSpc>
            </a:pPr>
            <a:r>
              <a:rPr lang="en-US" altLang="en-US" sz="1800" dirty="0"/>
              <a:t>Bring your own engineering/scientific calculator.</a:t>
            </a:r>
          </a:p>
          <a:p>
            <a:pPr lvl="1">
              <a:lnSpc>
                <a:spcPct val="120000"/>
              </a:lnSpc>
            </a:pPr>
            <a:r>
              <a:rPr lang="en-US" altLang="en-US" sz="2000" b="1" dirty="0">
                <a:solidFill>
                  <a:srgbClr val="E4D490"/>
                </a:solidFill>
              </a:rPr>
              <a:t>Exam Particulars:</a:t>
            </a:r>
          </a:p>
          <a:p>
            <a:pPr lvl="2">
              <a:lnSpc>
                <a:spcPct val="120000"/>
              </a:lnSpc>
            </a:pPr>
            <a:r>
              <a:rPr lang="en-US" altLang="en-US" sz="1600" dirty="0"/>
              <a:t>Wait to enter the room until exams are laid out</a:t>
            </a:r>
          </a:p>
          <a:p>
            <a:pPr lvl="2">
              <a:lnSpc>
                <a:spcPct val="120000"/>
              </a:lnSpc>
            </a:pPr>
            <a:r>
              <a:rPr lang="en-US" altLang="en-US" sz="1600" dirty="0"/>
              <a:t>Do not bring cell phones to the exams – must be checked with instructor and picked up afterward</a:t>
            </a:r>
          </a:p>
          <a:p>
            <a:pPr lvl="2">
              <a:lnSpc>
                <a:spcPct val="120000"/>
              </a:lnSpc>
            </a:pPr>
            <a:r>
              <a:rPr lang="en-US" altLang="en-US" sz="1600" dirty="0"/>
              <a:t>Exams not turned in to folder when instructor leaves will not be graded – 2-minute warning will be given, watch count-down clock on screen</a:t>
            </a:r>
          </a:p>
        </p:txBody>
      </p:sp>
    </p:spTree>
    <p:extLst>
      <p:ext uri="{BB962C8B-B14F-4D97-AF65-F5344CB8AC3E}">
        <p14:creationId xmlns:p14="http://schemas.microsoft.com/office/powerpoint/2010/main" val="90101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udio">
  <a:themeElements>
    <a:clrScheme name="Mines RGB">
      <a:dk1>
        <a:srgbClr val="071D49"/>
      </a:dk1>
      <a:lt1>
        <a:srgbClr val="B3A369"/>
      </a:lt1>
      <a:dk2>
        <a:srgbClr val="000000"/>
      </a:dk2>
      <a:lt2>
        <a:srgbClr val="E4D490"/>
      </a:lt2>
      <a:accent1>
        <a:srgbClr val="E4D490"/>
      </a:accent1>
      <a:accent2>
        <a:srgbClr val="FFFFFF"/>
      </a:accent2>
      <a:accent3>
        <a:srgbClr val="B3A369"/>
      </a:accent3>
      <a:accent4>
        <a:srgbClr val="071D49"/>
      </a:accent4>
      <a:accent5>
        <a:srgbClr val="FFFF00"/>
      </a:accent5>
      <a:accent6>
        <a:srgbClr val="C00000"/>
      </a:accent6>
      <a:hlink>
        <a:srgbClr val="00B0F0"/>
      </a:hlink>
      <a:folHlink>
        <a:srgbClr val="3398FF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4755</TotalTime>
  <Words>1883</Words>
  <Application>Microsoft Office PowerPoint</Application>
  <PresentationFormat>On-screen Show (4:3)</PresentationFormat>
  <Paragraphs>310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Black</vt:lpstr>
      <vt:lpstr>Comic Sans MS</vt:lpstr>
      <vt:lpstr>Times New Roman</vt:lpstr>
      <vt:lpstr>Wingdings</vt:lpstr>
      <vt:lpstr>Studio</vt:lpstr>
      <vt:lpstr>IENG 475 - Lecture 01</vt:lpstr>
      <vt:lpstr>IENG 475</vt:lpstr>
      <vt:lpstr>IENG 475</vt:lpstr>
      <vt:lpstr>Course Overview</vt:lpstr>
      <vt:lpstr>Materials</vt:lpstr>
      <vt:lpstr>Expectations</vt:lpstr>
      <vt:lpstr>Expectations - Assignments</vt:lpstr>
      <vt:lpstr>Expectations - Assignments</vt:lpstr>
      <vt:lpstr>Expectations - Exams</vt:lpstr>
      <vt:lpstr>Expectations - Exams</vt:lpstr>
      <vt:lpstr>Engineering Notebook – Content:</vt:lpstr>
      <vt:lpstr>Expectations – Make-Up Work</vt:lpstr>
      <vt:lpstr>Expectations – Academic Honesty</vt:lpstr>
      <vt:lpstr>Questions &amp; Issues</vt:lpstr>
      <vt:lpstr>Data Collection</vt:lpstr>
      <vt:lpstr>COURSE ORGANIZATON ISSUES</vt:lpstr>
      <vt:lpstr>Lab Schedule</vt:lpstr>
      <vt:lpstr>Manufacturing Operations</vt:lpstr>
      <vt:lpstr>Levels of Automation</vt:lpstr>
      <vt:lpstr>Manufacturing Operations</vt:lpstr>
      <vt:lpstr>Reasons for Automating</vt:lpstr>
      <vt:lpstr>Reasons NOT to Automate</vt:lpstr>
    </vt:vector>
  </TitlesOfParts>
  <Company>SDSMT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&amp; Organization</dc:title>
  <dc:creator>D.H. Jensen</dc:creator>
  <cp:lastModifiedBy>Jensen, Dean H.</cp:lastModifiedBy>
  <cp:revision>137</cp:revision>
  <cp:lastPrinted>2016-01-11T20:27:40Z</cp:lastPrinted>
  <dcterms:created xsi:type="dcterms:W3CDTF">2002-09-30T14:47:20Z</dcterms:created>
  <dcterms:modified xsi:type="dcterms:W3CDTF">2020-01-14T16:45:36Z</dcterms:modified>
</cp:coreProperties>
</file>