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290" r:id="rId2"/>
    <p:sldId id="292" r:id="rId3"/>
    <p:sldId id="301" r:id="rId4"/>
    <p:sldId id="293" r:id="rId5"/>
    <p:sldId id="294" r:id="rId6"/>
    <p:sldId id="295" r:id="rId7"/>
    <p:sldId id="296" r:id="rId8"/>
    <p:sldId id="297" r:id="rId9"/>
    <p:sldId id="298" r:id="rId10"/>
    <p:sldId id="299" r:id="rId11"/>
    <p:sldId id="302" r:id="rId12"/>
    <p:sldId id="300" r:id="rId13"/>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E4D490"/>
    <a:srgbClr val="FFFFFF"/>
    <a:srgbClr val="990000"/>
    <a:srgbClr val="003366"/>
    <a:srgbClr val="071D49"/>
    <a:srgbClr val="B3A369"/>
    <a:srgbClr val="00CCFF"/>
    <a:srgbClr val="CC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4674" autoAdjust="0"/>
  </p:normalViewPr>
  <p:slideViewPr>
    <p:cSldViewPr>
      <p:cViewPr varScale="1">
        <p:scale>
          <a:sx n="108" d="100"/>
          <a:sy n="108" d="100"/>
        </p:scale>
        <p:origin x="-162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64" d="100"/>
          <a:sy n="64" d="100"/>
        </p:scale>
        <p:origin x="-1854"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0213"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863" eaLnBrk="1" hangingPunct="1">
              <a:defRPr sz="1200">
                <a:latin typeface="Times New Roman" pitchFamily="18" charset="0"/>
              </a:defRPr>
            </a:lvl1pPr>
          </a:lstStyle>
          <a:p>
            <a:pPr>
              <a:defRPr/>
            </a:pPr>
            <a:r>
              <a:rPr lang="en-US" dirty="0"/>
              <a:t>IENG 475:  Computer-Controlled Manufacturing Systems</a:t>
            </a:r>
          </a:p>
        </p:txBody>
      </p:sp>
      <p:sp>
        <p:nvSpPr>
          <p:cNvPr id="33795" name="Rectangle 3"/>
          <p:cNvSpPr>
            <a:spLocks noGrp="1" noChangeArrowheads="1"/>
          </p:cNvSpPr>
          <p:nvPr>
            <p:ph type="dt" sz="quarter" idx="1"/>
          </p:nvPr>
        </p:nvSpPr>
        <p:spPr bwMode="auto">
          <a:xfrm>
            <a:off x="3887788" y="0"/>
            <a:ext cx="2970212"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US" dirty="0"/>
          </a:p>
        </p:txBody>
      </p:sp>
      <p:sp>
        <p:nvSpPr>
          <p:cNvPr id="33796" name="Rectangle 4"/>
          <p:cNvSpPr>
            <a:spLocks noGrp="1" noChangeArrowheads="1"/>
          </p:cNvSpPr>
          <p:nvPr>
            <p:ph type="ftr" sz="quarter" idx="2"/>
          </p:nvPr>
        </p:nvSpPr>
        <p:spPr bwMode="auto">
          <a:xfrm>
            <a:off x="0" y="8832850"/>
            <a:ext cx="2970213"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863" eaLnBrk="1" hangingPunct="1">
              <a:defRPr sz="1200">
                <a:latin typeface="Times New Roman" pitchFamily="18" charset="0"/>
              </a:defRPr>
            </a:lvl1pPr>
          </a:lstStyle>
          <a:p>
            <a:pPr>
              <a:defRPr/>
            </a:pPr>
            <a:r>
              <a:rPr lang="en-US" dirty="0"/>
              <a:t>(c) 2006,  D.H. Jensen</a:t>
            </a:r>
          </a:p>
        </p:txBody>
      </p:sp>
      <p:sp>
        <p:nvSpPr>
          <p:cNvPr id="33797" name="Rectangle 5"/>
          <p:cNvSpPr>
            <a:spLocks noGrp="1" noChangeArrowheads="1"/>
          </p:cNvSpPr>
          <p:nvPr>
            <p:ph type="sldNum" sz="quarter" idx="3"/>
          </p:nvPr>
        </p:nvSpPr>
        <p:spPr bwMode="auto">
          <a:xfrm>
            <a:off x="3887788" y="8832850"/>
            <a:ext cx="2970212"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77CB0BA6-FC61-49BF-AB22-C3B3D7382230}" type="slidenum">
              <a:rPr lang="en-US"/>
              <a:pPr>
                <a:defRPr/>
              </a:pPr>
              <a:t>‹#›</a:t>
            </a:fld>
            <a:endParaRPr lang="en-US" dirty="0"/>
          </a:p>
        </p:txBody>
      </p:sp>
    </p:spTree>
    <p:extLst>
      <p:ext uri="{BB962C8B-B14F-4D97-AF65-F5344CB8AC3E}">
        <p14:creationId xmlns:p14="http://schemas.microsoft.com/office/powerpoint/2010/main" val="94898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0213"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863" eaLnBrk="1" hangingPunct="1">
              <a:defRPr sz="1200">
                <a:latin typeface="Times New Roman" pitchFamily="18" charset="0"/>
              </a:defRPr>
            </a:lvl1pPr>
          </a:lstStyle>
          <a:p>
            <a:pPr>
              <a:defRPr/>
            </a:pPr>
            <a:r>
              <a:rPr lang="en-US" dirty="0"/>
              <a:t>IENG 475:  Computer-Controlled Manufacturing Systems</a:t>
            </a:r>
          </a:p>
        </p:txBody>
      </p:sp>
      <p:sp>
        <p:nvSpPr>
          <p:cNvPr id="32771" name="Rectangle 3"/>
          <p:cNvSpPr>
            <a:spLocks noGrp="1" noChangeArrowheads="1"/>
          </p:cNvSpPr>
          <p:nvPr>
            <p:ph type="dt" idx="1"/>
          </p:nvPr>
        </p:nvSpPr>
        <p:spPr bwMode="auto">
          <a:xfrm>
            <a:off x="3887788" y="0"/>
            <a:ext cx="2970212"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914400" y="4416425"/>
            <a:ext cx="502920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8832850"/>
            <a:ext cx="2970213"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863" eaLnBrk="1" hangingPunct="1">
              <a:defRPr sz="1200">
                <a:latin typeface="Times New Roman" pitchFamily="18" charset="0"/>
              </a:defRPr>
            </a:lvl1pPr>
          </a:lstStyle>
          <a:p>
            <a:pPr>
              <a:defRPr/>
            </a:pPr>
            <a:r>
              <a:rPr lang="en-US" dirty="0"/>
              <a:t>(c) 2006,  D.H. Jensen</a:t>
            </a:r>
          </a:p>
        </p:txBody>
      </p:sp>
      <p:sp>
        <p:nvSpPr>
          <p:cNvPr id="32775" name="Rectangle 7"/>
          <p:cNvSpPr>
            <a:spLocks noGrp="1" noChangeArrowheads="1"/>
          </p:cNvSpPr>
          <p:nvPr>
            <p:ph type="sldNum" sz="quarter" idx="5"/>
          </p:nvPr>
        </p:nvSpPr>
        <p:spPr bwMode="auto">
          <a:xfrm>
            <a:off x="3887788" y="8832850"/>
            <a:ext cx="2970212"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732A3B95-6D26-41D5-9937-C9487233E5EC}" type="slidenum">
              <a:rPr lang="en-US"/>
              <a:pPr>
                <a:defRPr/>
              </a:pPr>
              <a:t>‹#›</a:t>
            </a:fld>
            <a:endParaRPr lang="en-US" dirty="0"/>
          </a:p>
        </p:txBody>
      </p:sp>
    </p:spTree>
    <p:extLst>
      <p:ext uri="{BB962C8B-B14F-4D97-AF65-F5344CB8AC3E}">
        <p14:creationId xmlns:p14="http://schemas.microsoft.com/office/powerpoint/2010/main" val="96780558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en-US" altLang="en-US" dirty="0" smtClean="0">
                <a:latin typeface="Times New Roman" pitchFamily="18" charset="0"/>
              </a:rPr>
              <a:t>IENG 475:  Computer-Controlled Manufacturing Systems</a:t>
            </a:r>
          </a:p>
        </p:txBody>
      </p:sp>
      <p:sp>
        <p:nvSpPr>
          <p:cNvPr id="15363" name="Rectangle 6"/>
          <p:cNvSpPr>
            <a:spLocks noGrp="1" noChangeArrowheads="1"/>
          </p:cNvSpPr>
          <p:nvPr>
            <p:ph type="ftr" sz="quarter" idx="4"/>
          </p:nvPr>
        </p:nvSpPr>
        <p:spPr>
          <a:noFill/>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en-US" altLang="en-US" dirty="0" smtClean="0">
                <a:latin typeface="Times New Roman" pitchFamily="18" charset="0"/>
              </a:rPr>
              <a:t>(c) 2006,  D.H. Jensen</a:t>
            </a:r>
          </a:p>
        </p:txBody>
      </p:sp>
      <p:sp>
        <p:nvSpPr>
          <p:cNvPr id="15364" name="Rectangle 7"/>
          <p:cNvSpPr>
            <a:spLocks noGrp="1" noChangeArrowheads="1"/>
          </p:cNvSpPr>
          <p:nvPr>
            <p:ph type="sldNum" sz="quarter" idx="5"/>
          </p:nvPr>
        </p:nvSpPr>
        <p:spPr>
          <a:noFill/>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fld id="{3456298A-E03D-4400-BBD1-59F5A097B9DC}" type="slidenum">
              <a:rPr lang="en-US" altLang="en-US" smtClean="0">
                <a:latin typeface="Times New Roman" pitchFamily="18" charset="0"/>
              </a:rPr>
              <a:pPr/>
              <a:t>1</a:t>
            </a:fld>
            <a:endParaRPr lang="en-US" altLang="en-US" dirty="0" smtClean="0">
              <a:latin typeface="Times New Roman" pitchFamily="18" charset="0"/>
            </a:endParaRPr>
          </a:p>
        </p:txBody>
      </p:sp>
      <p:sp>
        <p:nvSpPr>
          <p:cNvPr id="15365" name="Rectangle 2"/>
          <p:cNvSpPr>
            <a:spLocks noGrp="1" noRot="1" noChangeAspect="1" noChangeArrowheads="1" noTextEdit="1"/>
          </p:cNvSpPr>
          <p:nvPr>
            <p:ph type="sldImg"/>
          </p:nvPr>
        </p:nvSpPr>
        <p:spPr>
          <a:ln/>
        </p:spPr>
      </p:sp>
      <p:sp>
        <p:nvSpPr>
          <p:cNvPr id="15366"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rgbClr val="B3A369"/>
          </a:solidFill>
          <a:ln>
            <a:noFill/>
          </a:ln>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rgbClr val="071D49"/>
          </a:solidFill>
          <a:ln>
            <a:noFill/>
          </a:ln>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dirty="0" smtClean="0"/>
          </a:p>
        </p:txBody>
      </p:sp>
      <p:sp>
        <p:nvSpPr>
          <p:cNvPr id="67589" name="Rectangle 5"/>
          <p:cNvSpPr>
            <a:spLocks noGrp="1" noChangeArrowheads="1"/>
          </p:cNvSpPr>
          <p:nvPr>
            <p:ph type="ctrTitle"/>
          </p:nvPr>
        </p:nvSpPr>
        <p:spPr>
          <a:xfrm>
            <a:off x="685800" y="857250"/>
            <a:ext cx="7772400" cy="2266950"/>
          </a:xfrm>
        </p:spPr>
        <p:txBody>
          <a:bodyPr anchor="ctr" anchorCtr="1"/>
          <a:lstStyle>
            <a:lvl1pPr algn="ctr">
              <a:defRPr sz="4100" i="1">
                <a:solidFill>
                  <a:srgbClr val="FFFFFF"/>
                </a:solidFill>
              </a:defRPr>
            </a:lvl1pPr>
          </a:lstStyle>
          <a:p>
            <a:r>
              <a:rPr lang="en-US" dirty="0"/>
              <a:t>Click to edit Master title style</a:t>
            </a:r>
          </a:p>
        </p:txBody>
      </p:sp>
      <p:sp>
        <p:nvSpPr>
          <p:cNvPr id="6759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solidFill>
                  <a:srgbClr val="E4D490"/>
                </a:solidFill>
              </a:defRPr>
            </a:lvl1pPr>
          </a:lstStyle>
          <a:p>
            <a:r>
              <a:rPr lang="en-US" dirty="0"/>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fld id="{135E2557-0AF9-41C1-81DE-CF84B8197669}" type="datetime1">
              <a:rPr lang="en-US"/>
              <a:pPr>
                <a:defRPr/>
              </a:pPr>
              <a:t>1/5/2018</a:t>
            </a:fld>
            <a:endParaRPr lang="en-US" dirty="0"/>
          </a:p>
        </p:txBody>
      </p:sp>
      <p:sp>
        <p:nvSpPr>
          <p:cNvPr id="8" name="Rectangle 8"/>
          <p:cNvSpPr>
            <a:spLocks noGrp="1" noChangeArrowheads="1"/>
          </p:cNvSpPr>
          <p:nvPr>
            <p:ph type="ftr" sz="quarter" idx="11"/>
          </p:nvPr>
        </p:nvSpPr>
        <p:spPr>
          <a:xfrm>
            <a:off x="3200400" y="6391275"/>
            <a:ext cx="3276600" cy="457200"/>
          </a:xfrm>
        </p:spPr>
        <p:txBody>
          <a:bodyPr/>
          <a:lstStyle>
            <a:lvl1pPr>
              <a:defRPr/>
            </a:lvl1pPr>
          </a:lstStyle>
          <a:p>
            <a:pPr>
              <a:defRPr/>
            </a:pPr>
            <a:r>
              <a:rPr lang="en-US" dirty="0"/>
              <a:t>IENG 475: Computer-Controlled Manufacturing Systems</a:t>
            </a: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EAF12095-F970-44BA-9019-5577AF3C43C6}" type="slidenum">
              <a:rPr lang="en-US"/>
              <a:pPr>
                <a:defRPr/>
              </a:pPr>
              <a:t>‹#›</a:t>
            </a:fld>
            <a:endParaRPr lang="en-US" dirty="0"/>
          </a:p>
        </p:txBody>
      </p:sp>
    </p:spTree>
    <p:extLst>
      <p:ext uri="{BB962C8B-B14F-4D97-AF65-F5344CB8AC3E}">
        <p14:creationId xmlns:p14="http://schemas.microsoft.com/office/powerpoint/2010/main" val="782914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828BFD4-9DFE-49A0-8EFE-C38A3DD99CA0}" type="datetime1">
              <a:rPr lang="en-US"/>
              <a:pPr>
                <a:defRPr/>
              </a:pPr>
              <a:t>1/5/2018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9CC889AA-DFE2-4838-856D-CE3E12EAC927}" type="slidenum">
              <a:rPr lang="en-US"/>
              <a:pPr>
                <a:defRPr/>
              </a:pPr>
              <a:t>‹#›</a:t>
            </a:fld>
            <a:endParaRPr lang="en-US" dirty="0"/>
          </a:p>
        </p:txBody>
      </p:sp>
    </p:spTree>
    <p:extLst>
      <p:ext uri="{BB962C8B-B14F-4D97-AF65-F5344CB8AC3E}">
        <p14:creationId xmlns:p14="http://schemas.microsoft.com/office/powerpoint/2010/main" val="237985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193550-DB14-4D43-8D19-1B126689FB63}" type="datetime1">
              <a:rPr lang="en-US"/>
              <a:pPr>
                <a:defRPr/>
              </a:pPr>
              <a:t>1/5/2018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D0970B87-6AF1-4846-BD4B-09C22333E9A1}" type="slidenum">
              <a:rPr lang="en-US"/>
              <a:pPr>
                <a:defRPr/>
              </a:pPr>
              <a:t>‹#›</a:t>
            </a:fld>
            <a:endParaRPr lang="en-US" dirty="0"/>
          </a:p>
        </p:txBody>
      </p:sp>
    </p:spTree>
    <p:extLst>
      <p:ext uri="{BB962C8B-B14F-4D97-AF65-F5344CB8AC3E}">
        <p14:creationId xmlns:p14="http://schemas.microsoft.com/office/powerpoint/2010/main" val="382545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1" i="0" baseline="0"/>
            </a:lvl1pPr>
            <a:lvl2pPr>
              <a:defRPr baseline="0">
                <a:solidFill>
                  <a:srgbClr val="FFFFFF"/>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414B34C8-0BDF-478F-8619-D30D984BC7E5}" type="datetime1">
              <a:rPr lang="en-US"/>
              <a:pPr>
                <a:defRPr/>
              </a:pPr>
              <a:t>1/5/2018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80B87BAD-20C6-4C38-8929-0AC3FB0829DF}" type="slidenum">
              <a:rPr lang="en-US"/>
              <a:pPr>
                <a:defRPr/>
              </a:pPr>
              <a:t>‹#›</a:t>
            </a:fld>
            <a:endParaRPr lang="en-US" dirty="0"/>
          </a:p>
        </p:txBody>
      </p:sp>
    </p:spTree>
    <p:extLst>
      <p:ext uri="{BB962C8B-B14F-4D97-AF65-F5344CB8AC3E}">
        <p14:creationId xmlns:p14="http://schemas.microsoft.com/office/powerpoint/2010/main" val="1090265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E8F1C39-8DDE-4E23-B1BC-5D5DE3D0E97D}" type="datetime1">
              <a:rPr lang="en-US"/>
              <a:pPr>
                <a:defRPr/>
              </a:pPr>
              <a:t>1/5/2018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831E98D0-036C-410D-A98E-6E084D37A70E}" type="slidenum">
              <a:rPr lang="en-US"/>
              <a:pPr>
                <a:defRPr/>
              </a:pPr>
              <a:t>‹#›</a:t>
            </a:fld>
            <a:endParaRPr lang="en-US" dirty="0"/>
          </a:p>
        </p:txBody>
      </p:sp>
    </p:spTree>
    <p:extLst>
      <p:ext uri="{BB962C8B-B14F-4D97-AF65-F5344CB8AC3E}">
        <p14:creationId xmlns:p14="http://schemas.microsoft.com/office/powerpoint/2010/main" val="130229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E82B0-090C-40F7-B7B9-32B4E09A13CF}" type="datetime1">
              <a:rPr lang="en-US"/>
              <a:pPr>
                <a:defRPr/>
              </a:pPr>
              <a:t>1/5/2018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7" name="Rectangle 6"/>
          <p:cNvSpPr>
            <a:spLocks noGrp="1" noChangeArrowheads="1"/>
          </p:cNvSpPr>
          <p:nvPr>
            <p:ph type="sldNum" sz="quarter" idx="12"/>
          </p:nvPr>
        </p:nvSpPr>
        <p:spPr>
          <a:ln/>
        </p:spPr>
        <p:txBody>
          <a:bodyPr/>
          <a:lstStyle>
            <a:lvl1pPr>
              <a:defRPr/>
            </a:lvl1pPr>
          </a:lstStyle>
          <a:p>
            <a:pPr>
              <a:defRPr/>
            </a:pPr>
            <a:fld id="{41FD101E-AFD7-4A85-A41C-230EC8B98F57}" type="slidenum">
              <a:rPr lang="en-US"/>
              <a:pPr>
                <a:defRPr/>
              </a:pPr>
              <a:t>‹#›</a:t>
            </a:fld>
            <a:endParaRPr lang="en-US" dirty="0"/>
          </a:p>
        </p:txBody>
      </p:sp>
    </p:spTree>
    <p:extLst>
      <p:ext uri="{BB962C8B-B14F-4D97-AF65-F5344CB8AC3E}">
        <p14:creationId xmlns:p14="http://schemas.microsoft.com/office/powerpoint/2010/main" val="177339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52C2892-8C4B-458B-B191-40D3B2E68819}" type="datetime1">
              <a:rPr lang="en-US"/>
              <a:pPr>
                <a:defRPr/>
              </a:pPr>
              <a:t>1/5/2018</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9" name="Rectangle 6"/>
          <p:cNvSpPr>
            <a:spLocks noGrp="1" noChangeArrowheads="1"/>
          </p:cNvSpPr>
          <p:nvPr>
            <p:ph type="sldNum" sz="quarter" idx="12"/>
          </p:nvPr>
        </p:nvSpPr>
        <p:spPr>
          <a:ln/>
        </p:spPr>
        <p:txBody>
          <a:bodyPr/>
          <a:lstStyle>
            <a:lvl1pPr>
              <a:defRPr/>
            </a:lvl1pPr>
          </a:lstStyle>
          <a:p>
            <a:pPr>
              <a:defRPr/>
            </a:pPr>
            <a:fld id="{C76F0C68-9CAC-4392-BAC3-41EAD79E3D87}" type="slidenum">
              <a:rPr lang="en-US"/>
              <a:pPr>
                <a:defRPr/>
              </a:pPr>
              <a:t>‹#›</a:t>
            </a:fld>
            <a:endParaRPr lang="en-US" dirty="0"/>
          </a:p>
        </p:txBody>
      </p:sp>
    </p:spTree>
    <p:extLst>
      <p:ext uri="{BB962C8B-B14F-4D97-AF65-F5344CB8AC3E}">
        <p14:creationId xmlns:p14="http://schemas.microsoft.com/office/powerpoint/2010/main" val="371546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101CD1E-CBA5-46C7-834F-A6754015639D}" type="datetime1">
              <a:rPr lang="en-US"/>
              <a:pPr>
                <a:defRPr/>
              </a:pPr>
              <a:t>1/5/2018</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5" name="Rectangle 6"/>
          <p:cNvSpPr>
            <a:spLocks noGrp="1" noChangeArrowheads="1"/>
          </p:cNvSpPr>
          <p:nvPr>
            <p:ph type="sldNum" sz="quarter" idx="12"/>
          </p:nvPr>
        </p:nvSpPr>
        <p:spPr>
          <a:ln/>
        </p:spPr>
        <p:txBody>
          <a:bodyPr/>
          <a:lstStyle>
            <a:lvl1pPr>
              <a:defRPr/>
            </a:lvl1pPr>
          </a:lstStyle>
          <a:p>
            <a:pPr>
              <a:defRPr/>
            </a:pPr>
            <a:fld id="{0D432361-8AFE-4E69-8D2E-BF2469A1FD89}" type="slidenum">
              <a:rPr lang="en-US"/>
              <a:pPr>
                <a:defRPr/>
              </a:pPr>
              <a:t>‹#›</a:t>
            </a:fld>
            <a:endParaRPr lang="en-US" dirty="0"/>
          </a:p>
        </p:txBody>
      </p:sp>
    </p:spTree>
    <p:extLst>
      <p:ext uri="{BB962C8B-B14F-4D97-AF65-F5344CB8AC3E}">
        <p14:creationId xmlns:p14="http://schemas.microsoft.com/office/powerpoint/2010/main" val="12334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409BBA2-80A4-4A71-BEF7-DEEF8C3D7207}" type="datetime1">
              <a:rPr lang="en-US"/>
              <a:pPr>
                <a:defRPr/>
              </a:pPr>
              <a:t>1/5/2018</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4" name="Rectangle 6"/>
          <p:cNvSpPr>
            <a:spLocks noGrp="1" noChangeArrowheads="1"/>
          </p:cNvSpPr>
          <p:nvPr>
            <p:ph type="sldNum" sz="quarter" idx="12"/>
          </p:nvPr>
        </p:nvSpPr>
        <p:spPr>
          <a:ln/>
        </p:spPr>
        <p:txBody>
          <a:bodyPr/>
          <a:lstStyle>
            <a:lvl1pPr>
              <a:defRPr/>
            </a:lvl1pPr>
          </a:lstStyle>
          <a:p>
            <a:pPr>
              <a:defRPr/>
            </a:pPr>
            <a:fld id="{5A54AA6F-4099-4E87-BC1F-09428BF1090E}" type="slidenum">
              <a:rPr lang="en-US"/>
              <a:pPr>
                <a:defRPr/>
              </a:pPr>
              <a:t>‹#›</a:t>
            </a:fld>
            <a:endParaRPr lang="en-US" dirty="0"/>
          </a:p>
        </p:txBody>
      </p:sp>
    </p:spTree>
    <p:extLst>
      <p:ext uri="{BB962C8B-B14F-4D97-AF65-F5344CB8AC3E}">
        <p14:creationId xmlns:p14="http://schemas.microsoft.com/office/powerpoint/2010/main" val="417803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0AADD29-71B1-4689-B7AA-96B301332185}" type="datetime1">
              <a:rPr lang="en-US"/>
              <a:pPr>
                <a:defRPr/>
              </a:pPr>
              <a:t>1/5/2018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7" name="Rectangle 6"/>
          <p:cNvSpPr>
            <a:spLocks noGrp="1" noChangeArrowheads="1"/>
          </p:cNvSpPr>
          <p:nvPr>
            <p:ph type="sldNum" sz="quarter" idx="12"/>
          </p:nvPr>
        </p:nvSpPr>
        <p:spPr>
          <a:ln/>
        </p:spPr>
        <p:txBody>
          <a:bodyPr/>
          <a:lstStyle>
            <a:lvl1pPr>
              <a:defRPr/>
            </a:lvl1pPr>
          </a:lstStyle>
          <a:p>
            <a:pPr>
              <a:defRPr/>
            </a:pPr>
            <a:fld id="{3EF7E15A-5CB8-4905-814F-BE493D8679CB}" type="slidenum">
              <a:rPr lang="en-US"/>
              <a:pPr>
                <a:defRPr/>
              </a:pPr>
              <a:t>‹#›</a:t>
            </a:fld>
            <a:endParaRPr lang="en-US" dirty="0"/>
          </a:p>
        </p:txBody>
      </p:sp>
    </p:spTree>
    <p:extLst>
      <p:ext uri="{BB962C8B-B14F-4D97-AF65-F5344CB8AC3E}">
        <p14:creationId xmlns:p14="http://schemas.microsoft.com/office/powerpoint/2010/main" val="400496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FF1AF37-6495-40FA-8E12-34B73768CCB3}" type="datetime1">
              <a:rPr lang="en-US"/>
              <a:pPr>
                <a:defRPr/>
              </a:pPr>
              <a:t>1/5/2018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IENG 475: Computer-Controlled Manufacturing Systems</a:t>
            </a:r>
          </a:p>
        </p:txBody>
      </p:sp>
      <p:sp>
        <p:nvSpPr>
          <p:cNvPr id="7" name="Rectangle 6"/>
          <p:cNvSpPr>
            <a:spLocks noGrp="1" noChangeArrowheads="1"/>
          </p:cNvSpPr>
          <p:nvPr>
            <p:ph type="sldNum" sz="quarter" idx="12"/>
          </p:nvPr>
        </p:nvSpPr>
        <p:spPr>
          <a:ln/>
        </p:spPr>
        <p:txBody>
          <a:bodyPr/>
          <a:lstStyle>
            <a:lvl1pPr>
              <a:defRPr/>
            </a:lvl1pPr>
          </a:lstStyle>
          <a:p>
            <a:pPr>
              <a:defRPr/>
            </a:pPr>
            <a:fld id="{B60222C3-C81D-463A-BD69-7C408EEC74B1}" type="slidenum">
              <a:rPr lang="en-US"/>
              <a:pPr>
                <a:defRPr/>
              </a:pPr>
              <a:t>‹#›</a:t>
            </a:fld>
            <a:endParaRPr lang="en-US" dirty="0"/>
          </a:p>
        </p:txBody>
      </p:sp>
    </p:spTree>
    <p:extLst>
      <p:ext uri="{BB962C8B-B14F-4D97-AF65-F5344CB8AC3E}">
        <p14:creationId xmlns:p14="http://schemas.microsoft.com/office/powerpoint/2010/main" val="49703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71D4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solidFill>
            <a:srgbClr val="B3A369"/>
          </a:solidFill>
          <a:ln>
            <a:noFill/>
          </a:ln>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6564"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DC6E414F-8048-44C7-B8CA-6B06D8F659B1}" type="datetime1">
              <a:rPr lang="en-US"/>
              <a:pPr>
                <a:defRPr/>
              </a:pPr>
              <a:t>1/5/2018</a:t>
            </a:fld>
            <a:endParaRPr lang="en-US" dirty="0"/>
          </a:p>
        </p:txBody>
      </p:sp>
      <p:sp>
        <p:nvSpPr>
          <p:cNvPr id="66565" name="Rectangle 5"/>
          <p:cNvSpPr>
            <a:spLocks noGrp="1" noChangeArrowheads="1"/>
          </p:cNvSpPr>
          <p:nvPr>
            <p:ph type="ftr" sz="quarter" idx="3"/>
          </p:nvPr>
        </p:nvSpPr>
        <p:spPr bwMode="auto">
          <a:xfrm>
            <a:off x="3276600" y="6403975"/>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n-US" dirty="0"/>
              <a:t>IENG 475: Computer-Controlled Manufacturing Systems</a:t>
            </a:r>
          </a:p>
        </p:txBody>
      </p:sp>
      <p:sp>
        <p:nvSpPr>
          <p:cNvPr id="66566"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B555E543-5E2C-499B-83EC-98EBDF6D7E86}" type="slidenum">
              <a:rPr lang="en-US"/>
              <a:pPr>
                <a:defRPr/>
              </a:pPr>
              <a:t>‹#›</a:t>
            </a:fld>
            <a:endParaRPr lang="en-US" dirty="0"/>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rgbClr val="E4D49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dirty="0" smtClean="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Tree>
  </p:cSld>
  <p:clrMap bg1="dk2" tx1="lt1" bg2="dk1" tx2="lt2" accent1="accent1" accent2="accent2" accent3="accent3" accent4="accent4" accent5="accent5" accent6="accent6" hlink="hlink" folHlink="folHlink"/>
  <p:sldLayoutIdLst>
    <p:sldLayoutId id="2147483781"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p:txStyles>
    <p:titleStyle>
      <a:lvl1pPr algn="l" rtl="0" eaLnBrk="0" fontAlgn="base" hangingPunct="0">
        <a:spcBef>
          <a:spcPct val="0"/>
        </a:spcBef>
        <a:spcAft>
          <a:spcPct val="0"/>
        </a:spcAft>
        <a:defRPr sz="3300">
          <a:solidFill>
            <a:schemeClr val="accent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rgbClr val="E4D490"/>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baseline="0">
          <a:solidFill>
            <a:srgbClr val="E4D490"/>
          </a:solidFill>
          <a:latin typeface="+mn-lt"/>
        </a:defRPr>
      </a:lvl2pPr>
      <a:lvl3pPr marL="1143000" indent="-228600" algn="l" rtl="0" eaLnBrk="0" fontAlgn="base" hangingPunct="0">
        <a:spcBef>
          <a:spcPct val="20000"/>
        </a:spcBef>
        <a:spcAft>
          <a:spcPct val="0"/>
        </a:spcAft>
        <a:buClr>
          <a:srgbClr val="FFFFFF"/>
        </a:buClr>
        <a:buSzPct val="150000"/>
        <a:buChar char="•"/>
        <a:defRPr sz="2200">
          <a:solidFill>
            <a:schemeClr val="accent2"/>
          </a:solidFill>
          <a:latin typeface="+mn-lt"/>
        </a:defRPr>
      </a:lvl3pPr>
      <a:lvl4pPr marL="1600200" indent="-228600" algn="l" rtl="0" eaLnBrk="0" fontAlgn="base" hangingPunct="0">
        <a:spcBef>
          <a:spcPct val="20000"/>
        </a:spcBef>
        <a:spcAft>
          <a:spcPct val="0"/>
        </a:spcAft>
        <a:buClr>
          <a:srgbClr val="B3A369"/>
        </a:buClr>
        <a:buSzPct val="150000"/>
        <a:buChar char="•"/>
        <a:defRPr sz="2000">
          <a:solidFill>
            <a:schemeClr val="accent2"/>
          </a:solidFill>
          <a:latin typeface="+mn-lt"/>
        </a:defRPr>
      </a:lvl4pPr>
      <a:lvl5pPr marL="2057400" indent="-228600" algn="l" rtl="0" eaLnBrk="0" fontAlgn="base" hangingPunct="0">
        <a:spcBef>
          <a:spcPct val="20000"/>
        </a:spcBef>
        <a:spcAft>
          <a:spcPct val="0"/>
        </a:spcAft>
        <a:buClr>
          <a:schemeClr val="accent5"/>
        </a:buClr>
        <a:buSzPct val="150000"/>
        <a:buChar char="•"/>
        <a:defRPr sz="2000">
          <a:solidFill>
            <a:schemeClr val="accent2"/>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6A12D1A1-92F0-4E49-9989-8334A9064FF7}" type="datetime1">
              <a:rPr lang="en-US" altLang="en-US" sz="1400" smtClean="0"/>
              <a:pPr>
                <a:spcBef>
                  <a:spcPct val="0"/>
                </a:spcBef>
                <a:buClrTx/>
                <a:buSzTx/>
                <a:buFontTx/>
                <a:buNone/>
              </a:pPr>
              <a:t>1/5/2018</a:t>
            </a:fld>
            <a:endParaRPr lang="en-US" altLang="en-US" sz="1400" dirty="0" smtClean="0"/>
          </a:p>
        </p:txBody>
      </p:sp>
      <p:sp>
        <p:nvSpPr>
          <p:cNvPr id="3075" name="Rectangle 8"/>
          <p:cNvSpPr>
            <a:spLocks noGrp="1" noChangeArrowheads="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dirty="0" smtClean="0"/>
              <a:t>IENG 475: Computer-Controlled Manufacturing Systems</a:t>
            </a:r>
          </a:p>
        </p:txBody>
      </p:sp>
      <p:sp>
        <p:nvSpPr>
          <p:cNvPr id="3076" name="Rectangle 9"/>
          <p:cNvSpPr>
            <a:spLocks noGrp="1" noChangeArrowheads="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9FFB5821-3A75-460A-814F-87D36ADC5A0F}" type="slidenum">
              <a:rPr lang="en-US" altLang="en-US" sz="1400" smtClean="0"/>
              <a:pPr>
                <a:spcBef>
                  <a:spcPct val="0"/>
                </a:spcBef>
                <a:buClrTx/>
                <a:buSzTx/>
                <a:buFontTx/>
                <a:buNone/>
              </a:pPr>
              <a:t>1</a:t>
            </a:fld>
            <a:endParaRPr lang="en-US" altLang="en-US" sz="1400" dirty="0" smtClean="0"/>
          </a:p>
        </p:txBody>
      </p:sp>
      <p:sp>
        <p:nvSpPr>
          <p:cNvPr id="3077" name="Rectangle 2"/>
          <p:cNvSpPr>
            <a:spLocks noGrp="1" noChangeArrowheads="1"/>
          </p:cNvSpPr>
          <p:nvPr>
            <p:ph type="ctrTitle"/>
          </p:nvPr>
        </p:nvSpPr>
        <p:spPr/>
        <p:txBody>
          <a:bodyPr/>
          <a:lstStyle/>
          <a:p>
            <a:pPr eaLnBrk="1" hangingPunct="1"/>
            <a:r>
              <a:rPr lang="en-US" altLang="en-US" dirty="0" smtClean="0"/>
              <a:t>IENG 475 - Lab 01</a:t>
            </a:r>
          </a:p>
        </p:txBody>
      </p:sp>
      <p:sp>
        <p:nvSpPr>
          <p:cNvPr id="3078" name="Rectangle 3"/>
          <p:cNvSpPr>
            <a:spLocks noGrp="1" noChangeArrowheads="1"/>
          </p:cNvSpPr>
          <p:nvPr>
            <p:ph type="subTitle" idx="1"/>
          </p:nvPr>
        </p:nvSpPr>
        <p:spPr/>
        <p:txBody>
          <a:bodyPr/>
          <a:lstStyle/>
          <a:p>
            <a:pPr eaLnBrk="1" hangingPunct="1"/>
            <a:r>
              <a:rPr lang="en-US" altLang="en-US" dirty="0" smtClean="0"/>
              <a:t>Manufacturing Safety</a:t>
            </a:r>
          </a:p>
        </p:txBody>
      </p:sp>
    </p:spTree>
    <p:extLst>
      <p:ext uri="{BB962C8B-B14F-4D97-AF65-F5344CB8AC3E}">
        <p14:creationId xmlns:p14="http://schemas.microsoft.com/office/powerpoint/2010/main" val="391212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D82B16DA-45BE-42A8-BCF4-145E417F3111}" type="datetime1">
              <a:rPr lang="en-US" altLang="en-US" sz="1400" smtClean="0"/>
              <a:pPr>
                <a:spcBef>
                  <a:spcPct val="0"/>
                </a:spcBef>
                <a:buClrTx/>
                <a:buSzTx/>
                <a:buFontTx/>
                <a:buNone/>
              </a:pPr>
              <a:t>1/5/2018</a:t>
            </a:fld>
            <a:endParaRPr lang="en-US" altLang="en-US" sz="1400" dirty="0" smtClean="0"/>
          </a:p>
        </p:txBody>
      </p:sp>
      <p:sp>
        <p:nvSpPr>
          <p:cNvPr id="12291"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dirty="0" smtClean="0"/>
              <a:t>IENG 475: Computer-Controlled Manufacturing Systems</a:t>
            </a:r>
          </a:p>
        </p:txBody>
      </p:sp>
      <p:sp>
        <p:nvSpPr>
          <p:cNvPr id="12292"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1B1D2FB-21C3-4635-8D12-82DD38B425C1}" type="slidenum">
              <a:rPr lang="en-US" altLang="en-US" sz="1400" smtClean="0"/>
              <a:pPr>
                <a:spcBef>
                  <a:spcPct val="0"/>
                </a:spcBef>
                <a:buClrTx/>
                <a:buSzTx/>
                <a:buFontTx/>
                <a:buNone/>
              </a:pPr>
              <a:t>10</a:t>
            </a:fld>
            <a:endParaRPr lang="en-US" altLang="en-US" sz="1400" dirty="0" smtClean="0"/>
          </a:p>
        </p:txBody>
      </p:sp>
      <p:sp>
        <p:nvSpPr>
          <p:cNvPr id="12293" name="Rectangle 2"/>
          <p:cNvSpPr>
            <a:spLocks noGrp="1" noChangeArrowheads="1"/>
          </p:cNvSpPr>
          <p:nvPr>
            <p:ph type="title"/>
          </p:nvPr>
        </p:nvSpPr>
        <p:spPr/>
        <p:txBody>
          <a:bodyPr/>
          <a:lstStyle/>
          <a:p>
            <a:pPr eaLnBrk="1" hangingPunct="1"/>
            <a:r>
              <a:rPr lang="en-US" altLang="en-US" dirty="0" smtClean="0"/>
              <a:t>Four Tools for our Lab</a:t>
            </a:r>
          </a:p>
        </p:txBody>
      </p:sp>
      <p:sp>
        <p:nvSpPr>
          <p:cNvPr id="126979" name="Rectangle 3"/>
          <p:cNvSpPr>
            <a:spLocks noGrp="1" noChangeArrowheads="1"/>
          </p:cNvSpPr>
          <p:nvPr>
            <p:ph type="body" idx="1"/>
          </p:nvPr>
        </p:nvSpPr>
        <p:spPr/>
        <p:txBody>
          <a:bodyPr/>
          <a:lstStyle/>
          <a:p>
            <a:pPr eaLnBrk="1" hangingPunct="1"/>
            <a:r>
              <a:rPr lang="en-US" altLang="en-US" dirty="0" smtClean="0"/>
              <a:t>Cause &amp; Effect Diagrams </a:t>
            </a:r>
          </a:p>
          <a:p>
            <a:pPr eaLnBrk="1" hangingPunct="1"/>
            <a:r>
              <a:rPr lang="en-US" altLang="en-US" dirty="0" smtClean="0"/>
              <a:t>Check Lists</a:t>
            </a:r>
          </a:p>
          <a:p>
            <a:pPr eaLnBrk="1" hangingPunct="1"/>
            <a:r>
              <a:rPr lang="en-US" altLang="en-US" dirty="0" smtClean="0"/>
              <a:t>Supervised Training</a:t>
            </a:r>
          </a:p>
          <a:p>
            <a:pPr eaLnBrk="1" hangingPunct="1"/>
            <a:r>
              <a:rPr lang="en-US" altLang="en-US" dirty="0" smtClean="0"/>
              <a:t>Practice (and assessment)</a:t>
            </a:r>
          </a:p>
          <a:p>
            <a:pPr eaLnBrk="1" hangingPunct="1"/>
            <a:endParaRPr lang="en-US" altLang="en-US" dirty="0" smtClean="0"/>
          </a:p>
        </p:txBody>
      </p:sp>
    </p:spTree>
    <p:extLst>
      <p:ext uri="{BB962C8B-B14F-4D97-AF65-F5344CB8AC3E}">
        <p14:creationId xmlns:p14="http://schemas.microsoft.com/office/powerpoint/2010/main" val="52958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69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Fishbone Diagram</a:t>
            </a:r>
            <a:endParaRPr lang="en-US" dirty="0"/>
          </a:p>
        </p:txBody>
      </p:sp>
      <p:sp>
        <p:nvSpPr>
          <p:cNvPr id="3" name="Content Placeholder 2"/>
          <p:cNvSpPr>
            <a:spLocks noGrp="1"/>
          </p:cNvSpPr>
          <p:nvPr>
            <p:ph idx="1"/>
          </p:nvPr>
        </p:nvSpPr>
        <p:spPr/>
        <p:txBody>
          <a:bodyPr/>
          <a:lstStyle/>
          <a:p>
            <a:r>
              <a:rPr lang="en-US" sz="2400" dirty="0" smtClean="0"/>
              <a:t>Preliminary Analysis for potential hazards:</a:t>
            </a:r>
          </a:p>
          <a:p>
            <a:pPr lvl="1"/>
            <a:r>
              <a:rPr lang="en-US" sz="2400" dirty="0" smtClean="0"/>
              <a:t>Head of the Fish is the problem statement</a:t>
            </a:r>
          </a:p>
          <a:p>
            <a:pPr lvl="2"/>
            <a:r>
              <a:rPr lang="en-US" dirty="0" smtClean="0">
                <a:solidFill>
                  <a:srgbClr val="00FFFF"/>
                </a:solidFill>
              </a:rPr>
              <a:t>An accident in the lab leads to injury</a:t>
            </a:r>
          </a:p>
          <a:p>
            <a:pPr lvl="1"/>
            <a:r>
              <a:rPr lang="en-US" sz="2400" dirty="0" smtClean="0"/>
              <a:t>Five major bones of the fish: (4 M’s and an E)</a:t>
            </a:r>
          </a:p>
          <a:p>
            <a:pPr lvl="2"/>
            <a:r>
              <a:rPr lang="en-US" sz="2000" dirty="0" smtClean="0">
                <a:solidFill>
                  <a:srgbClr val="00FFFF"/>
                </a:solidFill>
              </a:rPr>
              <a:t>Man</a:t>
            </a:r>
          </a:p>
          <a:p>
            <a:pPr lvl="2"/>
            <a:r>
              <a:rPr lang="en-US" sz="2000" dirty="0" smtClean="0">
                <a:solidFill>
                  <a:srgbClr val="00FFFF"/>
                </a:solidFill>
              </a:rPr>
              <a:t>Material</a:t>
            </a:r>
          </a:p>
          <a:p>
            <a:pPr lvl="2"/>
            <a:r>
              <a:rPr lang="en-US" sz="2000" dirty="0" smtClean="0">
                <a:solidFill>
                  <a:srgbClr val="00FFFF"/>
                </a:solidFill>
              </a:rPr>
              <a:t>Method</a:t>
            </a:r>
          </a:p>
          <a:p>
            <a:pPr lvl="2"/>
            <a:r>
              <a:rPr lang="en-US" sz="2000" dirty="0" smtClean="0">
                <a:solidFill>
                  <a:srgbClr val="00FFFF"/>
                </a:solidFill>
              </a:rPr>
              <a:t>Machine</a:t>
            </a:r>
          </a:p>
          <a:p>
            <a:pPr lvl="2"/>
            <a:r>
              <a:rPr lang="en-US" sz="2000" dirty="0" smtClean="0">
                <a:solidFill>
                  <a:srgbClr val="00FFFF"/>
                </a:solidFill>
              </a:rPr>
              <a:t>Environment</a:t>
            </a:r>
          </a:p>
          <a:p>
            <a:pPr lvl="2"/>
            <a:r>
              <a:rPr lang="en-US" sz="2000" dirty="0" smtClean="0">
                <a:solidFill>
                  <a:srgbClr val="FFFF00"/>
                </a:solidFill>
              </a:rPr>
              <a:t>Use these as prompts to organize and brainstorm more specific causes …</a:t>
            </a:r>
            <a:endParaRPr lang="en-US" sz="2000" dirty="0">
              <a:solidFill>
                <a:srgbClr val="FFFF00"/>
              </a:solidFill>
            </a:endParaRPr>
          </a:p>
        </p:txBody>
      </p:sp>
      <p:sp>
        <p:nvSpPr>
          <p:cNvPr id="4" name="Date Placeholder 3"/>
          <p:cNvSpPr>
            <a:spLocks noGrp="1"/>
          </p:cNvSpPr>
          <p:nvPr>
            <p:ph type="dt" sz="half" idx="10"/>
          </p:nvPr>
        </p:nvSpPr>
        <p:spPr/>
        <p:txBody>
          <a:bodyPr/>
          <a:lstStyle/>
          <a:p>
            <a:pPr>
              <a:defRPr/>
            </a:pPr>
            <a:fld id="{414B34C8-0BDF-478F-8619-D30D984BC7E5}" type="datetime1">
              <a:rPr lang="en-US" smtClean="0"/>
              <a:pPr>
                <a:defRPr/>
              </a:pPr>
              <a:t>1/5/2018</a:t>
            </a:fld>
            <a:endParaRPr lang="en-US" dirty="0"/>
          </a:p>
        </p:txBody>
      </p:sp>
      <p:sp>
        <p:nvSpPr>
          <p:cNvPr id="5" name="Footer Placeholder 4"/>
          <p:cNvSpPr>
            <a:spLocks noGrp="1"/>
          </p:cNvSpPr>
          <p:nvPr>
            <p:ph type="ftr" sz="quarter" idx="11"/>
          </p:nvPr>
        </p:nvSpPr>
        <p:spPr/>
        <p:txBody>
          <a:bodyPr/>
          <a:lstStyle/>
          <a:p>
            <a:pPr>
              <a:defRPr/>
            </a:pPr>
            <a:r>
              <a:rPr lang="en-US" dirty="0" smtClean="0"/>
              <a:t>IENG 475: Computer-Controlled Manufacturing Systems</a:t>
            </a:r>
            <a:endParaRPr lang="en-US" dirty="0"/>
          </a:p>
        </p:txBody>
      </p:sp>
      <p:sp>
        <p:nvSpPr>
          <p:cNvPr id="6" name="Slide Number Placeholder 5"/>
          <p:cNvSpPr>
            <a:spLocks noGrp="1"/>
          </p:cNvSpPr>
          <p:nvPr>
            <p:ph type="sldNum" sz="quarter" idx="12"/>
          </p:nvPr>
        </p:nvSpPr>
        <p:spPr/>
        <p:txBody>
          <a:bodyPr/>
          <a:lstStyle/>
          <a:p>
            <a:pPr>
              <a:defRPr/>
            </a:pPr>
            <a:fld id="{80B87BAD-20C6-4C38-8929-0AC3FB0829DF}" type="slidenum">
              <a:rPr lang="en-US" smtClean="0"/>
              <a:pPr>
                <a:defRPr/>
              </a:pPr>
              <a:t>11</a:t>
            </a:fld>
            <a:endParaRPr lang="en-US" dirty="0"/>
          </a:p>
        </p:txBody>
      </p:sp>
    </p:spTree>
    <p:extLst>
      <p:ext uri="{BB962C8B-B14F-4D97-AF65-F5344CB8AC3E}">
        <p14:creationId xmlns:p14="http://schemas.microsoft.com/office/powerpoint/2010/main" val="335406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F933C7CD-1273-4818-8776-E2425CCA0924}" type="datetime1">
              <a:rPr lang="en-US" altLang="en-US" sz="1400" smtClean="0"/>
              <a:pPr>
                <a:spcBef>
                  <a:spcPct val="0"/>
                </a:spcBef>
                <a:buClrTx/>
                <a:buSzTx/>
                <a:buFontTx/>
                <a:buNone/>
              </a:pPr>
              <a:t>1/5/2018</a:t>
            </a:fld>
            <a:endParaRPr lang="en-US" altLang="en-US" sz="1400" dirty="0" smtClean="0"/>
          </a:p>
        </p:txBody>
      </p:sp>
      <p:sp>
        <p:nvSpPr>
          <p:cNvPr id="13315"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dirty="0" smtClean="0"/>
              <a:t>IENG 475: Computer-Controlled Manufacturing Systems</a:t>
            </a:r>
          </a:p>
        </p:txBody>
      </p:sp>
      <p:sp>
        <p:nvSpPr>
          <p:cNvPr id="13316"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D8459B51-EDDE-45C8-8E8A-CCCCB9E8803A}" type="slidenum">
              <a:rPr lang="en-US" altLang="en-US" sz="1400" smtClean="0"/>
              <a:pPr>
                <a:spcBef>
                  <a:spcPct val="0"/>
                </a:spcBef>
                <a:buClrTx/>
                <a:buSzTx/>
                <a:buFontTx/>
                <a:buNone/>
              </a:pPr>
              <a:t>12</a:t>
            </a:fld>
            <a:endParaRPr lang="en-US" altLang="en-US" sz="1400" dirty="0" smtClean="0"/>
          </a:p>
        </p:txBody>
      </p:sp>
      <p:sp>
        <p:nvSpPr>
          <p:cNvPr id="13317" name="Rectangle 2"/>
          <p:cNvSpPr>
            <a:spLocks noGrp="1" noChangeArrowheads="1"/>
          </p:cNvSpPr>
          <p:nvPr>
            <p:ph type="title"/>
          </p:nvPr>
        </p:nvSpPr>
        <p:spPr/>
        <p:txBody>
          <a:bodyPr/>
          <a:lstStyle/>
          <a:p>
            <a:pPr eaLnBrk="1" hangingPunct="1"/>
            <a:r>
              <a:rPr lang="en-US" altLang="en-US" dirty="0" smtClean="0"/>
              <a:t>Questions</a:t>
            </a:r>
          </a:p>
        </p:txBody>
      </p:sp>
      <p:sp>
        <p:nvSpPr>
          <p:cNvPr id="13318" name="Rectangle 3"/>
          <p:cNvSpPr>
            <a:spLocks noGrp="1" noChangeArrowheads="1"/>
          </p:cNvSpPr>
          <p:nvPr>
            <p:ph type="body" idx="1"/>
          </p:nvPr>
        </p:nvSpPr>
        <p:spPr/>
        <p:txBody>
          <a:bodyPr/>
          <a:lstStyle/>
          <a:p>
            <a:pPr eaLnBrk="1" hangingPunct="1"/>
            <a:r>
              <a:rPr lang="en-US" altLang="en-US" sz="2400" dirty="0" smtClean="0"/>
              <a:t>Be </a:t>
            </a:r>
            <a:r>
              <a:rPr lang="en-US" altLang="en-US" sz="2400" dirty="0" smtClean="0">
                <a:solidFill>
                  <a:srgbClr val="FFFF00"/>
                </a:solidFill>
              </a:rPr>
              <a:t>ON TIME</a:t>
            </a:r>
            <a:r>
              <a:rPr lang="en-US" altLang="en-US" sz="2400" dirty="0" smtClean="0"/>
              <a:t> to lab next week, with </a:t>
            </a:r>
            <a:r>
              <a:rPr lang="en-US" altLang="en-US" sz="2400" dirty="0" smtClean="0">
                <a:solidFill>
                  <a:srgbClr val="FFFF00"/>
                </a:solidFill>
              </a:rPr>
              <a:t>EP paper </a:t>
            </a:r>
            <a:r>
              <a:rPr lang="en-US" altLang="en-US" sz="2400" dirty="0" smtClean="0"/>
              <a:t>and </a:t>
            </a:r>
            <a:r>
              <a:rPr lang="en-US" altLang="en-US" sz="2400" dirty="0" smtClean="0"/>
              <a:t>/ or </a:t>
            </a:r>
            <a:r>
              <a:rPr lang="en-US" altLang="en-US" sz="2400" dirty="0" smtClean="0"/>
              <a:t>a </a:t>
            </a:r>
            <a:r>
              <a:rPr lang="en-US" altLang="en-US" sz="2400" dirty="0" smtClean="0">
                <a:solidFill>
                  <a:srgbClr val="FFFF00"/>
                </a:solidFill>
              </a:rPr>
              <a:t>LAB engineering notebook.</a:t>
            </a:r>
          </a:p>
          <a:p>
            <a:pPr eaLnBrk="1" hangingPunct="1"/>
            <a:endParaRPr lang="en-US" altLang="en-US" sz="600" dirty="0" smtClean="0">
              <a:solidFill>
                <a:srgbClr val="FFFF00"/>
              </a:solidFill>
            </a:endParaRPr>
          </a:p>
          <a:p>
            <a:pPr eaLnBrk="1" hangingPunct="1"/>
            <a:r>
              <a:rPr lang="en-US" altLang="en-US" sz="2400" dirty="0" smtClean="0"/>
              <a:t>Lab instructions will be provided, but you can preview the instructions on the Schedule Page.</a:t>
            </a:r>
          </a:p>
          <a:p>
            <a:pPr eaLnBrk="1" hangingPunct="1"/>
            <a:endParaRPr lang="en-US" altLang="en-US" sz="800" dirty="0" smtClean="0">
              <a:solidFill>
                <a:srgbClr val="FFFF00"/>
              </a:solidFill>
            </a:endParaRPr>
          </a:p>
          <a:p>
            <a:pPr eaLnBrk="1" hangingPunct="1"/>
            <a:r>
              <a:rPr lang="en-US" altLang="en-US" sz="2400" dirty="0" smtClean="0"/>
              <a:t>Activities:</a:t>
            </a:r>
          </a:p>
          <a:p>
            <a:pPr lvl="1" eaLnBrk="1" hangingPunct="1"/>
            <a:r>
              <a:rPr lang="en-US" altLang="en-US" dirty="0" smtClean="0"/>
              <a:t>Safety Equipment</a:t>
            </a:r>
          </a:p>
          <a:p>
            <a:pPr lvl="1" eaLnBrk="1" hangingPunct="1"/>
            <a:r>
              <a:rPr lang="en-US" altLang="en-US" dirty="0" smtClean="0"/>
              <a:t>Safety Practices</a:t>
            </a:r>
          </a:p>
          <a:p>
            <a:pPr lvl="1" eaLnBrk="1" hangingPunct="1"/>
            <a:r>
              <a:rPr lang="en-US" altLang="en-US" dirty="0" smtClean="0"/>
              <a:t>Safety Analysis (individual &amp; team)</a:t>
            </a:r>
          </a:p>
          <a:p>
            <a:pPr lvl="1" eaLnBrk="1" hangingPunct="1"/>
            <a:r>
              <a:rPr lang="en-US" altLang="en-US" sz="2000" b="1" dirty="0" smtClean="0">
                <a:solidFill>
                  <a:srgbClr val="FFFF00"/>
                </a:solidFill>
              </a:rPr>
              <a:t>You may not use the lab </a:t>
            </a:r>
            <a:r>
              <a:rPr lang="en-US" altLang="en-US" sz="2000" b="1" dirty="0" smtClean="0">
                <a:solidFill>
                  <a:srgbClr val="FFFF00"/>
                </a:solidFill>
              </a:rPr>
              <a:t>/ equipment until </a:t>
            </a:r>
            <a:r>
              <a:rPr lang="en-US" altLang="en-US" sz="2000" b="1" dirty="0" smtClean="0">
                <a:solidFill>
                  <a:srgbClr val="FFFF00"/>
                </a:solidFill>
              </a:rPr>
              <a:t>this assignment is complete!</a:t>
            </a:r>
          </a:p>
        </p:txBody>
      </p:sp>
    </p:spTree>
    <p:extLst>
      <p:ext uri="{BB962C8B-B14F-4D97-AF65-F5344CB8AC3E}">
        <p14:creationId xmlns:p14="http://schemas.microsoft.com/office/powerpoint/2010/main" val="21657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8">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8">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2598B38-36FC-4C7B-8522-F0C092C5772E}" type="datetime1">
              <a:rPr lang="en-US" altLang="en-US" sz="1400" smtClean="0"/>
              <a:pPr>
                <a:spcBef>
                  <a:spcPct val="0"/>
                </a:spcBef>
                <a:buClrTx/>
                <a:buSzTx/>
                <a:buFontTx/>
                <a:buNone/>
              </a:pPr>
              <a:t>1/5/2018</a:t>
            </a:fld>
            <a:endParaRPr lang="en-US" altLang="en-US" sz="1400" dirty="0" smtClean="0"/>
          </a:p>
        </p:txBody>
      </p:sp>
      <p:sp>
        <p:nvSpPr>
          <p:cNvPr id="5123"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dirty="0" smtClean="0"/>
              <a:t>IENG 475: Computer-Controlled Manufacturing Systems</a:t>
            </a:r>
          </a:p>
        </p:txBody>
      </p:sp>
      <p:sp>
        <p:nvSpPr>
          <p:cNvPr id="5124"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EEA37566-8143-497D-A78C-42AD608C7F84}" type="slidenum">
              <a:rPr lang="en-US" altLang="en-US" sz="1400" smtClean="0"/>
              <a:pPr>
                <a:spcBef>
                  <a:spcPct val="0"/>
                </a:spcBef>
                <a:buClrTx/>
                <a:buSzTx/>
                <a:buFontTx/>
                <a:buNone/>
              </a:pPr>
              <a:t>2</a:t>
            </a:fld>
            <a:endParaRPr lang="en-US" altLang="en-US" sz="1400" dirty="0" smtClean="0"/>
          </a:p>
        </p:txBody>
      </p:sp>
      <p:sp>
        <p:nvSpPr>
          <p:cNvPr id="5125" name="Rectangle 2"/>
          <p:cNvSpPr>
            <a:spLocks noGrp="1" noChangeArrowheads="1"/>
          </p:cNvSpPr>
          <p:nvPr>
            <p:ph type="title"/>
          </p:nvPr>
        </p:nvSpPr>
        <p:spPr/>
        <p:txBody>
          <a:bodyPr/>
          <a:lstStyle/>
          <a:p>
            <a:pPr eaLnBrk="1" hangingPunct="1"/>
            <a:r>
              <a:rPr lang="en-US" altLang="en-US" dirty="0" smtClean="0"/>
              <a:t>Academic Lab Safety History</a:t>
            </a:r>
          </a:p>
        </p:txBody>
      </p:sp>
      <p:sp>
        <p:nvSpPr>
          <p:cNvPr id="118787" name="Rectangle 3"/>
          <p:cNvSpPr>
            <a:spLocks noGrp="1" noChangeArrowheads="1"/>
          </p:cNvSpPr>
          <p:nvPr>
            <p:ph type="body" idx="1"/>
          </p:nvPr>
        </p:nvSpPr>
        <p:spPr>
          <a:xfrm>
            <a:off x="762000" y="1828800"/>
            <a:ext cx="7696200" cy="4038600"/>
          </a:xfrm>
        </p:spPr>
        <p:txBody>
          <a:bodyPr/>
          <a:lstStyle/>
          <a:p>
            <a:pPr eaLnBrk="1" hangingPunct="1"/>
            <a:r>
              <a:rPr lang="en-US" altLang="en-US" sz="1800" dirty="0" smtClean="0"/>
              <a:t>Some background:</a:t>
            </a:r>
          </a:p>
          <a:p>
            <a:pPr lvl="1" eaLnBrk="1" hangingPunct="1"/>
            <a:r>
              <a:rPr lang="en-US" altLang="en-US" sz="1800" b="1" dirty="0" smtClean="0">
                <a:solidFill>
                  <a:srgbClr val="FFFF00"/>
                </a:solidFill>
              </a:rPr>
              <a:t>19</a:t>
            </a:r>
            <a:r>
              <a:rPr lang="en-US" altLang="en-US" sz="1800" b="1" baseline="30000" dirty="0" smtClean="0">
                <a:solidFill>
                  <a:srgbClr val="FFFF00"/>
                </a:solidFill>
              </a:rPr>
              <a:t>th</a:t>
            </a:r>
            <a:r>
              <a:rPr lang="en-US" altLang="en-US" sz="1800" b="1" dirty="0" smtClean="0">
                <a:solidFill>
                  <a:srgbClr val="FFFF00"/>
                </a:solidFill>
              </a:rPr>
              <a:t> Century:</a:t>
            </a:r>
            <a:r>
              <a:rPr lang="en-US" altLang="en-US" sz="1800" dirty="0" smtClean="0"/>
              <a:t> </a:t>
            </a:r>
            <a:r>
              <a:rPr lang="en-US" altLang="en-US" sz="1600" dirty="0" smtClean="0">
                <a:solidFill>
                  <a:srgbClr val="E4D490"/>
                </a:solidFill>
              </a:rPr>
              <a:t>“Swashbuckling researcher” Richard Bunsen has a series of explosions in his laboratory, finally leaving him blind in one eye.                         </a:t>
            </a:r>
            <a:r>
              <a:rPr lang="en-US" altLang="en-US" sz="1400" b="1" i="1" dirty="0" smtClean="0">
                <a:solidFill>
                  <a:schemeClr val="accent2"/>
                </a:solidFill>
              </a:rPr>
              <a:t>(Yet you still use his “Bunsen Burner” in school chemistry classes!)</a:t>
            </a:r>
            <a:endParaRPr lang="en-US" altLang="en-US" sz="2000" b="1" i="1" dirty="0" smtClean="0">
              <a:solidFill>
                <a:schemeClr val="accent2"/>
              </a:solidFill>
            </a:endParaRPr>
          </a:p>
          <a:p>
            <a:pPr lvl="1" eaLnBrk="1" hangingPunct="1"/>
            <a:r>
              <a:rPr lang="en-US" altLang="en-US" sz="1800" b="1" dirty="0" smtClean="0">
                <a:solidFill>
                  <a:srgbClr val="FFFF00"/>
                </a:solidFill>
              </a:rPr>
              <a:t>2009 UCLA:</a:t>
            </a:r>
            <a:r>
              <a:rPr lang="en-US" altLang="en-US" sz="1800" dirty="0" smtClean="0"/>
              <a:t> </a:t>
            </a:r>
            <a:r>
              <a:rPr lang="en-US" altLang="en-US" sz="1600" dirty="0" smtClean="0">
                <a:solidFill>
                  <a:srgbClr val="E4D490"/>
                </a:solidFill>
              </a:rPr>
              <a:t>A research assistant dies from burns caused in a chemistry lab because she was not wearing the appropriate, </a:t>
            </a:r>
            <a:r>
              <a:rPr lang="en-US" altLang="en-US" sz="1600" b="1" i="1" dirty="0" err="1" smtClean="0">
                <a:solidFill>
                  <a:schemeClr val="accent2"/>
                </a:solidFill>
              </a:rPr>
              <a:t>req’d</a:t>
            </a:r>
            <a:r>
              <a:rPr lang="en-US" altLang="en-US" sz="1600" dirty="0" smtClean="0">
                <a:solidFill>
                  <a:srgbClr val="E4D490"/>
                </a:solidFill>
              </a:rPr>
              <a:t> cotton lab coat.</a:t>
            </a:r>
          </a:p>
          <a:p>
            <a:pPr lvl="1" eaLnBrk="1" hangingPunct="1"/>
            <a:r>
              <a:rPr lang="en-US" altLang="en-US" sz="1800" b="1" dirty="0" smtClean="0">
                <a:solidFill>
                  <a:srgbClr val="FFFF00"/>
                </a:solidFill>
              </a:rPr>
              <a:t>2010 Texas Tech:  </a:t>
            </a:r>
            <a:r>
              <a:rPr lang="en-US" altLang="en-US" sz="1600" dirty="0" smtClean="0">
                <a:solidFill>
                  <a:srgbClr val="E4D490"/>
                </a:solidFill>
              </a:rPr>
              <a:t>A graduate student is critically injured </a:t>
            </a:r>
            <a:r>
              <a:rPr lang="en-US" altLang="en-US" sz="1600" dirty="0">
                <a:solidFill>
                  <a:srgbClr val="E4D490"/>
                </a:solidFill>
              </a:rPr>
              <a:t>in a chemistry lab </a:t>
            </a:r>
            <a:r>
              <a:rPr lang="en-US" altLang="en-US" sz="1600" dirty="0" smtClean="0">
                <a:solidFill>
                  <a:srgbClr val="E4D490"/>
                </a:solidFill>
              </a:rPr>
              <a:t>explosion because simple lab procedures </a:t>
            </a:r>
            <a:r>
              <a:rPr lang="en-US" altLang="en-US" sz="1400" b="1" i="1" dirty="0" smtClean="0">
                <a:solidFill>
                  <a:schemeClr val="accent2"/>
                </a:solidFill>
              </a:rPr>
              <a:t>(typically taught in high school)</a:t>
            </a:r>
            <a:r>
              <a:rPr lang="en-US" altLang="en-US" sz="1600" dirty="0" smtClean="0">
                <a:solidFill>
                  <a:srgbClr val="E4D490"/>
                </a:solidFill>
              </a:rPr>
              <a:t> were not followed.</a:t>
            </a:r>
          </a:p>
          <a:p>
            <a:pPr lvl="1" eaLnBrk="1" hangingPunct="1"/>
            <a:r>
              <a:rPr lang="en-US" altLang="en-US" sz="1800" b="1" dirty="0" smtClean="0">
                <a:solidFill>
                  <a:srgbClr val="FFFF00"/>
                </a:solidFill>
              </a:rPr>
              <a:t>2011 Yale:</a:t>
            </a:r>
            <a:r>
              <a:rPr lang="en-US" altLang="en-US" sz="1800" dirty="0" smtClean="0"/>
              <a:t> </a:t>
            </a:r>
            <a:r>
              <a:rPr lang="en-US" altLang="en-US" sz="1600" dirty="0" smtClean="0">
                <a:solidFill>
                  <a:srgbClr val="E4D490"/>
                </a:solidFill>
              </a:rPr>
              <a:t>A physics major about to graduate strangles to death when her hair gets caught in a lathe while finishing her senior project. She </a:t>
            </a:r>
            <a:r>
              <a:rPr lang="en-US" altLang="en-US" sz="1400" b="1" i="1" dirty="0" smtClean="0">
                <a:solidFill>
                  <a:schemeClr val="accent2"/>
                </a:solidFill>
              </a:rPr>
              <a:t>violated PPE protocols and worked alone </a:t>
            </a:r>
            <a:r>
              <a:rPr lang="en-US" altLang="en-US" sz="1600" dirty="0" smtClean="0">
                <a:solidFill>
                  <a:srgbClr val="E4D490"/>
                </a:solidFill>
              </a:rPr>
              <a:t>in lab until about 2:00 AM …</a:t>
            </a:r>
            <a:endParaRPr lang="en-US" altLang="en-US" sz="1600" dirty="0"/>
          </a:p>
          <a:p>
            <a:pPr lvl="1" eaLnBrk="1" hangingPunct="1"/>
            <a:r>
              <a:rPr lang="en-US" altLang="en-US" sz="1800" b="1" dirty="0">
                <a:solidFill>
                  <a:srgbClr val="FFFF00"/>
                </a:solidFill>
              </a:rPr>
              <a:t>2011 U.S. Chemical Safety Board:  </a:t>
            </a:r>
            <a:r>
              <a:rPr lang="en-US" altLang="en-US" sz="1600" dirty="0">
                <a:solidFill>
                  <a:srgbClr val="E4D490"/>
                </a:solidFill>
              </a:rPr>
              <a:t>identifies more than </a:t>
            </a:r>
            <a:r>
              <a:rPr lang="en-US" altLang="en-US" sz="1600" dirty="0">
                <a:solidFill>
                  <a:schemeClr val="accent2"/>
                </a:solidFill>
              </a:rPr>
              <a:t>120</a:t>
            </a:r>
            <a:r>
              <a:rPr lang="en-US" altLang="en-US" sz="1600" dirty="0">
                <a:solidFill>
                  <a:srgbClr val="E4D490"/>
                </a:solidFill>
              </a:rPr>
              <a:t> academic laboratory safety incidents over the past decade.</a:t>
            </a:r>
            <a:endParaRPr lang="en-US" altLang="en-US" sz="1600" dirty="0"/>
          </a:p>
          <a:p>
            <a:pPr lvl="1" eaLnBrk="1" hangingPunct="1"/>
            <a:r>
              <a:rPr lang="en-US" altLang="en-US" sz="1800" b="1" dirty="0" smtClean="0">
                <a:solidFill>
                  <a:srgbClr val="FFFF00"/>
                </a:solidFill>
              </a:rPr>
              <a:t>2015 Kentucky: </a:t>
            </a:r>
            <a:r>
              <a:rPr lang="en-US" altLang="en-US" sz="1600" b="1" i="1" dirty="0" smtClean="0">
                <a:solidFill>
                  <a:schemeClr val="accent2"/>
                </a:solidFill>
              </a:rPr>
              <a:t>All active NSF grants suspended </a:t>
            </a:r>
            <a:r>
              <a:rPr lang="en-US" altLang="en-US" sz="1600" dirty="0" smtClean="0">
                <a:solidFill>
                  <a:srgbClr val="E4D490"/>
                </a:solidFill>
              </a:rPr>
              <a:t>as sanction for major safety violations. </a:t>
            </a:r>
          </a:p>
          <a:p>
            <a:pPr lvl="1" eaLnBrk="1" hangingPunct="1"/>
            <a:endParaRPr lang="en-US" altLang="en-US" dirty="0"/>
          </a:p>
          <a:p>
            <a:pPr lvl="1" eaLnBrk="1" hangingPunct="1"/>
            <a:endParaRPr lang="en-US" altLang="en-US" dirty="0" smtClean="0"/>
          </a:p>
        </p:txBody>
      </p:sp>
      <p:sp>
        <p:nvSpPr>
          <p:cNvPr id="2" name="TextBox 1"/>
          <p:cNvSpPr txBox="1"/>
          <p:nvPr/>
        </p:nvSpPr>
        <p:spPr>
          <a:xfrm>
            <a:off x="5486400" y="1828800"/>
            <a:ext cx="2973891" cy="307777"/>
          </a:xfrm>
          <a:prstGeom prst="rect">
            <a:avLst/>
          </a:prstGeom>
          <a:noFill/>
        </p:spPr>
        <p:txBody>
          <a:bodyPr wrap="none" rtlCol="0">
            <a:spAutoFit/>
          </a:bodyPr>
          <a:lstStyle/>
          <a:p>
            <a:r>
              <a:rPr lang="en-US" sz="1400" dirty="0" smtClean="0">
                <a:solidFill>
                  <a:schemeClr val="accent2"/>
                </a:solidFill>
              </a:rPr>
              <a:t>ASEE </a:t>
            </a:r>
            <a:r>
              <a:rPr lang="en-US" sz="1400" b="1" i="1" dirty="0" smtClean="0">
                <a:solidFill>
                  <a:schemeClr val="accent2"/>
                </a:solidFill>
              </a:rPr>
              <a:t>Prism </a:t>
            </a:r>
            <a:r>
              <a:rPr lang="en-US" sz="1400" dirty="0" smtClean="0">
                <a:solidFill>
                  <a:schemeClr val="accent2"/>
                </a:solidFill>
              </a:rPr>
              <a:t>(2016 Jan).  pp.35-37</a:t>
            </a:r>
            <a:endParaRPr lang="en-US" sz="1400" dirty="0">
              <a:solidFill>
                <a:schemeClr val="accent2"/>
              </a:solidFill>
            </a:endParaRPr>
          </a:p>
        </p:txBody>
      </p:sp>
    </p:spTree>
    <p:extLst>
      <p:ext uri="{BB962C8B-B14F-4D97-AF65-F5344CB8AC3E}">
        <p14:creationId xmlns:p14="http://schemas.microsoft.com/office/powerpoint/2010/main" val="14765962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87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87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2598B38-36FC-4C7B-8522-F0C092C5772E}" type="datetime1">
              <a:rPr lang="en-US" altLang="en-US" sz="1400" smtClean="0"/>
              <a:pPr>
                <a:spcBef>
                  <a:spcPct val="0"/>
                </a:spcBef>
                <a:buClrTx/>
                <a:buSzTx/>
                <a:buFontTx/>
                <a:buNone/>
              </a:pPr>
              <a:t>1/5/2018</a:t>
            </a:fld>
            <a:endParaRPr lang="en-US" altLang="en-US" sz="1400" smtClean="0"/>
          </a:p>
        </p:txBody>
      </p:sp>
      <p:sp>
        <p:nvSpPr>
          <p:cNvPr id="5123"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IENG 475: Computer-Controlled Manufacturing Systems</a:t>
            </a:r>
          </a:p>
        </p:txBody>
      </p:sp>
      <p:sp>
        <p:nvSpPr>
          <p:cNvPr id="5124"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EEA37566-8143-497D-A78C-42AD608C7F84}" type="slidenum">
              <a:rPr lang="en-US" altLang="en-US" sz="1400" smtClean="0"/>
              <a:pPr>
                <a:spcBef>
                  <a:spcPct val="0"/>
                </a:spcBef>
                <a:buClrTx/>
                <a:buSzTx/>
                <a:buFontTx/>
                <a:buNone/>
              </a:pPr>
              <a:t>3</a:t>
            </a:fld>
            <a:endParaRPr lang="en-US" altLang="en-US" sz="1400" smtClean="0"/>
          </a:p>
        </p:txBody>
      </p:sp>
      <p:sp>
        <p:nvSpPr>
          <p:cNvPr id="5125" name="Rectangle 2"/>
          <p:cNvSpPr>
            <a:spLocks noGrp="1" noChangeArrowheads="1"/>
          </p:cNvSpPr>
          <p:nvPr>
            <p:ph type="title"/>
          </p:nvPr>
        </p:nvSpPr>
        <p:spPr/>
        <p:txBody>
          <a:bodyPr/>
          <a:lstStyle/>
          <a:p>
            <a:pPr eaLnBrk="1" hangingPunct="1"/>
            <a:r>
              <a:rPr lang="en-US" altLang="en-US" smtClean="0"/>
              <a:t>Safety Regulation</a:t>
            </a:r>
          </a:p>
        </p:txBody>
      </p:sp>
      <p:sp>
        <p:nvSpPr>
          <p:cNvPr id="118787" name="Rectangle 3"/>
          <p:cNvSpPr>
            <a:spLocks noGrp="1" noChangeArrowheads="1"/>
          </p:cNvSpPr>
          <p:nvPr>
            <p:ph type="body" idx="1"/>
          </p:nvPr>
        </p:nvSpPr>
        <p:spPr/>
        <p:txBody>
          <a:bodyPr/>
          <a:lstStyle/>
          <a:p>
            <a:pPr eaLnBrk="1" hangingPunct="1"/>
            <a:r>
              <a:rPr lang="en-US" altLang="en-US" dirty="0" smtClean="0"/>
              <a:t>The Occupational Safety &amp; Health Act of 1970 created:</a:t>
            </a:r>
          </a:p>
          <a:p>
            <a:pPr lvl="1" eaLnBrk="1" hangingPunct="1"/>
            <a:r>
              <a:rPr lang="en-US" altLang="en-US" b="1" dirty="0" smtClean="0">
                <a:solidFill>
                  <a:srgbClr val="FFFF00"/>
                </a:solidFill>
              </a:rPr>
              <a:t>NIOSH</a:t>
            </a:r>
            <a:r>
              <a:rPr lang="en-US" altLang="en-US" dirty="0" smtClean="0"/>
              <a:t> </a:t>
            </a:r>
            <a:r>
              <a:rPr lang="en-US" altLang="en-US" sz="1800" dirty="0" smtClean="0">
                <a:solidFill>
                  <a:srgbClr val="E4D490"/>
                </a:solidFill>
              </a:rPr>
              <a:t>(National Institute for Occupational Safety and Health) </a:t>
            </a:r>
            <a:r>
              <a:rPr lang="en-US" altLang="en-US" dirty="0" smtClean="0"/>
              <a:t>which develops standards, performs research, and conducts education and training</a:t>
            </a:r>
          </a:p>
          <a:p>
            <a:pPr lvl="1" eaLnBrk="1" hangingPunct="1"/>
            <a:r>
              <a:rPr lang="en-US" altLang="en-US" b="1" dirty="0" smtClean="0">
                <a:solidFill>
                  <a:srgbClr val="FFFF00"/>
                </a:solidFill>
              </a:rPr>
              <a:t>OSHA</a:t>
            </a:r>
            <a:r>
              <a:rPr lang="en-US" altLang="en-US" dirty="0" smtClean="0"/>
              <a:t> </a:t>
            </a:r>
            <a:r>
              <a:rPr lang="en-US" altLang="en-US" sz="1800" dirty="0" smtClean="0">
                <a:solidFill>
                  <a:srgbClr val="E4D490"/>
                </a:solidFill>
              </a:rPr>
              <a:t>(Occupational Safety &amp; Health Administration)    </a:t>
            </a:r>
            <a:r>
              <a:rPr lang="en-US" altLang="en-US" dirty="0" smtClean="0"/>
              <a:t>which enforces standards to ensure safe and healthy working conditions</a:t>
            </a:r>
          </a:p>
        </p:txBody>
      </p:sp>
    </p:spTree>
    <p:extLst>
      <p:ext uri="{BB962C8B-B14F-4D97-AF65-F5344CB8AC3E}">
        <p14:creationId xmlns:p14="http://schemas.microsoft.com/office/powerpoint/2010/main" val="34309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8CE8C2D3-CFAB-45CE-BCF8-896A6AE62F20}" type="datetime1">
              <a:rPr lang="en-US" altLang="en-US" sz="1400" smtClean="0"/>
              <a:pPr>
                <a:spcBef>
                  <a:spcPct val="0"/>
                </a:spcBef>
                <a:buClrTx/>
                <a:buSzTx/>
                <a:buFontTx/>
                <a:buNone/>
              </a:pPr>
              <a:t>1/5/2018</a:t>
            </a:fld>
            <a:endParaRPr lang="en-US" altLang="en-US" sz="1400" smtClean="0"/>
          </a:p>
        </p:txBody>
      </p:sp>
      <p:sp>
        <p:nvSpPr>
          <p:cNvPr id="6147"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IENG 475: Computer-Controlled Manufacturing Systems</a:t>
            </a:r>
          </a:p>
        </p:txBody>
      </p:sp>
      <p:sp>
        <p:nvSpPr>
          <p:cNvPr id="6148"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1EBCF36-5E8D-49A7-895F-76BB0828C448}" type="slidenum">
              <a:rPr lang="en-US" altLang="en-US" sz="1400" smtClean="0"/>
              <a:pPr>
                <a:spcBef>
                  <a:spcPct val="0"/>
                </a:spcBef>
                <a:buClrTx/>
                <a:buSzTx/>
                <a:buFontTx/>
                <a:buNone/>
              </a:pPr>
              <a:t>4</a:t>
            </a:fld>
            <a:endParaRPr lang="en-US" altLang="en-US" sz="1400" smtClean="0"/>
          </a:p>
        </p:txBody>
      </p:sp>
      <p:sp>
        <p:nvSpPr>
          <p:cNvPr id="6149" name="Rectangle 2"/>
          <p:cNvSpPr>
            <a:spLocks noGrp="1" noChangeArrowheads="1"/>
          </p:cNvSpPr>
          <p:nvPr>
            <p:ph type="title"/>
          </p:nvPr>
        </p:nvSpPr>
        <p:spPr/>
        <p:txBody>
          <a:bodyPr/>
          <a:lstStyle/>
          <a:p>
            <a:pPr eaLnBrk="1" hangingPunct="1"/>
            <a:r>
              <a:rPr lang="en-US" altLang="en-US" smtClean="0"/>
              <a:t>OSHA Requirements for Employers</a:t>
            </a:r>
          </a:p>
        </p:txBody>
      </p:sp>
      <p:sp>
        <p:nvSpPr>
          <p:cNvPr id="6150" name="Rectangle 3"/>
          <p:cNvSpPr>
            <a:spLocks noGrp="1" noChangeArrowheads="1"/>
          </p:cNvSpPr>
          <p:nvPr>
            <p:ph type="body" idx="1"/>
          </p:nvPr>
        </p:nvSpPr>
        <p:spPr/>
        <p:txBody>
          <a:bodyPr/>
          <a:lstStyle/>
          <a:p>
            <a:pPr eaLnBrk="1" hangingPunct="1"/>
            <a:r>
              <a:rPr lang="en-US" altLang="en-US" smtClean="0"/>
              <a:t>“Each employer shall furnish to each of his or her employees employment and a place of employment free from recognized hazards that are causing or likely to cause death or serious harm to his employees and shall comply with occupational safety and health standards under this Act”.</a:t>
            </a:r>
          </a:p>
        </p:txBody>
      </p:sp>
    </p:spTree>
    <p:extLst>
      <p:ext uri="{BB962C8B-B14F-4D97-AF65-F5344CB8AC3E}">
        <p14:creationId xmlns:p14="http://schemas.microsoft.com/office/powerpoint/2010/main" val="2660568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92944909-59F2-404B-9799-229F6168A256}" type="datetime1">
              <a:rPr lang="en-US" altLang="en-US" sz="1400" smtClean="0"/>
              <a:pPr>
                <a:spcBef>
                  <a:spcPct val="0"/>
                </a:spcBef>
                <a:buClrTx/>
                <a:buSzTx/>
                <a:buFontTx/>
                <a:buNone/>
              </a:pPr>
              <a:t>1/5/2018</a:t>
            </a:fld>
            <a:endParaRPr lang="en-US" altLang="en-US" sz="1400" smtClean="0"/>
          </a:p>
        </p:txBody>
      </p:sp>
      <p:sp>
        <p:nvSpPr>
          <p:cNvPr id="7171"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IENG 475: Computer-Controlled Manufacturing Systems</a:t>
            </a:r>
          </a:p>
        </p:txBody>
      </p:sp>
      <p:sp>
        <p:nvSpPr>
          <p:cNvPr id="7172"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E61988A9-5685-4105-B737-BE719B6D58CF}" type="slidenum">
              <a:rPr lang="en-US" altLang="en-US" sz="1400" smtClean="0"/>
              <a:pPr>
                <a:spcBef>
                  <a:spcPct val="0"/>
                </a:spcBef>
                <a:buClrTx/>
                <a:buSzTx/>
                <a:buFontTx/>
                <a:buNone/>
              </a:pPr>
              <a:t>5</a:t>
            </a:fld>
            <a:endParaRPr lang="en-US" altLang="en-US" sz="1400" smtClean="0"/>
          </a:p>
        </p:txBody>
      </p:sp>
      <p:sp>
        <p:nvSpPr>
          <p:cNvPr id="7173" name="Rectangle 2"/>
          <p:cNvSpPr>
            <a:spLocks noGrp="1" noChangeArrowheads="1"/>
          </p:cNvSpPr>
          <p:nvPr>
            <p:ph type="title"/>
          </p:nvPr>
        </p:nvSpPr>
        <p:spPr/>
        <p:txBody>
          <a:bodyPr/>
          <a:lstStyle/>
          <a:p>
            <a:pPr eaLnBrk="1" hangingPunct="1"/>
            <a:r>
              <a:rPr lang="en-US" altLang="en-US" smtClean="0"/>
              <a:t>OSHA Requirements for Employees</a:t>
            </a:r>
          </a:p>
        </p:txBody>
      </p:sp>
      <p:sp>
        <p:nvSpPr>
          <p:cNvPr id="7174" name="Rectangle 3"/>
          <p:cNvSpPr>
            <a:spLocks noGrp="1" noChangeArrowheads="1"/>
          </p:cNvSpPr>
          <p:nvPr>
            <p:ph type="body" idx="1"/>
          </p:nvPr>
        </p:nvSpPr>
        <p:spPr/>
        <p:txBody>
          <a:bodyPr/>
          <a:lstStyle/>
          <a:p>
            <a:pPr eaLnBrk="1" hangingPunct="1"/>
            <a:r>
              <a:rPr lang="en-US" altLang="en-US" smtClean="0"/>
              <a:t>Employees have the responsibility to “…comply with occupational safety and health standards and all rules, regulations and orders issued pursuant to this Act that are applicable to his or her own actions and conduct”.</a:t>
            </a:r>
          </a:p>
        </p:txBody>
      </p:sp>
    </p:spTree>
    <p:extLst>
      <p:ext uri="{BB962C8B-B14F-4D97-AF65-F5344CB8AC3E}">
        <p14:creationId xmlns:p14="http://schemas.microsoft.com/office/powerpoint/2010/main" val="380865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4BFEDD94-737A-4308-ABD7-7D7BB6AC9B7C}" type="datetime1">
              <a:rPr lang="en-US" altLang="en-US" sz="1400" smtClean="0"/>
              <a:pPr>
                <a:spcBef>
                  <a:spcPct val="0"/>
                </a:spcBef>
                <a:buClrTx/>
                <a:buSzTx/>
                <a:buFontTx/>
                <a:buNone/>
              </a:pPr>
              <a:t>1/5/2018</a:t>
            </a:fld>
            <a:endParaRPr lang="en-US" altLang="en-US" sz="1400" smtClean="0"/>
          </a:p>
        </p:txBody>
      </p:sp>
      <p:sp>
        <p:nvSpPr>
          <p:cNvPr id="8195"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IENG 475: Computer-Controlled Manufacturing Systems</a:t>
            </a:r>
          </a:p>
        </p:txBody>
      </p:sp>
      <p:sp>
        <p:nvSpPr>
          <p:cNvPr id="8196"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A8D281B8-04B1-49FD-AAD4-4D35D16D008E}" type="slidenum">
              <a:rPr lang="en-US" altLang="en-US" sz="1400" smtClean="0"/>
              <a:pPr>
                <a:spcBef>
                  <a:spcPct val="0"/>
                </a:spcBef>
                <a:buClrTx/>
                <a:buSzTx/>
                <a:buFontTx/>
                <a:buNone/>
              </a:pPr>
              <a:t>6</a:t>
            </a:fld>
            <a:endParaRPr lang="en-US" altLang="en-US" sz="1400" smtClean="0"/>
          </a:p>
        </p:txBody>
      </p:sp>
      <p:sp>
        <p:nvSpPr>
          <p:cNvPr id="8197" name="Rectangle 2"/>
          <p:cNvSpPr>
            <a:spLocks noGrp="1" noChangeArrowheads="1"/>
          </p:cNvSpPr>
          <p:nvPr>
            <p:ph type="title"/>
          </p:nvPr>
        </p:nvSpPr>
        <p:spPr/>
        <p:txBody>
          <a:bodyPr/>
          <a:lstStyle/>
          <a:p>
            <a:pPr eaLnBrk="1" hangingPunct="1"/>
            <a:r>
              <a:rPr lang="en-US" altLang="en-US" smtClean="0"/>
              <a:t>Liability</a:t>
            </a:r>
          </a:p>
        </p:txBody>
      </p:sp>
      <p:sp>
        <p:nvSpPr>
          <p:cNvPr id="121859" name="Rectangle 3"/>
          <p:cNvSpPr>
            <a:spLocks noGrp="1" noChangeArrowheads="1"/>
          </p:cNvSpPr>
          <p:nvPr>
            <p:ph type="body" idx="1"/>
          </p:nvPr>
        </p:nvSpPr>
        <p:spPr>
          <a:xfrm>
            <a:off x="762000" y="1905000"/>
            <a:ext cx="7696200" cy="4159250"/>
          </a:xfrm>
        </p:spPr>
        <p:txBody>
          <a:bodyPr/>
          <a:lstStyle/>
          <a:p>
            <a:pPr eaLnBrk="1" hangingPunct="1">
              <a:lnSpc>
                <a:spcPct val="90000"/>
              </a:lnSpc>
            </a:pPr>
            <a:r>
              <a:rPr lang="en-US" altLang="en-US" sz="2700" dirty="0" smtClean="0"/>
              <a:t>Employers </a:t>
            </a:r>
            <a:r>
              <a:rPr lang="en-US" altLang="en-US" sz="2700" b="1" dirty="0" smtClean="0">
                <a:solidFill>
                  <a:srgbClr val="FFFF00"/>
                </a:solidFill>
              </a:rPr>
              <a:t>ARE</a:t>
            </a:r>
            <a:r>
              <a:rPr lang="en-US" altLang="en-US" sz="2700" dirty="0" smtClean="0"/>
              <a:t> strictly liable for compliance with OSHA regulations</a:t>
            </a:r>
          </a:p>
          <a:p>
            <a:pPr lvl="3" eaLnBrk="1" hangingPunct="1">
              <a:lnSpc>
                <a:spcPct val="90000"/>
              </a:lnSpc>
            </a:pPr>
            <a:endParaRPr lang="en-US" altLang="en-US" sz="600" dirty="0" smtClean="0"/>
          </a:p>
          <a:p>
            <a:pPr eaLnBrk="1" hangingPunct="1">
              <a:lnSpc>
                <a:spcPct val="90000"/>
              </a:lnSpc>
            </a:pPr>
            <a:r>
              <a:rPr lang="en-US" altLang="en-US" sz="2700" dirty="0" smtClean="0"/>
              <a:t>Employees </a:t>
            </a:r>
            <a:r>
              <a:rPr lang="en-US" altLang="en-US" sz="2700" b="1" dirty="0" smtClean="0">
                <a:solidFill>
                  <a:srgbClr val="FFFF00"/>
                </a:solidFill>
              </a:rPr>
              <a:t>ARE NOT</a:t>
            </a:r>
            <a:r>
              <a:rPr lang="en-US" altLang="en-US" sz="2700" dirty="0" smtClean="0">
                <a:solidFill>
                  <a:srgbClr val="FFFF00"/>
                </a:solidFill>
              </a:rPr>
              <a:t> </a:t>
            </a:r>
            <a:r>
              <a:rPr lang="en-US" altLang="en-US" sz="2700" dirty="0" smtClean="0"/>
              <a:t>strictly liable for OSHA regulation violations</a:t>
            </a:r>
          </a:p>
          <a:p>
            <a:pPr lvl="1" eaLnBrk="1" hangingPunct="1">
              <a:lnSpc>
                <a:spcPct val="90000"/>
              </a:lnSpc>
            </a:pPr>
            <a:endParaRPr lang="en-US" altLang="en-US" sz="700" dirty="0" smtClean="0"/>
          </a:p>
          <a:p>
            <a:pPr eaLnBrk="1" hangingPunct="1">
              <a:lnSpc>
                <a:spcPct val="90000"/>
              </a:lnSpc>
            </a:pPr>
            <a:r>
              <a:rPr lang="en-US" altLang="en-US" sz="2700" b="1" dirty="0" smtClean="0">
                <a:solidFill>
                  <a:srgbClr val="FFFF00"/>
                </a:solidFill>
              </a:rPr>
              <a:t>BOTH</a:t>
            </a:r>
            <a:r>
              <a:rPr lang="en-US" altLang="en-US" sz="2700" dirty="0" smtClean="0"/>
              <a:t> employers and employees may be held to account for safety under general liability</a:t>
            </a:r>
            <a:endParaRPr lang="en-US" altLang="en-US" sz="900" dirty="0" smtClean="0"/>
          </a:p>
          <a:p>
            <a:pPr lvl="1" eaLnBrk="1" hangingPunct="1">
              <a:lnSpc>
                <a:spcPct val="90000"/>
              </a:lnSpc>
            </a:pPr>
            <a:r>
              <a:rPr lang="en-US" altLang="en-US" sz="2200" dirty="0" smtClean="0"/>
              <a:t>Know or could have reasonably foreseen of a problem and did not take appropriate action</a:t>
            </a:r>
          </a:p>
          <a:p>
            <a:pPr lvl="2" eaLnBrk="1" hangingPunct="1">
              <a:lnSpc>
                <a:spcPct val="90000"/>
              </a:lnSpc>
            </a:pPr>
            <a:r>
              <a:rPr lang="en-US" altLang="en-US" sz="2000" dirty="0" smtClean="0"/>
              <a:t>“Deep Pockets” legal theory applies</a:t>
            </a:r>
          </a:p>
          <a:p>
            <a:pPr lvl="2" eaLnBrk="1" hangingPunct="1">
              <a:lnSpc>
                <a:spcPct val="90000"/>
              </a:lnSpc>
            </a:pPr>
            <a:r>
              <a:rPr lang="en-US" altLang="en-US" sz="2000" dirty="0" smtClean="0"/>
              <a:t>Professional censure for engineers applies</a:t>
            </a:r>
          </a:p>
        </p:txBody>
      </p:sp>
    </p:spTree>
    <p:extLst>
      <p:ext uri="{BB962C8B-B14F-4D97-AF65-F5344CB8AC3E}">
        <p14:creationId xmlns:p14="http://schemas.microsoft.com/office/powerpoint/2010/main" val="2032219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18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185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185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185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18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D44335F9-68FB-427F-8B46-79C37599FCB4}" type="datetime1">
              <a:rPr lang="en-US" altLang="en-US" sz="1400" smtClean="0"/>
              <a:pPr>
                <a:spcBef>
                  <a:spcPct val="0"/>
                </a:spcBef>
                <a:buClrTx/>
                <a:buSzTx/>
                <a:buFontTx/>
                <a:buNone/>
              </a:pPr>
              <a:t>1/5/2018</a:t>
            </a:fld>
            <a:endParaRPr lang="en-US" altLang="en-US" sz="1400" smtClean="0"/>
          </a:p>
        </p:txBody>
      </p:sp>
      <p:sp>
        <p:nvSpPr>
          <p:cNvPr id="9219"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IENG 475: Computer-Controlled Manufacturing Systems</a:t>
            </a:r>
          </a:p>
        </p:txBody>
      </p:sp>
      <p:sp>
        <p:nvSpPr>
          <p:cNvPr id="9220"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289FEC98-D2FD-4FBD-94F7-195F2C29466D}" type="slidenum">
              <a:rPr lang="en-US" altLang="en-US" sz="1400" smtClean="0"/>
              <a:pPr>
                <a:spcBef>
                  <a:spcPct val="0"/>
                </a:spcBef>
                <a:buClrTx/>
                <a:buSzTx/>
                <a:buFontTx/>
                <a:buNone/>
              </a:pPr>
              <a:t>7</a:t>
            </a:fld>
            <a:endParaRPr lang="en-US" altLang="en-US" sz="1400" smtClean="0"/>
          </a:p>
        </p:txBody>
      </p:sp>
      <p:sp>
        <p:nvSpPr>
          <p:cNvPr id="9221" name="Rectangle 2"/>
          <p:cNvSpPr>
            <a:spLocks noGrp="1" noChangeArrowheads="1"/>
          </p:cNvSpPr>
          <p:nvPr>
            <p:ph type="title"/>
          </p:nvPr>
        </p:nvSpPr>
        <p:spPr/>
        <p:txBody>
          <a:bodyPr/>
          <a:lstStyle/>
          <a:p>
            <a:pPr eaLnBrk="1" hangingPunct="1"/>
            <a:r>
              <a:rPr lang="en-US" altLang="en-US" smtClean="0"/>
              <a:t>Safety Theory – </a:t>
            </a:r>
            <a:r>
              <a:rPr lang="en-US" altLang="en-US" sz="2500" smtClean="0"/>
              <a:t>Domino Theory</a:t>
            </a:r>
          </a:p>
        </p:txBody>
      </p:sp>
      <p:sp>
        <p:nvSpPr>
          <p:cNvPr id="122883" name="Rectangle 3"/>
          <p:cNvSpPr>
            <a:spLocks noGrp="1" noChangeArrowheads="1"/>
          </p:cNvSpPr>
          <p:nvPr>
            <p:ph type="body" idx="1"/>
          </p:nvPr>
        </p:nvSpPr>
        <p:spPr>
          <a:xfrm>
            <a:off x="762000" y="1905000"/>
            <a:ext cx="7854950" cy="4264025"/>
          </a:xfrm>
        </p:spPr>
        <p:txBody>
          <a:bodyPr/>
          <a:lstStyle/>
          <a:p>
            <a:pPr marL="514350" indent="-514350" eaLnBrk="1" hangingPunct="1">
              <a:lnSpc>
                <a:spcPct val="80000"/>
              </a:lnSpc>
            </a:pPr>
            <a:r>
              <a:rPr lang="en-US" altLang="en-US" sz="2700" dirty="0" smtClean="0"/>
              <a:t>Herbert Heinrich Study (1920s &amp; 1930s):</a:t>
            </a:r>
          </a:p>
          <a:p>
            <a:pPr marL="876300" lvl="1" indent="-419100" eaLnBrk="1" hangingPunct="1">
              <a:lnSpc>
                <a:spcPct val="80000"/>
              </a:lnSpc>
            </a:pPr>
            <a:r>
              <a:rPr lang="en-US" altLang="en-US" sz="2200" dirty="0" smtClean="0"/>
              <a:t>88% caused by unsafe acts</a:t>
            </a:r>
          </a:p>
          <a:p>
            <a:pPr marL="876300" lvl="1" indent="-419100" eaLnBrk="1" hangingPunct="1">
              <a:lnSpc>
                <a:spcPct val="80000"/>
              </a:lnSpc>
            </a:pPr>
            <a:r>
              <a:rPr lang="en-US" altLang="en-US" sz="2200" dirty="0" smtClean="0"/>
              <a:t>10% caused by unsafe conditions</a:t>
            </a:r>
          </a:p>
          <a:p>
            <a:pPr marL="876300" lvl="1" indent="-419100" eaLnBrk="1" hangingPunct="1">
              <a:lnSpc>
                <a:spcPct val="80000"/>
              </a:lnSpc>
            </a:pPr>
            <a:r>
              <a:rPr lang="en-US" altLang="en-US" sz="2200" dirty="0" smtClean="0"/>
              <a:t>2% caused by unavoidable “acts of God”</a:t>
            </a:r>
          </a:p>
          <a:p>
            <a:pPr marL="2171700" lvl="4" indent="-342900" eaLnBrk="1" hangingPunct="1">
              <a:lnSpc>
                <a:spcPct val="80000"/>
              </a:lnSpc>
            </a:pPr>
            <a:endParaRPr lang="en-US" altLang="en-US" sz="800" dirty="0" smtClean="0"/>
          </a:p>
          <a:p>
            <a:pPr marL="514350" indent="-514350" eaLnBrk="1" hangingPunct="1">
              <a:lnSpc>
                <a:spcPct val="80000"/>
              </a:lnSpc>
            </a:pPr>
            <a:r>
              <a:rPr lang="en-US" altLang="en-US" sz="2700" dirty="0" smtClean="0"/>
              <a:t>Sequence of Factors (dominos):</a:t>
            </a:r>
          </a:p>
          <a:p>
            <a:pPr marL="876300" lvl="1" indent="-419100" eaLnBrk="1" hangingPunct="1">
              <a:lnSpc>
                <a:spcPct val="80000"/>
              </a:lnSpc>
              <a:buSzPct val="90000"/>
              <a:buFontTx/>
              <a:buAutoNum type="arabicPeriod"/>
            </a:pPr>
            <a:r>
              <a:rPr lang="en-US" altLang="en-US" sz="2200" dirty="0" smtClean="0">
                <a:solidFill>
                  <a:srgbClr val="FFFF00"/>
                </a:solidFill>
              </a:rPr>
              <a:t>Ancestry &amp; Social Environment </a:t>
            </a:r>
            <a:r>
              <a:rPr lang="en-US" altLang="en-US" sz="2200" dirty="0" smtClean="0"/>
              <a:t>– predisposing factors</a:t>
            </a:r>
          </a:p>
          <a:p>
            <a:pPr marL="876300" lvl="1" indent="-419100" eaLnBrk="1" hangingPunct="1">
              <a:lnSpc>
                <a:spcPct val="80000"/>
              </a:lnSpc>
              <a:buSzPct val="90000"/>
              <a:buFontTx/>
              <a:buAutoNum type="arabicPeriod"/>
            </a:pPr>
            <a:r>
              <a:rPr lang="en-US" altLang="en-US" sz="2200" dirty="0" smtClean="0">
                <a:solidFill>
                  <a:srgbClr val="FFFF00"/>
                </a:solidFill>
              </a:rPr>
              <a:t>Fault of Person (character flaw) </a:t>
            </a:r>
            <a:r>
              <a:rPr lang="en-US" altLang="en-US" sz="2200" dirty="0" smtClean="0"/>
              <a:t>– poor choice made</a:t>
            </a:r>
          </a:p>
          <a:p>
            <a:pPr marL="876300" lvl="1" indent="-419100" eaLnBrk="1" hangingPunct="1">
              <a:lnSpc>
                <a:spcPct val="80000"/>
              </a:lnSpc>
              <a:buSzPct val="90000"/>
              <a:buFontTx/>
              <a:buAutoNum type="arabicPeriod"/>
            </a:pPr>
            <a:r>
              <a:rPr lang="en-US" altLang="en-US" sz="2200" dirty="0" smtClean="0">
                <a:solidFill>
                  <a:srgbClr val="FFFF00"/>
                </a:solidFill>
              </a:rPr>
              <a:t>Unsafe Act and Physical Hazard </a:t>
            </a:r>
            <a:r>
              <a:rPr lang="en-US" altLang="en-US" sz="2200" dirty="0" smtClean="0"/>
              <a:t>– action taken in the  presence of a hazard</a:t>
            </a:r>
          </a:p>
          <a:p>
            <a:pPr marL="876300" lvl="1" indent="-419100" eaLnBrk="1" hangingPunct="1">
              <a:lnSpc>
                <a:spcPct val="80000"/>
              </a:lnSpc>
              <a:buSzPct val="90000"/>
              <a:buFontTx/>
              <a:buAutoNum type="arabicPeriod"/>
            </a:pPr>
            <a:r>
              <a:rPr lang="en-US" altLang="en-US" sz="2200" dirty="0" smtClean="0">
                <a:solidFill>
                  <a:srgbClr val="FFFF00"/>
                </a:solidFill>
              </a:rPr>
              <a:t>Accident</a:t>
            </a:r>
            <a:r>
              <a:rPr lang="en-US" altLang="en-US" sz="2200" dirty="0" smtClean="0"/>
              <a:t> – unexpected result</a:t>
            </a:r>
          </a:p>
          <a:p>
            <a:pPr marL="876300" lvl="1" indent="-419100" eaLnBrk="1" hangingPunct="1">
              <a:lnSpc>
                <a:spcPct val="80000"/>
              </a:lnSpc>
              <a:buSzPct val="90000"/>
              <a:buFontTx/>
              <a:buAutoNum type="arabicPeriod"/>
            </a:pPr>
            <a:r>
              <a:rPr lang="en-US" altLang="en-US" sz="2200" dirty="0" smtClean="0">
                <a:solidFill>
                  <a:srgbClr val="FFFF00"/>
                </a:solidFill>
              </a:rPr>
              <a:t>Injury</a:t>
            </a:r>
            <a:r>
              <a:rPr lang="en-US" altLang="en-US" sz="2200" dirty="0" smtClean="0"/>
              <a:t> – outcome of unexpected result</a:t>
            </a:r>
          </a:p>
        </p:txBody>
      </p:sp>
      <p:sp>
        <p:nvSpPr>
          <p:cNvPr id="122884" name="Text Box 4"/>
          <p:cNvSpPr txBox="1">
            <a:spLocks noChangeArrowheads="1"/>
          </p:cNvSpPr>
          <p:nvPr/>
        </p:nvSpPr>
        <p:spPr bwMode="auto">
          <a:xfrm>
            <a:off x="2624138" y="5907088"/>
            <a:ext cx="5124450" cy="366712"/>
          </a:xfrm>
          <a:prstGeom prst="rect">
            <a:avLst/>
          </a:prstGeom>
          <a:solidFill>
            <a:srgbClr val="33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b="1" i="1" dirty="0">
                <a:solidFill>
                  <a:schemeClr val="bg2"/>
                </a:solidFill>
              </a:rPr>
              <a:t>Removing any domino prevents the accident!</a:t>
            </a:r>
          </a:p>
        </p:txBody>
      </p:sp>
    </p:spTree>
    <p:extLst>
      <p:ext uri="{BB962C8B-B14F-4D97-AF65-F5344CB8AC3E}">
        <p14:creationId xmlns:p14="http://schemas.microsoft.com/office/powerpoint/2010/main" val="302785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88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88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88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88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288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288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811284F3-AC79-4D7C-AB1B-EFD1B916BBF9}" type="datetime1">
              <a:rPr lang="en-US" altLang="en-US" sz="1400" smtClean="0"/>
              <a:pPr>
                <a:spcBef>
                  <a:spcPct val="0"/>
                </a:spcBef>
                <a:buClrTx/>
                <a:buSzTx/>
                <a:buFontTx/>
                <a:buNone/>
              </a:pPr>
              <a:t>1/5/2018</a:t>
            </a:fld>
            <a:endParaRPr lang="en-US" altLang="en-US" sz="1400" smtClean="0"/>
          </a:p>
        </p:txBody>
      </p:sp>
      <p:sp>
        <p:nvSpPr>
          <p:cNvPr id="10243"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IENG 475: Computer-Controlled Manufacturing Systems</a:t>
            </a:r>
          </a:p>
        </p:txBody>
      </p:sp>
      <p:sp>
        <p:nvSpPr>
          <p:cNvPr id="10244"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1C3A1346-440C-4D01-87CE-75B2B4AE7771}" type="slidenum">
              <a:rPr lang="en-US" altLang="en-US" sz="1400" smtClean="0"/>
              <a:pPr>
                <a:spcBef>
                  <a:spcPct val="0"/>
                </a:spcBef>
                <a:buClrTx/>
                <a:buSzTx/>
                <a:buFontTx/>
                <a:buNone/>
              </a:pPr>
              <a:t>8</a:t>
            </a:fld>
            <a:endParaRPr lang="en-US" altLang="en-US" sz="1400" smtClean="0"/>
          </a:p>
        </p:txBody>
      </p:sp>
      <p:sp>
        <p:nvSpPr>
          <p:cNvPr id="10245" name="Rectangle 2"/>
          <p:cNvSpPr>
            <a:spLocks noGrp="1" noChangeArrowheads="1"/>
          </p:cNvSpPr>
          <p:nvPr>
            <p:ph type="title"/>
          </p:nvPr>
        </p:nvSpPr>
        <p:spPr>
          <a:xfrm>
            <a:off x="762000" y="533400"/>
            <a:ext cx="7854950" cy="1143000"/>
          </a:xfrm>
        </p:spPr>
        <p:txBody>
          <a:bodyPr/>
          <a:lstStyle/>
          <a:p>
            <a:pPr eaLnBrk="1" hangingPunct="1"/>
            <a:r>
              <a:rPr lang="en-US" altLang="en-US" smtClean="0"/>
              <a:t>Safety Theory – </a:t>
            </a:r>
            <a:r>
              <a:rPr lang="en-US" altLang="en-US" sz="2500" smtClean="0"/>
              <a:t>Human Factors Theory</a:t>
            </a:r>
          </a:p>
        </p:txBody>
      </p:sp>
      <p:sp>
        <p:nvSpPr>
          <p:cNvPr id="123907" name="Rectangle 3"/>
          <p:cNvSpPr>
            <a:spLocks noGrp="1" noChangeArrowheads="1"/>
          </p:cNvSpPr>
          <p:nvPr>
            <p:ph type="body" idx="1"/>
          </p:nvPr>
        </p:nvSpPr>
        <p:spPr>
          <a:xfrm>
            <a:off x="762000" y="1905000"/>
            <a:ext cx="7867650" cy="4303713"/>
          </a:xfrm>
        </p:spPr>
        <p:txBody>
          <a:bodyPr/>
          <a:lstStyle/>
          <a:p>
            <a:pPr eaLnBrk="1" hangingPunct="1">
              <a:lnSpc>
                <a:spcPct val="80000"/>
              </a:lnSpc>
            </a:pPr>
            <a:r>
              <a:rPr lang="en-US" altLang="en-US" sz="2700" dirty="0" smtClean="0"/>
              <a:t>Humans are error prone – accident is a chain of events that lead to a human error</a:t>
            </a:r>
          </a:p>
          <a:p>
            <a:pPr lvl="4" eaLnBrk="1" hangingPunct="1">
              <a:lnSpc>
                <a:spcPct val="80000"/>
              </a:lnSpc>
            </a:pPr>
            <a:endParaRPr lang="en-US" altLang="en-US" sz="900" dirty="0" smtClean="0"/>
          </a:p>
          <a:p>
            <a:pPr eaLnBrk="1" hangingPunct="1">
              <a:lnSpc>
                <a:spcPct val="80000"/>
              </a:lnSpc>
            </a:pPr>
            <a:r>
              <a:rPr lang="en-US" altLang="en-US" sz="2700" dirty="0" smtClean="0"/>
              <a:t>Three factors that lead to the error:</a:t>
            </a:r>
          </a:p>
          <a:p>
            <a:pPr lvl="1" eaLnBrk="1" hangingPunct="1">
              <a:lnSpc>
                <a:spcPct val="80000"/>
              </a:lnSpc>
            </a:pPr>
            <a:r>
              <a:rPr lang="en-US" altLang="en-US" sz="2200" dirty="0" smtClean="0">
                <a:solidFill>
                  <a:srgbClr val="FFFF00"/>
                </a:solidFill>
              </a:rPr>
              <a:t>Overload</a:t>
            </a:r>
            <a:r>
              <a:rPr lang="en-US" altLang="en-US" sz="2200" dirty="0" smtClean="0"/>
              <a:t> – </a:t>
            </a:r>
            <a:r>
              <a:rPr lang="en-US" altLang="en-US" sz="2000" dirty="0" smtClean="0"/>
              <a:t>limitations on amount of stress that individuals can handle</a:t>
            </a:r>
          </a:p>
          <a:p>
            <a:pPr lvl="2" eaLnBrk="1" hangingPunct="1">
              <a:lnSpc>
                <a:spcPct val="80000"/>
              </a:lnSpc>
            </a:pPr>
            <a:r>
              <a:rPr lang="en-US" altLang="en-US" sz="2000" dirty="0" smtClean="0"/>
              <a:t>Working environment</a:t>
            </a:r>
          </a:p>
          <a:p>
            <a:pPr lvl="2" eaLnBrk="1" hangingPunct="1">
              <a:lnSpc>
                <a:spcPct val="80000"/>
              </a:lnSpc>
            </a:pPr>
            <a:r>
              <a:rPr lang="en-US" altLang="en-US" sz="2000" dirty="0" smtClean="0"/>
              <a:t>Health &amp; physical condition</a:t>
            </a:r>
          </a:p>
          <a:p>
            <a:pPr lvl="2" eaLnBrk="1" hangingPunct="1">
              <a:lnSpc>
                <a:spcPct val="80000"/>
              </a:lnSpc>
            </a:pPr>
            <a:r>
              <a:rPr lang="en-US" altLang="en-US" sz="2000" dirty="0" smtClean="0"/>
              <a:t>Personal commitments &amp; problems</a:t>
            </a:r>
          </a:p>
          <a:p>
            <a:pPr lvl="2" eaLnBrk="1" hangingPunct="1">
              <a:lnSpc>
                <a:spcPct val="80000"/>
              </a:lnSpc>
            </a:pPr>
            <a:r>
              <a:rPr lang="en-US" altLang="en-US" sz="2000" dirty="0" smtClean="0"/>
              <a:t>Job responsibilities</a:t>
            </a:r>
          </a:p>
          <a:p>
            <a:pPr lvl="1" eaLnBrk="1" hangingPunct="1">
              <a:lnSpc>
                <a:spcPct val="80000"/>
              </a:lnSpc>
            </a:pPr>
            <a:r>
              <a:rPr lang="en-US" altLang="en-US" sz="2200" dirty="0" smtClean="0">
                <a:solidFill>
                  <a:srgbClr val="FFFF00"/>
                </a:solidFill>
              </a:rPr>
              <a:t>Inappropriate Response </a:t>
            </a:r>
            <a:r>
              <a:rPr lang="en-US" altLang="en-US" sz="2200" dirty="0" smtClean="0"/>
              <a:t>– </a:t>
            </a:r>
            <a:r>
              <a:rPr lang="en-US" altLang="en-US" sz="2000" dirty="0" smtClean="0"/>
              <a:t>(lack of) experience, training, proper demeanor</a:t>
            </a:r>
          </a:p>
          <a:p>
            <a:pPr lvl="1" eaLnBrk="1" hangingPunct="1">
              <a:lnSpc>
                <a:spcPct val="80000"/>
              </a:lnSpc>
            </a:pPr>
            <a:r>
              <a:rPr lang="en-US" altLang="en-US" sz="2200" dirty="0" smtClean="0">
                <a:solidFill>
                  <a:srgbClr val="FFFF00"/>
                </a:solidFill>
              </a:rPr>
              <a:t>Inappropriate Activities </a:t>
            </a:r>
            <a:r>
              <a:rPr lang="en-US" altLang="en-US" sz="2200" dirty="0" smtClean="0"/>
              <a:t>– </a:t>
            </a:r>
            <a:r>
              <a:rPr lang="en-US" altLang="en-US" sz="2000" dirty="0" smtClean="0"/>
              <a:t>action taken based on incorrect judgement</a:t>
            </a:r>
          </a:p>
        </p:txBody>
      </p:sp>
      <p:sp>
        <p:nvSpPr>
          <p:cNvPr id="123908" name="Text Box 4"/>
          <p:cNvSpPr txBox="1">
            <a:spLocks noChangeArrowheads="1"/>
          </p:cNvSpPr>
          <p:nvPr/>
        </p:nvSpPr>
        <p:spPr bwMode="auto">
          <a:xfrm>
            <a:off x="3392488" y="5932488"/>
            <a:ext cx="4375150" cy="366712"/>
          </a:xfrm>
          <a:prstGeom prst="rect">
            <a:avLst/>
          </a:prstGeom>
          <a:solidFill>
            <a:srgbClr val="33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b="1" i="1" dirty="0">
                <a:solidFill>
                  <a:schemeClr val="bg2"/>
                </a:solidFill>
              </a:rPr>
              <a:t>Prevent all three to avoid the accident!</a:t>
            </a:r>
          </a:p>
        </p:txBody>
      </p:sp>
    </p:spTree>
    <p:extLst>
      <p:ext uri="{BB962C8B-B14F-4D97-AF65-F5344CB8AC3E}">
        <p14:creationId xmlns:p14="http://schemas.microsoft.com/office/powerpoint/2010/main" val="964852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390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390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390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390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390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3907">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3907">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39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878AEBCF-2B57-47B4-AEBB-6386ABF2F7EC}" type="datetime1">
              <a:rPr lang="en-US" altLang="en-US" sz="1400" smtClean="0"/>
              <a:pPr>
                <a:spcBef>
                  <a:spcPct val="0"/>
                </a:spcBef>
                <a:buClrTx/>
                <a:buSzTx/>
                <a:buFontTx/>
                <a:buNone/>
              </a:pPr>
              <a:t>1/5/2018</a:t>
            </a:fld>
            <a:endParaRPr lang="en-US" altLang="en-US" sz="1400" dirty="0" smtClean="0"/>
          </a:p>
        </p:txBody>
      </p:sp>
      <p:sp>
        <p:nvSpPr>
          <p:cNvPr id="11267" name="Footer Placeholder 4"/>
          <p:cNvSpPr>
            <a:spLocks noGrp="1"/>
          </p:cNvSpPr>
          <p:nvPr>
            <p:ph type="ftr" sz="quarter" idx="11"/>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dirty="0" smtClean="0"/>
              <a:t>IENG 475: Computer-Controlled Manufacturing Systems</a:t>
            </a:r>
          </a:p>
        </p:txBody>
      </p:sp>
      <p:sp>
        <p:nvSpPr>
          <p:cNvPr id="11268" name="Slide Number Placeholder 5"/>
          <p:cNvSpPr>
            <a:spLocks noGrp="1"/>
          </p:cNvSpPr>
          <p:nvPr>
            <p:ph type="sldNum" sz="quarter" idx="12"/>
          </p:nvPr>
        </p:nvSpPr>
        <p:spPr>
          <a:noFill/>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3D259E1-9207-4BC1-8BD1-4F0F51B12722}" type="slidenum">
              <a:rPr lang="en-US" altLang="en-US" sz="1400" smtClean="0"/>
              <a:pPr>
                <a:spcBef>
                  <a:spcPct val="0"/>
                </a:spcBef>
                <a:buClrTx/>
                <a:buSzTx/>
                <a:buFontTx/>
                <a:buNone/>
              </a:pPr>
              <a:t>9</a:t>
            </a:fld>
            <a:endParaRPr lang="en-US" altLang="en-US" sz="1400" dirty="0" smtClean="0"/>
          </a:p>
        </p:txBody>
      </p:sp>
      <p:sp>
        <p:nvSpPr>
          <p:cNvPr id="11269" name="Rectangle 2"/>
          <p:cNvSpPr>
            <a:spLocks noGrp="1" noChangeArrowheads="1"/>
          </p:cNvSpPr>
          <p:nvPr>
            <p:ph type="title"/>
          </p:nvPr>
        </p:nvSpPr>
        <p:spPr>
          <a:xfrm>
            <a:off x="762000" y="533400"/>
            <a:ext cx="7961313" cy="1143000"/>
          </a:xfrm>
        </p:spPr>
        <p:txBody>
          <a:bodyPr/>
          <a:lstStyle/>
          <a:p>
            <a:pPr eaLnBrk="1" hangingPunct="1"/>
            <a:r>
              <a:rPr lang="en-US" altLang="en-US" sz="2900" dirty="0" smtClean="0"/>
              <a:t>Safety Theory </a:t>
            </a:r>
            <a:r>
              <a:rPr lang="en-US" altLang="en-US" sz="2500" dirty="0" smtClean="0"/>
              <a:t>–</a:t>
            </a:r>
            <a:r>
              <a:rPr lang="en-US" altLang="en-US" dirty="0" smtClean="0"/>
              <a:t> </a:t>
            </a:r>
            <a:r>
              <a:rPr lang="en-US" altLang="en-US" sz="2500" dirty="0" smtClean="0"/>
              <a:t>Multiple Causation Theory</a:t>
            </a:r>
          </a:p>
        </p:txBody>
      </p:sp>
      <p:sp>
        <p:nvSpPr>
          <p:cNvPr id="124931" name="Rectangle 3"/>
          <p:cNvSpPr>
            <a:spLocks noGrp="1" noChangeArrowheads="1"/>
          </p:cNvSpPr>
          <p:nvPr>
            <p:ph type="body" idx="1"/>
          </p:nvPr>
        </p:nvSpPr>
        <p:spPr>
          <a:xfrm>
            <a:off x="762000" y="1905000"/>
            <a:ext cx="7696200" cy="4262438"/>
          </a:xfrm>
        </p:spPr>
        <p:txBody>
          <a:bodyPr/>
          <a:lstStyle/>
          <a:p>
            <a:pPr eaLnBrk="1" hangingPunct="1">
              <a:lnSpc>
                <a:spcPct val="80000"/>
              </a:lnSpc>
            </a:pPr>
            <a:r>
              <a:rPr lang="en-US" altLang="en-US" sz="2700" dirty="0" smtClean="0"/>
              <a:t>Extension of </a:t>
            </a:r>
            <a:r>
              <a:rPr lang="en-US" altLang="en-US" sz="2700" dirty="0" smtClean="0">
                <a:solidFill>
                  <a:srgbClr val="FFFF00"/>
                </a:solidFill>
              </a:rPr>
              <a:t>Domino Theory </a:t>
            </a:r>
            <a:r>
              <a:rPr lang="en-US" altLang="en-US" sz="2700" dirty="0" smtClean="0"/>
              <a:t>– accidents may have multiple causes (more than one domino) but eliminating either one of two categories of causes will prevent an accident</a:t>
            </a:r>
          </a:p>
          <a:p>
            <a:pPr eaLnBrk="1" hangingPunct="1">
              <a:lnSpc>
                <a:spcPct val="80000"/>
              </a:lnSpc>
            </a:pPr>
            <a:endParaRPr lang="en-US" altLang="en-US" sz="900" dirty="0" smtClean="0"/>
          </a:p>
          <a:p>
            <a:pPr lvl="1" eaLnBrk="1" hangingPunct="1">
              <a:lnSpc>
                <a:spcPct val="80000"/>
              </a:lnSpc>
            </a:pPr>
            <a:r>
              <a:rPr lang="en-US" altLang="en-US" sz="2200" dirty="0" smtClean="0">
                <a:solidFill>
                  <a:srgbClr val="FFFF00"/>
                </a:solidFill>
              </a:rPr>
              <a:t>Behavioral</a:t>
            </a:r>
            <a:r>
              <a:rPr lang="en-US" altLang="en-US" sz="2200" dirty="0" smtClean="0"/>
              <a:t> – human elements contrary to safe operations, such as:</a:t>
            </a:r>
          </a:p>
          <a:p>
            <a:pPr lvl="2" eaLnBrk="1" hangingPunct="1">
              <a:lnSpc>
                <a:spcPct val="80000"/>
              </a:lnSpc>
            </a:pPr>
            <a:r>
              <a:rPr lang="en-US" altLang="en-US" sz="2000" dirty="0" smtClean="0"/>
              <a:t>Inadequate skill or training</a:t>
            </a:r>
          </a:p>
          <a:p>
            <a:pPr lvl="2" eaLnBrk="1" hangingPunct="1">
              <a:lnSpc>
                <a:spcPct val="80000"/>
              </a:lnSpc>
            </a:pPr>
            <a:r>
              <a:rPr lang="en-US" altLang="en-US" sz="2000" dirty="0" smtClean="0"/>
              <a:t>Fatigue or inattentiveness</a:t>
            </a:r>
          </a:p>
          <a:p>
            <a:pPr lvl="2" eaLnBrk="1" hangingPunct="1">
              <a:lnSpc>
                <a:spcPct val="80000"/>
              </a:lnSpc>
            </a:pPr>
            <a:endParaRPr lang="en-US" altLang="en-US" sz="900" dirty="0" smtClean="0"/>
          </a:p>
          <a:p>
            <a:pPr lvl="1" eaLnBrk="1" hangingPunct="1">
              <a:lnSpc>
                <a:spcPct val="80000"/>
              </a:lnSpc>
            </a:pPr>
            <a:r>
              <a:rPr lang="en-US" altLang="en-US" sz="2200" dirty="0" smtClean="0">
                <a:solidFill>
                  <a:srgbClr val="FFFF00"/>
                </a:solidFill>
              </a:rPr>
              <a:t>Environmental</a:t>
            </a:r>
            <a:r>
              <a:rPr lang="en-US" altLang="en-US" sz="2200" dirty="0" smtClean="0"/>
              <a:t> – physical elements contrary to safe operations, such as:</a:t>
            </a:r>
          </a:p>
          <a:p>
            <a:pPr lvl="2" eaLnBrk="1" hangingPunct="1">
              <a:lnSpc>
                <a:spcPct val="80000"/>
              </a:lnSpc>
            </a:pPr>
            <a:r>
              <a:rPr lang="en-US" altLang="en-US" sz="2000" dirty="0" smtClean="0"/>
              <a:t>Inadequate lighting, housekeeping, noise control</a:t>
            </a:r>
          </a:p>
          <a:p>
            <a:pPr lvl="2" eaLnBrk="1" hangingPunct="1">
              <a:lnSpc>
                <a:spcPct val="80000"/>
              </a:lnSpc>
            </a:pPr>
            <a:r>
              <a:rPr lang="en-US" altLang="en-US" sz="2000" dirty="0" smtClean="0"/>
              <a:t>Inadequate safeguards, personal protective equipment</a:t>
            </a:r>
          </a:p>
        </p:txBody>
      </p:sp>
    </p:spTree>
    <p:extLst>
      <p:ext uri="{BB962C8B-B14F-4D97-AF65-F5344CB8AC3E}">
        <p14:creationId xmlns:p14="http://schemas.microsoft.com/office/powerpoint/2010/main" val="1891130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493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93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493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493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493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49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udio">
  <a:themeElements>
    <a:clrScheme name="Mines RGB">
      <a:dk1>
        <a:srgbClr val="071D49"/>
      </a:dk1>
      <a:lt1>
        <a:srgbClr val="B3A369"/>
      </a:lt1>
      <a:dk2>
        <a:srgbClr val="000000"/>
      </a:dk2>
      <a:lt2>
        <a:srgbClr val="E4D490"/>
      </a:lt2>
      <a:accent1>
        <a:srgbClr val="E4D490"/>
      </a:accent1>
      <a:accent2>
        <a:srgbClr val="FFFFFF"/>
      </a:accent2>
      <a:accent3>
        <a:srgbClr val="B3A369"/>
      </a:accent3>
      <a:accent4>
        <a:srgbClr val="071D49"/>
      </a:accent4>
      <a:accent5>
        <a:srgbClr val="FFFF00"/>
      </a:accent5>
      <a:accent6>
        <a:srgbClr val="C00000"/>
      </a:accent6>
      <a:hlink>
        <a:srgbClr val="00B0F0"/>
      </a:hlink>
      <a:folHlink>
        <a:srgbClr val="3398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3047</TotalTime>
  <Words>901</Words>
  <Application>Microsoft Office PowerPoint</Application>
  <PresentationFormat>On-screen Show (4:3)</PresentationFormat>
  <Paragraphs>128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Studio</vt:lpstr>
      <vt:lpstr>IENG 475 - Lab 01</vt:lpstr>
      <vt:lpstr>Academic Lab Safety History</vt:lpstr>
      <vt:lpstr>Safety Regulation</vt:lpstr>
      <vt:lpstr>OSHA Requirements for Employers</vt:lpstr>
      <vt:lpstr>OSHA Requirements for Employees</vt:lpstr>
      <vt:lpstr>Liability</vt:lpstr>
      <vt:lpstr>Safety Theory – Domino Theory</vt:lpstr>
      <vt:lpstr>Safety Theory – Human Factors Theory</vt:lpstr>
      <vt:lpstr>Safety Theory – Multiple Causation Theory</vt:lpstr>
      <vt:lpstr>Four Tools for our Lab</vt:lpstr>
      <vt:lpstr>Fishbone Diagram</vt:lpstr>
      <vt:lpstr>Questions</vt:lpstr>
    </vt:vector>
  </TitlesOfParts>
  <Company>SDSMT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D.H. Jensen</dc:creator>
  <cp:lastModifiedBy>Jensen, Dean H.</cp:lastModifiedBy>
  <cp:revision>110</cp:revision>
  <cp:lastPrinted>2013-01-11T17:39:03Z</cp:lastPrinted>
  <dcterms:created xsi:type="dcterms:W3CDTF">2002-09-30T14:47:20Z</dcterms:created>
  <dcterms:modified xsi:type="dcterms:W3CDTF">2018-01-05T20:36:35Z</dcterms:modified>
</cp:coreProperties>
</file>