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69" r:id="rId4"/>
    <p:sldId id="270" r:id="rId5"/>
    <p:sldId id="271" r:id="rId6"/>
    <p:sldId id="262" r:id="rId7"/>
    <p:sldId id="272" r:id="rId8"/>
    <p:sldId id="275" r:id="rId9"/>
    <p:sldId id="274" r:id="rId10"/>
    <p:sldId id="279" r:id="rId11"/>
    <p:sldId id="296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490"/>
    <a:srgbClr val="B3A369"/>
    <a:srgbClr val="071D49"/>
    <a:srgbClr val="FCF1E7"/>
    <a:srgbClr val="F9E3CB"/>
    <a:srgbClr val="FFC800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B0E4D-1C23-4041-A824-4D24CEE012F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DD711-B9F4-4FD5-8F6F-C7621B9C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1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E4D490"/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rgbClr val="B3A369"/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rgbClr val="E4D490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385C-1FE0-4A3E-AB1D-A31FA156FDF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F19E-3EDC-4652-8AF3-1FC98DED0D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385C-1FE0-4A3E-AB1D-A31FA156FDF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F19E-3EDC-4652-8AF3-1FC98DED0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385C-1FE0-4A3E-AB1D-A31FA156FDF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F19E-3EDC-4652-8AF3-1FC98DED0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385C-1FE0-4A3E-AB1D-A31FA156FDF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F19E-3EDC-4652-8AF3-1FC98DED0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E4D490"/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rgbClr val="B3A369"/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solidFill>
                  <a:srgbClr val="E4D490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385C-1FE0-4A3E-AB1D-A31FA156FDF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F19E-3EDC-4652-8AF3-1FC98DED0D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385C-1FE0-4A3E-AB1D-A31FA156FDF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F19E-3EDC-4652-8AF3-1FC98DED0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385C-1FE0-4A3E-AB1D-A31FA156FDF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F19E-3EDC-4652-8AF3-1FC98DED0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385C-1FE0-4A3E-AB1D-A31FA156FDF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F19E-3EDC-4652-8AF3-1FC98DED0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385C-1FE0-4A3E-AB1D-A31FA156FDF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F19E-3EDC-4652-8AF3-1FC98DED0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385C-1FE0-4A3E-AB1D-A31FA156FDF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F19E-3EDC-4652-8AF3-1FC98DED0DA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83F385C-1FE0-4A3E-AB1D-A31FA156FDF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C3FF19E-3EDC-4652-8AF3-1FC98DED0D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83F385C-1FE0-4A3E-AB1D-A31FA156FDF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3FF19E-3EDC-4652-8AF3-1FC98DED0D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rgbClr val="E4D490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733800"/>
            <a:ext cx="8077200" cy="1295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SENIOR DESIGN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077200" cy="1499616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OPICS:</a:t>
            </a:r>
          </a:p>
          <a:p>
            <a:r>
              <a:rPr lang="en-US" dirty="0" smtClean="0"/>
              <a:t>	Draft Team Formation</a:t>
            </a:r>
          </a:p>
          <a:p>
            <a:r>
              <a:rPr lang="en-US" dirty="0" smtClean="0"/>
              <a:t>	Safety Minor &amp; Six Sigma Requirements</a:t>
            </a:r>
            <a:endParaRPr lang="en-US" dirty="0"/>
          </a:p>
          <a:p>
            <a:r>
              <a:rPr lang="en-US" dirty="0" smtClean="0"/>
              <a:t>	Project Management Process</a:t>
            </a:r>
          </a:p>
          <a:p>
            <a:r>
              <a:rPr lang="en-US" dirty="0" smtClean="0"/>
              <a:t>	Project Proposal Preparation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5181600"/>
            <a:ext cx="82296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9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dirty="0"/>
          </a:p>
          <a:p>
            <a:r>
              <a:rPr lang="en-US" dirty="0" smtClean="0"/>
              <a:t> </a:t>
            </a:r>
            <a:r>
              <a:rPr lang="en-US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40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ROJECT</a:t>
            </a:r>
            <a:r>
              <a:rPr lang="en-US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</a:t>
            </a:r>
            <a:r>
              <a:rPr lang="en-US" sz="4000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ELECTION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10200" y="152400"/>
            <a:ext cx="3547533" cy="1905000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defTabSz="855663"/>
            <a:r>
              <a:rPr lang="en-US" sz="1800" b="1" dirty="0" smtClean="0">
                <a:solidFill>
                  <a:srgbClr val="E4D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IENG 464 / 465 </a:t>
            </a:r>
          </a:p>
          <a:p>
            <a:pPr algn="r" defTabSz="855663"/>
            <a:r>
              <a:rPr lang="en-US" sz="1800" b="1" dirty="0" smtClean="0">
                <a:solidFill>
                  <a:srgbClr val="E4D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="1" dirty="0" smtClean="0">
                <a:solidFill>
                  <a:srgbClr val="E4D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/ </a:t>
            </a:r>
            <a:r>
              <a:rPr lang="en-US" sz="1800" b="1" dirty="0" smtClean="0">
                <a:solidFill>
                  <a:srgbClr val="E4D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solidFill>
                  <a:srgbClr val="E4D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PRING</a:t>
            </a:r>
            <a:r>
              <a:rPr lang="en-US" sz="1800" b="1" dirty="0" smtClean="0">
                <a:solidFill>
                  <a:srgbClr val="E4D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 defTabSz="855663"/>
            <a:r>
              <a:rPr lang="en-US" sz="1800" b="1" dirty="0" smtClean="0">
                <a:solidFill>
                  <a:srgbClr val="E4D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 </a:t>
            </a:r>
            <a:r>
              <a:rPr lang="en-US" sz="1800" b="1" dirty="0" smtClean="0">
                <a:solidFill>
                  <a:srgbClr val="E4D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rgbClr val="E4D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800" b="1" dirty="0" smtClean="0">
              <a:solidFill>
                <a:srgbClr val="E4D4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 smtClean="0">
              <a:solidFill>
                <a:srgbClr val="FF0000"/>
              </a:solidFill>
            </a:endParaRPr>
          </a:p>
          <a:p>
            <a:endParaRPr lang="en-US" sz="1800" b="1" dirty="0" smtClean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047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Multi-Disciplinary</a:t>
            </a:r>
          </a:p>
          <a:p>
            <a:pPr lvl="1"/>
            <a:r>
              <a:rPr lang="en-US" dirty="0" smtClean="0"/>
              <a:t>Must meet </a:t>
            </a:r>
            <a:r>
              <a:rPr lang="en-US" b="1" i="1" u="sng" dirty="0" smtClean="0"/>
              <a:t>all</a:t>
            </a:r>
            <a:r>
              <a:rPr lang="en-US" dirty="0" smtClean="0"/>
              <a:t> requirements of IE </a:t>
            </a:r>
            <a:r>
              <a:rPr lang="en-US" b="1" i="1" u="sng" dirty="0" smtClean="0"/>
              <a:t>and</a:t>
            </a:r>
            <a:r>
              <a:rPr lang="en-US" dirty="0" smtClean="0"/>
              <a:t> other </a:t>
            </a:r>
            <a:r>
              <a:rPr lang="en-US" dirty="0" err="1" smtClean="0"/>
              <a:t>depts</a:t>
            </a:r>
            <a:endParaRPr lang="en-US" dirty="0" smtClean="0"/>
          </a:p>
          <a:p>
            <a:r>
              <a:rPr lang="en-US" dirty="0" smtClean="0"/>
              <a:t>Multi-Year, Project Continuations</a:t>
            </a:r>
          </a:p>
          <a:p>
            <a:pPr lvl="1"/>
            <a:r>
              <a:rPr lang="en-US" dirty="0" smtClean="0"/>
              <a:t>Initial team leader will be the continuing student</a:t>
            </a:r>
          </a:p>
          <a:p>
            <a:r>
              <a:rPr lang="en-US" dirty="0"/>
              <a:t>Multi-Role, Single Discipline</a:t>
            </a:r>
          </a:p>
          <a:p>
            <a:pPr lvl="1"/>
            <a:r>
              <a:rPr lang="en-US" dirty="0" smtClean="0"/>
              <a:t>Client Proposed Projects</a:t>
            </a:r>
          </a:p>
          <a:p>
            <a:pPr lvl="1"/>
            <a:r>
              <a:rPr lang="en-US" dirty="0" smtClean="0"/>
              <a:t>Projects of your own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Multi-Disciplinary Project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7091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Linked on Materials Page</a:t>
            </a:r>
          </a:p>
          <a:p>
            <a:pPr lvl="1"/>
            <a:r>
              <a:rPr lang="en-US" dirty="0" smtClean="0"/>
              <a:t>Rapid Response Casting System</a:t>
            </a:r>
          </a:p>
          <a:p>
            <a:pPr lvl="1"/>
            <a:r>
              <a:rPr lang="en-US" dirty="0" smtClean="0"/>
              <a:t>ME project listing</a:t>
            </a:r>
          </a:p>
          <a:p>
            <a:pPr lvl="1"/>
            <a:r>
              <a:rPr lang="en-US" dirty="0" smtClean="0"/>
              <a:t>CAMP projects</a:t>
            </a:r>
          </a:p>
          <a:p>
            <a:pPr lvl="1"/>
            <a:r>
              <a:rPr lang="en-US" dirty="0" smtClean="0"/>
              <a:t>Some EE/CPE </a:t>
            </a:r>
            <a:r>
              <a:rPr lang="en-US" dirty="0" smtClean="0"/>
              <a:t>projects </a:t>
            </a:r>
            <a:r>
              <a:rPr lang="en-US" dirty="0" smtClean="0"/>
              <a:t>may not be not </a:t>
            </a:r>
            <a:r>
              <a:rPr lang="en-US" dirty="0" smtClean="0"/>
              <a:t>on list</a:t>
            </a:r>
          </a:p>
          <a:p>
            <a:pPr lvl="1"/>
            <a:r>
              <a:rPr lang="en-US" dirty="0" smtClean="0"/>
              <a:t>Most CS </a:t>
            </a:r>
            <a:r>
              <a:rPr lang="en-US" dirty="0" smtClean="0"/>
              <a:t>projects are closed </a:t>
            </a:r>
            <a:r>
              <a:rPr lang="en-US" dirty="0" smtClean="0"/>
              <a:t>again this </a:t>
            </a:r>
            <a:r>
              <a:rPr lang="en-US" dirty="0" smtClean="0"/>
              <a:t>year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Big Question:  Does SDSMT want to do multidisciplinary design?</a:t>
            </a:r>
          </a:p>
          <a:p>
            <a:pPr lvl="1"/>
            <a:r>
              <a:rPr lang="en-US" dirty="0" smtClean="0"/>
              <a:t>Requires students and departments to collaborate</a:t>
            </a:r>
          </a:p>
          <a:p>
            <a:pPr lvl="1"/>
            <a:r>
              <a:rPr lang="en-US" dirty="0" smtClean="0"/>
              <a:t>Meet everybody’s requirements</a:t>
            </a:r>
          </a:p>
          <a:p>
            <a:pPr lvl="1"/>
            <a:r>
              <a:rPr lang="en-US" dirty="0" smtClean="0"/>
              <a:t>Demonstrate measureable project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COST CNC ROUTER </a:t>
            </a:r>
            <a:r>
              <a:rPr lang="en-US" dirty="0" smtClean="0"/>
              <a:t>&amp; GLOBAL </a:t>
            </a:r>
            <a:r>
              <a:rPr lang="en-US" dirty="0"/>
              <a:t>SUPPLY CHAIN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876800" cy="47091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/>
              <a:t>Lack of </a:t>
            </a:r>
            <a:r>
              <a:rPr lang="en-US" sz="1600" dirty="0"/>
              <a:t>equipment for exploring CNC programming, process planning and general manufacturing engineering </a:t>
            </a:r>
            <a:r>
              <a:rPr lang="en-US" sz="1600" dirty="0" smtClean="0"/>
              <a:t>activities hinders STEM education in some cultures/lands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The goal of this project will be to identify, define, construct and demonstrate a small, expandable CNC Router and develop an inexpensive and effective supply chain for meeting the global technical education needs</a:t>
            </a:r>
            <a:r>
              <a:rPr lang="en-US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Considerations:</a:t>
            </a:r>
          </a:p>
          <a:p>
            <a:pPr lvl="1"/>
            <a:r>
              <a:rPr lang="en-US" sz="1400" dirty="0"/>
              <a:t>Low cost system (approximately $1 000 USD or less)</a:t>
            </a:r>
          </a:p>
          <a:p>
            <a:pPr lvl="1"/>
            <a:r>
              <a:rPr lang="en-US" sz="1400" dirty="0"/>
              <a:t>Open-source software and hardware</a:t>
            </a:r>
          </a:p>
          <a:p>
            <a:pPr lvl="1"/>
            <a:r>
              <a:rPr lang="en-US" sz="1400" dirty="0"/>
              <a:t>Excellent construction documentation in multiple languages</a:t>
            </a:r>
          </a:p>
          <a:p>
            <a:pPr lvl="1"/>
            <a:r>
              <a:rPr lang="en-US" sz="1400" dirty="0"/>
              <a:t>Development of small, low-cost products demonstrating basic operations</a:t>
            </a:r>
          </a:p>
          <a:p>
            <a:pPr lvl="1"/>
            <a:r>
              <a:rPr lang="en-US" sz="1400" dirty="0"/>
              <a:t>Development of a global supply chain for sourcing the original equipment and replacement/expansion parts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537164"/>
            <a:ext cx="3571874" cy="238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:\WIN_20150827_07_51_28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95450"/>
            <a:ext cx="33528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CNC VERTICAL MILL WORKSTATION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876800" cy="470916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In </a:t>
            </a:r>
            <a:r>
              <a:rPr lang="en-US" sz="1600" dirty="0"/>
              <a:t>order to fit the planned equipment for the Manufacturing/ Innovation Laboratory into the </a:t>
            </a:r>
            <a:r>
              <a:rPr lang="en-US" sz="1600" dirty="0" smtClean="0"/>
              <a:t>new, Library basement space</a:t>
            </a:r>
            <a:r>
              <a:rPr lang="en-US" sz="1600" dirty="0"/>
              <a:t>, it will be necessary to redesign the CNC Vertical Mill workstation for a smaller footprint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The current workstation has an approximate 8’ x 3’ footprint (without operator), is not ADA compliant, and has a horizontal layout. </a:t>
            </a:r>
            <a:endParaRPr lang="en-US" sz="1600" dirty="0" smtClean="0"/>
          </a:p>
          <a:p>
            <a:endParaRPr lang="en-US" sz="1600" dirty="0" smtClean="0"/>
          </a:p>
          <a:p>
            <a:pPr lvl="0"/>
            <a:r>
              <a:rPr lang="en-US" sz="1600" dirty="0"/>
              <a:t>The redesigned workstation </a:t>
            </a:r>
            <a:r>
              <a:rPr lang="en-US" sz="1600" dirty="0" smtClean="0"/>
              <a:t>should:</a:t>
            </a:r>
          </a:p>
          <a:p>
            <a:pPr lvl="1"/>
            <a:r>
              <a:rPr lang="en-US" sz="1500" dirty="0" smtClean="0"/>
              <a:t>Fit </a:t>
            </a:r>
            <a:r>
              <a:rPr lang="en-US" sz="1500" dirty="0"/>
              <a:t>an approximate 4’ x 3’ footprint (without operator), using a more vertical layout</a:t>
            </a:r>
          </a:p>
          <a:p>
            <a:pPr lvl="1"/>
            <a:r>
              <a:rPr lang="en-US" sz="1500" dirty="0"/>
              <a:t>Accommodate wheelchair access</a:t>
            </a:r>
          </a:p>
          <a:p>
            <a:pPr lvl="1"/>
            <a:r>
              <a:rPr lang="en-US" sz="1500" dirty="0"/>
              <a:t>Demonstrate improved physical and cognitive ergonomics, both for operation and for assembly/relocation</a:t>
            </a:r>
          </a:p>
          <a:p>
            <a:pPr lvl="1"/>
            <a:r>
              <a:rPr lang="en-US" sz="1500" dirty="0"/>
              <a:t>Considering improved guarding and safety of </a:t>
            </a:r>
            <a:r>
              <a:rPr lang="en-US" sz="1500" dirty="0" smtClean="0"/>
              <a:t>operation</a:t>
            </a:r>
          </a:p>
          <a:p>
            <a:pPr lvl="1"/>
            <a:r>
              <a:rPr lang="en-US" sz="1500" dirty="0"/>
              <a:t>Be easily relocatable with respect to the laboratory location</a:t>
            </a:r>
          </a:p>
          <a:p>
            <a:pPr lvl="1"/>
            <a:r>
              <a:rPr lang="en-US" sz="1500" dirty="0"/>
              <a:t>Be repeat ably relocatable with respect to the laboratory conveyor and robotic tending equipment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pic>
        <p:nvPicPr>
          <p:cNvPr id="6" name="Picture 2" descr="I:\WIN_20150827_07_52_26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4470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3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BHW ERGONOMIC  ADJUSTABLE EASEL KIT DESIGN COMPLETION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5105400" cy="4709160"/>
          </a:xfrm>
        </p:spPr>
        <p:txBody>
          <a:bodyPr>
            <a:noAutofit/>
          </a:bodyPr>
          <a:lstStyle/>
          <a:p>
            <a:r>
              <a:rPr lang="en-US" sz="1400" dirty="0"/>
              <a:t>Black Hills Works supports a number of clients with differing physical needs.  There is a pressing need for a means to complete the existing redesign of an electrically adjustable easel to different heights and tilt angles</a:t>
            </a:r>
            <a:r>
              <a:rPr lang="en-US" sz="1400" dirty="0" smtClean="0"/>
              <a:t>.</a:t>
            </a:r>
          </a:p>
          <a:p>
            <a:endParaRPr lang="en-US" sz="400" dirty="0"/>
          </a:p>
          <a:p>
            <a:r>
              <a:rPr lang="en-US" sz="1400" dirty="0"/>
              <a:t>The current </a:t>
            </a:r>
            <a:r>
              <a:rPr lang="en-US" sz="1400" dirty="0" smtClean="0"/>
              <a:t>design is functional,  is powered by rechargeable drill battery, has </a:t>
            </a:r>
            <a:r>
              <a:rPr lang="en-US" sz="1400" dirty="0"/>
              <a:t>an approximate </a:t>
            </a:r>
            <a:r>
              <a:rPr lang="en-US" sz="1400" dirty="0" smtClean="0"/>
              <a:t>4’ </a:t>
            </a:r>
            <a:r>
              <a:rPr lang="en-US" sz="1400" dirty="0"/>
              <a:t>x 3’ footprint (without operator), </a:t>
            </a:r>
            <a:r>
              <a:rPr lang="en-US" sz="1400" dirty="0" smtClean="0"/>
              <a:t>and is  </a:t>
            </a:r>
            <a:r>
              <a:rPr lang="en-US" sz="1400" dirty="0"/>
              <a:t>ADA </a:t>
            </a:r>
            <a:r>
              <a:rPr lang="en-US" sz="1400" dirty="0" smtClean="0"/>
              <a:t>compliant.  However it needs optimization and process planning for BHW staff to reproduce and operate.</a:t>
            </a:r>
          </a:p>
          <a:p>
            <a:endParaRPr lang="en-US" sz="400" dirty="0" smtClean="0"/>
          </a:p>
          <a:p>
            <a:pPr lvl="0"/>
            <a:r>
              <a:rPr lang="en-US" sz="1400" dirty="0"/>
              <a:t>The redesigned </a:t>
            </a:r>
            <a:r>
              <a:rPr lang="en-US" sz="1400" dirty="0" smtClean="0"/>
              <a:t>easel will require:</a:t>
            </a:r>
          </a:p>
          <a:p>
            <a:pPr lvl="1"/>
            <a:r>
              <a:rPr lang="en-US" sz="1300" dirty="0" smtClean="0"/>
              <a:t>Optimal, final redesign/development </a:t>
            </a:r>
            <a:r>
              <a:rPr lang="en-US" sz="1300" dirty="0"/>
              <a:t>for ergonomic operations, including ADA/wheelchair accessibility and safety.</a:t>
            </a:r>
          </a:p>
          <a:p>
            <a:pPr lvl="1"/>
            <a:r>
              <a:rPr lang="en-US" sz="1300" dirty="0" smtClean="0"/>
              <a:t>Completion of controls for </a:t>
            </a:r>
            <a:r>
              <a:rPr lang="en-US" sz="1300" dirty="0"/>
              <a:t>configuration, based on solid physiological and ergonomic criteria, and appropriate to the identified client population.</a:t>
            </a:r>
          </a:p>
          <a:p>
            <a:pPr lvl="1"/>
            <a:r>
              <a:rPr lang="en-US" sz="1300" dirty="0"/>
              <a:t>At least two iterations of purchase, construction, operational and usability testing of the retrofit kit(s) to meet customer constraints and needs prior to the Spring Design Fair.</a:t>
            </a:r>
          </a:p>
          <a:p>
            <a:pPr lvl="1"/>
            <a:r>
              <a:rPr lang="en-US" sz="1300" dirty="0"/>
              <a:t>Proposal of a cost-effective system for kit production.</a:t>
            </a:r>
          </a:p>
          <a:p>
            <a:pPr lvl="1"/>
            <a:r>
              <a:rPr lang="en-US" sz="1300" dirty="0" smtClean="0"/>
              <a:t>Possible </a:t>
            </a:r>
            <a:r>
              <a:rPr lang="en-US" sz="1300" dirty="0"/>
              <a:t>submission of the final design for NISH Competition.</a:t>
            </a:r>
          </a:p>
        </p:txBody>
      </p:sp>
      <p:pic>
        <p:nvPicPr>
          <p:cNvPr id="6146" name="Picture 2" descr="I:\WIN_20150827_07_54_09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57199" y="2666999"/>
            <a:ext cx="487679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CNC </a:t>
            </a:r>
            <a:r>
              <a:rPr lang="en-US" dirty="0" smtClean="0"/>
              <a:t>LATHE (TURNING CENTER) WORKSTATION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876800" cy="470916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In </a:t>
            </a:r>
            <a:r>
              <a:rPr lang="en-US" sz="1600" dirty="0"/>
              <a:t>order to fit the planned equipment for the Manufacturing/ Innovation Laboratory into the </a:t>
            </a:r>
            <a:r>
              <a:rPr lang="en-US" sz="1600" dirty="0" smtClean="0"/>
              <a:t>new, Library basement space</a:t>
            </a:r>
            <a:r>
              <a:rPr lang="en-US" sz="1600" dirty="0"/>
              <a:t>, it will be necessary to redesign the CNC Lathe workstation </a:t>
            </a:r>
            <a:r>
              <a:rPr lang="en-US" sz="1600" dirty="0" smtClean="0"/>
              <a:t>(called a TURNING CENTER) for </a:t>
            </a:r>
            <a:r>
              <a:rPr lang="en-US" sz="1600" dirty="0"/>
              <a:t>a smaller footprint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The current workstation has an approximate </a:t>
            </a:r>
            <a:r>
              <a:rPr lang="en-US" sz="1600" dirty="0" smtClean="0"/>
              <a:t>6’ </a:t>
            </a:r>
            <a:r>
              <a:rPr lang="en-US" sz="1600" dirty="0"/>
              <a:t>x 3’ footprint (without operator), is not ADA compliant, and has a horizontal layout. </a:t>
            </a:r>
            <a:endParaRPr lang="en-US" sz="1600" dirty="0" smtClean="0"/>
          </a:p>
          <a:p>
            <a:endParaRPr lang="en-US" sz="1600" dirty="0" smtClean="0"/>
          </a:p>
          <a:p>
            <a:pPr lvl="0"/>
            <a:r>
              <a:rPr lang="en-US" sz="1600" dirty="0"/>
              <a:t>The redesigned workstation </a:t>
            </a:r>
            <a:r>
              <a:rPr lang="en-US" sz="1600" dirty="0" smtClean="0"/>
              <a:t>should:</a:t>
            </a:r>
          </a:p>
          <a:p>
            <a:pPr lvl="1"/>
            <a:r>
              <a:rPr lang="en-US" sz="1500" dirty="0" smtClean="0"/>
              <a:t>Fit </a:t>
            </a:r>
            <a:r>
              <a:rPr lang="en-US" sz="1500" dirty="0"/>
              <a:t>an approximate 4’ x 3’ footprint (without operator), using a more vertical layout</a:t>
            </a:r>
          </a:p>
          <a:p>
            <a:pPr lvl="1"/>
            <a:r>
              <a:rPr lang="en-US" sz="1500" dirty="0"/>
              <a:t>Accommodate wheelchair access</a:t>
            </a:r>
          </a:p>
          <a:p>
            <a:pPr lvl="1"/>
            <a:r>
              <a:rPr lang="en-US" sz="1500" dirty="0"/>
              <a:t>Demonstrate improved physical and cognitive ergonomics, both for operation and for assembly/relocation</a:t>
            </a:r>
          </a:p>
          <a:p>
            <a:pPr lvl="1"/>
            <a:r>
              <a:rPr lang="en-US" sz="1500" dirty="0"/>
              <a:t>Considering improved guarding and safety of </a:t>
            </a:r>
            <a:r>
              <a:rPr lang="en-US" sz="1500" dirty="0" smtClean="0"/>
              <a:t>operation</a:t>
            </a:r>
          </a:p>
          <a:p>
            <a:pPr lvl="1"/>
            <a:r>
              <a:rPr lang="en-US" sz="1500" dirty="0"/>
              <a:t>Be easily relocatable with respect to the laboratory location</a:t>
            </a:r>
          </a:p>
          <a:p>
            <a:pPr lvl="1"/>
            <a:r>
              <a:rPr lang="en-US" sz="1500" dirty="0"/>
              <a:t>Be repeat ably relocatable with respect to the laboratory conveyor and robotic tending equipment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pic>
        <p:nvPicPr>
          <p:cNvPr id="5122" name="Picture 2" descr="I:\WIN_20150827_07_52_0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4114800" cy="2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3-D PRINTING WORKSTATION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791200" cy="4709160"/>
          </a:xfrm>
        </p:spPr>
        <p:txBody>
          <a:bodyPr>
            <a:noAutofit/>
          </a:bodyPr>
          <a:lstStyle/>
          <a:p>
            <a:r>
              <a:rPr lang="en-US" sz="1400" dirty="0"/>
              <a:t>At the end of the Spring Term in 2016, the Industrial Engineering Department will be moving into the basement floor of the SDSM&amp;T Library.  In order to fit the planned equipment for the Manufacturing/ Innovation Laboratory into the allocated space, it will be necessary to redesign the 3-D Printing workstation for a smaller footprint.</a:t>
            </a:r>
          </a:p>
          <a:p>
            <a:endParaRPr lang="en-US" sz="400" dirty="0"/>
          </a:p>
          <a:p>
            <a:r>
              <a:rPr lang="en-US" sz="1400" dirty="0"/>
              <a:t>The current equipment has five printers spread over a nearly 11’ x 2’ footprint (without operator), and has a horizontal layout.  The equipment that must be accommodated includes the following:</a:t>
            </a:r>
          </a:p>
          <a:p>
            <a:pPr lvl="1"/>
            <a:r>
              <a:rPr lang="en-US" sz="1200" dirty="0" smtClean="0"/>
              <a:t>Five </a:t>
            </a:r>
            <a:r>
              <a:rPr lang="en-US" sz="1200" dirty="0" err="1" smtClean="0"/>
              <a:t>MakerBot</a:t>
            </a:r>
            <a:r>
              <a:rPr lang="en-US" sz="1200" dirty="0" smtClean="0"/>
              <a:t> 3-D Printers of various sizes</a:t>
            </a:r>
            <a:endParaRPr lang="en-US" sz="1200" dirty="0"/>
          </a:p>
          <a:p>
            <a:pPr lvl="1"/>
            <a:r>
              <a:rPr lang="en-US" sz="1200" dirty="0"/>
              <a:t>At least one Fujitsu T 901 tablet computer and mouse</a:t>
            </a:r>
          </a:p>
          <a:p>
            <a:pPr lvl="1"/>
            <a:r>
              <a:rPr lang="en-US" sz="1200" dirty="0"/>
              <a:t>Set of small drawers holding maintenance tools and materials</a:t>
            </a:r>
          </a:p>
          <a:p>
            <a:pPr lvl="1"/>
            <a:r>
              <a:rPr lang="en-US" sz="1200" dirty="0"/>
              <a:t>Necessary hand tools for workstation operation and adjustment.</a:t>
            </a:r>
          </a:p>
          <a:p>
            <a:endParaRPr lang="en-US" sz="400" dirty="0" smtClean="0"/>
          </a:p>
          <a:p>
            <a:r>
              <a:rPr lang="en-US" sz="1400" dirty="0"/>
              <a:t>The redesigned workstation should accommodate all the items </a:t>
            </a:r>
            <a:r>
              <a:rPr lang="en-US" sz="1400" dirty="0" smtClean="0"/>
              <a:t>and</a:t>
            </a:r>
            <a:r>
              <a:rPr lang="en-US" sz="1400" dirty="0"/>
              <a:t>:</a:t>
            </a:r>
          </a:p>
          <a:p>
            <a:pPr lvl="1"/>
            <a:r>
              <a:rPr lang="en-US" sz="1200" dirty="0"/>
              <a:t>Fit an approximate 6’ x 30” footprint (without operator), using a more vertical layout</a:t>
            </a:r>
          </a:p>
          <a:p>
            <a:pPr lvl="1"/>
            <a:r>
              <a:rPr lang="en-US" sz="1200" dirty="0"/>
              <a:t>Accommodate wheelchair access</a:t>
            </a:r>
          </a:p>
          <a:p>
            <a:pPr lvl="1"/>
            <a:r>
              <a:rPr lang="en-US" sz="1200" dirty="0"/>
              <a:t>Demonstrate improved physical and cognitive ergonomics, both for operation and for assembly/relocation</a:t>
            </a:r>
          </a:p>
          <a:p>
            <a:pPr lvl="1"/>
            <a:r>
              <a:rPr lang="en-US" sz="1200" dirty="0"/>
              <a:t>Incorporate better filament storage and feeding operations</a:t>
            </a:r>
          </a:p>
          <a:p>
            <a:pPr lvl="1"/>
            <a:r>
              <a:rPr lang="en-US" sz="1200" dirty="0" smtClean="0"/>
              <a:t>Contain </a:t>
            </a:r>
            <a:r>
              <a:rPr lang="en-US" sz="1200" dirty="0"/>
              <a:t>the appropriate electrical power systems</a:t>
            </a:r>
          </a:p>
          <a:p>
            <a:pPr lvl="1"/>
            <a:r>
              <a:rPr lang="en-US" sz="1200" dirty="0" smtClean="0"/>
              <a:t>Be </a:t>
            </a:r>
            <a:r>
              <a:rPr lang="en-US" sz="1200" dirty="0"/>
              <a:t>easily relocatable with respect to the laboratory location</a:t>
            </a:r>
          </a:p>
          <a:p>
            <a:pPr lvl="1"/>
            <a:r>
              <a:rPr lang="en-US" sz="1200" dirty="0"/>
              <a:t>Be expandable to incorporate existing 3-D laser digitizer.</a:t>
            </a:r>
          </a:p>
        </p:txBody>
      </p:sp>
      <p:pic>
        <p:nvPicPr>
          <p:cNvPr id="7170" name="Picture 2" descr="I:\WIN_20150827_07_57_13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39221" y="2681287"/>
            <a:ext cx="4555068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CNC ROUTER/CONVEYOR WORKSTATIONS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724400" cy="5029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In order to fit the planned equipment for the Manufacturing/ Innovation Laboratory into the </a:t>
            </a:r>
            <a:r>
              <a:rPr lang="en-US" sz="1600" dirty="0" smtClean="0"/>
              <a:t>new, Library </a:t>
            </a:r>
            <a:r>
              <a:rPr lang="en-US" sz="1600" dirty="0"/>
              <a:t>space, it will be necessary to redesign the lab’s conveyor and add two or more CNC router workstations within the existing footprint</a:t>
            </a:r>
            <a:r>
              <a:rPr lang="en-US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The current workstation has an approximate 12’ x 8’ footprint (without operator or attaching </a:t>
            </a:r>
            <a:r>
              <a:rPr lang="en-US" sz="1600" dirty="0" smtClean="0"/>
              <a:t>workstations.)  This project will:</a:t>
            </a:r>
          </a:p>
          <a:p>
            <a:pPr lvl="1"/>
            <a:r>
              <a:rPr lang="en-US" sz="1200" dirty="0"/>
              <a:t>Add two or more CNC Routers, each with an approximate 21” x 22” footprint (without operator), these should be constructed and re/dis-mountable for demonstrations</a:t>
            </a:r>
          </a:p>
          <a:p>
            <a:pPr lvl="1"/>
            <a:r>
              <a:rPr lang="en-US" sz="1200" dirty="0"/>
              <a:t>Add a </a:t>
            </a:r>
            <a:r>
              <a:rPr lang="en-US" sz="1200" dirty="0" err="1"/>
              <a:t>Scorbot</a:t>
            </a:r>
            <a:r>
              <a:rPr lang="en-US" sz="1200" dirty="0"/>
              <a:t> ER V+ robot on a 56” x 10” linear slide for CNC Router tending operations</a:t>
            </a:r>
          </a:p>
          <a:p>
            <a:pPr lvl="1"/>
            <a:r>
              <a:rPr lang="en-US" sz="1200" dirty="0"/>
              <a:t>Add a robotic controller for the ER V+ </a:t>
            </a:r>
            <a:r>
              <a:rPr lang="en-US" sz="1200" dirty="0" smtClean="0"/>
              <a:t>robot</a:t>
            </a:r>
          </a:p>
          <a:p>
            <a:pPr lvl="1"/>
            <a:r>
              <a:rPr lang="en-US" sz="1200" dirty="0"/>
              <a:t>Add storage below the CNC Routers/Robot for standard book boxes of raw stock materials</a:t>
            </a:r>
          </a:p>
          <a:p>
            <a:pPr lvl="1"/>
            <a:r>
              <a:rPr lang="en-US" sz="1200" dirty="0"/>
              <a:t>Demonstrate improved physical and cognitive ergonomics, both for operation and for assembly/relocation</a:t>
            </a:r>
          </a:p>
          <a:p>
            <a:pPr lvl="1"/>
            <a:r>
              <a:rPr lang="en-US" sz="1200" dirty="0"/>
              <a:t>Be </a:t>
            </a:r>
            <a:r>
              <a:rPr lang="en-US" sz="1200" dirty="0" smtClean="0"/>
              <a:t>repeat-ably </a:t>
            </a:r>
            <a:r>
              <a:rPr lang="en-US" sz="1200" dirty="0"/>
              <a:t>relocatable with respect to the laboratory CNC Vertical Mill/Lathe, AS/RS, and robotic tending equipment.</a:t>
            </a:r>
          </a:p>
          <a:p>
            <a:pPr lvl="0"/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704"/>
            <a:ext cx="2524916" cy="168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:\WIN_20150827_07_51_48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WIN_20150827_07_56_47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89872" y="4606528"/>
            <a:ext cx="2247900" cy="12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Stovetop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5029200" cy="5334000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There are a lot of products on the market geared toward preventing children from accessing stovetops, but these products become impractical for adults over 3 feet tall!</a:t>
            </a:r>
          </a:p>
          <a:p>
            <a:endParaRPr lang="en-US" sz="1100" dirty="0" smtClean="0"/>
          </a:p>
          <a:p>
            <a:r>
              <a:rPr lang="en-US" sz="1600" dirty="0" smtClean="0"/>
              <a:t>Many of the people we support require close supervision when the stove is in operation.  </a:t>
            </a:r>
          </a:p>
          <a:p>
            <a:endParaRPr lang="en-US" sz="1000" dirty="0" smtClean="0"/>
          </a:p>
          <a:p>
            <a:r>
              <a:rPr lang="en-US" sz="1600" dirty="0" smtClean="0"/>
              <a:t>Problems results when the person independently accesses the stove or when the support staff has to step away to respond to an emergency.</a:t>
            </a:r>
          </a:p>
          <a:p>
            <a:pPr marL="118872" indent="0">
              <a:buNone/>
            </a:pPr>
            <a:r>
              <a:rPr lang="en-US" sz="1600" dirty="0" smtClean="0"/>
              <a:t> </a:t>
            </a:r>
          </a:p>
          <a:p>
            <a:r>
              <a:rPr lang="en-US" sz="1600" dirty="0"/>
              <a:t>This project is the completion of a design created last </a:t>
            </a:r>
            <a:r>
              <a:rPr lang="en-US" sz="1600" dirty="0" smtClean="0"/>
              <a:t>year.  An interested team will need to view the existing design and </a:t>
            </a:r>
          </a:p>
          <a:p>
            <a:pPr lvl="1"/>
            <a:r>
              <a:rPr lang="en-US" sz="1600" dirty="0" smtClean="0"/>
              <a:t>Arrange for construction and testing of a full scale prototype </a:t>
            </a:r>
          </a:p>
          <a:p>
            <a:pPr lvl="1"/>
            <a:r>
              <a:rPr lang="en-US" sz="1600" dirty="0" smtClean="0"/>
              <a:t>Create detailed production plans for BHW staff to reproduce, including cost estimation</a:t>
            </a:r>
          </a:p>
          <a:p>
            <a:pPr lvl="1"/>
            <a:r>
              <a:rPr lang="en-US" sz="1600" dirty="0" smtClean="0"/>
              <a:t>Fully document the production and operation methods for the design.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2400300"/>
            <a:ext cx="3381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52578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This project is available, but is not linked on the course Materials page.  See instructor for existing documentation.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Central Concessions Overhaul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project is necessary to create a sustainable model in which the concession stand is a benefit to the student athletes, the athletic department, and Central High School. </a:t>
            </a:r>
            <a:r>
              <a:rPr lang="en-US" dirty="0" smtClean="0"/>
              <a:t>The </a:t>
            </a:r>
            <a:r>
              <a:rPr lang="en-US" dirty="0"/>
              <a:t>concession stand had failed to make a profit and, worse, in most years had ended in a deficit. This is </a:t>
            </a:r>
            <a:r>
              <a:rPr lang="en-US" dirty="0" smtClean="0"/>
              <a:t>a </a:t>
            </a:r>
            <a:r>
              <a:rPr lang="en-US" dirty="0"/>
              <a:t>problem for the many student clubs, and organizations at Central High School whose primary fundraiser is working the concession stand.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 In order to create a fully sustainable model, the project will involve planning, implementation, and assessment of both facility design and operations. Key considerations include: </a:t>
            </a:r>
          </a:p>
          <a:p>
            <a:pPr lvl="1"/>
            <a:r>
              <a:rPr lang="en-US" sz="2900" b="1" dirty="0" smtClean="0"/>
              <a:t>Assuring </a:t>
            </a:r>
            <a:r>
              <a:rPr lang="en-US" sz="2900" b="1" dirty="0"/>
              <a:t>the new, sustainable model fits into the strategic plan of the athletics department and Central High School; </a:t>
            </a:r>
          </a:p>
          <a:p>
            <a:pPr lvl="1"/>
            <a:r>
              <a:rPr lang="en-US" sz="2900" b="1" dirty="0" smtClean="0"/>
              <a:t>Optimizing </a:t>
            </a:r>
            <a:r>
              <a:rPr lang="en-US" sz="2900" b="1" dirty="0"/>
              <a:t>the layout of the concession stand area for safe operations by rotating crews of volunteers with little or no prior experience; </a:t>
            </a:r>
          </a:p>
          <a:p>
            <a:pPr lvl="1"/>
            <a:r>
              <a:rPr lang="en-US" sz="2900" b="1" dirty="0" smtClean="0"/>
              <a:t>Designing </a:t>
            </a:r>
            <a:r>
              <a:rPr lang="en-US" sz="2900" b="1" dirty="0"/>
              <a:t>inventory, ordering, and budgeting systems that interact seamlessly with one another and require limited staff time to operate; and </a:t>
            </a:r>
          </a:p>
          <a:p>
            <a:pPr lvl="1"/>
            <a:r>
              <a:rPr lang="en-US" sz="2900" b="1" dirty="0" smtClean="0"/>
              <a:t>Developing </a:t>
            </a:r>
            <a:r>
              <a:rPr lang="en-US" sz="2900" b="1" dirty="0"/>
              <a:t>both staff training and just-in-time training for concession stand volunteers that promotes a safe, effective workplace and considers the anticipated level of entering experience of the workers.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9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sz="3600" dirty="0" smtClean="0"/>
              <a:t>RAFT</a:t>
            </a:r>
            <a:r>
              <a:rPr lang="en-US" dirty="0" smtClean="0"/>
              <a:t> T</a:t>
            </a:r>
            <a:r>
              <a:rPr lang="en-US" sz="3600" dirty="0" smtClean="0"/>
              <a:t>EAM</a:t>
            </a:r>
            <a:r>
              <a:rPr lang="en-US" dirty="0" smtClean="0"/>
              <a:t> </a:t>
            </a:r>
            <a:r>
              <a:rPr lang="en-US" sz="4400" dirty="0" smtClean="0"/>
              <a:t>F</a:t>
            </a:r>
            <a:r>
              <a:rPr lang="en-US" sz="3600" dirty="0" smtClean="0"/>
              <a:t>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Get into desired project teams: </a:t>
            </a:r>
          </a:p>
          <a:p>
            <a:pPr lvl="1"/>
            <a:r>
              <a:rPr lang="en-US" dirty="0" smtClean="0"/>
              <a:t>One team per table group</a:t>
            </a:r>
          </a:p>
          <a:p>
            <a:pPr lvl="1"/>
            <a:r>
              <a:rPr lang="en-US" dirty="0" smtClean="0"/>
              <a:t>Ideally four people per team</a:t>
            </a:r>
          </a:p>
          <a:p>
            <a:r>
              <a:rPr lang="en-US" b="1" dirty="0" smtClean="0"/>
              <a:t>Select a spokesperson:</a:t>
            </a:r>
          </a:p>
          <a:p>
            <a:pPr lvl="1"/>
            <a:r>
              <a:rPr lang="en-US" dirty="0" smtClean="0"/>
              <a:t>Prepare to provide:</a:t>
            </a:r>
          </a:p>
          <a:p>
            <a:pPr lvl="2"/>
            <a:r>
              <a:rPr lang="en-US" i="1" dirty="0" smtClean="0"/>
              <a:t>Project Title</a:t>
            </a:r>
          </a:p>
          <a:p>
            <a:pPr lvl="2"/>
            <a:r>
              <a:rPr lang="en-US" i="1" dirty="0" smtClean="0"/>
              <a:t>Project Sponsor</a:t>
            </a:r>
          </a:p>
          <a:p>
            <a:pPr lvl="2"/>
            <a:r>
              <a:rPr lang="en-US" i="1" dirty="0"/>
              <a:t>Team Member Listing</a:t>
            </a:r>
          </a:p>
          <a:p>
            <a:pPr lvl="2"/>
            <a:r>
              <a:rPr lang="en-US" i="1" dirty="0" smtClean="0"/>
              <a:t>Brief Problem Description and Skills Required 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Undecided persons should stay in the middle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62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sz="3600" dirty="0" smtClean="0"/>
              <a:t>AFETY</a:t>
            </a:r>
            <a:r>
              <a:rPr lang="en-US" dirty="0" smtClean="0"/>
              <a:t> M</a:t>
            </a:r>
            <a:r>
              <a:rPr lang="en-US" sz="3600" dirty="0" smtClean="0"/>
              <a:t>INOR</a:t>
            </a:r>
            <a:r>
              <a:rPr lang="en-US" dirty="0" smtClean="0"/>
              <a:t> </a:t>
            </a:r>
            <a:r>
              <a:rPr lang="en-US" sz="4400" dirty="0" smtClean="0"/>
              <a:t>R</a:t>
            </a:r>
            <a:r>
              <a:rPr lang="en-US" sz="3600" dirty="0" smtClean="0"/>
              <a:t>EQUIREMENTS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Significant Safety Content</a:t>
            </a:r>
          </a:p>
          <a:p>
            <a:pPr lvl="1"/>
            <a:r>
              <a:rPr lang="en-US" dirty="0" smtClean="0"/>
              <a:t>If anyone on your team is working on the Safety Minor, the project must have significant safety content</a:t>
            </a:r>
          </a:p>
          <a:p>
            <a:pPr lvl="1"/>
            <a:r>
              <a:rPr lang="en-US" dirty="0" smtClean="0"/>
              <a:t>The team member(s) working on the Safety Minor must work on that safety content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What to do:</a:t>
            </a:r>
          </a:p>
          <a:p>
            <a:pPr lvl="1"/>
            <a:r>
              <a:rPr lang="en-US" dirty="0" smtClean="0"/>
              <a:t>See Dr. </a:t>
            </a:r>
            <a:r>
              <a:rPr lang="en-US" dirty="0" err="1" smtClean="0"/>
              <a:t>Kerk</a:t>
            </a:r>
            <a:r>
              <a:rPr lang="en-US" dirty="0" smtClean="0"/>
              <a:t> or Dr. Piper ASAP</a:t>
            </a:r>
          </a:p>
          <a:p>
            <a:pPr lvl="2"/>
            <a:r>
              <a:rPr lang="en-US" i="1" dirty="0" smtClean="0"/>
              <a:t>Fill out the paperwork </a:t>
            </a:r>
            <a:r>
              <a:rPr lang="en-US" i="1" dirty="0" smtClean="0"/>
              <a:t>and turn in to Dr. Piper</a:t>
            </a:r>
            <a:endParaRPr lang="en-US" i="1" dirty="0" smtClean="0"/>
          </a:p>
          <a:p>
            <a:pPr lvl="3"/>
            <a:r>
              <a:rPr lang="en-US" i="1" dirty="0" smtClean="0"/>
              <a:t>Do this in conjunction with your Proposal</a:t>
            </a:r>
            <a:endParaRPr lang="en-US" i="1" dirty="0" smtClean="0"/>
          </a:p>
          <a:p>
            <a:pPr lvl="2"/>
            <a:r>
              <a:rPr lang="en-US" i="1" dirty="0" smtClean="0"/>
              <a:t>Do the design work</a:t>
            </a:r>
          </a:p>
          <a:p>
            <a:pPr lvl="2"/>
            <a:r>
              <a:rPr lang="en-US" i="1" dirty="0" smtClean="0"/>
              <a:t>Invite </a:t>
            </a:r>
            <a:r>
              <a:rPr lang="en-US" i="1" dirty="0"/>
              <a:t>Dr. Piper or </a:t>
            </a:r>
            <a:r>
              <a:rPr lang="en-US" i="1" dirty="0" smtClean="0"/>
              <a:t>Dr</a:t>
            </a:r>
            <a:r>
              <a:rPr lang="en-US" i="1" dirty="0" smtClean="0"/>
              <a:t>. </a:t>
            </a:r>
            <a:r>
              <a:rPr lang="en-US" i="1" dirty="0" err="1" smtClean="0"/>
              <a:t>Kerk</a:t>
            </a:r>
            <a:r>
              <a:rPr lang="en-US" i="1" dirty="0" smtClean="0"/>
              <a:t> </a:t>
            </a:r>
            <a:r>
              <a:rPr lang="en-US" i="1" dirty="0" smtClean="0"/>
              <a:t>to </a:t>
            </a:r>
            <a:r>
              <a:rPr lang="en-US" i="1" dirty="0" smtClean="0"/>
              <a:t>the Conceptual Design Presentation</a:t>
            </a:r>
          </a:p>
          <a:p>
            <a:pPr lvl="3"/>
            <a:r>
              <a:rPr lang="en-US" i="1" dirty="0" smtClean="0"/>
              <a:t>Get Mid-Project Approval signature and feedback (adjust project accordingly)</a:t>
            </a:r>
            <a:endParaRPr lang="en-US" i="1" dirty="0"/>
          </a:p>
          <a:p>
            <a:pPr lvl="2"/>
            <a:r>
              <a:rPr lang="en-US" i="1" dirty="0" smtClean="0"/>
              <a:t>Do the implementation work</a:t>
            </a:r>
          </a:p>
          <a:p>
            <a:pPr lvl="2"/>
            <a:r>
              <a:rPr lang="en-US" i="1" dirty="0" smtClean="0"/>
              <a:t>Invite </a:t>
            </a:r>
            <a:r>
              <a:rPr lang="en-US" i="1" dirty="0"/>
              <a:t>Dr. Piper or Dr. </a:t>
            </a:r>
            <a:r>
              <a:rPr lang="en-US" i="1" dirty="0" err="1"/>
              <a:t>Kerk</a:t>
            </a:r>
            <a:r>
              <a:rPr lang="en-US" i="1" dirty="0"/>
              <a:t> to </a:t>
            </a:r>
            <a:r>
              <a:rPr lang="en-US" i="1" dirty="0"/>
              <a:t>the </a:t>
            </a:r>
            <a:r>
              <a:rPr lang="en-US" i="1" dirty="0" smtClean="0"/>
              <a:t>Final Results </a:t>
            </a:r>
            <a:r>
              <a:rPr lang="en-US" i="1" dirty="0" smtClean="0"/>
              <a:t>Presentation</a:t>
            </a:r>
          </a:p>
          <a:p>
            <a:pPr lvl="3"/>
            <a:r>
              <a:rPr lang="en-US" i="1" dirty="0" smtClean="0"/>
              <a:t>Get Final Project Approval signature, so you can …</a:t>
            </a:r>
            <a:endParaRPr lang="en-US" i="1" dirty="0"/>
          </a:p>
          <a:p>
            <a:pPr lvl="2"/>
            <a:r>
              <a:rPr lang="en-US" i="1" dirty="0" smtClean="0"/>
              <a:t>Graduate </a:t>
            </a:r>
            <a:r>
              <a:rPr lang="en-US" i="1" dirty="0" smtClean="0"/>
              <a:t>with </a:t>
            </a:r>
            <a:r>
              <a:rPr lang="en-US" i="1" dirty="0" smtClean="0"/>
              <a:t>a Safety Minor</a:t>
            </a:r>
          </a:p>
        </p:txBody>
      </p:sp>
    </p:spTree>
    <p:extLst>
      <p:ext uri="{BB962C8B-B14F-4D97-AF65-F5344CB8AC3E}">
        <p14:creationId xmlns:p14="http://schemas.microsoft.com/office/powerpoint/2010/main" val="28418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en-US" sz="3600" dirty="0" smtClean="0"/>
              <a:t>IX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sz="3600" dirty="0" smtClean="0"/>
              <a:t>IGMA</a:t>
            </a:r>
            <a:r>
              <a:rPr lang="en-US" dirty="0" smtClean="0"/>
              <a:t> C</a:t>
            </a:r>
            <a:r>
              <a:rPr lang="en-US" sz="3600" dirty="0" smtClean="0"/>
              <a:t>ERTIFICATE</a:t>
            </a:r>
            <a:r>
              <a:rPr lang="en-US" dirty="0" smtClean="0"/>
              <a:t> </a:t>
            </a:r>
            <a:r>
              <a:rPr lang="en-US" sz="4400" dirty="0" smtClean="0"/>
              <a:t>R</a:t>
            </a:r>
            <a:r>
              <a:rPr lang="en-US" sz="3600" dirty="0" smtClean="0"/>
              <a:t>EQUIREMENTS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Six Sigma Project (IENG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463</a:t>
            </a:r>
            <a:r>
              <a:rPr lang="en-US" b="1" dirty="0" smtClean="0"/>
              <a:t>) requirements: </a:t>
            </a:r>
          </a:p>
          <a:p>
            <a:pPr lvl="1"/>
            <a:r>
              <a:rPr lang="en-US" b="1" dirty="0" smtClean="0"/>
              <a:t>DMAIC</a:t>
            </a:r>
            <a:r>
              <a:rPr lang="en-US" dirty="0" smtClean="0"/>
              <a:t> process is used </a:t>
            </a:r>
            <a:r>
              <a:rPr lang="en-US" b="1" i="1" u="sng" dirty="0" smtClean="0"/>
              <a:t>DURING</a:t>
            </a:r>
            <a:r>
              <a:rPr lang="en-US" dirty="0" smtClean="0"/>
              <a:t> the project</a:t>
            </a:r>
          </a:p>
          <a:p>
            <a:pPr lvl="1"/>
            <a:r>
              <a:rPr lang="en-US" dirty="0" smtClean="0"/>
              <a:t>Stand alone project report is submitted for a </a:t>
            </a:r>
            <a:r>
              <a:rPr lang="en-US" b="1" i="1" u="sng" dirty="0" smtClean="0"/>
              <a:t>LETTER GRADE</a:t>
            </a:r>
          </a:p>
          <a:p>
            <a:pPr lvl="1"/>
            <a:endParaRPr lang="en-US" b="1" u="sng" dirty="0" smtClean="0"/>
          </a:p>
          <a:p>
            <a:r>
              <a:rPr lang="en-US" b="1" dirty="0" smtClean="0"/>
              <a:t>Six Sigma Project Report:</a:t>
            </a:r>
          </a:p>
          <a:p>
            <a:pPr lvl="1"/>
            <a:r>
              <a:rPr lang="en-US" dirty="0" smtClean="0"/>
              <a:t>Report Structure:</a:t>
            </a:r>
          </a:p>
          <a:p>
            <a:pPr lvl="2"/>
            <a:r>
              <a:rPr lang="en-US" i="1" dirty="0" smtClean="0"/>
              <a:t>Cover Page</a:t>
            </a:r>
          </a:p>
          <a:p>
            <a:pPr lvl="2"/>
            <a:r>
              <a:rPr lang="en-US" i="1" dirty="0" smtClean="0"/>
              <a:t>Introduction &amp; Problem Statement</a:t>
            </a:r>
          </a:p>
          <a:p>
            <a:pPr lvl="2"/>
            <a:r>
              <a:rPr lang="en-US" i="1" dirty="0" smtClean="0"/>
              <a:t>Headings for DMAIC Sections</a:t>
            </a:r>
          </a:p>
          <a:p>
            <a:pPr lvl="2"/>
            <a:r>
              <a:rPr lang="en-US" i="1" dirty="0" smtClean="0"/>
              <a:t>Recommendations, Conclusions and Acknowledgements</a:t>
            </a:r>
          </a:p>
          <a:p>
            <a:pPr lvl="2"/>
            <a:r>
              <a:rPr lang="en-US" i="1" dirty="0" smtClean="0"/>
              <a:t>References</a:t>
            </a:r>
          </a:p>
          <a:p>
            <a:pPr lvl="2"/>
            <a:r>
              <a:rPr lang="en-US" i="1" dirty="0" smtClean="0"/>
              <a:t>Appendices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Report is due at </a:t>
            </a:r>
            <a:r>
              <a:rPr lang="en-US" b="1" i="1" u="sng" dirty="0" smtClean="0"/>
              <a:t>NOON</a:t>
            </a:r>
            <a:r>
              <a:rPr lang="en-US" b="1" dirty="0" smtClean="0"/>
              <a:t> on </a:t>
            </a:r>
            <a:r>
              <a:rPr lang="en-US" b="1" i="1" u="sng" dirty="0" smtClean="0"/>
              <a:t>Last day</a:t>
            </a:r>
            <a:r>
              <a:rPr lang="en-US" b="1" dirty="0" smtClean="0"/>
              <a:t> of Finals Week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12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n-US" sz="3600" dirty="0" smtClean="0"/>
              <a:t>ROJECT</a:t>
            </a:r>
            <a:r>
              <a:rPr lang="en-US" dirty="0" smtClean="0"/>
              <a:t> M</a:t>
            </a:r>
            <a:r>
              <a:rPr lang="en-US" sz="3600" dirty="0" smtClean="0"/>
              <a:t>ANAGEMENT</a:t>
            </a:r>
            <a:r>
              <a:rPr lang="en-US" dirty="0" smtClean="0"/>
              <a:t> P</a:t>
            </a:r>
            <a:r>
              <a:rPr lang="en-US" sz="3600" dirty="0" smtClean="0"/>
              <a:t>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IEEM Senior Design Projects address REAL problems: </a:t>
            </a:r>
          </a:p>
          <a:p>
            <a:pPr lvl="1"/>
            <a:r>
              <a:rPr lang="en-US" b="1" dirty="0" smtClean="0"/>
              <a:t>IEEM</a:t>
            </a:r>
            <a:r>
              <a:rPr lang="en-US" dirty="0" smtClean="0"/>
              <a:t> developed expertise is demonstrated </a:t>
            </a:r>
            <a:r>
              <a:rPr lang="en-US" b="1" i="1" u="sng" dirty="0" smtClean="0"/>
              <a:t>DURING</a:t>
            </a:r>
            <a:r>
              <a:rPr lang="en-US" dirty="0" smtClean="0"/>
              <a:t> the project</a:t>
            </a:r>
          </a:p>
          <a:p>
            <a:pPr lvl="2"/>
            <a:r>
              <a:rPr lang="en-US" dirty="0" smtClean="0"/>
              <a:t>IEEM Project Rubric considers:  </a:t>
            </a:r>
            <a:r>
              <a:rPr lang="en-US" i="1" dirty="0" smtClean="0"/>
              <a:t>Context, Analysis, Recommendations, and Communication</a:t>
            </a:r>
          </a:p>
          <a:p>
            <a:pPr lvl="2"/>
            <a:r>
              <a:rPr lang="en-US" dirty="0" smtClean="0"/>
              <a:t>ALL projects require management of the “triple constraint”:  </a:t>
            </a:r>
            <a:r>
              <a:rPr lang="en-US" i="1" dirty="0" smtClean="0"/>
              <a:t>Time, Budget, and Function</a:t>
            </a:r>
          </a:p>
          <a:p>
            <a:pPr lvl="1"/>
            <a:r>
              <a:rPr lang="en-US" dirty="0" smtClean="0"/>
              <a:t>Result of each term is an earned </a:t>
            </a:r>
            <a:r>
              <a:rPr lang="en-US" b="1" i="1" u="sng" dirty="0" smtClean="0"/>
              <a:t>LETTER GRADE</a:t>
            </a:r>
          </a:p>
          <a:p>
            <a:pPr lvl="1"/>
            <a:endParaRPr lang="en-US" sz="1500" b="1" u="sng" dirty="0" smtClean="0"/>
          </a:p>
          <a:p>
            <a:r>
              <a:rPr lang="en-US" b="1" dirty="0" smtClean="0"/>
              <a:t>Senior Design Project Process:</a:t>
            </a:r>
          </a:p>
          <a:p>
            <a:pPr lvl="2"/>
            <a:r>
              <a:rPr lang="en-US" i="1" dirty="0" smtClean="0"/>
              <a:t>Draft Team Formation</a:t>
            </a:r>
          </a:p>
          <a:p>
            <a:pPr lvl="3"/>
            <a:r>
              <a:rPr lang="en-US" i="1" dirty="0" smtClean="0"/>
              <a:t>Individual Resumes</a:t>
            </a:r>
          </a:p>
          <a:p>
            <a:pPr lvl="3"/>
            <a:r>
              <a:rPr lang="en-US" b="1" dirty="0" smtClean="0"/>
              <a:t>Client-Team Meetings</a:t>
            </a:r>
          </a:p>
          <a:p>
            <a:pPr lvl="2"/>
            <a:r>
              <a:rPr lang="en-US" i="1" dirty="0" smtClean="0"/>
              <a:t>Engineering Project Proposal &amp; Documentation</a:t>
            </a:r>
          </a:p>
          <a:p>
            <a:pPr lvl="3"/>
            <a:r>
              <a:rPr lang="en-US" b="1" dirty="0" smtClean="0"/>
              <a:t>Conceptual Design Development</a:t>
            </a:r>
          </a:p>
          <a:p>
            <a:pPr lvl="3"/>
            <a:r>
              <a:rPr lang="en-US" i="1" dirty="0" smtClean="0"/>
              <a:t>Progress Reporting</a:t>
            </a:r>
          </a:p>
          <a:p>
            <a:pPr lvl="2"/>
            <a:r>
              <a:rPr lang="en-US" i="1" dirty="0" smtClean="0"/>
              <a:t>Conceptual Design Presentation</a:t>
            </a:r>
          </a:p>
          <a:p>
            <a:pPr lvl="3"/>
            <a:r>
              <a:rPr lang="en-US" b="1" dirty="0" smtClean="0"/>
              <a:t>Design Development &amp; Testing</a:t>
            </a:r>
          </a:p>
          <a:p>
            <a:pPr lvl="3"/>
            <a:r>
              <a:rPr lang="en-US" i="1" dirty="0" smtClean="0"/>
              <a:t>Progress Reporting</a:t>
            </a:r>
          </a:p>
          <a:p>
            <a:pPr lvl="2"/>
            <a:r>
              <a:rPr lang="en-US" i="1" dirty="0" smtClean="0"/>
              <a:t>Results Presentation</a:t>
            </a:r>
          </a:p>
          <a:p>
            <a:pPr lvl="2"/>
            <a:r>
              <a:rPr lang="en-US" i="1" dirty="0" smtClean="0"/>
              <a:t>Final Project Documentation</a:t>
            </a:r>
          </a:p>
          <a:p>
            <a:pPr lvl="2"/>
            <a:endParaRPr lang="en-US" sz="1300" dirty="0" smtClean="0"/>
          </a:p>
          <a:p>
            <a:r>
              <a:rPr lang="en-US" b="1" dirty="0" smtClean="0"/>
              <a:t>Final Documentation is due at </a:t>
            </a:r>
            <a:r>
              <a:rPr lang="en-US" b="1" i="1" u="sng" dirty="0" smtClean="0"/>
              <a:t>NOON</a:t>
            </a:r>
            <a:r>
              <a:rPr lang="en-US" b="1" dirty="0" smtClean="0"/>
              <a:t> on </a:t>
            </a:r>
            <a:r>
              <a:rPr lang="en-US" b="1" i="1" u="sng" dirty="0" smtClean="0"/>
              <a:t>Last day</a:t>
            </a:r>
            <a:r>
              <a:rPr lang="en-US" b="1" dirty="0" smtClean="0"/>
              <a:t> of Finals Week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55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IEEM P</a:t>
            </a:r>
            <a:r>
              <a:rPr lang="en-US" sz="2800" dirty="0" smtClean="0"/>
              <a:t>ROJECT</a:t>
            </a:r>
            <a:r>
              <a:rPr lang="en-US" sz="4000" dirty="0" smtClean="0"/>
              <a:t> &amp; P</a:t>
            </a:r>
            <a:r>
              <a:rPr lang="en-US" sz="2800" dirty="0" smtClean="0"/>
              <a:t>RESENTATION</a:t>
            </a:r>
            <a:r>
              <a:rPr lang="en-US" sz="4000" dirty="0" smtClean="0"/>
              <a:t> R</a:t>
            </a:r>
            <a:r>
              <a:rPr lang="en-US" sz="2800" dirty="0" smtClean="0"/>
              <a:t>UBRIC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437989"/>
              </p:ext>
            </p:extLst>
          </p:nvPr>
        </p:nvGraphicFramePr>
        <p:xfrm>
          <a:off x="380999" y="1600201"/>
          <a:ext cx="8382001" cy="48768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76157"/>
                <a:gridCol w="1676157"/>
                <a:gridCol w="1676157"/>
                <a:gridCol w="1676765"/>
                <a:gridCol w="1676765"/>
              </a:tblGrid>
              <a:tr h="220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E4D4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E4D4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E4D4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E4D4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E4D490"/>
                    </a:solidFill>
                  </a:tcPr>
                </a:tc>
              </a:tr>
              <a:tr h="142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Context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chemeClr val="tx1"/>
                    </a:solidFill>
                  </a:tcPr>
                </a:tc>
              </a:tr>
              <a:tr h="379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Account for Environmental Variables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 anchor="ctr">
                    <a:solidFill>
                      <a:srgbClr val="E4D4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Can identify both engineering and other environmental variables apropos to issue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Can identify engineering related environmental variables apropos to the issue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Can identify environmental variables, but unsure which are related to the issue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Fails to identify environmental variables or see the need for these variables 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CF1E7"/>
                    </a:solidFill>
                  </a:tcPr>
                </a:tc>
              </a:tr>
              <a:tr h="252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Define Problem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 anchor="ctr">
                    <a:solidFill>
                      <a:srgbClr val="E4D4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Root cause(s) of problem determined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Root cause(s) looked for, but process ended too soon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Multiple symptoms aggregated as problem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First symptom seen “defined” as the problem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CF1E7"/>
                    </a:solidFill>
                  </a:tcPr>
                </a:tc>
              </a:tr>
              <a:tr h="252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Gather Evidence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 anchor="ctr">
                    <a:solidFill>
                      <a:srgbClr val="E4D4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Wide range of appropriate evidence sources used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Some appropriate evidence sources used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Evidence sources used, but not entirely appropriate to issue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No or inappropriate evidence sources used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CF1E7"/>
                    </a:solidFill>
                  </a:tcPr>
                </a:tc>
              </a:tr>
              <a:tr h="142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Analysis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chemeClr val="tx1"/>
                    </a:solidFill>
                  </a:tcPr>
                </a:tc>
              </a:tr>
              <a:tr h="343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Choose Appropriate Tools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 anchor="ctr">
                    <a:solidFill>
                      <a:srgbClr val="E4D4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Both quantitative and qualitative tools used as appropriate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Uses quantitative tools as appropriate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Uses tools, but tools are not appropriate to issue 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No tools or frameworks used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CF1E7"/>
                    </a:solidFill>
                  </a:tcPr>
                </a:tc>
              </a:tr>
              <a:tr h="379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Develop a Chain of Evidence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 anchor="ctr">
                    <a:solidFill>
                      <a:srgbClr val="E4D4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Clear links – uses data in its context and connects data using appropriate tools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Links – uses data and connects using appropriate tools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Almost links – based on inadequate data or tools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No links – no chain of evidence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CF1E7"/>
                    </a:solidFill>
                  </a:tcPr>
                </a:tc>
              </a:tr>
              <a:tr h="142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Recommendations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chemeClr val="tx1"/>
                    </a:solidFill>
                  </a:tcPr>
                </a:tc>
              </a:tr>
              <a:tr h="458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Make Choices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 anchor="ctr">
                    <a:solidFill>
                      <a:srgbClr val="E4D4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Recommendation links to chain of evidence and shows consideration of additional alternatives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Recommendation links to chain of evidence but comes from the “canned” set of alternatives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Recommendation does not link to chain of evidence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No recommendation made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CF1E7"/>
                    </a:solidFill>
                  </a:tcPr>
                </a:tc>
              </a:tr>
              <a:tr h="5732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Reasonable Solutions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 anchor="ctr">
                    <a:solidFill>
                      <a:srgbClr val="E4D4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Solution(s) considers implementation concerns, level of actual improvement, economic impact, social impact, and ethics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Solution(s) considers implementation concerns and economic impact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Solution(s) is technically feasible, but no additional concerns are considered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Solution(s) is not feasible 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CF1E7"/>
                    </a:solidFill>
                  </a:tcPr>
                </a:tc>
              </a:tr>
              <a:tr h="142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Communication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chemeClr val="tx1"/>
                    </a:solidFill>
                  </a:tcPr>
                </a:tc>
              </a:tr>
              <a:tr h="632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Clarity of Argument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 anchor="ctr">
                    <a:solidFill>
                      <a:srgbClr val="E4D4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Presentation of argument demonstrates problem definition, chain of evidence, analysis, and recommendation in easy to follow manner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Presentation of argument demonstrates problem definition, chain of evidence, analysis, and recommendation but not easy to follow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Presentation of argument demonstrates only parts of: problem definition, chain of evidence, analysis, and recommendation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Presentation of argument cannot be followed by reasonable audience member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CF1E7"/>
                    </a:solidFill>
                  </a:tcPr>
                </a:tc>
              </a:tr>
              <a:tr h="813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Professional Presentation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 anchor="ctr">
                    <a:solidFill>
                      <a:srgbClr val="E4D4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Well organized, uses professional language and grammar, appropriate use of tables, figures,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  <a:effectLst/>
                        </a:rPr>
                        <a:t>etc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, aimed at audience 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Somewhat 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</a:rPr>
                        <a:t>organized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, mostly uses professional language and grammar, appropriate use of tables, figures,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  <a:effectLst/>
                        </a:rPr>
                        <a:t>etc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, mostly aimed at audience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Somewhat organized, poor grammar, uses texting language, needed figures, tables,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  <a:effectLst/>
                        </a:rPr>
                        <a:t>etc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 present and appropriate, not aimed at audience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No organization, poor grammar, uses texting language, needed figures, tables,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  <a:effectLst/>
                        </a:rPr>
                        <a:t>etc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 not present, not aimed at audience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77" marR="53377" marT="0" marB="0"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4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n-US" sz="3600" dirty="0" smtClean="0"/>
              <a:t>ROJECT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sz="3600" dirty="0" smtClean="0"/>
              <a:t>ROPOSAL</a:t>
            </a:r>
            <a:r>
              <a:rPr lang="en-US" dirty="0" smtClean="0"/>
              <a:t> P</a:t>
            </a:r>
            <a:r>
              <a:rPr lang="en-US" sz="3600" dirty="0" smtClean="0"/>
              <a:t>REPARATION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endParaRPr lang="en-US" sz="1500" b="1" u="sng" dirty="0" smtClean="0"/>
          </a:p>
          <a:p>
            <a:r>
              <a:rPr lang="en-US" b="1" dirty="0" smtClean="0"/>
              <a:t>Engineering Project Proposal Sections:</a:t>
            </a:r>
          </a:p>
          <a:p>
            <a:pPr lvl="2"/>
            <a:r>
              <a:rPr lang="en-US" i="1" dirty="0"/>
              <a:t>Cover </a:t>
            </a:r>
            <a:r>
              <a:rPr lang="en-US" i="1" dirty="0" smtClean="0"/>
              <a:t>Page</a:t>
            </a:r>
          </a:p>
          <a:p>
            <a:pPr lvl="2"/>
            <a:r>
              <a:rPr lang="en-US" i="1" dirty="0" smtClean="0"/>
              <a:t>Executive Summary</a:t>
            </a:r>
            <a:endParaRPr lang="en-US" i="1" dirty="0"/>
          </a:p>
          <a:p>
            <a:pPr lvl="2"/>
            <a:r>
              <a:rPr lang="en-US" i="1" dirty="0"/>
              <a:t>Introduction </a:t>
            </a:r>
            <a:endParaRPr lang="en-US" i="1" dirty="0" smtClean="0"/>
          </a:p>
          <a:p>
            <a:pPr lvl="3"/>
            <a:r>
              <a:rPr lang="en-US" b="1" i="1" dirty="0" smtClean="0"/>
              <a:t>Problem Statement</a:t>
            </a:r>
          </a:p>
          <a:p>
            <a:pPr lvl="3"/>
            <a:r>
              <a:rPr lang="en-US" b="1" i="1" dirty="0" smtClean="0"/>
              <a:t>Constraints</a:t>
            </a:r>
            <a:endParaRPr lang="en-US" b="1" i="1" dirty="0"/>
          </a:p>
          <a:p>
            <a:pPr lvl="2"/>
            <a:r>
              <a:rPr lang="en-US" i="1" dirty="0" smtClean="0"/>
              <a:t>Scope of Work</a:t>
            </a:r>
          </a:p>
          <a:p>
            <a:pPr lvl="3"/>
            <a:r>
              <a:rPr lang="en-US" b="1" i="1" dirty="0" smtClean="0"/>
              <a:t>Deliverables</a:t>
            </a:r>
          </a:p>
          <a:p>
            <a:pPr lvl="3"/>
            <a:r>
              <a:rPr lang="en-US" b="1" i="1" dirty="0" smtClean="0"/>
              <a:t>Tasks</a:t>
            </a:r>
          </a:p>
          <a:p>
            <a:pPr lvl="3"/>
            <a:r>
              <a:rPr lang="en-US" b="1" i="1" dirty="0" smtClean="0"/>
              <a:t>Timing</a:t>
            </a:r>
          </a:p>
          <a:p>
            <a:pPr lvl="3"/>
            <a:r>
              <a:rPr lang="en-US" b="1" i="1" dirty="0" smtClean="0"/>
              <a:t>Budget</a:t>
            </a:r>
            <a:endParaRPr lang="en-US" b="1" i="1" dirty="0"/>
          </a:p>
          <a:p>
            <a:pPr lvl="2"/>
            <a:r>
              <a:rPr lang="en-US" i="1" dirty="0" smtClean="0"/>
              <a:t>Team Qualifications</a:t>
            </a:r>
          </a:p>
          <a:p>
            <a:pPr lvl="3"/>
            <a:r>
              <a:rPr lang="en-US" b="1" i="1" dirty="0" smtClean="0"/>
              <a:t>Team Members and Roles</a:t>
            </a:r>
          </a:p>
          <a:p>
            <a:pPr lvl="3"/>
            <a:r>
              <a:rPr lang="en-US" b="1" i="1" dirty="0" smtClean="0"/>
              <a:t>Summary of Team Qualifications</a:t>
            </a:r>
          </a:p>
          <a:p>
            <a:pPr lvl="2"/>
            <a:r>
              <a:rPr lang="en-US" i="1" dirty="0" smtClean="0"/>
              <a:t>Conclusions </a:t>
            </a:r>
            <a:r>
              <a:rPr lang="en-US" i="1" dirty="0"/>
              <a:t>and </a:t>
            </a:r>
            <a:r>
              <a:rPr lang="en-US" i="1" dirty="0" smtClean="0"/>
              <a:t>Recommendations </a:t>
            </a:r>
          </a:p>
          <a:p>
            <a:pPr lvl="2"/>
            <a:r>
              <a:rPr lang="en-US" i="1" dirty="0" smtClean="0"/>
              <a:t>References</a:t>
            </a:r>
            <a:endParaRPr lang="en-US" i="1" dirty="0"/>
          </a:p>
          <a:p>
            <a:pPr lvl="2"/>
            <a:r>
              <a:rPr lang="en-US" i="1" dirty="0"/>
              <a:t>Appendices</a:t>
            </a:r>
          </a:p>
          <a:p>
            <a:pPr lvl="2"/>
            <a:endParaRPr lang="en-US" sz="1300" dirty="0" smtClean="0"/>
          </a:p>
          <a:p>
            <a:r>
              <a:rPr lang="en-US" b="1" dirty="0" smtClean="0"/>
              <a:t>Hard copy of the Project Proposal is due at </a:t>
            </a:r>
            <a:r>
              <a:rPr lang="en-US" b="1" i="1" dirty="0" smtClean="0"/>
              <a:t>5:00 PM, </a:t>
            </a:r>
            <a:r>
              <a:rPr lang="en-US" b="1" i="1" dirty="0" smtClean="0"/>
              <a:t>21 </a:t>
            </a:r>
            <a:r>
              <a:rPr lang="en-US" b="1" i="1" dirty="0" smtClean="0"/>
              <a:t>SEP, </a:t>
            </a:r>
            <a:r>
              <a:rPr lang="en-US" b="1" dirty="0" smtClean="0"/>
              <a:t>at</a:t>
            </a:r>
            <a:r>
              <a:rPr lang="en-US" b="1" i="1" dirty="0" smtClean="0"/>
              <a:t> RM308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72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EE753B-51C4-4CEF-BDEF-86C49787F302}" type="datetime1">
              <a:rPr lang="en-US" altLang="en-US"/>
              <a:pPr/>
              <a:t>9/3/2015</a:t>
            </a:fld>
            <a:endParaRPr lang="en-US" altLang="en-US" dirty="0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6C2E7C-7AF4-4F8E-A366-85D5E756E22B}" type="slidenum">
              <a:rPr lang="en-US" altLang="en-US">
                <a:latin typeface="Arial Black" pitchFamily="34" charset="0"/>
              </a:rPr>
              <a:pPr/>
              <a:t>8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 smtClean="0"/>
              <a:t>Team Composition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Team Size Limitations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Teams can fire non-performers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2000" dirty="0" smtClean="0"/>
              <a:t>Must consult with Dr. Jensen to fire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2000" dirty="0" smtClean="0"/>
              <a:t>Means your team is a person smaller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2000" dirty="0" smtClean="0"/>
              <a:t>Means a fired person is going to have to work REAL hard to pass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9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Ideal Team Size: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2000" dirty="0" smtClean="0"/>
              <a:t>Single discipline team: 	4 persons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2000" dirty="0" smtClean="0"/>
              <a:t>Multi-discipline team:  	4 – 6 persons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2000" dirty="0" smtClean="0"/>
              <a:t>Minimum team size:		3 persons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2000" dirty="0" smtClean="0"/>
              <a:t>There is no team of size  1  	(or 2, at least at the start of Sr. Design, anymore)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9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Be wary of “waterfall” design models for “everything”</a:t>
            </a:r>
          </a:p>
          <a:p>
            <a:pPr lvl="2">
              <a:lnSpc>
                <a:spcPct val="120000"/>
              </a:lnSpc>
            </a:pPr>
            <a:r>
              <a:rPr lang="en-US" altLang="en-US" sz="1900" dirty="0" smtClean="0"/>
              <a:t>Waterfall models have their place – some things cost $$$</a:t>
            </a:r>
          </a:p>
          <a:p>
            <a:pPr lvl="2">
              <a:lnSpc>
                <a:spcPct val="120000"/>
              </a:lnSpc>
            </a:pPr>
            <a:r>
              <a:rPr lang="en-US" altLang="en-US" sz="1900" dirty="0" smtClean="0"/>
              <a:t>Very few designs </a:t>
            </a:r>
            <a:r>
              <a:rPr lang="en-US" altLang="en-US" sz="1900" b="1" i="1" dirty="0" smtClean="0"/>
              <a:t>really</a:t>
            </a:r>
            <a:r>
              <a:rPr lang="en-US" altLang="en-US" sz="1900" dirty="0" smtClean="0"/>
              <a:t> can’t be prototyped inexpensively</a:t>
            </a:r>
          </a:p>
          <a:p>
            <a:pPr lvl="2">
              <a:lnSpc>
                <a:spcPct val="120000"/>
              </a:lnSpc>
            </a:pPr>
            <a:r>
              <a:rPr lang="en-US" altLang="en-US" sz="1900" dirty="0" smtClean="0"/>
              <a:t>Avoid large projects that have leaders without strong project management skills </a:t>
            </a:r>
          </a:p>
          <a:p>
            <a:pPr marL="768096" lvl="2" indent="0">
              <a:lnSpc>
                <a:spcPct val="120000"/>
              </a:lnSpc>
              <a:buNone/>
            </a:pPr>
            <a:r>
              <a:rPr lang="en-US" altLang="en-US" sz="1900" dirty="0" smtClean="0"/>
              <a:t>		</a:t>
            </a:r>
            <a:r>
              <a:rPr lang="en-US" altLang="en-US" sz="1900" b="1" i="1" dirty="0" smtClean="0"/>
              <a:t>especially if the waterfalls can’t be done concurrently!</a:t>
            </a:r>
          </a:p>
          <a:p>
            <a:pPr lvl="2">
              <a:lnSpc>
                <a:spcPct val="120000"/>
              </a:lnSpc>
            </a:pPr>
            <a:r>
              <a:rPr lang="en-US" altLang="en-US" sz="1900" dirty="0" smtClean="0"/>
              <a:t>Avoid any project that doesn’t require </a:t>
            </a:r>
            <a:r>
              <a:rPr lang="en-US" altLang="en-US" sz="1900" b="1" i="1" dirty="0" smtClean="0"/>
              <a:t>every one </a:t>
            </a:r>
            <a:r>
              <a:rPr lang="en-US" altLang="en-US" sz="1900" dirty="0" smtClean="0"/>
              <a:t>to be responsible for progress reporting</a:t>
            </a:r>
          </a:p>
        </p:txBody>
      </p:sp>
    </p:spTree>
    <p:extLst>
      <p:ext uri="{BB962C8B-B14F-4D97-AF65-F5344CB8AC3E}">
        <p14:creationId xmlns:p14="http://schemas.microsoft.com/office/powerpoint/2010/main" val="325884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Potential Design Projects</a:t>
            </a:r>
            <a:endParaRPr lang="en-US" sz="3600" cap="sm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Starting Point for Forming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554</TotalTime>
  <Words>2350</Words>
  <Application>Microsoft Office PowerPoint</Application>
  <PresentationFormat>On-screen Show (4:3)</PresentationFormat>
  <Paragraphs>303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SENIOR DESIGN </vt:lpstr>
      <vt:lpstr>DRAFT TEAM FORMATION</vt:lpstr>
      <vt:lpstr>SAFETY MINOR REQUIREMENTS</vt:lpstr>
      <vt:lpstr>SIX SIGMA CERTIFICATE REQUIREMENTS</vt:lpstr>
      <vt:lpstr>PROJECT MANAGEMENT PROCESS</vt:lpstr>
      <vt:lpstr>IEEM PROJECT &amp; PRESENTATION RUBRIC</vt:lpstr>
      <vt:lpstr>PROJECT PROPOSAL PREPARATION</vt:lpstr>
      <vt:lpstr>Team Composition</vt:lpstr>
      <vt:lpstr>Potential Design Projects</vt:lpstr>
      <vt:lpstr>Project Options</vt:lpstr>
      <vt:lpstr>Multi-Disciplinary Project Options</vt:lpstr>
      <vt:lpstr>LOW COST CNC ROUTER &amp; GLOBAL SUPPLY CHAIN PROJECT</vt:lpstr>
      <vt:lpstr>CNC VERTICAL MILL WORKSTATION PROJECT</vt:lpstr>
      <vt:lpstr>BHW ERGONOMIC  ADJUSTABLE EASEL KIT DESIGN COMPLETION PROJECT</vt:lpstr>
      <vt:lpstr>CNC LATHE (TURNING CENTER) WORKSTATION PROJECT</vt:lpstr>
      <vt:lpstr>3-D PRINTING WORKSTATION PROJECT</vt:lpstr>
      <vt:lpstr>CNC ROUTER/CONVEYOR WORKSTATIONS PROJECT</vt:lpstr>
      <vt:lpstr>Stovetop Access</vt:lpstr>
      <vt:lpstr>RC Central Concessions Overhaul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CATERPILLER LOGISTICS</dc:title>
  <dc:creator>Jensen, Dean H.</dc:creator>
  <cp:lastModifiedBy>Jensen, Dean H.</cp:lastModifiedBy>
  <cp:revision>40</cp:revision>
  <cp:lastPrinted>2012-09-28T16:01:40Z</cp:lastPrinted>
  <dcterms:created xsi:type="dcterms:W3CDTF">2012-09-25T20:56:34Z</dcterms:created>
  <dcterms:modified xsi:type="dcterms:W3CDTF">2015-09-03T15:34:31Z</dcterms:modified>
</cp:coreProperties>
</file>