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84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1E8E82-1B97-45B6-AF72-8B6C7A50AF53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2E9B7B-FCE7-4924-B2E8-7D1A56830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032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B08B048-B9FC-47C5-A8E8-A8ACC4E6C64B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D1977BF-7FA2-4C4C-9F34-B2E9777B02D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B048-B9FC-47C5-A8E8-A8ACC4E6C64B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977BF-7FA2-4C4C-9F34-B2E9777B02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B048-B9FC-47C5-A8E8-A8ACC4E6C64B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D1977BF-7FA2-4C4C-9F34-B2E9777B02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B048-B9FC-47C5-A8E8-A8ACC4E6C64B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977BF-7FA2-4C4C-9F34-B2E9777B02D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B08B048-B9FC-47C5-A8E8-A8ACC4E6C64B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D1977BF-7FA2-4C4C-9F34-B2E9777B02D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B048-B9FC-47C5-A8E8-A8ACC4E6C64B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977BF-7FA2-4C4C-9F34-B2E9777B02D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B048-B9FC-47C5-A8E8-A8ACC4E6C64B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977BF-7FA2-4C4C-9F34-B2E9777B02D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B048-B9FC-47C5-A8E8-A8ACC4E6C64B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977BF-7FA2-4C4C-9F34-B2E9777B02D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B048-B9FC-47C5-A8E8-A8ACC4E6C64B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977BF-7FA2-4C4C-9F34-B2E9777B02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B048-B9FC-47C5-A8E8-A8ACC4E6C64B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D1977BF-7FA2-4C4C-9F34-B2E9777B02D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B048-B9FC-47C5-A8E8-A8ACC4E6C64B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977BF-7FA2-4C4C-9F34-B2E9777B02D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B08B048-B9FC-47C5-A8E8-A8ACC4E6C64B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FD1977BF-7FA2-4C4C-9F34-B2E9777B02D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Quick Review of the Components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DMAIC Cycle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656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CC3300"/>
                </a:solidFill>
              </a:rPr>
              <a:t>DMAIC</a:t>
            </a:r>
            <a:r>
              <a:rPr lang="en-US" dirty="0" smtClean="0"/>
              <a:t> is a </a:t>
            </a:r>
            <a:r>
              <a:rPr lang="en-US" b="1" i="1" dirty="0" smtClean="0">
                <a:solidFill>
                  <a:srgbClr val="CC3300"/>
                </a:solidFill>
              </a:rPr>
              <a:t>data-driven</a:t>
            </a:r>
            <a:r>
              <a:rPr lang="en-US" dirty="0" smtClean="0"/>
              <a:t> process for improving manufacturing, health care, service, and any business process.  The acronym stands for the five steps of the process:</a:t>
            </a:r>
          </a:p>
          <a:p>
            <a:pPr lvl="1"/>
            <a:r>
              <a:rPr lang="en-US" b="1" dirty="0" smtClean="0">
                <a:solidFill>
                  <a:srgbClr val="CC3300"/>
                </a:solidFill>
              </a:rPr>
              <a:t>D</a:t>
            </a:r>
            <a:r>
              <a:rPr lang="en-US" dirty="0" smtClean="0"/>
              <a:t>efine</a:t>
            </a:r>
          </a:p>
          <a:p>
            <a:pPr lvl="1"/>
            <a:r>
              <a:rPr lang="en-US" b="1" dirty="0" smtClean="0">
                <a:solidFill>
                  <a:srgbClr val="CC3300"/>
                </a:solidFill>
              </a:rPr>
              <a:t>M</a:t>
            </a:r>
            <a:r>
              <a:rPr lang="en-US" dirty="0" smtClean="0"/>
              <a:t>easure</a:t>
            </a:r>
          </a:p>
          <a:p>
            <a:pPr lvl="1"/>
            <a:r>
              <a:rPr lang="en-US" b="1" dirty="0" smtClean="0">
                <a:solidFill>
                  <a:srgbClr val="CC3300"/>
                </a:solidFill>
              </a:rPr>
              <a:t>A</a:t>
            </a:r>
            <a:r>
              <a:rPr lang="en-US" dirty="0" smtClean="0"/>
              <a:t>nalyze</a:t>
            </a:r>
          </a:p>
          <a:p>
            <a:pPr lvl="1"/>
            <a:r>
              <a:rPr lang="en-US" b="1" dirty="0" smtClean="0">
                <a:solidFill>
                  <a:srgbClr val="CC3300"/>
                </a:solidFill>
              </a:rPr>
              <a:t>I</a:t>
            </a:r>
            <a:r>
              <a:rPr lang="en-US" dirty="0" smtClean="0"/>
              <a:t>mprove</a:t>
            </a:r>
          </a:p>
          <a:p>
            <a:pPr lvl="1"/>
            <a:r>
              <a:rPr lang="en-US" b="1" dirty="0" smtClean="0">
                <a:solidFill>
                  <a:srgbClr val="CC3300"/>
                </a:solidFill>
              </a:rPr>
              <a:t>C</a:t>
            </a:r>
            <a:r>
              <a:rPr lang="en-US" dirty="0" smtClean="0"/>
              <a:t>ontrol </a:t>
            </a:r>
          </a:p>
          <a:p>
            <a:pPr lvl="1"/>
            <a:endParaRPr lang="en-US" sz="900" dirty="0" smtClean="0"/>
          </a:p>
          <a:p>
            <a:r>
              <a:rPr lang="en-US" dirty="0" smtClean="0"/>
              <a:t>The cycle is </a:t>
            </a:r>
            <a:r>
              <a:rPr lang="en-US" b="1" i="1" dirty="0" smtClean="0">
                <a:solidFill>
                  <a:srgbClr val="CC3300"/>
                </a:solidFill>
              </a:rPr>
              <a:t>repeated</a:t>
            </a:r>
            <a:r>
              <a:rPr lang="en-US" dirty="0" smtClean="0"/>
              <a:t>, quickly and continually improving the process and securing business advantages over the long term</a:t>
            </a:r>
          </a:p>
          <a:p>
            <a:pPr lvl="1"/>
            <a:endParaRPr lang="en-US" sz="800" dirty="0" smtClean="0"/>
          </a:p>
          <a:p>
            <a:r>
              <a:rPr lang="en-US" b="1" i="1" dirty="0" smtClean="0"/>
              <a:t>It is </a:t>
            </a:r>
            <a:r>
              <a:rPr lang="en-US" b="1" i="1" u="sng" dirty="0" smtClean="0">
                <a:solidFill>
                  <a:srgbClr val="CC3300"/>
                </a:solidFill>
              </a:rPr>
              <a:t>the</a:t>
            </a:r>
            <a:r>
              <a:rPr lang="en-US" b="1" i="1" dirty="0" smtClean="0"/>
              <a:t> </a:t>
            </a:r>
            <a:r>
              <a:rPr lang="en-US" b="1" i="1" dirty="0" smtClean="0">
                <a:solidFill>
                  <a:srgbClr val="CC3300"/>
                </a:solidFill>
              </a:rPr>
              <a:t>core process cycle for Six Sigma projects</a:t>
            </a:r>
            <a:r>
              <a:rPr lang="en-US" b="1" i="1" dirty="0" smtClean="0"/>
              <a:t>, and the steps may not be left out or performed out-of-order without eventual repercussion.</a:t>
            </a:r>
            <a:endParaRPr lang="en-US" b="1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DMAIC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708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52932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first step of the process, the outcome of the </a:t>
            </a:r>
            <a:r>
              <a:rPr lang="en-US" b="1" dirty="0" smtClean="0">
                <a:solidFill>
                  <a:srgbClr val="CC3300"/>
                </a:solidFill>
              </a:rPr>
              <a:t>DEFINE</a:t>
            </a:r>
            <a:r>
              <a:rPr lang="en-US" dirty="0" smtClean="0"/>
              <a:t> stage is to have a clear understanding of </a:t>
            </a:r>
            <a:r>
              <a:rPr lang="en-US" dirty="0" smtClean="0">
                <a:solidFill>
                  <a:srgbClr val="CC3300"/>
                </a:solidFill>
              </a:rPr>
              <a:t>the problem </a:t>
            </a:r>
            <a:r>
              <a:rPr lang="en-US" dirty="0" smtClean="0"/>
              <a:t>to be addressed, the improvement </a:t>
            </a:r>
            <a:r>
              <a:rPr lang="en-US" dirty="0"/>
              <a:t>level to be achieved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C3300"/>
                </a:solidFill>
              </a:rPr>
              <a:t>(objective)</a:t>
            </a:r>
            <a:r>
              <a:rPr lang="en-US" dirty="0" smtClean="0"/>
              <a:t>, and the relevant </a:t>
            </a:r>
            <a:r>
              <a:rPr lang="en-US" dirty="0" smtClean="0">
                <a:solidFill>
                  <a:srgbClr val="CC3300"/>
                </a:solidFill>
              </a:rPr>
              <a:t>facts</a:t>
            </a:r>
            <a:r>
              <a:rPr lang="en-US" dirty="0" smtClean="0"/>
              <a:t>.</a:t>
            </a:r>
          </a:p>
          <a:p>
            <a:endParaRPr lang="en-US" sz="600" dirty="0" smtClean="0"/>
          </a:p>
          <a:p>
            <a:r>
              <a:rPr lang="en-US" dirty="0" smtClean="0"/>
              <a:t>The DEFINE stage will clarify </a:t>
            </a:r>
            <a:r>
              <a:rPr lang="en-US" b="1" i="1" dirty="0" smtClean="0">
                <a:solidFill>
                  <a:srgbClr val="CC3300"/>
                </a:solidFill>
              </a:rPr>
              <a:t>in-writing:</a:t>
            </a:r>
          </a:p>
          <a:p>
            <a:pPr lvl="1"/>
            <a:r>
              <a:rPr lang="en-US" dirty="0" smtClean="0"/>
              <a:t>A statement of the problem</a:t>
            </a:r>
          </a:p>
          <a:p>
            <a:pPr lvl="2"/>
            <a:r>
              <a:rPr lang="en-US" dirty="0" smtClean="0"/>
              <a:t>Including clarifying the relevant facts</a:t>
            </a:r>
          </a:p>
          <a:p>
            <a:pPr lvl="1"/>
            <a:r>
              <a:rPr lang="en-US" dirty="0"/>
              <a:t>The process(</a:t>
            </a:r>
            <a:r>
              <a:rPr lang="en-US" dirty="0" err="1"/>
              <a:t>es</a:t>
            </a:r>
            <a:r>
              <a:rPr lang="en-US" dirty="0"/>
              <a:t>) targeted for </a:t>
            </a:r>
            <a:r>
              <a:rPr lang="en-US" dirty="0" smtClean="0"/>
              <a:t>improvement</a:t>
            </a:r>
          </a:p>
          <a:p>
            <a:pPr lvl="2"/>
            <a:r>
              <a:rPr lang="en-US" dirty="0" smtClean="0"/>
              <a:t>Including related/affected processes</a:t>
            </a:r>
            <a:endParaRPr lang="en-US" dirty="0"/>
          </a:p>
          <a:p>
            <a:pPr lvl="1"/>
            <a:r>
              <a:rPr lang="en-US" dirty="0" smtClean="0"/>
              <a:t>The user(s) affected by the problem </a:t>
            </a:r>
          </a:p>
          <a:p>
            <a:pPr lvl="2"/>
            <a:r>
              <a:rPr lang="en-US" dirty="0" smtClean="0"/>
              <a:t>Often referred to as the customer(s)</a:t>
            </a:r>
          </a:p>
          <a:p>
            <a:pPr lvl="1"/>
            <a:r>
              <a:rPr lang="en-US" dirty="0" smtClean="0"/>
              <a:t>The process outputs that are critical to quality </a:t>
            </a:r>
          </a:p>
          <a:p>
            <a:pPr lvl="2"/>
            <a:r>
              <a:rPr lang="en-US" b="1" i="1" dirty="0" smtClean="0">
                <a:solidFill>
                  <a:srgbClr val="CC3300"/>
                </a:solidFill>
              </a:rPr>
              <a:t>CTQs</a:t>
            </a:r>
            <a:r>
              <a:rPr lang="en-US" dirty="0" smtClean="0"/>
              <a:t> have a direct impact on actual/perceived quality </a:t>
            </a:r>
            <a:r>
              <a:rPr lang="en-US" b="1" i="1" dirty="0" smtClean="0">
                <a:solidFill>
                  <a:srgbClr val="CC3300"/>
                </a:solidFill>
              </a:rPr>
              <a:t>as defined by the user</a:t>
            </a:r>
          </a:p>
          <a:p>
            <a:pPr lvl="1"/>
            <a:r>
              <a:rPr lang="en-US" dirty="0" smtClean="0"/>
              <a:t>The scope of the project</a:t>
            </a:r>
          </a:p>
          <a:p>
            <a:pPr lvl="2"/>
            <a:r>
              <a:rPr lang="en-US" dirty="0" smtClean="0"/>
              <a:t>Defined boundaries that identify what is considered within/out-of bounds</a:t>
            </a:r>
          </a:p>
          <a:p>
            <a:pPr lvl="2"/>
            <a:endParaRPr lang="en-US" sz="600" dirty="0" smtClean="0"/>
          </a:p>
          <a:p>
            <a:r>
              <a:rPr lang="en-US" dirty="0" smtClean="0"/>
              <a:t>These items result from a </a:t>
            </a:r>
            <a:r>
              <a:rPr lang="en-US" b="1" i="1" dirty="0" smtClean="0">
                <a:solidFill>
                  <a:srgbClr val="CC3300"/>
                </a:solidFill>
              </a:rPr>
              <a:t>consensus</a:t>
            </a:r>
            <a:r>
              <a:rPr lang="en-US" dirty="0" smtClean="0"/>
              <a:t> of the project team members; and frequently, the project stakeholders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43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second step of the process, </a:t>
            </a:r>
            <a:r>
              <a:rPr lang="en-US" b="1" dirty="0" smtClean="0">
                <a:solidFill>
                  <a:srgbClr val="CC3300"/>
                </a:solidFill>
              </a:rPr>
              <a:t>MEASURE</a:t>
            </a:r>
            <a:r>
              <a:rPr lang="en-US" dirty="0" smtClean="0"/>
              <a:t>, is to decide on what are the inputs and output(s) of the process, and how to measure them.  The need for good data is very important, and may take a lot of effort to create a system that:</a:t>
            </a:r>
          </a:p>
          <a:p>
            <a:pPr lvl="1"/>
            <a:r>
              <a:rPr lang="en-US" dirty="0" smtClean="0"/>
              <a:t>Defines the critical inputs in a </a:t>
            </a:r>
            <a:r>
              <a:rPr lang="en-US" b="1" i="1" dirty="0" smtClean="0">
                <a:solidFill>
                  <a:srgbClr val="CC3300"/>
                </a:solidFill>
              </a:rPr>
              <a:t>test-ably measurable </a:t>
            </a:r>
            <a:r>
              <a:rPr lang="en-US" dirty="0" smtClean="0"/>
              <a:t>way</a:t>
            </a:r>
          </a:p>
          <a:p>
            <a:pPr lvl="1"/>
            <a:r>
              <a:rPr lang="en-US" dirty="0" smtClean="0"/>
              <a:t>Defines the process output(s) in a </a:t>
            </a:r>
            <a:r>
              <a:rPr lang="en-US" b="1" i="1" dirty="0" smtClean="0">
                <a:solidFill>
                  <a:srgbClr val="CC3300"/>
                </a:solidFill>
              </a:rPr>
              <a:t>test-ably measurable </a:t>
            </a:r>
            <a:r>
              <a:rPr lang="en-US" dirty="0" smtClean="0"/>
              <a:t>way</a:t>
            </a:r>
          </a:p>
          <a:p>
            <a:pPr lvl="1"/>
            <a:r>
              <a:rPr lang="en-US" dirty="0" smtClean="0"/>
              <a:t>Defines a system for collecting the measurements (measurement plan)</a:t>
            </a:r>
          </a:p>
          <a:p>
            <a:pPr lvl="1"/>
            <a:r>
              <a:rPr lang="en-US" dirty="0" smtClean="0"/>
              <a:t>Tests the measurement system </a:t>
            </a:r>
            <a:r>
              <a:rPr lang="en-US" b="1" i="1" dirty="0" smtClean="0">
                <a:solidFill>
                  <a:srgbClr val="CC3300"/>
                </a:solidFill>
              </a:rPr>
              <a:t>itself</a:t>
            </a:r>
          </a:p>
          <a:p>
            <a:pPr lvl="1"/>
            <a:r>
              <a:rPr lang="en-US" dirty="0" smtClean="0"/>
              <a:t>Collects sufficient data for testable results</a:t>
            </a:r>
          </a:p>
          <a:p>
            <a:r>
              <a:rPr lang="en-US" dirty="0" smtClean="0"/>
              <a:t>Frequently, the measurement system is analyzed for adequacy (gauge R &amp; R study) prior to data collection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810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third step (after collecting the data) is the </a:t>
            </a:r>
            <a:r>
              <a:rPr lang="en-US" b="1" dirty="0" smtClean="0">
                <a:solidFill>
                  <a:srgbClr val="CC3300"/>
                </a:solidFill>
              </a:rPr>
              <a:t>ANALYZE</a:t>
            </a:r>
            <a:r>
              <a:rPr lang="en-US" dirty="0" smtClean="0"/>
              <a:t> stage.  In this stage, one or more of the tools of SQC are used to identify the root cause(s) of poor process performance.  During this stage, the team will:</a:t>
            </a:r>
          </a:p>
          <a:p>
            <a:pPr lvl="1"/>
            <a:r>
              <a:rPr lang="en-US" dirty="0" smtClean="0"/>
              <a:t>Identify </a:t>
            </a:r>
            <a:r>
              <a:rPr lang="en-US" b="1" i="1" dirty="0" smtClean="0">
                <a:solidFill>
                  <a:srgbClr val="CC3300"/>
                </a:solidFill>
              </a:rPr>
              <a:t>sources of variation </a:t>
            </a:r>
            <a:r>
              <a:rPr lang="en-US" dirty="0" smtClean="0"/>
              <a:t>in the process output</a:t>
            </a:r>
          </a:p>
          <a:p>
            <a:pPr lvl="1"/>
            <a:r>
              <a:rPr lang="en-US" dirty="0" smtClean="0"/>
              <a:t>Identify </a:t>
            </a:r>
            <a:r>
              <a:rPr lang="en-US" b="1" i="1" dirty="0" smtClean="0">
                <a:solidFill>
                  <a:srgbClr val="CC3300"/>
                </a:solidFill>
              </a:rPr>
              <a:t>relationship(s)</a:t>
            </a:r>
            <a:r>
              <a:rPr lang="en-US" dirty="0" smtClean="0"/>
              <a:t> between the process inputs and output(s)</a:t>
            </a:r>
          </a:p>
          <a:p>
            <a:pPr lvl="1"/>
            <a:r>
              <a:rPr lang="en-US" dirty="0" smtClean="0"/>
              <a:t>Identify </a:t>
            </a:r>
            <a:r>
              <a:rPr lang="en-US" dirty="0"/>
              <a:t>(</a:t>
            </a:r>
            <a:r>
              <a:rPr lang="en-US" b="1" i="1" dirty="0">
                <a:solidFill>
                  <a:srgbClr val="CC3300"/>
                </a:solidFill>
              </a:rPr>
              <a:t>prioritize</a:t>
            </a:r>
            <a:r>
              <a:rPr lang="en-US" dirty="0" smtClean="0"/>
              <a:t>) the inputs that cause process variation</a:t>
            </a:r>
          </a:p>
          <a:p>
            <a:pPr lvl="1"/>
            <a:r>
              <a:rPr lang="en-US" dirty="0" smtClean="0"/>
              <a:t>Identify (quantitatively/qualitatively) the </a:t>
            </a:r>
            <a:r>
              <a:rPr lang="en-US" b="1" i="1" dirty="0" smtClean="0">
                <a:solidFill>
                  <a:srgbClr val="CC3300"/>
                </a:solidFill>
              </a:rPr>
              <a:t>performance gap </a:t>
            </a:r>
            <a:r>
              <a:rPr lang="en-US" dirty="0" smtClean="0"/>
              <a:t>between the current process output and the output goal</a:t>
            </a:r>
          </a:p>
          <a:p>
            <a:pPr lvl="1"/>
            <a:endParaRPr lang="en-US" sz="800" dirty="0" smtClean="0"/>
          </a:p>
          <a:p>
            <a:r>
              <a:rPr lang="en-US" dirty="0" smtClean="0"/>
              <a:t>One of the end results is that the analyze stage identifies a clear </a:t>
            </a:r>
            <a:r>
              <a:rPr lang="en-US" b="1" i="1" dirty="0" smtClean="0">
                <a:solidFill>
                  <a:srgbClr val="CC3300"/>
                </a:solidFill>
              </a:rPr>
              <a:t>performance baseline </a:t>
            </a:r>
            <a:r>
              <a:rPr lang="en-US" dirty="0" smtClean="0"/>
              <a:t>from which to clearly identify significant and/or sustainable improvements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955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>
                <a:solidFill>
                  <a:srgbClr val="CC3300"/>
                </a:solidFill>
              </a:rPr>
              <a:t>IMPROVE</a:t>
            </a:r>
            <a:r>
              <a:rPr lang="en-US" dirty="0" smtClean="0"/>
              <a:t> stage is the fourth step in the cycle.  In this stage, </a:t>
            </a:r>
            <a:r>
              <a:rPr lang="en-US" i="1" dirty="0" smtClean="0">
                <a:solidFill>
                  <a:srgbClr val="CC3300"/>
                </a:solidFill>
              </a:rPr>
              <a:t>creative and quantitative tools </a:t>
            </a:r>
            <a:r>
              <a:rPr lang="en-US" dirty="0" smtClean="0"/>
              <a:t>are used to innovate the process, moving its measurable operation towards the goal.  Solutions may be identified or improved by using tools like:</a:t>
            </a:r>
          </a:p>
          <a:p>
            <a:pPr lvl="1"/>
            <a:r>
              <a:rPr lang="en-US" dirty="0" smtClean="0"/>
              <a:t>Brainstorming </a:t>
            </a:r>
          </a:p>
          <a:p>
            <a:pPr lvl="1"/>
            <a:r>
              <a:rPr lang="en-US" dirty="0" smtClean="0"/>
              <a:t>5 Whys</a:t>
            </a:r>
          </a:p>
          <a:p>
            <a:pPr lvl="1"/>
            <a:r>
              <a:rPr lang="en-US" dirty="0" smtClean="0"/>
              <a:t>(Ishikawa) Fishbone Diagrams</a:t>
            </a:r>
          </a:p>
          <a:p>
            <a:pPr lvl="1"/>
            <a:r>
              <a:rPr lang="en-US" dirty="0" smtClean="0"/>
              <a:t>Design of Experiments</a:t>
            </a:r>
          </a:p>
          <a:p>
            <a:pPr lvl="1"/>
            <a:r>
              <a:rPr lang="en-US" dirty="0" smtClean="0"/>
              <a:t>Failure Mode &amp; Effects Analysis (FMEA)</a:t>
            </a:r>
          </a:p>
          <a:p>
            <a:pPr lvl="1"/>
            <a:endParaRPr lang="en-US" sz="800" dirty="0" smtClean="0"/>
          </a:p>
          <a:p>
            <a:r>
              <a:rPr lang="en-US" dirty="0" smtClean="0"/>
              <a:t>The outcome of this stage is to </a:t>
            </a:r>
            <a:r>
              <a:rPr lang="en-US" b="1" i="1" dirty="0" smtClean="0">
                <a:solidFill>
                  <a:srgbClr val="CC3300"/>
                </a:solidFill>
              </a:rPr>
              <a:t>test-ably deploy </a:t>
            </a:r>
            <a:r>
              <a:rPr lang="en-US" dirty="0" smtClean="0"/>
              <a:t>improvements according to a </a:t>
            </a:r>
            <a:r>
              <a:rPr lang="en-US" b="1" i="1" dirty="0" smtClean="0">
                <a:solidFill>
                  <a:srgbClr val="CC3300"/>
                </a:solidFill>
              </a:rPr>
              <a:t>detailed and documented implementation plan</a:t>
            </a:r>
            <a:endParaRPr lang="en-US" b="1" i="1" dirty="0">
              <a:solidFill>
                <a:srgbClr val="CC33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795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last stage before the improvement cycle repeats is </a:t>
            </a:r>
            <a:r>
              <a:rPr lang="en-US" b="1" dirty="0" smtClean="0">
                <a:solidFill>
                  <a:srgbClr val="CC3300"/>
                </a:solidFill>
              </a:rPr>
              <a:t>CONTROL</a:t>
            </a:r>
            <a:r>
              <a:rPr lang="en-US" dirty="0" smtClean="0"/>
              <a:t>.  In this step, the team:</a:t>
            </a:r>
          </a:p>
          <a:p>
            <a:pPr lvl="1"/>
            <a:r>
              <a:rPr lang="en-US" dirty="0" smtClean="0"/>
              <a:t>Creates a </a:t>
            </a:r>
            <a:r>
              <a:rPr lang="en-US" b="1" i="1" dirty="0" smtClean="0">
                <a:solidFill>
                  <a:srgbClr val="CC3300"/>
                </a:solidFill>
              </a:rPr>
              <a:t>plan to sustain </a:t>
            </a:r>
            <a:r>
              <a:rPr lang="en-US" dirty="0" smtClean="0"/>
              <a:t>the improvements </a:t>
            </a:r>
          </a:p>
          <a:p>
            <a:pPr lvl="1"/>
            <a:r>
              <a:rPr lang="en-US" dirty="0" smtClean="0"/>
              <a:t>Documents their efforts and </a:t>
            </a:r>
            <a:r>
              <a:rPr lang="en-US" b="1" i="1" dirty="0" smtClean="0">
                <a:solidFill>
                  <a:srgbClr val="CC3300"/>
                </a:solidFill>
              </a:rPr>
              <a:t>the new baseline </a:t>
            </a:r>
          </a:p>
          <a:p>
            <a:pPr lvl="1"/>
            <a:r>
              <a:rPr lang="en-US" dirty="0" smtClean="0"/>
              <a:t>Implements a strategy to </a:t>
            </a:r>
            <a:r>
              <a:rPr lang="en-US" b="1" i="1" dirty="0" smtClean="0">
                <a:solidFill>
                  <a:srgbClr val="CC3300"/>
                </a:solidFill>
              </a:rPr>
              <a:t>test-ably identify when the process is not operating as designed</a:t>
            </a:r>
          </a:p>
          <a:p>
            <a:pPr lvl="2"/>
            <a:r>
              <a:rPr lang="en-US" dirty="0" smtClean="0"/>
              <a:t>This may include the calculation of preliminary control limits, and recalculation of these limits if </a:t>
            </a:r>
            <a:r>
              <a:rPr lang="en-US" b="1" i="1" dirty="0" smtClean="0">
                <a:solidFill>
                  <a:srgbClr val="CC3300"/>
                </a:solidFill>
              </a:rPr>
              <a:t>statistical process control charts </a:t>
            </a:r>
            <a:r>
              <a:rPr lang="en-US" dirty="0" smtClean="0"/>
              <a:t>are used</a:t>
            </a:r>
          </a:p>
          <a:p>
            <a:pPr lvl="2"/>
            <a:r>
              <a:rPr lang="en-US" b="1" i="1" dirty="0" smtClean="0">
                <a:solidFill>
                  <a:srgbClr val="CC3300"/>
                </a:solidFill>
              </a:rPr>
              <a:t>Check sheets </a:t>
            </a:r>
            <a:r>
              <a:rPr lang="en-US" dirty="0" smtClean="0"/>
              <a:t>and </a:t>
            </a:r>
            <a:r>
              <a:rPr lang="en-US" b="1" i="1" dirty="0" smtClean="0">
                <a:solidFill>
                  <a:srgbClr val="CC3300"/>
                </a:solidFill>
              </a:rPr>
              <a:t>variance reports </a:t>
            </a:r>
            <a:r>
              <a:rPr lang="en-US" dirty="0" smtClean="0"/>
              <a:t>are other tools that may be deployed to sustain improvements, provided that sufficiently detailed instructions are included to identify when </a:t>
            </a:r>
            <a:r>
              <a:rPr lang="en-US" b="1" i="1" dirty="0" smtClean="0">
                <a:solidFill>
                  <a:srgbClr val="CC3300"/>
                </a:solidFill>
              </a:rPr>
              <a:t>assignable/special causes</a:t>
            </a:r>
            <a:r>
              <a:rPr lang="en-US" dirty="0" smtClean="0"/>
              <a:t> require action</a:t>
            </a:r>
          </a:p>
          <a:p>
            <a:pPr lvl="1"/>
            <a:endParaRPr lang="en-US" sz="800" dirty="0" smtClean="0"/>
          </a:p>
          <a:p>
            <a:r>
              <a:rPr lang="en-US" dirty="0" smtClean="0"/>
              <a:t>This stage continues as long as monitored improvements result in continued success or until management decides to further improve the process (and the DMAIC cycle repeats)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613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For the </a:t>
            </a:r>
            <a:r>
              <a:rPr lang="en-US" b="1" dirty="0" smtClean="0">
                <a:solidFill>
                  <a:srgbClr val="CC3300"/>
                </a:solidFill>
              </a:rPr>
              <a:t>SDSM&amp;T Six Sigma Greenbelt Project</a:t>
            </a:r>
            <a:r>
              <a:rPr lang="en-US" dirty="0" smtClean="0"/>
              <a:t>, you will be required to document how each of these steps was performed </a:t>
            </a:r>
            <a:r>
              <a:rPr lang="en-US" b="1" i="1" dirty="0" smtClean="0">
                <a:solidFill>
                  <a:srgbClr val="CC3300"/>
                </a:solidFill>
              </a:rPr>
              <a:t>during the implementation of an actual project</a:t>
            </a:r>
            <a:r>
              <a:rPr lang="en-US" dirty="0" smtClean="0"/>
              <a:t>.  This includes documenting use of at least some of the tools appropriate to the project in some detail.</a:t>
            </a:r>
          </a:p>
          <a:p>
            <a:endParaRPr lang="en-US" sz="1000" dirty="0" smtClean="0"/>
          </a:p>
          <a:p>
            <a:r>
              <a:rPr lang="en-US" dirty="0"/>
              <a:t>Due to the time-frame frequently inherent to the final stage, SDSM&amp;T does not require completion of the </a:t>
            </a:r>
            <a:r>
              <a:rPr lang="en-US" b="1" dirty="0">
                <a:solidFill>
                  <a:srgbClr val="CC3300"/>
                </a:solidFill>
              </a:rPr>
              <a:t>CONTROL</a:t>
            </a:r>
            <a:r>
              <a:rPr lang="en-US" dirty="0"/>
              <a:t> step, but it does require the documentation of the control plan, including identification of control chart types and calculation of preliminary control limits, </a:t>
            </a:r>
            <a:r>
              <a:rPr lang="en-US" dirty="0" smtClean="0"/>
              <a:t>if </a:t>
            </a:r>
            <a:r>
              <a:rPr lang="en-US" dirty="0"/>
              <a:t>appropriate</a:t>
            </a:r>
            <a:r>
              <a:rPr lang="en-US" dirty="0" smtClean="0"/>
              <a:t>.</a:t>
            </a:r>
          </a:p>
          <a:p>
            <a:endParaRPr lang="en-US" sz="1000" dirty="0"/>
          </a:p>
          <a:p>
            <a:r>
              <a:rPr lang="en-US" dirty="0" smtClean="0"/>
              <a:t>The Six Sigma Project may be done in conjunction with any of the following:</a:t>
            </a:r>
          </a:p>
          <a:p>
            <a:pPr lvl="1"/>
            <a:r>
              <a:rPr lang="en-US" dirty="0" smtClean="0"/>
              <a:t>Outside Employment 	(with permission of your employer)</a:t>
            </a:r>
          </a:p>
          <a:p>
            <a:pPr lvl="1"/>
            <a:r>
              <a:rPr lang="en-US" dirty="0" smtClean="0"/>
              <a:t>Co ops 		(</a:t>
            </a:r>
            <a:r>
              <a:rPr lang="en-US" dirty="0"/>
              <a:t>with permission of your employer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Internships 		(</a:t>
            </a:r>
            <a:r>
              <a:rPr lang="en-US" dirty="0"/>
              <a:t>with permission of your employer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Course Projects	(with permission of your instructor)</a:t>
            </a:r>
          </a:p>
          <a:p>
            <a:pPr lvl="1"/>
            <a:r>
              <a:rPr lang="en-US" dirty="0" smtClean="0"/>
              <a:t>Senior Design projects … and others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The Six Sigma Project Report is required, and while you may use material from any of the above projects, the submitted document must be a </a:t>
            </a:r>
            <a:r>
              <a:rPr lang="en-US" b="1" dirty="0" smtClean="0">
                <a:solidFill>
                  <a:srgbClr val="CC3300"/>
                </a:solidFill>
              </a:rPr>
              <a:t>stand alone report</a:t>
            </a:r>
            <a:r>
              <a:rPr lang="en-US" dirty="0" smtClean="0"/>
              <a:t> – see the </a:t>
            </a:r>
            <a:r>
              <a:rPr lang="en-US" i="1" dirty="0" smtClean="0">
                <a:solidFill>
                  <a:srgbClr val="CC3300"/>
                </a:solidFill>
              </a:rPr>
              <a:t>Six Sigma Project Requirements </a:t>
            </a:r>
            <a:r>
              <a:rPr lang="en-US" dirty="0" smtClean="0"/>
              <a:t>document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Sdsm&amp;t</a:t>
            </a:r>
            <a:r>
              <a:rPr lang="en-US" dirty="0" smtClean="0"/>
              <a:t> six sigma green belt </a:t>
            </a:r>
            <a:r>
              <a:rPr lang="en-US" dirty="0" err="1" smtClean="0"/>
              <a:t>Req.s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0683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218</TotalTime>
  <Words>784</Words>
  <Application>Microsoft Office PowerPoint</Application>
  <PresentationFormat>On-screen Show (4:3)</PresentationFormat>
  <Paragraphs>76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Grid</vt:lpstr>
      <vt:lpstr>The DMAIC Cycle</vt:lpstr>
      <vt:lpstr>DMAIC Overview</vt:lpstr>
      <vt:lpstr>Define</vt:lpstr>
      <vt:lpstr>measure</vt:lpstr>
      <vt:lpstr>analyze</vt:lpstr>
      <vt:lpstr>improve</vt:lpstr>
      <vt:lpstr>control</vt:lpstr>
      <vt:lpstr>Sdsm&amp;t six sigma green belt Req.s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DMAIC Cycle</dc:title>
  <dc:creator>Jensen, Dean H.</dc:creator>
  <cp:lastModifiedBy>Jensen, Dean H.</cp:lastModifiedBy>
  <cp:revision>21</cp:revision>
  <cp:lastPrinted>2013-01-29T19:46:29Z</cp:lastPrinted>
  <dcterms:created xsi:type="dcterms:W3CDTF">2013-01-29T16:16:41Z</dcterms:created>
  <dcterms:modified xsi:type="dcterms:W3CDTF">2013-01-29T19:55:27Z</dcterms:modified>
</cp:coreProperties>
</file>