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669" r:id="rId3"/>
    <p:sldId id="330" r:id="rId4"/>
    <p:sldId id="670" r:id="rId5"/>
    <p:sldId id="671" r:id="rId6"/>
    <p:sldId id="525" r:id="rId7"/>
    <p:sldId id="588" r:id="rId8"/>
    <p:sldId id="677" r:id="rId9"/>
    <p:sldId id="676" r:id="rId10"/>
    <p:sldId id="642" r:id="rId11"/>
    <p:sldId id="665" r:id="rId12"/>
    <p:sldId id="667" r:id="rId13"/>
    <p:sldId id="668" r:id="rId14"/>
    <p:sldId id="30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82AA"/>
    <a:srgbClr val="FF9900"/>
    <a:srgbClr val="E4D490"/>
    <a:srgbClr val="A40000"/>
    <a:srgbClr val="1C1C1C"/>
    <a:srgbClr val="B3A369"/>
    <a:srgbClr val="009999"/>
    <a:srgbClr val="8FE2FF"/>
    <a:srgbClr val="AD010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 autoAdjust="0"/>
    <p:restoredTop sz="94701" autoAdjust="0"/>
  </p:normalViewPr>
  <p:slideViewPr>
    <p:cSldViewPr snapToGrid="0">
      <p:cViewPr varScale="1">
        <p:scale>
          <a:sx n="108" d="100"/>
          <a:sy n="108" d="100"/>
        </p:scale>
        <p:origin x="6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B19D-9269-4AA2-84F8-8281890233B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02F0-E883-4560-ADFF-862A015E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08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5DC8C7-7B49-460F-A91F-F1C5B153DCF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D9E158-6F93-4096-843F-7F09C829E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D360C0D-C7F9-4E66-B221-359C3538BB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IENG 366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4724400"/>
            <a:ext cx="7564315" cy="99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 II Review</a:t>
            </a:r>
          </a:p>
          <a:p>
            <a:r>
              <a:rPr lang="en-US" dirty="0"/>
              <a:t>Reading:  pp. 326 – 395.</a:t>
            </a:r>
          </a:p>
        </p:txBody>
      </p:sp>
    </p:spTree>
    <p:extLst>
      <p:ext uri="{BB962C8B-B14F-4D97-AF65-F5344CB8AC3E}">
        <p14:creationId xmlns:p14="http://schemas.microsoft.com/office/powerpoint/2010/main" val="314850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444358"/>
            <a:ext cx="7541172" cy="727841"/>
          </a:xfrm>
        </p:spPr>
        <p:txBody>
          <a:bodyPr>
            <a:normAutofit/>
          </a:bodyPr>
          <a:lstStyle/>
          <a:p>
            <a:r>
              <a:rPr lang="en-US" sz="2000" dirty="0"/>
              <a:t>Production Operations Topics: Quality Engineering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959" y="599090"/>
            <a:ext cx="7543800" cy="496720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1900" dirty="0"/>
              <a:t>Use of a rational, verifiable, improvement process - steps: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Define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Measure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Analyze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Improve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Control</a:t>
            </a:r>
          </a:p>
          <a:p>
            <a:pPr marL="320040" lvl="1" indent="0">
              <a:lnSpc>
                <a:spcPct val="80000"/>
              </a:lnSpc>
              <a:buNone/>
            </a:pP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2100" dirty="0"/>
              <a:t>Cost of Quality</a:t>
            </a:r>
          </a:p>
          <a:p>
            <a:pPr lvl="1">
              <a:lnSpc>
                <a:spcPct val="110000"/>
              </a:lnSpc>
            </a:pPr>
            <a:r>
              <a:rPr lang="en-US" sz="1900" dirty="0"/>
              <a:t>Cost per Good Part		</a:t>
            </a:r>
            <a:r>
              <a:rPr lang="en-US" sz="1500" i="1" dirty="0">
                <a:solidFill>
                  <a:srgbClr val="0482AA"/>
                </a:solidFill>
              </a:rPr>
              <a:t>(calculate as per slide 14, Lecture 13)</a:t>
            </a:r>
            <a:endParaRPr lang="en-US" sz="1900" i="1" dirty="0">
              <a:solidFill>
                <a:srgbClr val="0482AA"/>
              </a:solidFill>
            </a:endParaRPr>
          </a:p>
          <a:p>
            <a:pPr marL="320040" lvl="1" indent="0">
              <a:lnSpc>
                <a:spcPct val="110000"/>
              </a:lnSpc>
              <a:buNone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1900" dirty="0"/>
              <a:t>7 Tools of Ishikawa	</a:t>
            </a:r>
            <a:r>
              <a:rPr lang="en-US" sz="2800" dirty="0"/>
              <a:t>	</a:t>
            </a:r>
            <a:r>
              <a:rPr lang="en-US" sz="1500" i="1" dirty="0">
                <a:solidFill>
                  <a:srgbClr val="0482AA"/>
                </a:solidFill>
              </a:rPr>
              <a:t>(matching tool with description / illustration)</a:t>
            </a:r>
            <a:endParaRPr lang="en-US" sz="1900" dirty="0"/>
          </a:p>
          <a:p>
            <a:pPr lvl="1">
              <a:lnSpc>
                <a:spcPct val="80000"/>
              </a:lnSpc>
            </a:pPr>
            <a:r>
              <a:rPr lang="en-US" sz="1900" dirty="0"/>
              <a:t>Histogram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Pareto Chart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Fishbone Chart (Cause &amp; Effect Diagram)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Check Sheet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Defect Concentration Diagram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Scatter (Plot) Diagram</a:t>
            </a:r>
          </a:p>
          <a:p>
            <a:pPr lvl="1">
              <a:lnSpc>
                <a:spcPct val="80000"/>
              </a:lnSpc>
            </a:pPr>
            <a:r>
              <a:rPr lang="en-US" sz="1900" dirty="0"/>
              <a:t>Statistical Process Control Charts    </a:t>
            </a:r>
            <a:r>
              <a:rPr lang="en-US" sz="1500" i="1" dirty="0">
                <a:solidFill>
                  <a:srgbClr val="0482AA"/>
                </a:solidFill>
              </a:rPr>
              <a:t>(interpretation only, no calculations)</a:t>
            </a:r>
            <a:endParaRPr lang="en-US" sz="19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Variables Charts		          </a:t>
            </a:r>
            <a:r>
              <a:rPr lang="en-US" sz="1500" i="1" dirty="0">
                <a:solidFill>
                  <a:srgbClr val="0482AA"/>
                </a:solidFill>
              </a:rPr>
              <a:t>(distribution location vs spread)</a:t>
            </a:r>
            <a:endParaRPr lang="en-US" sz="18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Attributes Charts</a:t>
            </a:r>
            <a:r>
              <a:rPr lang="en-US" dirty="0"/>
              <a:t> 		    </a:t>
            </a:r>
            <a:r>
              <a:rPr lang="en-US" sz="1500" i="1" dirty="0">
                <a:solidFill>
                  <a:srgbClr val="0482AA"/>
                </a:solidFill>
              </a:rPr>
              <a:t>(difference in variables, defects, defectives)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37980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435600"/>
            <a:ext cx="7569200" cy="736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Project Management Topics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3533" y="531845"/>
            <a:ext cx="7543800" cy="5113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Triple Constraint of all True Projects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Project management life cycle		</a:t>
            </a:r>
            <a:r>
              <a:rPr lang="en-US" sz="1400" i="1" dirty="0">
                <a:solidFill>
                  <a:srgbClr val="0482AA"/>
                </a:solidFill>
              </a:rPr>
              <a:t>(identify portions of curve)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Work Breakdown Structure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Gantt Chart			</a:t>
            </a:r>
            <a:r>
              <a:rPr lang="en-US" sz="1800" i="1" dirty="0">
                <a:solidFill>
                  <a:srgbClr val="0482AA"/>
                </a:solidFill>
              </a:rPr>
              <a:t>	</a:t>
            </a:r>
            <a:r>
              <a:rPr lang="en-US" sz="1400" i="1" dirty="0">
                <a:solidFill>
                  <a:srgbClr val="0482AA"/>
                </a:solidFill>
              </a:rPr>
              <a:t>(work through problem)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Networks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Activity on Node</a:t>
            </a:r>
            <a:r>
              <a:rPr lang="en-US" sz="1800" dirty="0"/>
              <a:t>		</a:t>
            </a:r>
            <a:r>
              <a:rPr lang="en-US" sz="1800" i="1" dirty="0">
                <a:solidFill>
                  <a:srgbClr val="0482AA"/>
                </a:solidFill>
              </a:rPr>
              <a:t>	</a:t>
            </a:r>
            <a:r>
              <a:rPr lang="en-US" sz="1400" i="1" dirty="0">
                <a:solidFill>
                  <a:srgbClr val="0482AA"/>
                </a:solidFill>
              </a:rPr>
              <a:t>(ES, LS, EF, LF calculations)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1800" dirty="0"/>
              <a:t>PERT / CPM</a:t>
            </a:r>
            <a:r>
              <a:rPr lang="en-US" sz="2000" dirty="0"/>
              <a:t>	</a:t>
            </a:r>
            <a:r>
              <a:rPr lang="en-US" sz="1600" dirty="0"/>
              <a:t>		</a:t>
            </a:r>
            <a:r>
              <a:rPr lang="en-US" sz="1600" i="1" dirty="0">
                <a:solidFill>
                  <a:srgbClr val="0482AA"/>
                </a:solidFill>
              </a:rPr>
              <a:t>	</a:t>
            </a:r>
            <a:r>
              <a:rPr lang="en-US" sz="1400" i="1" dirty="0">
                <a:solidFill>
                  <a:srgbClr val="0482AA"/>
                </a:solidFill>
              </a:rPr>
              <a:t>(work through problem)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Critical Time, Critical Path, Slack/Float Time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Expected Time, Variance, z-statistic, Cumulative Probability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Crashing a project			</a:t>
            </a:r>
            <a:r>
              <a:rPr lang="en-US" sz="1400" dirty="0">
                <a:solidFill>
                  <a:srgbClr val="0482AA"/>
                </a:solidFill>
              </a:rPr>
              <a:t> </a:t>
            </a:r>
            <a:r>
              <a:rPr lang="en-US" sz="1400" i="1" dirty="0">
                <a:solidFill>
                  <a:srgbClr val="0482AA"/>
                </a:solidFill>
              </a:rPr>
              <a:t>(work through problem)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Normal Time, Normal Cost, Crash Time, Crash Cost, Max Crash, Slope</a:t>
            </a:r>
          </a:p>
        </p:txBody>
      </p:sp>
    </p:spTree>
    <p:extLst>
      <p:ext uri="{BB962C8B-B14F-4D97-AF65-F5344CB8AC3E}">
        <p14:creationId xmlns:p14="http://schemas.microsoft.com/office/powerpoint/2010/main" val="175857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435600"/>
            <a:ext cx="7569200" cy="736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Project Organization Topics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3533" y="531845"/>
            <a:ext cx="7543800" cy="531844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Three Organizational Forms for Project Management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Functional Organizations</a:t>
            </a:r>
          </a:p>
          <a:p>
            <a:pPr lvl="1">
              <a:lnSpc>
                <a:spcPct val="120000"/>
              </a:lnSpc>
            </a:pPr>
            <a:r>
              <a:rPr lang="en-US" sz="1800" dirty="0" err="1"/>
              <a:t>Projectized</a:t>
            </a:r>
            <a:r>
              <a:rPr lang="en-US" sz="1800" dirty="0"/>
              <a:t> Organizations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Matrix Organizations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Project Leadership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Effective PMs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Success Characteristics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Failure Characteristics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Project Control &amp;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5460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435600"/>
            <a:ext cx="7569200" cy="736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Professionalism and Ethics Topics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3533" y="531846"/>
            <a:ext cx="7543800" cy="517849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Steps in Personal &amp; Professional Ethical Solutions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Professions and Ethics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Attributes of a Profession		</a:t>
            </a:r>
            <a:r>
              <a:rPr lang="en-US" sz="1400" b="1" i="1" dirty="0">
                <a:solidFill>
                  <a:srgbClr val="0482AA"/>
                </a:solidFill>
              </a:rPr>
              <a:t>(employment ≠ profession)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800" dirty="0"/>
              <a:t>Licensee’s Obligations			</a:t>
            </a:r>
            <a:r>
              <a:rPr lang="en-US" sz="1400" b="1" i="1" dirty="0">
                <a:solidFill>
                  <a:srgbClr val="0482AA"/>
                </a:solidFill>
              </a:rPr>
              <a:t>(identify conflict points)</a:t>
            </a:r>
            <a:endParaRPr lang="en-US" sz="1800" dirty="0">
              <a:solidFill>
                <a:srgbClr val="0482AA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1600" dirty="0"/>
              <a:t>To Society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To Employers &amp; Clients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To Other Licensees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Ethics Tool:  Line Drawing 		</a:t>
            </a:r>
            <a:r>
              <a:rPr lang="en-US" sz="1400" b="1" i="1" dirty="0">
                <a:solidFill>
                  <a:srgbClr val="0482AA"/>
                </a:solidFill>
              </a:rPr>
              <a:t>(work through problem)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Negative Paradigm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Positive Paradigm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Hypothetical Examples (anchors)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Current Example placement</a:t>
            </a:r>
          </a:p>
        </p:txBody>
      </p:sp>
    </p:spTree>
    <p:extLst>
      <p:ext uri="{BB962C8B-B14F-4D97-AF65-F5344CB8AC3E}">
        <p14:creationId xmlns:p14="http://schemas.microsoft.com/office/powerpoint/2010/main" val="267265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3200" b="1" dirty="0"/>
              <a:t>IENG 366 Engineering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463932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4500" b="1" dirty="0"/>
              <a:t>Questions &amp; Issues?</a:t>
            </a:r>
          </a:p>
          <a:p>
            <a:pPr lvl="1"/>
            <a:r>
              <a:rPr lang="en-US" altLang="en-US" sz="2400" dirty="0"/>
              <a:t>Do not forget to attempt Ethics Bonuses</a:t>
            </a:r>
          </a:p>
          <a:p>
            <a:pPr lvl="2"/>
            <a:r>
              <a:rPr lang="en-US" altLang="en-US" sz="2200" dirty="0"/>
              <a:t>Bonuses pdf is Due at 5:00 PM (MDT) on 24 APR</a:t>
            </a:r>
          </a:p>
          <a:p>
            <a:pPr lvl="2"/>
            <a:r>
              <a:rPr lang="en-US" altLang="en-US" sz="2200" dirty="0"/>
              <a:t>E-mail to instructor, use </a:t>
            </a:r>
            <a:r>
              <a:rPr lang="en-US" altLang="en-US" sz="2200" b="1" dirty="0">
                <a:solidFill>
                  <a:srgbClr val="C00000"/>
                </a:solidFill>
              </a:rPr>
              <a:t>Subject: IENG 366 Ethics Bonus</a:t>
            </a:r>
          </a:p>
          <a:p>
            <a:pPr marL="640080" lvl="2" indent="0">
              <a:buNone/>
            </a:pPr>
            <a:endParaRPr lang="en-US" altLang="en-US" sz="2200" b="1" dirty="0">
              <a:solidFill>
                <a:srgbClr val="C00000"/>
              </a:solidFill>
            </a:endParaRPr>
          </a:p>
          <a:p>
            <a:pPr lvl="1"/>
            <a:r>
              <a:rPr lang="en-US" altLang="en-US" sz="2400" dirty="0"/>
              <a:t>Check Discussion &amp; Notices Pages before Exam II</a:t>
            </a:r>
          </a:p>
          <a:p>
            <a:pPr lvl="2"/>
            <a:r>
              <a:rPr lang="en-US" altLang="en-US" sz="2200" dirty="0"/>
              <a:t>It may be updated through this week, Friday </a:t>
            </a:r>
          </a:p>
          <a:p>
            <a:pPr marL="640080" lvl="2" indent="0">
              <a:buNone/>
            </a:pPr>
            <a:endParaRPr lang="en-US" altLang="en-US" sz="2200" dirty="0"/>
          </a:p>
          <a:p>
            <a:pPr lvl="1"/>
            <a:r>
              <a:rPr lang="en-US" altLang="en-US" sz="2400" dirty="0"/>
              <a:t>Check scores for HW, Bonuses on Saturday 25 APR</a:t>
            </a:r>
          </a:p>
          <a:p>
            <a:pPr lvl="2"/>
            <a:r>
              <a:rPr lang="en-US" altLang="en-US" sz="2200" dirty="0"/>
              <a:t>Let instructor know of corrections by Noon, 08 MAY</a:t>
            </a:r>
          </a:p>
          <a:p>
            <a:pPr marL="640080" lvl="2" indent="0">
              <a:buNone/>
            </a:pPr>
            <a:endParaRPr lang="en-US" altLang="en-US" sz="2200" dirty="0"/>
          </a:p>
          <a:p>
            <a:pPr lvl="1"/>
            <a:r>
              <a:rPr lang="en-US" altLang="en-US" sz="2400" dirty="0"/>
              <a:t>Do Course Evaluation after 5:00 PM on 30 APR</a:t>
            </a:r>
          </a:p>
          <a:p>
            <a:pPr marL="320040" lvl="1" indent="0">
              <a:buNone/>
            </a:pPr>
            <a:endParaRPr lang="en-US" altLang="en-US" sz="2400" dirty="0"/>
          </a:p>
          <a:p>
            <a:pPr lvl="1"/>
            <a:r>
              <a:rPr lang="en-US" altLang="en-US" sz="2200" dirty="0"/>
              <a:t>Possible that Midterm II scores will be ready by 02 MAY</a:t>
            </a:r>
          </a:p>
          <a:p>
            <a:pPr lvl="2"/>
            <a:r>
              <a:rPr lang="en-US" altLang="en-US" dirty="0"/>
              <a:t>Check on Grades: Midterm II Summary Page</a:t>
            </a:r>
          </a:p>
          <a:p>
            <a:pPr marL="640080" lvl="2" indent="0">
              <a:buNone/>
            </a:pPr>
            <a:endParaRPr lang="en-US" altLang="en-US" dirty="0"/>
          </a:p>
          <a:p>
            <a:pPr lvl="1"/>
            <a:r>
              <a:rPr lang="en-US" altLang="en-US" sz="2400" dirty="0"/>
              <a:t>Optional Comprehensive Exam:</a:t>
            </a:r>
          </a:p>
          <a:p>
            <a:pPr lvl="2"/>
            <a:r>
              <a:rPr lang="en-US" altLang="en-US" sz="2200" dirty="0"/>
              <a:t>Pre-recorded review for Opt. Comp. Exam posts 30 APR – D2L</a:t>
            </a:r>
          </a:p>
          <a:p>
            <a:pPr lvl="2"/>
            <a:r>
              <a:rPr lang="en-US" altLang="en-US" sz="2200" dirty="0"/>
              <a:t>Opt. Comp. Exam will be ready by 8:00 AM on 02 MAY</a:t>
            </a:r>
          </a:p>
          <a:p>
            <a:pPr lvl="2"/>
            <a:r>
              <a:rPr lang="en-US" altLang="en-US" sz="2200" dirty="0"/>
              <a:t>Opt. Comp. Exam will be DUE by 12:00 PM (noon) on 08 MAY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7535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435600"/>
            <a:ext cx="7569200" cy="736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Exam Format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3533" y="531845"/>
            <a:ext cx="7543800" cy="531844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400" b="1" i="1" dirty="0"/>
              <a:t>Exam:</a:t>
            </a:r>
          </a:p>
          <a:p>
            <a:pPr lvl="1"/>
            <a:r>
              <a:rPr lang="en-US" sz="1400" dirty="0"/>
              <a:t>Time: one hour &amp; 15 minutes exam </a:t>
            </a:r>
            <a:r>
              <a:rPr lang="en-US" sz="1400" b="1" i="1" dirty="0"/>
              <a:t>design</a:t>
            </a:r>
            <a:r>
              <a:rPr lang="en-US" sz="1400" i="1" dirty="0"/>
              <a:t> (OK for more time and taking breaks…)</a:t>
            </a:r>
          </a:p>
          <a:p>
            <a:pPr lvl="1"/>
            <a:r>
              <a:rPr lang="en-US" sz="1400" dirty="0"/>
              <a:t>Covers just the material since the last exam</a:t>
            </a:r>
          </a:p>
          <a:p>
            <a:pPr lvl="1"/>
            <a:r>
              <a:rPr lang="en-US" sz="1400" dirty="0"/>
              <a:t>Format: short answer &amp; work through questions</a:t>
            </a:r>
          </a:p>
          <a:p>
            <a:pPr lvl="1"/>
            <a:r>
              <a:rPr lang="en-US" sz="1400" dirty="0"/>
              <a:t>Exam available by 5:00 PM on 23 APR (will be e-mailed)</a:t>
            </a:r>
          </a:p>
          <a:p>
            <a:pPr lvl="1"/>
            <a:r>
              <a:rPr lang="en-US" sz="1400" dirty="0"/>
              <a:t>Exam DUE by 5:00 PM (MDT) on 30 APR the next week</a:t>
            </a:r>
          </a:p>
          <a:p>
            <a:pPr lvl="2"/>
            <a:r>
              <a:rPr lang="en-US" sz="1200" dirty="0"/>
              <a:t>Return file via e-mail, use </a:t>
            </a:r>
            <a:r>
              <a:rPr lang="en-US" sz="1200" b="1" dirty="0">
                <a:solidFill>
                  <a:srgbClr val="C00000"/>
                </a:solidFill>
              </a:rPr>
              <a:t>Subject: IENG 366 Midterm II Exam</a:t>
            </a:r>
            <a:endParaRPr lang="en-US" sz="1100" dirty="0"/>
          </a:p>
          <a:p>
            <a:pPr>
              <a:lnSpc>
                <a:spcPct val="120000"/>
              </a:lnSpc>
            </a:pPr>
            <a:r>
              <a:rPr lang="en-US" sz="1400" b="1" i="1" dirty="0"/>
              <a:t>Materials: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Engineering Notebook</a:t>
            </a:r>
          </a:p>
          <a:p>
            <a:pPr lvl="2">
              <a:lnSpc>
                <a:spcPct val="120000"/>
              </a:lnSpc>
            </a:pPr>
            <a:r>
              <a:rPr lang="en-US" sz="1200" dirty="0"/>
              <a:t>Table of Cumulative Normal Probabilities will be provided on Exam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Calculator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Course Website Content, including liked solutions, slides, videos</a:t>
            </a:r>
          </a:p>
          <a:p>
            <a:pPr>
              <a:lnSpc>
                <a:spcPct val="120000"/>
              </a:lnSpc>
            </a:pPr>
            <a:r>
              <a:rPr lang="en-US" sz="1400" b="1" i="1" dirty="0"/>
              <a:t>NO: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Contact, discussion with any one other than instructor while working the exam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Materials outside of those listed above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Extra time (verify and start on exam by 8:00 AM on 28 APR)</a:t>
            </a:r>
          </a:p>
          <a:p>
            <a:pPr>
              <a:lnSpc>
                <a:spcPct val="120000"/>
              </a:lnSpc>
            </a:pPr>
            <a:r>
              <a:rPr lang="en-US" sz="1400" b="1" i="1" dirty="0"/>
              <a:t>Process: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Check that exam received in good shape, if not, contact Instructor by 8:30 AM 28 APR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Do not wait excessively to return exam … expect internet issues … no grace period</a:t>
            </a:r>
            <a:endParaRPr lang="en-US" sz="1200" dirty="0"/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378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76600"/>
            <a:ext cx="7848600" cy="1676400"/>
          </a:xfrm>
        </p:spPr>
        <p:txBody>
          <a:bodyPr>
            <a:normAutofit/>
          </a:bodyPr>
          <a:lstStyle/>
          <a:p>
            <a:r>
              <a:rPr lang="en-US" sz="4400" dirty="0"/>
              <a:t>Midterm Exam II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591908"/>
            <a:ext cx="7543800" cy="580292"/>
          </a:xfrm>
        </p:spPr>
        <p:txBody>
          <a:bodyPr>
            <a:noAutofit/>
          </a:bodyPr>
          <a:lstStyle/>
          <a:p>
            <a:r>
              <a:rPr lang="en-US" sz="2400" dirty="0"/>
              <a:t>Topical Coverage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270601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435600"/>
            <a:ext cx="7569200" cy="736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Controlling Topics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3532" y="531845"/>
            <a:ext cx="7628468" cy="51131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Financials: </a:t>
            </a:r>
            <a:r>
              <a:rPr lang="en-US" sz="1500" dirty="0"/>
              <a:t>Statements </a:t>
            </a:r>
            <a:r>
              <a:rPr lang="en-US" sz="1600" dirty="0"/>
              <a:t>(</a:t>
            </a:r>
            <a:r>
              <a:rPr lang="en-US" sz="1400" dirty="0"/>
              <a:t>absolute measures) &amp; Associated </a:t>
            </a:r>
            <a:r>
              <a:rPr lang="en-US" sz="1400" b="1" i="1" dirty="0"/>
              <a:t>Ratios</a:t>
            </a:r>
            <a:r>
              <a:rPr lang="en-US" sz="1400" dirty="0"/>
              <a:t> (relative measures):</a:t>
            </a:r>
          </a:p>
          <a:p>
            <a:pPr lvl="2">
              <a:lnSpc>
                <a:spcPct val="120000"/>
              </a:lnSpc>
            </a:pPr>
            <a:r>
              <a:rPr lang="en-US" sz="1500" dirty="0"/>
              <a:t>Balance Sheet: 	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purpose)</a:t>
            </a:r>
          </a:p>
          <a:p>
            <a:pPr lvl="3"/>
            <a:r>
              <a:rPr lang="en-US" sz="1300" b="1" i="1" dirty="0"/>
              <a:t>Current Ratio		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use – what it measures)</a:t>
            </a:r>
            <a:endParaRPr lang="en-US" sz="1300" dirty="0"/>
          </a:p>
          <a:p>
            <a:pPr lvl="3"/>
            <a:r>
              <a:rPr lang="en-US" sz="1300" b="1" i="1" dirty="0"/>
              <a:t>Acid Test			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use – what it measures)</a:t>
            </a:r>
            <a:endParaRPr lang="en-US" sz="1300" dirty="0"/>
          </a:p>
          <a:p>
            <a:pPr lvl="3"/>
            <a:r>
              <a:rPr lang="en-US" sz="1300" b="1" i="1" dirty="0"/>
              <a:t>Leverage Ratio		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use – what it measures)</a:t>
            </a:r>
            <a:endParaRPr lang="en-US" sz="1300" dirty="0"/>
          </a:p>
          <a:p>
            <a:pPr lvl="2">
              <a:lnSpc>
                <a:spcPct val="120000"/>
              </a:lnSpc>
            </a:pPr>
            <a:r>
              <a:rPr lang="en-US" sz="1500" dirty="0"/>
              <a:t>Income (Profit &amp; Loss) Statement: 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purpose)</a:t>
            </a:r>
          </a:p>
          <a:p>
            <a:pPr lvl="3">
              <a:lnSpc>
                <a:spcPct val="120000"/>
              </a:lnSpc>
              <a:buFont typeface="Times" pitchFamily="-72" charset="0"/>
              <a:buChar char="•"/>
            </a:pPr>
            <a:r>
              <a:rPr lang="en-US" sz="1300" b="1" i="1" dirty="0"/>
              <a:t>Inventory Turnover		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use – what it measures)</a:t>
            </a:r>
            <a:endParaRPr lang="en-US" sz="1300" dirty="0"/>
          </a:p>
          <a:p>
            <a:pPr lvl="3">
              <a:lnSpc>
                <a:spcPct val="120000"/>
              </a:lnSpc>
              <a:buFont typeface="Times" pitchFamily="-72" charset="0"/>
              <a:buChar char="•"/>
            </a:pPr>
            <a:r>
              <a:rPr lang="en-US" sz="1300" b="1" i="1" dirty="0"/>
              <a:t>Asset Turnover		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use – what it measures)</a:t>
            </a:r>
            <a:endParaRPr lang="en-US" sz="1300" dirty="0"/>
          </a:p>
          <a:p>
            <a:pPr lvl="3">
              <a:lnSpc>
                <a:spcPct val="120000"/>
              </a:lnSpc>
              <a:buFont typeface="Times" pitchFamily="-72" charset="0"/>
              <a:buChar char="•"/>
            </a:pPr>
            <a:r>
              <a:rPr lang="en-US" sz="1300" b="1" i="1" dirty="0"/>
              <a:t>Accounts Receivable Turnover	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use – what it measures)</a:t>
            </a:r>
            <a:endParaRPr lang="en-US" sz="1300" dirty="0"/>
          </a:p>
          <a:p>
            <a:pPr lvl="3">
              <a:lnSpc>
                <a:spcPct val="120000"/>
              </a:lnSpc>
              <a:buFont typeface="Times" pitchFamily="-72" charset="0"/>
              <a:buChar char="•"/>
            </a:pPr>
            <a:r>
              <a:rPr lang="en-US" sz="1300" b="1" i="1" dirty="0"/>
              <a:t>Profitability		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use – what it measures)</a:t>
            </a:r>
            <a:endParaRPr lang="en-US" sz="1300" dirty="0"/>
          </a:p>
          <a:p>
            <a:pPr lvl="2">
              <a:lnSpc>
                <a:spcPct val="120000"/>
              </a:lnSpc>
            </a:pPr>
            <a:r>
              <a:rPr lang="en-US" sz="1500" dirty="0"/>
              <a:t>Cash Flow: 			</a:t>
            </a:r>
            <a:r>
              <a:rPr lang="en-US" sz="1500" i="1" dirty="0">
                <a:solidFill>
                  <a:srgbClr val="0482AA"/>
                </a:solidFill>
              </a:rPr>
              <a:t>(</a:t>
            </a:r>
            <a:r>
              <a:rPr lang="en-US" sz="1300" i="1" dirty="0">
                <a:solidFill>
                  <a:srgbClr val="0482AA"/>
                </a:solidFill>
              </a:rPr>
              <a:t>purpose)</a:t>
            </a:r>
          </a:p>
          <a:p>
            <a:pPr>
              <a:lnSpc>
                <a:spcPct val="120000"/>
              </a:lnSpc>
            </a:pPr>
            <a:r>
              <a:rPr lang="en-US" sz="1500" dirty="0"/>
              <a:t>Terms</a:t>
            </a:r>
            <a:r>
              <a:rPr lang="en-US" sz="1800" dirty="0"/>
              <a:t>			</a:t>
            </a:r>
          </a:p>
          <a:p>
            <a:pPr lvl="1">
              <a:lnSpc>
                <a:spcPct val="120000"/>
              </a:lnSpc>
            </a:pPr>
            <a:r>
              <a:rPr lang="en-US" sz="1400" i="1" dirty="0"/>
              <a:t>Assets, Liabilities, Equity 			</a:t>
            </a:r>
            <a:r>
              <a:rPr lang="en-US" sz="1300" i="1" dirty="0">
                <a:solidFill>
                  <a:srgbClr val="0482AA"/>
                </a:solidFill>
              </a:rPr>
              <a:t>(definition)</a:t>
            </a:r>
            <a:endParaRPr lang="en-US" sz="1500" i="1" dirty="0"/>
          </a:p>
          <a:p>
            <a:pPr>
              <a:lnSpc>
                <a:spcPct val="120000"/>
              </a:lnSpc>
            </a:pPr>
            <a:r>
              <a:rPr lang="en-US" sz="1500" dirty="0"/>
              <a:t>Ratio Types:</a:t>
            </a:r>
            <a:r>
              <a:rPr lang="en-US" sz="1600" b="1" i="1" dirty="0"/>
              <a:t>			</a:t>
            </a:r>
            <a:r>
              <a:rPr lang="en-US" sz="1300" i="1" dirty="0">
                <a:solidFill>
                  <a:srgbClr val="0482AA"/>
                </a:solidFill>
              </a:rPr>
              <a:t>(what they measure)</a:t>
            </a:r>
            <a:endParaRPr lang="en-US" sz="1300" dirty="0"/>
          </a:p>
          <a:p>
            <a:pPr lvl="1">
              <a:lnSpc>
                <a:spcPct val="120000"/>
              </a:lnSpc>
            </a:pPr>
            <a:r>
              <a:rPr lang="en-US" sz="1400" b="1" i="1" dirty="0"/>
              <a:t>Liquidity</a:t>
            </a:r>
            <a:endParaRPr lang="en-US" sz="1400" dirty="0"/>
          </a:p>
          <a:p>
            <a:pPr lvl="1">
              <a:lnSpc>
                <a:spcPct val="120000"/>
              </a:lnSpc>
            </a:pPr>
            <a:r>
              <a:rPr lang="en-US" sz="1400" b="1" i="1" dirty="0"/>
              <a:t>Leverage</a:t>
            </a:r>
          </a:p>
          <a:p>
            <a:pPr lvl="1">
              <a:lnSpc>
                <a:spcPct val="120000"/>
              </a:lnSpc>
            </a:pPr>
            <a:r>
              <a:rPr lang="en-US" sz="1400" b="1" i="1" dirty="0"/>
              <a:t>Activity</a:t>
            </a:r>
            <a:endParaRPr lang="en-US" sz="1400" dirty="0"/>
          </a:p>
          <a:p>
            <a:pPr lvl="1">
              <a:lnSpc>
                <a:spcPct val="120000"/>
              </a:lnSpc>
            </a:pPr>
            <a:r>
              <a:rPr lang="en-US" sz="1400" b="1" i="1" dirty="0"/>
              <a:t>Profitability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5526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435600"/>
            <a:ext cx="7569200" cy="736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Managing Research &amp; Developments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34307-5E68-44A1-8EEA-FCB9103FF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498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Research</a:t>
            </a:r>
            <a:r>
              <a:rPr lang="en-US" sz="2800" dirty="0"/>
              <a:t>		</a:t>
            </a:r>
            <a:r>
              <a:rPr lang="en-US" sz="2000" b="1" i="1" dirty="0"/>
              <a:t> </a:t>
            </a:r>
            <a:r>
              <a:rPr lang="en-US" sz="2000" i="1" dirty="0">
                <a:solidFill>
                  <a:srgbClr val="0482AA"/>
                </a:solidFill>
              </a:rPr>
              <a:t>(definition)</a:t>
            </a:r>
          </a:p>
          <a:p>
            <a:pPr lvl="1">
              <a:lnSpc>
                <a:spcPct val="110000"/>
              </a:lnSpc>
            </a:pPr>
            <a:r>
              <a:rPr lang="en-US" b="1" dirty="0"/>
              <a:t>Basic Research</a:t>
            </a:r>
          </a:p>
          <a:p>
            <a:pPr lvl="2">
              <a:lnSpc>
                <a:spcPct val="110000"/>
              </a:lnSpc>
            </a:pPr>
            <a:r>
              <a:rPr lang="en-US" sz="1600" i="1" dirty="0">
                <a:solidFill>
                  <a:srgbClr val="0482AA"/>
                </a:solidFill>
              </a:rPr>
              <a:t>purpose &amp; who does it</a:t>
            </a:r>
          </a:p>
          <a:p>
            <a:pPr lvl="1">
              <a:lnSpc>
                <a:spcPct val="110000"/>
              </a:lnSpc>
            </a:pPr>
            <a:r>
              <a:rPr lang="en-US" b="1" dirty="0"/>
              <a:t>Applied Research</a:t>
            </a:r>
          </a:p>
          <a:p>
            <a:pPr lvl="2">
              <a:lnSpc>
                <a:spcPct val="110000"/>
              </a:lnSpc>
            </a:pPr>
            <a:r>
              <a:rPr lang="en-US" sz="1600" i="1" dirty="0">
                <a:solidFill>
                  <a:srgbClr val="0482AA"/>
                </a:solidFill>
              </a:rPr>
              <a:t>purpose &amp; who does it</a:t>
            </a:r>
          </a:p>
          <a:p>
            <a:r>
              <a:rPr lang="en-US" sz="2600" dirty="0"/>
              <a:t>Development</a:t>
            </a:r>
            <a:r>
              <a:rPr lang="en-US" sz="2800" dirty="0"/>
              <a:t>		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0482AA"/>
                </a:solidFill>
              </a:rPr>
              <a:t>(definition)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600" dirty="0"/>
              <a:t>Product Strategies:</a:t>
            </a:r>
            <a:r>
              <a:rPr lang="en-US" sz="2900" dirty="0"/>
              <a:t>	</a:t>
            </a:r>
            <a:r>
              <a:rPr lang="en-US" sz="2000" i="1" dirty="0">
                <a:solidFill>
                  <a:srgbClr val="0482AA"/>
                </a:solidFill>
              </a:rPr>
              <a:t>(qualitative description – goals and characteristics)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b="1" dirty="0"/>
              <a:t>First-to-Market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Follow-the-Leader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Me-Too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Application Engineering</a:t>
            </a:r>
          </a:p>
          <a:p>
            <a:pPr marL="32004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600" dirty="0"/>
              <a:t>Screening Projects:</a:t>
            </a:r>
            <a:r>
              <a:rPr lang="en-US" dirty="0"/>
              <a:t>	</a:t>
            </a:r>
            <a:r>
              <a:rPr lang="en-US" sz="2000" i="1" dirty="0">
                <a:solidFill>
                  <a:srgbClr val="0482AA"/>
                </a:solidFill>
              </a:rPr>
              <a:t>(qualitative description – characteristics, not calculations)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b="1" dirty="0"/>
              <a:t>Simple Payback Time</a:t>
            </a:r>
            <a:endParaRPr lang="en-US" sz="900" i="1" dirty="0"/>
          </a:p>
          <a:p>
            <a:pPr lvl="1">
              <a:lnSpc>
                <a:spcPct val="110000"/>
              </a:lnSpc>
            </a:pPr>
            <a:r>
              <a:rPr lang="en-US" b="1" dirty="0"/>
              <a:t>Net Present Worth</a:t>
            </a:r>
            <a:endParaRPr lang="en-US" sz="900" i="1" dirty="0"/>
          </a:p>
          <a:p>
            <a:pPr lvl="1">
              <a:lnSpc>
                <a:spcPct val="110000"/>
              </a:lnSpc>
            </a:pPr>
            <a:r>
              <a:rPr lang="en-US" b="1" dirty="0"/>
              <a:t>Annual Worth</a:t>
            </a:r>
            <a:endParaRPr lang="en-US" sz="900" i="1" dirty="0"/>
          </a:p>
          <a:p>
            <a:pPr lvl="1">
              <a:lnSpc>
                <a:spcPct val="110000"/>
              </a:lnSpc>
            </a:pPr>
            <a:r>
              <a:rPr lang="en-US" b="1" dirty="0"/>
              <a:t>Time to Payback</a:t>
            </a:r>
          </a:p>
        </p:txBody>
      </p:sp>
    </p:spTree>
    <p:extLst>
      <p:ext uri="{BB962C8B-B14F-4D97-AF65-F5344CB8AC3E}">
        <p14:creationId xmlns:p14="http://schemas.microsoft.com/office/powerpoint/2010/main" val="101130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668866" y="5037666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sz="2000" dirty="0"/>
              <a:t>Intellectual Property Topics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651934"/>
            <a:ext cx="7772400" cy="4495800"/>
          </a:xfrm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IP:  Ideas and Inventions </a:t>
            </a:r>
            <a:r>
              <a:rPr lang="en-US" dirty="0"/>
              <a:t>	</a:t>
            </a:r>
            <a:r>
              <a:rPr lang="en-US" sz="1400" i="1" dirty="0">
                <a:solidFill>
                  <a:srgbClr val="0482AA"/>
                </a:solidFill>
              </a:rPr>
              <a:t>(products of the mind)</a:t>
            </a:r>
            <a:endParaRPr lang="en-US" sz="1400" b="1" i="1" dirty="0">
              <a:solidFill>
                <a:srgbClr val="0482AA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b="1" i="1" dirty="0">
                <a:solidFill>
                  <a:srgbClr val="C00000"/>
                </a:solidFill>
              </a:rPr>
              <a:t>“first to invent” </a:t>
            </a:r>
            <a:r>
              <a:rPr lang="en-US" sz="1600" b="1" i="1" dirty="0"/>
              <a:t>vs </a:t>
            </a:r>
            <a:r>
              <a:rPr lang="en-US" sz="1600" b="1" i="1" dirty="0">
                <a:solidFill>
                  <a:srgbClr val="C00000"/>
                </a:solidFill>
              </a:rPr>
              <a:t>“first to file”</a:t>
            </a:r>
          </a:p>
          <a:p>
            <a:pPr lvl="1">
              <a:lnSpc>
                <a:spcPct val="90000"/>
              </a:lnSpc>
            </a:pPr>
            <a:endParaRPr lang="en-US" sz="900" b="1" i="1" dirty="0"/>
          </a:p>
          <a:p>
            <a:pPr>
              <a:lnSpc>
                <a:spcPct val="90000"/>
              </a:lnSpc>
            </a:pPr>
            <a:r>
              <a:rPr lang="en-US" sz="1800" dirty="0"/>
              <a:t>Types of IP Protection:</a:t>
            </a:r>
            <a:r>
              <a:rPr lang="en-US" dirty="0"/>
              <a:t>		</a:t>
            </a:r>
            <a:r>
              <a:rPr lang="en-US" sz="1400" i="1" dirty="0">
                <a:solidFill>
                  <a:srgbClr val="0482AA"/>
                </a:solidFill>
              </a:rPr>
              <a:t>(what is protected &amp; protection duration)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Patents</a:t>
            </a:r>
          </a:p>
          <a:p>
            <a:pPr lvl="2">
              <a:lnSpc>
                <a:spcPct val="90000"/>
              </a:lnSpc>
            </a:pPr>
            <a:r>
              <a:rPr lang="en-US" sz="1400" b="1" i="1" dirty="0"/>
              <a:t>Design Patents</a:t>
            </a:r>
          </a:p>
          <a:p>
            <a:pPr lvl="2">
              <a:lnSpc>
                <a:spcPct val="90000"/>
              </a:lnSpc>
            </a:pPr>
            <a:r>
              <a:rPr lang="en-US" sz="1400" b="1" i="1" dirty="0"/>
              <a:t>Utility Patents</a:t>
            </a:r>
          </a:p>
          <a:p>
            <a:pPr lvl="2">
              <a:lnSpc>
                <a:spcPct val="90000"/>
              </a:lnSpc>
            </a:pPr>
            <a:r>
              <a:rPr lang="en-US" sz="1400" b="1" i="1" dirty="0"/>
              <a:t>Plant Patents</a:t>
            </a:r>
            <a:endParaRPr lang="en-US" sz="1400" i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Trademarks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Copyrights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Trade Secrets</a:t>
            </a:r>
          </a:p>
          <a:p>
            <a:pPr lvl="1">
              <a:lnSpc>
                <a:spcPct val="90000"/>
              </a:lnSpc>
            </a:pPr>
            <a:endParaRPr lang="en-US" sz="900" b="1" dirty="0"/>
          </a:p>
          <a:p>
            <a:pPr>
              <a:lnSpc>
                <a:spcPct val="90000"/>
              </a:lnSpc>
            </a:pPr>
            <a:r>
              <a:rPr lang="en-US" sz="1800" dirty="0"/>
              <a:t>Legal Aspects of Inventorship</a:t>
            </a:r>
            <a:r>
              <a:rPr lang="en-US" dirty="0"/>
              <a:t>	</a:t>
            </a:r>
            <a:r>
              <a:rPr lang="en-US" sz="1400" i="1" dirty="0">
                <a:solidFill>
                  <a:srgbClr val="0482AA"/>
                </a:solidFill>
              </a:rPr>
              <a:t>(practical aspects)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Disclosure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Laboratory Notebooks</a:t>
            </a:r>
          </a:p>
          <a:p>
            <a:pPr lvl="2">
              <a:lnSpc>
                <a:spcPct val="90000"/>
              </a:lnSpc>
            </a:pPr>
            <a:r>
              <a:rPr lang="en-US" sz="1300" b="1" i="1" dirty="0"/>
              <a:t>Documentation (practice)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Patent Infringement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3088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5496910"/>
            <a:ext cx="7551683" cy="67529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/>
              <a:t>Product Development Topics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511" y="685800"/>
            <a:ext cx="7543800" cy="4653455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Stages of Product Development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1400" dirty="0"/>
              <a:t>Conceptual 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1400" dirty="0"/>
              <a:t>Technical Feasibility or Concept Definition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1400" dirty="0"/>
              <a:t>Development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1400" dirty="0"/>
              <a:t>Commercial Validation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1400" dirty="0"/>
              <a:t>Production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1400" dirty="0"/>
              <a:t>Product Support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1400" dirty="0"/>
              <a:t>Disposal Stage</a:t>
            </a:r>
          </a:p>
          <a:p>
            <a:pPr marL="594360" lvl="2" indent="0">
              <a:buNone/>
            </a:pPr>
            <a:endParaRPr lang="en-US" sz="1400" dirty="0"/>
          </a:p>
          <a:p>
            <a:r>
              <a:rPr lang="en-US" sz="1800" dirty="0"/>
              <a:t>Concurrent Design Concerns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Product Liability  &amp; Safety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Availability, Reliability, Maintainability</a:t>
            </a:r>
          </a:p>
          <a:p>
            <a:pPr lvl="3">
              <a:lnSpc>
                <a:spcPct val="150000"/>
              </a:lnSpc>
            </a:pPr>
            <a:r>
              <a:rPr lang="en-US" sz="1200" dirty="0"/>
              <a:t>Metrics: MTTF, MTTR, MTBF, Availability 	</a:t>
            </a:r>
            <a:r>
              <a:rPr lang="en-US" sz="1200" i="1" dirty="0">
                <a:solidFill>
                  <a:srgbClr val="0482AA"/>
                </a:solidFill>
              </a:rPr>
              <a:t>(calculation similar to HW 03)</a:t>
            </a:r>
          </a:p>
          <a:p>
            <a:pPr lvl="3">
              <a:lnSpc>
                <a:spcPct val="150000"/>
              </a:lnSpc>
            </a:pPr>
            <a:r>
              <a:rPr lang="en-US" sz="1200" dirty="0"/>
              <a:t>Bathtub Curve 			</a:t>
            </a:r>
            <a:r>
              <a:rPr lang="en-US" sz="1200" i="1" dirty="0">
                <a:solidFill>
                  <a:srgbClr val="0482AA"/>
                </a:solidFill>
              </a:rPr>
              <a:t>(see next topic …)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Ergonomics &amp; Producibility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331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5496910"/>
            <a:ext cx="7551683" cy="67529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/>
              <a:t>Production Planning Topics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511" y="790113"/>
            <a:ext cx="7543800" cy="4549142"/>
          </a:xfrm>
        </p:spPr>
        <p:txBody>
          <a:bodyPr>
            <a:normAutofit/>
          </a:bodyPr>
          <a:lstStyle/>
          <a:p>
            <a:r>
              <a:rPr lang="en-US" sz="1800" dirty="0"/>
              <a:t>Graphical Relationships	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0482AA"/>
                </a:solidFill>
              </a:rPr>
              <a:t>	</a:t>
            </a:r>
            <a:r>
              <a:rPr lang="en-US" sz="1400" i="1" dirty="0">
                <a:solidFill>
                  <a:srgbClr val="0482AA"/>
                </a:solidFill>
              </a:rPr>
              <a:t>(understanding relationships &amp; interpretation – no calculations)</a:t>
            </a:r>
            <a:endParaRPr lang="en-US" sz="1600" i="1" dirty="0">
              <a:solidFill>
                <a:srgbClr val="0482AA"/>
              </a:solidFill>
            </a:endParaRPr>
          </a:p>
          <a:p>
            <a:pPr lvl="1"/>
            <a:r>
              <a:rPr lang="en-US" sz="1600" dirty="0"/>
              <a:t>Bathtub Curve</a:t>
            </a:r>
            <a:r>
              <a:rPr lang="en-US" sz="1400" dirty="0"/>
              <a:t>			</a:t>
            </a:r>
            <a:r>
              <a:rPr lang="en-US" sz="1400" i="1" dirty="0">
                <a:solidFill>
                  <a:srgbClr val="0482AA"/>
                </a:solidFill>
              </a:rPr>
              <a:t>(qualitative description)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Economic Order Quantity		</a:t>
            </a:r>
            <a:r>
              <a:rPr lang="en-US" sz="1400" i="1" dirty="0">
                <a:solidFill>
                  <a:srgbClr val="0482AA"/>
                </a:solidFill>
              </a:rPr>
              <a:t>(quantified reading – EOC location)</a:t>
            </a:r>
            <a:endParaRPr lang="en-US" sz="1600" dirty="0"/>
          </a:p>
          <a:p>
            <a:pPr lvl="1">
              <a:lnSpc>
                <a:spcPct val="110000"/>
              </a:lnSpc>
            </a:pPr>
            <a:r>
              <a:rPr lang="en-US" sz="1600" dirty="0"/>
              <a:t>Break Even Chart</a:t>
            </a:r>
          </a:p>
          <a:p>
            <a:pPr lvl="2">
              <a:lnSpc>
                <a:spcPct val="110000"/>
              </a:lnSpc>
            </a:pPr>
            <a:r>
              <a:rPr lang="en-US" sz="1400" dirty="0"/>
              <a:t>Simple Break-even</a:t>
            </a:r>
            <a:r>
              <a:rPr lang="en-US" sz="1600" dirty="0"/>
              <a:t>			</a:t>
            </a:r>
            <a:r>
              <a:rPr lang="en-US" sz="1400" i="1" dirty="0">
                <a:solidFill>
                  <a:srgbClr val="0482AA"/>
                </a:solidFill>
              </a:rPr>
              <a:t>(quantified reading – B/E location)</a:t>
            </a:r>
            <a:endParaRPr lang="en-US" sz="1400" dirty="0"/>
          </a:p>
          <a:p>
            <a:pPr lvl="2">
              <a:lnSpc>
                <a:spcPct val="110000"/>
              </a:lnSpc>
            </a:pPr>
            <a:r>
              <a:rPr lang="en-US" sz="1400" dirty="0"/>
              <a:t>Break-even w/ Automation Effects		</a:t>
            </a:r>
            <a:r>
              <a:rPr lang="en-US" sz="1400" i="1" dirty="0">
                <a:solidFill>
                  <a:srgbClr val="0482AA"/>
                </a:solidFill>
              </a:rPr>
              <a:t>(quantified reading – profits / costs)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Learning Curve			</a:t>
            </a:r>
            <a:r>
              <a:rPr lang="en-US" sz="1400" i="1" dirty="0">
                <a:solidFill>
                  <a:srgbClr val="0482AA"/>
                </a:solidFill>
              </a:rPr>
              <a:t>(qualitative description)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Common Facility Layouts</a:t>
            </a:r>
          </a:p>
          <a:p>
            <a:pPr lvl="2">
              <a:lnSpc>
                <a:spcPct val="120000"/>
              </a:lnSpc>
            </a:pPr>
            <a:r>
              <a:rPr lang="en-US" sz="1400" dirty="0"/>
              <a:t>Process Layout (Job Shop)		</a:t>
            </a:r>
            <a:r>
              <a:rPr lang="en-US" sz="1400" i="1" dirty="0">
                <a:solidFill>
                  <a:srgbClr val="0482AA"/>
                </a:solidFill>
              </a:rPr>
              <a:t>(qualitative description - why)</a:t>
            </a:r>
            <a:endParaRPr lang="en-US" sz="1600" dirty="0"/>
          </a:p>
          <a:p>
            <a:pPr lvl="2">
              <a:lnSpc>
                <a:spcPct val="120000"/>
              </a:lnSpc>
            </a:pPr>
            <a:r>
              <a:rPr lang="en-US" sz="1400" dirty="0"/>
              <a:t>Product Layout (Mass Production)</a:t>
            </a:r>
            <a:r>
              <a:rPr lang="en-US" sz="1400" i="1" dirty="0">
                <a:solidFill>
                  <a:srgbClr val="0482AA"/>
                </a:solidFill>
              </a:rPr>
              <a:t> 		(qualitative description - why)</a:t>
            </a:r>
            <a:endParaRPr lang="en-US" sz="1400" dirty="0"/>
          </a:p>
          <a:p>
            <a:pPr lvl="2">
              <a:lnSpc>
                <a:spcPct val="120000"/>
              </a:lnSpc>
            </a:pPr>
            <a:r>
              <a:rPr lang="en-US" sz="1400" dirty="0"/>
              <a:t>Group Technology (GT Cell) Layout</a:t>
            </a:r>
            <a:r>
              <a:rPr lang="en-US" sz="1400" i="1" dirty="0">
                <a:solidFill>
                  <a:srgbClr val="0482AA"/>
                </a:solidFill>
              </a:rPr>
              <a:t>		(qualitative description - why)</a:t>
            </a:r>
            <a:endParaRPr lang="en-US" sz="1400" dirty="0"/>
          </a:p>
          <a:p>
            <a:pPr lvl="3">
              <a:lnSpc>
                <a:spcPct val="120000"/>
              </a:lnSpc>
            </a:pPr>
            <a:r>
              <a:rPr lang="en-US" sz="1400" dirty="0"/>
              <a:t>Interpreting a </a:t>
            </a:r>
            <a:r>
              <a:rPr lang="en-US" sz="1400" dirty="0" err="1"/>
              <a:t>triangularized</a:t>
            </a:r>
            <a:r>
              <a:rPr lang="en-US" sz="1400" dirty="0"/>
              <a:t> GT Matrix</a:t>
            </a:r>
            <a:r>
              <a:rPr lang="en-US" sz="1200" dirty="0"/>
              <a:t>	</a:t>
            </a:r>
            <a:r>
              <a:rPr lang="en-US" sz="1400" i="1" dirty="0">
                <a:solidFill>
                  <a:srgbClr val="0482AA"/>
                </a:solidFill>
              </a:rPr>
              <a:t>(reading - algorithm not required)	</a:t>
            </a:r>
            <a:endParaRPr lang="en-US" sz="1200" i="1" dirty="0">
              <a:solidFill>
                <a:srgbClr val="048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8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0" y="5717628"/>
            <a:ext cx="7541172" cy="45457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700" b="1" dirty="0">
                <a:latin typeface="Verdana" pitchFamily="-1" charset="0"/>
              </a:rPr>
              <a:t>Figure 11-5   </a:t>
            </a:r>
            <a:r>
              <a:rPr lang="en-US" sz="1700" dirty="0">
                <a:latin typeface="Verdana" pitchFamily="-1" charset="0"/>
              </a:rPr>
              <a:t>Break-even chart showing the effect of automation.</a:t>
            </a:r>
          </a:p>
        </p:txBody>
      </p:sp>
      <p:pic>
        <p:nvPicPr>
          <p:cNvPr id="21507" name="Picture 1" descr="FG_11_00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39" y="385160"/>
            <a:ext cx="6819900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803400" y="3996266"/>
            <a:ext cx="5943600" cy="0"/>
          </a:xfrm>
          <a:prstGeom prst="line">
            <a:avLst/>
          </a:prstGeom>
          <a:ln w="38100">
            <a:solidFill>
              <a:srgbClr val="B3A3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803400" y="1388533"/>
            <a:ext cx="5926667" cy="2607734"/>
          </a:xfrm>
          <a:prstGeom prst="line">
            <a:avLst/>
          </a:prstGeom>
          <a:ln w="38100">
            <a:solidFill>
              <a:srgbClr val="048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803400" y="482600"/>
            <a:ext cx="5952067" cy="4394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37267" y="3335866"/>
            <a:ext cx="594360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794934" y="1507067"/>
            <a:ext cx="6062133" cy="183726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7840133" y="3327400"/>
            <a:ext cx="194734" cy="71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7857067" y="448733"/>
            <a:ext cx="177800" cy="104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16200000" flipV="1">
            <a:off x="4965700" y="1680633"/>
            <a:ext cx="198967" cy="5969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32868" y="1540934"/>
            <a:ext cx="728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>
                <a:latin typeface="Times" panose="02020603050405020304" pitchFamily="18" charset="0"/>
                <a:cs typeface="Times" panose="02020603050405020304" pitchFamily="18" charset="0"/>
              </a:rPr>
              <a:t>Δ</a:t>
            </a:r>
            <a:r>
              <a:rPr lang="en-US" sz="1600" i="1" dirty="0">
                <a:latin typeface="Times" panose="02020603050405020304" pitchFamily="18" charset="0"/>
                <a:cs typeface="Times" panose="02020603050405020304" pitchFamily="18" charset="0"/>
              </a:rPr>
              <a:t> BE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67133" y="3268134"/>
            <a:ext cx="1176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Times" panose="02020603050405020304" pitchFamily="18" charset="0"/>
                <a:cs typeface="Times" panose="02020603050405020304" pitchFamily="18" charset="0"/>
              </a:rPr>
              <a:t>Incremental Automation Fixed Costs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7133" y="550334"/>
            <a:ext cx="1176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Times" panose="02020603050405020304" pitchFamily="18" charset="0"/>
                <a:cs typeface="Times" panose="02020603050405020304" pitchFamily="18" charset="0"/>
              </a:rPr>
              <a:t>Increased Automation Profits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67133" y="1549400"/>
            <a:ext cx="1176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Times" panose="02020603050405020304" pitchFamily="18" charset="0"/>
                <a:cs typeface="Times" panose="02020603050405020304" pitchFamily="18" charset="0"/>
              </a:rPr>
              <a:t>Lowered Automation Variable Costs</a:t>
            </a:r>
          </a:p>
        </p:txBody>
      </p:sp>
      <p:sp>
        <p:nvSpPr>
          <p:cNvPr id="19" name="Arc 18"/>
          <p:cNvSpPr/>
          <p:nvPr/>
        </p:nvSpPr>
        <p:spPr>
          <a:xfrm flipV="1">
            <a:off x="7687733" y="1253067"/>
            <a:ext cx="668867" cy="668866"/>
          </a:xfrm>
          <a:prstGeom prst="arc">
            <a:avLst>
              <a:gd name="adj1" fmla="val 10845631"/>
              <a:gd name="adj2" fmla="val 16332161"/>
            </a:avLst>
          </a:prstGeom>
          <a:ln>
            <a:solidFill>
              <a:schemeClr val="tx1"/>
            </a:solidFill>
            <a:head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61667" y="440267"/>
            <a:ext cx="1286933" cy="1464733"/>
          </a:xfrm>
          <a:custGeom>
            <a:avLst/>
            <a:gdLst>
              <a:gd name="connsiteX0" fmla="*/ 0 w 1270000"/>
              <a:gd name="connsiteY0" fmla="*/ 0 h 1464733"/>
              <a:gd name="connsiteX1" fmla="*/ 1270000 w 1270000"/>
              <a:gd name="connsiteY1" fmla="*/ 0 h 1464733"/>
              <a:gd name="connsiteX2" fmla="*/ 1270000 w 1270000"/>
              <a:gd name="connsiteY2" fmla="*/ 1464733 h 1464733"/>
              <a:gd name="connsiteX3" fmla="*/ 0 w 1270000"/>
              <a:gd name="connsiteY3" fmla="*/ 1464733 h 1464733"/>
              <a:gd name="connsiteX4" fmla="*/ 0 w 1270000"/>
              <a:gd name="connsiteY4" fmla="*/ 0 h 1464733"/>
              <a:gd name="connsiteX0" fmla="*/ 0 w 1270000"/>
              <a:gd name="connsiteY0" fmla="*/ 948267 h 1464733"/>
              <a:gd name="connsiteX1" fmla="*/ 1270000 w 1270000"/>
              <a:gd name="connsiteY1" fmla="*/ 0 h 1464733"/>
              <a:gd name="connsiteX2" fmla="*/ 1270000 w 1270000"/>
              <a:gd name="connsiteY2" fmla="*/ 1464733 h 1464733"/>
              <a:gd name="connsiteX3" fmla="*/ 0 w 1270000"/>
              <a:gd name="connsiteY3" fmla="*/ 1464733 h 1464733"/>
              <a:gd name="connsiteX4" fmla="*/ 0 w 1270000"/>
              <a:gd name="connsiteY4" fmla="*/ 948267 h 1464733"/>
              <a:gd name="connsiteX0" fmla="*/ 0 w 1286933"/>
              <a:gd name="connsiteY0" fmla="*/ 948267 h 1464733"/>
              <a:gd name="connsiteX1" fmla="*/ 1270000 w 1286933"/>
              <a:gd name="connsiteY1" fmla="*/ 0 h 1464733"/>
              <a:gd name="connsiteX2" fmla="*/ 1286933 w 1286933"/>
              <a:gd name="connsiteY2" fmla="*/ 1066800 h 1464733"/>
              <a:gd name="connsiteX3" fmla="*/ 0 w 1286933"/>
              <a:gd name="connsiteY3" fmla="*/ 1464733 h 1464733"/>
              <a:gd name="connsiteX4" fmla="*/ 0 w 1286933"/>
              <a:gd name="connsiteY4" fmla="*/ 948267 h 146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1464733">
                <a:moveTo>
                  <a:pt x="0" y="948267"/>
                </a:moveTo>
                <a:lnTo>
                  <a:pt x="1270000" y="0"/>
                </a:lnTo>
                <a:lnTo>
                  <a:pt x="1286933" y="1066800"/>
                </a:lnTo>
                <a:lnTo>
                  <a:pt x="0" y="1464733"/>
                </a:lnTo>
                <a:lnTo>
                  <a:pt x="0" y="94826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/>
          <p:cNvSpPr/>
          <p:nvPr/>
        </p:nvSpPr>
        <p:spPr>
          <a:xfrm>
            <a:off x="4783668" y="1921934"/>
            <a:ext cx="1786466" cy="745065"/>
          </a:xfrm>
          <a:custGeom>
            <a:avLst/>
            <a:gdLst>
              <a:gd name="connsiteX0" fmla="*/ 0 w 1270000"/>
              <a:gd name="connsiteY0" fmla="*/ 0 h 1464733"/>
              <a:gd name="connsiteX1" fmla="*/ 1270000 w 1270000"/>
              <a:gd name="connsiteY1" fmla="*/ 0 h 1464733"/>
              <a:gd name="connsiteX2" fmla="*/ 1270000 w 1270000"/>
              <a:gd name="connsiteY2" fmla="*/ 1464733 h 1464733"/>
              <a:gd name="connsiteX3" fmla="*/ 0 w 1270000"/>
              <a:gd name="connsiteY3" fmla="*/ 1464733 h 1464733"/>
              <a:gd name="connsiteX4" fmla="*/ 0 w 1270000"/>
              <a:gd name="connsiteY4" fmla="*/ 0 h 1464733"/>
              <a:gd name="connsiteX0" fmla="*/ 0 w 1270000"/>
              <a:gd name="connsiteY0" fmla="*/ 948267 h 1464733"/>
              <a:gd name="connsiteX1" fmla="*/ 1270000 w 1270000"/>
              <a:gd name="connsiteY1" fmla="*/ 0 h 1464733"/>
              <a:gd name="connsiteX2" fmla="*/ 1270000 w 1270000"/>
              <a:gd name="connsiteY2" fmla="*/ 1464733 h 1464733"/>
              <a:gd name="connsiteX3" fmla="*/ 0 w 1270000"/>
              <a:gd name="connsiteY3" fmla="*/ 1464733 h 1464733"/>
              <a:gd name="connsiteX4" fmla="*/ 0 w 1270000"/>
              <a:gd name="connsiteY4" fmla="*/ 948267 h 1464733"/>
              <a:gd name="connsiteX0" fmla="*/ 0 w 1286933"/>
              <a:gd name="connsiteY0" fmla="*/ 948267 h 1464733"/>
              <a:gd name="connsiteX1" fmla="*/ 1270000 w 1286933"/>
              <a:gd name="connsiteY1" fmla="*/ 0 h 1464733"/>
              <a:gd name="connsiteX2" fmla="*/ 1286933 w 1286933"/>
              <a:gd name="connsiteY2" fmla="*/ 1066800 h 1464733"/>
              <a:gd name="connsiteX3" fmla="*/ 0 w 1286933"/>
              <a:gd name="connsiteY3" fmla="*/ 1464733 h 1464733"/>
              <a:gd name="connsiteX4" fmla="*/ 0 w 1286933"/>
              <a:gd name="connsiteY4" fmla="*/ 948267 h 1464733"/>
              <a:gd name="connsiteX0" fmla="*/ 0 w 1786466"/>
              <a:gd name="connsiteY0" fmla="*/ 948267 h 1464733"/>
              <a:gd name="connsiteX1" fmla="*/ 1270000 w 1786466"/>
              <a:gd name="connsiteY1" fmla="*/ 0 h 1464733"/>
              <a:gd name="connsiteX2" fmla="*/ 1786466 w 1786466"/>
              <a:gd name="connsiteY2" fmla="*/ 677334 h 1464733"/>
              <a:gd name="connsiteX3" fmla="*/ 0 w 1786466"/>
              <a:gd name="connsiteY3" fmla="*/ 1464733 h 1464733"/>
              <a:gd name="connsiteX4" fmla="*/ 0 w 1786466"/>
              <a:gd name="connsiteY4" fmla="*/ 948267 h 1464733"/>
              <a:gd name="connsiteX0" fmla="*/ 0 w 1786466"/>
              <a:gd name="connsiteY0" fmla="*/ 948267 h 1422399"/>
              <a:gd name="connsiteX1" fmla="*/ 1270000 w 1786466"/>
              <a:gd name="connsiteY1" fmla="*/ 0 h 1422399"/>
              <a:gd name="connsiteX2" fmla="*/ 1786466 w 1786466"/>
              <a:gd name="connsiteY2" fmla="*/ 677334 h 1422399"/>
              <a:gd name="connsiteX3" fmla="*/ 0 w 1786466"/>
              <a:gd name="connsiteY3" fmla="*/ 1422399 h 1422399"/>
              <a:gd name="connsiteX4" fmla="*/ 0 w 1786466"/>
              <a:gd name="connsiteY4" fmla="*/ 948267 h 1422399"/>
              <a:gd name="connsiteX0" fmla="*/ 0 w 1786466"/>
              <a:gd name="connsiteY0" fmla="*/ 1422399 h 1422399"/>
              <a:gd name="connsiteX1" fmla="*/ 1270000 w 1786466"/>
              <a:gd name="connsiteY1" fmla="*/ 0 h 1422399"/>
              <a:gd name="connsiteX2" fmla="*/ 1786466 w 1786466"/>
              <a:gd name="connsiteY2" fmla="*/ 677334 h 1422399"/>
              <a:gd name="connsiteX3" fmla="*/ 0 w 1786466"/>
              <a:gd name="connsiteY3" fmla="*/ 1422399 h 1422399"/>
              <a:gd name="connsiteX0" fmla="*/ 0 w 1786466"/>
              <a:gd name="connsiteY0" fmla="*/ 745065 h 745065"/>
              <a:gd name="connsiteX1" fmla="*/ 567266 w 1786466"/>
              <a:gd name="connsiteY1" fmla="*/ 364066 h 745065"/>
              <a:gd name="connsiteX2" fmla="*/ 1786466 w 1786466"/>
              <a:gd name="connsiteY2" fmla="*/ 0 h 745065"/>
              <a:gd name="connsiteX3" fmla="*/ 0 w 1786466"/>
              <a:gd name="connsiteY3" fmla="*/ 745065 h 74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6466" h="745065">
                <a:moveTo>
                  <a:pt x="0" y="745065"/>
                </a:moveTo>
                <a:lnTo>
                  <a:pt x="567266" y="364066"/>
                </a:lnTo>
                <a:lnTo>
                  <a:pt x="1786466" y="0"/>
                </a:lnTo>
                <a:lnTo>
                  <a:pt x="0" y="745065"/>
                </a:ln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54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12335</TotalTime>
  <Words>1194</Words>
  <Application>Microsoft Office PowerPoint</Application>
  <PresentationFormat>On-screen Show (4:3)</PresentationFormat>
  <Paragraphs>193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</vt:lpstr>
      <vt:lpstr>Verdana</vt:lpstr>
      <vt:lpstr>NewsPrint</vt:lpstr>
      <vt:lpstr>IENG 366</vt:lpstr>
      <vt:lpstr>Exam Format</vt:lpstr>
      <vt:lpstr>Midterm Exam II</vt:lpstr>
      <vt:lpstr>Controlling Topics</vt:lpstr>
      <vt:lpstr>Managing Research &amp; Developments Topics</vt:lpstr>
      <vt:lpstr>Intellectual Property Topics</vt:lpstr>
      <vt:lpstr>Product Development Topics</vt:lpstr>
      <vt:lpstr>Production Planning Topics</vt:lpstr>
      <vt:lpstr>Figure 11-5   Break-even chart showing the effect of automation.</vt:lpstr>
      <vt:lpstr>Production Operations Topics: Quality Engineering</vt:lpstr>
      <vt:lpstr>Project Management Topics</vt:lpstr>
      <vt:lpstr>Project Organization Topics</vt:lpstr>
      <vt:lpstr>Professionalism and Ethics Topics</vt:lpstr>
      <vt:lpstr>IENG 366 Engineering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IENG 366 Lecture 16</dc:title>
  <dc:creator>Jensen, Dean H.</dc:creator>
  <cp:lastModifiedBy>Jensen, Dean H.</cp:lastModifiedBy>
  <cp:revision>340</cp:revision>
  <cp:lastPrinted>2020-04-20T22:35:47Z</cp:lastPrinted>
  <dcterms:created xsi:type="dcterms:W3CDTF">2017-01-11T23:00:27Z</dcterms:created>
  <dcterms:modified xsi:type="dcterms:W3CDTF">2020-04-21T02:33:55Z</dcterms:modified>
</cp:coreProperties>
</file>