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585" r:id="rId3"/>
    <p:sldId id="648" r:id="rId4"/>
    <p:sldId id="649" r:id="rId5"/>
    <p:sldId id="656" r:id="rId6"/>
    <p:sldId id="650" r:id="rId7"/>
    <p:sldId id="652" r:id="rId8"/>
    <p:sldId id="658" r:id="rId9"/>
    <p:sldId id="659" r:id="rId10"/>
    <p:sldId id="660" r:id="rId11"/>
    <p:sldId id="661" r:id="rId12"/>
    <p:sldId id="662" r:id="rId13"/>
    <p:sldId id="651" r:id="rId14"/>
    <p:sldId id="657" r:id="rId15"/>
    <p:sldId id="307"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E4D490"/>
    <a:srgbClr val="A40000"/>
    <a:srgbClr val="1C1C1C"/>
    <a:srgbClr val="B3A369"/>
    <a:srgbClr val="009999"/>
    <a:srgbClr val="8FE2FF"/>
    <a:srgbClr val="0482AA"/>
    <a:srgbClr val="AD0101"/>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3" autoAdjust="0"/>
    <p:restoredTop sz="94701" autoAdjust="0"/>
  </p:normalViewPr>
  <p:slideViewPr>
    <p:cSldViewPr snapToGrid="0">
      <p:cViewPr varScale="1">
        <p:scale>
          <a:sx n="108" d="100"/>
          <a:sy n="108" d="100"/>
        </p:scale>
        <p:origin x="648" y="102"/>
      </p:cViewPr>
      <p:guideLst>
        <p:guide orient="horz" pos="2160"/>
        <p:guide pos="2880"/>
      </p:guideLst>
    </p:cSldViewPr>
  </p:slideViewPr>
  <p:outlineViewPr>
    <p:cViewPr>
      <p:scale>
        <a:sx n="33" d="100"/>
        <a:sy n="33" d="100"/>
      </p:scale>
      <p:origin x="0" y="81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FA6DB19D-9269-4AA2-84F8-8281890233B1}" type="datetimeFigureOut">
              <a:rPr lang="en-US" smtClean="0"/>
              <a:t>4/15/2020</a:t>
            </a:fld>
            <a:endParaRPr lang="en-US"/>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A09C02F0-E883-4560-ADFF-862A015E1E21}" type="slidenum">
              <a:rPr lang="en-US" smtClean="0"/>
              <a:t>‹#›</a:t>
            </a:fld>
            <a:endParaRPr lang="en-US"/>
          </a:p>
        </p:txBody>
      </p:sp>
    </p:spTree>
    <p:extLst>
      <p:ext uri="{BB962C8B-B14F-4D97-AF65-F5344CB8AC3E}">
        <p14:creationId xmlns:p14="http://schemas.microsoft.com/office/powerpoint/2010/main" val="3248408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D85DC8C7-7B49-460F-A91F-F1C5B153DCFE}" type="datetimeFigureOut">
              <a:rPr lang="en-US" smtClean="0"/>
              <a:t>4/15/2020</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CFD9E158-6F93-4096-843F-7F09C829E717}" type="slidenum">
              <a:rPr lang="en-US" smtClean="0"/>
              <a:t>‹#›</a:t>
            </a:fld>
            <a:endParaRPr lang="en-US"/>
          </a:p>
        </p:txBody>
      </p:sp>
    </p:spTree>
    <p:extLst>
      <p:ext uri="{BB962C8B-B14F-4D97-AF65-F5344CB8AC3E}">
        <p14:creationId xmlns:p14="http://schemas.microsoft.com/office/powerpoint/2010/main" val="365797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360C0D-C7F9-4E66-B221-359C3538BB8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C14EF-AE7A-43DC-93F4-6C5208F9D7E5}"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60C0D-C7F9-4E66-B221-359C3538BB8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60C0D-C7F9-4E66-B221-359C3538BB8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60C0D-C7F9-4E66-B221-359C3538BB8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360C0D-C7F9-4E66-B221-359C3538BB8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C14EF-AE7A-43DC-93F4-6C5208F9D7E5}"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360C0D-C7F9-4E66-B221-359C3538BB8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360C0D-C7F9-4E66-B221-359C3538BB8C}"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C14EF-AE7A-43DC-93F4-6C5208F9D7E5}"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360C0D-C7F9-4E66-B221-359C3538BB8C}"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60C0D-C7F9-4E66-B221-359C3538BB8C}"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60C0D-C7F9-4E66-B221-359C3538BB8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C14EF-AE7A-43DC-93F4-6C5208F9D7E5}"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60C0D-C7F9-4E66-B221-359C3538BB8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C14EF-AE7A-43DC-93F4-6C5208F9D7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D360C0D-C7F9-4E66-B221-359C3538BB8C}" type="datetimeFigureOut">
              <a:rPr lang="en-US" smtClean="0"/>
              <a:t>4/15/2020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D9C14EF-AE7A-43DC-93F4-6C5208F9D7E5}"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IENG 366</a:t>
            </a:r>
          </a:p>
        </p:txBody>
      </p:sp>
      <p:sp>
        <p:nvSpPr>
          <p:cNvPr id="3" name="Subtitle 2"/>
          <p:cNvSpPr>
            <a:spLocks noGrp="1"/>
          </p:cNvSpPr>
          <p:nvPr>
            <p:ph type="subTitle" idx="1"/>
          </p:nvPr>
        </p:nvSpPr>
        <p:spPr>
          <a:xfrm>
            <a:off x="761999" y="4724400"/>
            <a:ext cx="7564315" cy="990600"/>
          </a:xfrm>
        </p:spPr>
        <p:txBody>
          <a:bodyPr>
            <a:normAutofit lnSpcReduction="10000"/>
          </a:bodyPr>
          <a:lstStyle/>
          <a:p>
            <a:r>
              <a:rPr lang="en-US" dirty="0"/>
              <a:t>Engineering Ethics</a:t>
            </a:r>
          </a:p>
          <a:p>
            <a:r>
              <a:rPr lang="en-US" dirty="0"/>
              <a:t>Reading:  pp. 374 – 395.</a:t>
            </a:r>
          </a:p>
        </p:txBody>
      </p:sp>
    </p:spTree>
    <p:extLst>
      <p:ext uri="{BB962C8B-B14F-4D97-AF65-F5344CB8AC3E}">
        <p14:creationId xmlns:p14="http://schemas.microsoft.com/office/powerpoint/2010/main" val="314850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762000" y="5782732"/>
            <a:ext cx="7543800" cy="389467"/>
          </a:xfrm>
        </p:spPr>
        <p:txBody>
          <a:bodyPr>
            <a:noAutofit/>
          </a:bodyPr>
          <a:lstStyle/>
          <a:p>
            <a:pPr eaLnBrk="1" hangingPunct="1"/>
            <a:r>
              <a:rPr lang="en-US" sz="2800" dirty="0"/>
              <a:t>Licensee’s Obligation to Employer and Clients</a:t>
            </a:r>
          </a:p>
        </p:txBody>
      </p:sp>
      <p:sp>
        <p:nvSpPr>
          <p:cNvPr id="51202" name="Rectangle 3"/>
          <p:cNvSpPr>
            <a:spLocks noGrp="1" noChangeArrowheads="1"/>
          </p:cNvSpPr>
          <p:nvPr>
            <p:ph type="body" idx="1"/>
          </p:nvPr>
        </p:nvSpPr>
        <p:spPr>
          <a:xfrm>
            <a:off x="762000" y="685799"/>
            <a:ext cx="7543800" cy="4986867"/>
          </a:xfrm>
        </p:spPr>
        <p:txBody>
          <a:bodyPr>
            <a:normAutofit/>
          </a:bodyPr>
          <a:lstStyle/>
          <a:p>
            <a:pPr marL="457200" indent="-457200" eaLnBrk="1" hangingPunct="1">
              <a:buFont typeface="+mj-lt"/>
              <a:buAutoNum type="arabicPeriod"/>
            </a:pPr>
            <a:r>
              <a:rPr lang="en-US" sz="1800" dirty="0"/>
              <a:t>Licensees shall undertake assignments only when qualified by educations or experience in the specific technical fields of engineering or surveying involved.</a:t>
            </a:r>
          </a:p>
          <a:p>
            <a:pPr marL="457200" indent="-457200" eaLnBrk="1" hangingPunct="1">
              <a:buFont typeface="+mj-lt"/>
              <a:buAutoNum type="arabicPeriod"/>
            </a:pPr>
            <a:r>
              <a:rPr lang="en-US" sz="1800" dirty="0"/>
              <a:t>Licensees shall not affix their signatures or seals to any plans or documents dealing with subject matter in which they lack competence, nor to any such plan or document not prepared under their direct control and personal supervision.</a:t>
            </a:r>
          </a:p>
          <a:p>
            <a:pPr marL="457200" indent="-457200" eaLnBrk="1" hangingPunct="1">
              <a:buFont typeface="+mj-lt"/>
              <a:buAutoNum type="arabicPeriod"/>
            </a:pPr>
            <a:r>
              <a:rPr lang="en-US" sz="1800" dirty="0"/>
              <a:t>Licensees may accept assignments for coordination of an entire project, provided that each design segment is signed and sealed by the licensee responsible for the preparation of that design segment.</a:t>
            </a:r>
          </a:p>
          <a:p>
            <a:pPr marL="457200" indent="-457200" eaLnBrk="1" hangingPunct="1">
              <a:buFont typeface="+mj-lt"/>
              <a:buAutoNum type="arabicPeriod"/>
            </a:pPr>
            <a:r>
              <a:rPr lang="en-US" sz="1800" dirty="0"/>
              <a:t>Licensees shall not reveal facts, data, or information obtained in a professional capacity without the prior consent of the client or employer except as authorized or required by law.  Licensees shall not solicit or accept gratuities, directly or indirectly, from contractors, their agents, or other parties in connection with work for employers or clients.</a:t>
            </a:r>
          </a:p>
        </p:txBody>
      </p:sp>
      <p:sp>
        <p:nvSpPr>
          <p:cNvPr id="4" name="Rectangle 2"/>
          <p:cNvSpPr txBox="1">
            <a:spLocks noChangeArrowheads="1"/>
          </p:cNvSpPr>
          <p:nvPr/>
        </p:nvSpPr>
        <p:spPr>
          <a:xfrm>
            <a:off x="1236133" y="6197600"/>
            <a:ext cx="7103534" cy="29633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a:t>NCEES Rules of Professional Conduct:  Model Rules, Section 240.15, Rules of Professional Conduct</a:t>
            </a:r>
          </a:p>
        </p:txBody>
      </p:sp>
    </p:spTree>
    <p:extLst>
      <p:ext uri="{BB962C8B-B14F-4D97-AF65-F5344CB8AC3E}">
        <p14:creationId xmlns:p14="http://schemas.microsoft.com/office/powerpoint/2010/main" val="322515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762000" y="5782732"/>
            <a:ext cx="7543800" cy="389467"/>
          </a:xfrm>
        </p:spPr>
        <p:txBody>
          <a:bodyPr>
            <a:noAutofit/>
          </a:bodyPr>
          <a:lstStyle/>
          <a:p>
            <a:pPr eaLnBrk="1" hangingPunct="1"/>
            <a:r>
              <a:rPr lang="en-US" sz="2800" dirty="0"/>
              <a:t>Licensee’s Obligation to Employer and Clients</a:t>
            </a:r>
          </a:p>
        </p:txBody>
      </p:sp>
      <p:sp>
        <p:nvSpPr>
          <p:cNvPr id="51202" name="Rectangle 3"/>
          <p:cNvSpPr>
            <a:spLocks noGrp="1" noChangeArrowheads="1"/>
          </p:cNvSpPr>
          <p:nvPr>
            <p:ph type="body" idx="1"/>
          </p:nvPr>
        </p:nvSpPr>
        <p:spPr>
          <a:xfrm>
            <a:off x="762000" y="685799"/>
            <a:ext cx="7543800" cy="4986867"/>
          </a:xfrm>
        </p:spPr>
        <p:txBody>
          <a:bodyPr>
            <a:normAutofit/>
          </a:bodyPr>
          <a:lstStyle/>
          <a:p>
            <a:pPr marL="457200" indent="-457200" eaLnBrk="1" hangingPunct="1">
              <a:buFont typeface="+mj-lt"/>
              <a:buAutoNum type="arabicPeriod" startAt="5"/>
            </a:pPr>
            <a:r>
              <a:rPr lang="en-US" sz="1800" dirty="0"/>
              <a:t>Licensees shall make full prior disclosures to their employers or clients of potential conflicts of interest or other circumstances which could influence or appear to influence their judgement or the quality of their service.</a:t>
            </a:r>
          </a:p>
          <a:p>
            <a:pPr marL="457200" indent="-457200" eaLnBrk="1" hangingPunct="1">
              <a:buFont typeface="+mj-lt"/>
              <a:buAutoNum type="arabicPeriod" startAt="5"/>
            </a:pPr>
            <a:r>
              <a:rPr lang="en-US" sz="1800" dirty="0"/>
              <a:t>Licensees shall not accept compensation, financial or otherwise, from more than one party for services pertaining to the same project, unless the circumstances are fully disclosed and agreed to by all interested parties.</a:t>
            </a:r>
          </a:p>
          <a:p>
            <a:pPr marL="457200" indent="-457200" eaLnBrk="1" hangingPunct="1">
              <a:buFont typeface="+mj-lt"/>
              <a:buAutoNum type="arabicPeriod" startAt="5"/>
            </a:pPr>
            <a:r>
              <a:rPr lang="en-US" sz="1800" dirty="0"/>
              <a:t>Licensees shall not solicit or accept a professional contract from a governmental body on which a principal or officer of their organization serves as a member.  Conversely, licensees serving as members, advisors, or employees of a government body or department, who are principals or employees of a private concern, shall not participated in decisions with respect to professional services offered or provided by said concern to the governmental body which they serve.</a:t>
            </a:r>
          </a:p>
        </p:txBody>
      </p:sp>
      <p:sp>
        <p:nvSpPr>
          <p:cNvPr id="4" name="Rectangle 2"/>
          <p:cNvSpPr txBox="1">
            <a:spLocks noChangeArrowheads="1"/>
          </p:cNvSpPr>
          <p:nvPr/>
        </p:nvSpPr>
        <p:spPr>
          <a:xfrm>
            <a:off x="1236133" y="6197600"/>
            <a:ext cx="7103534" cy="29633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a:t>NCEES Rules of Professional Conduct:  Model Rules, Section 240.15, Rules of Professional Conduct</a:t>
            </a:r>
          </a:p>
        </p:txBody>
      </p:sp>
    </p:spTree>
    <p:extLst>
      <p:ext uri="{BB962C8B-B14F-4D97-AF65-F5344CB8AC3E}">
        <p14:creationId xmlns:p14="http://schemas.microsoft.com/office/powerpoint/2010/main" val="105607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762000" y="5782732"/>
            <a:ext cx="7543800" cy="389467"/>
          </a:xfrm>
        </p:spPr>
        <p:txBody>
          <a:bodyPr>
            <a:noAutofit/>
          </a:bodyPr>
          <a:lstStyle/>
          <a:p>
            <a:pPr eaLnBrk="1" hangingPunct="1"/>
            <a:r>
              <a:rPr lang="en-US" sz="2800" dirty="0"/>
              <a:t>Licensee’s Obligation to Other Licensees</a:t>
            </a:r>
          </a:p>
        </p:txBody>
      </p:sp>
      <p:sp>
        <p:nvSpPr>
          <p:cNvPr id="51202" name="Rectangle 3"/>
          <p:cNvSpPr>
            <a:spLocks noGrp="1" noChangeArrowheads="1"/>
          </p:cNvSpPr>
          <p:nvPr>
            <p:ph type="body" idx="1"/>
          </p:nvPr>
        </p:nvSpPr>
        <p:spPr>
          <a:xfrm>
            <a:off x="762000" y="685799"/>
            <a:ext cx="7543800" cy="4986867"/>
          </a:xfrm>
        </p:spPr>
        <p:txBody>
          <a:bodyPr>
            <a:normAutofit/>
          </a:bodyPr>
          <a:lstStyle/>
          <a:p>
            <a:pPr marL="457200" indent="-457200" eaLnBrk="1" hangingPunct="1">
              <a:buFont typeface="+mj-lt"/>
              <a:buAutoNum type="arabicPeriod"/>
            </a:pPr>
            <a:r>
              <a:rPr lang="en-US" sz="1800" dirty="0"/>
              <a:t>Licensees shall not falsify or permit misrepresentation of their, or their associates’, academic or professional qualifications.  They shall not misrepresent or exaggerate their degree of responsibility in prior assignments nor the complexity of said assignments.  Presentations incident to the solicitation of employment or business shall not misrepresent pertinent facts concerning employers, employees, associates, joint ventures, or past accomplishments.</a:t>
            </a:r>
          </a:p>
          <a:p>
            <a:pPr marL="457200" indent="-457200" eaLnBrk="1" hangingPunct="1">
              <a:buFont typeface="+mj-lt"/>
              <a:buAutoNum type="arabicPeriod"/>
            </a:pPr>
            <a:r>
              <a:rPr lang="en-US" sz="1800" dirty="0"/>
              <a:t>Licensees shall not offer, give, solicit, or receive, either directly or indirectly, any commission, or gift, or other valuable consideration in order to secure work, and shall not make any political contribution with the intent to influence the award of a contract by public authority.</a:t>
            </a:r>
          </a:p>
          <a:p>
            <a:pPr marL="457200" indent="-457200" eaLnBrk="1" hangingPunct="1">
              <a:buFont typeface="+mj-lt"/>
              <a:buAutoNum type="arabicPeriod"/>
            </a:pPr>
            <a:r>
              <a:rPr lang="en-US" sz="1800" dirty="0"/>
              <a:t>Licensees shall not attempt to injure, maliciously or falsely, directly or indirectly, the professional reputation, prospects, practice, or employment of other licensees, nor indiscriminately criticize other licensees’ work.</a:t>
            </a:r>
          </a:p>
        </p:txBody>
      </p:sp>
      <p:sp>
        <p:nvSpPr>
          <p:cNvPr id="4" name="Rectangle 2"/>
          <p:cNvSpPr txBox="1">
            <a:spLocks noChangeArrowheads="1"/>
          </p:cNvSpPr>
          <p:nvPr/>
        </p:nvSpPr>
        <p:spPr>
          <a:xfrm>
            <a:off x="1236133" y="6197600"/>
            <a:ext cx="7103534" cy="29633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a:t>NCEES Rules of Professional Conduct:  Model Rules, Section 240.15, Rules of Professional Conduct</a:t>
            </a:r>
          </a:p>
        </p:txBody>
      </p:sp>
    </p:spTree>
    <p:extLst>
      <p:ext uri="{BB962C8B-B14F-4D97-AF65-F5344CB8AC3E}">
        <p14:creationId xmlns:p14="http://schemas.microsoft.com/office/powerpoint/2010/main" val="139148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762000" y="5655732"/>
            <a:ext cx="7543800" cy="516467"/>
          </a:xfrm>
        </p:spPr>
        <p:txBody>
          <a:bodyPr>
            <a:noAutofit/>
          </a:bodyPr>
          <a:lstStyle/>
          <a:p>
            <a:pPr eaLnBrk="1" hangingPunct="1"/>
            <a:r>
              <a:rPr lang="en-US" sz="2800" dirty="0"/>
              <a:t>Ethical Problems: Industrial Practice</a:t>
            </a:r>
          </a:p>
        </p:txBody>
      </p:sp>
      <p:sp>
        <p:nvSpPr>
          <p:cNvPr id="45058" name="Rectangle 3"/>
          <p:cNvSpPr>
            <a:spLocks noGrp="1" noChangeArrowheads="1"/>
          </p:cNvSpPr>
          <p:nvPr>
            <p:ph type="body" idx="1"/>
          </p:nvPr>
        </p:nvSpPr>
        <p:spPr>
          <a:xfrm>
            <a:off x="762000" y="685799"/>
            <a:ext cx="7543800" cy="4669971"/>
          </a:xfrm>
        </p:spPr>
        <p:txBody>
          <a:bodyPr>
            <a:normAutofit/>
          </a:bodyPr>
          <a:lstStyle/>
          <a:p>
            <a:pPr eaLnBrk="1" hangingPunct="1"/>
            <a:r>
              <a:rPr lang="en-US" dirty="0"/>
              <a:t>Environmental</a:t>
            </a:r>
          </a:p>
          <a:p>
            <a:pPr eaLnBrk="1" hangingPunct="1"/>
            <a:endParaRPr lang="en-US" dirty="0"/>
          </a:p>
          <a:p>
            <a:pPr eaLnBrk="1" hangingPunct="1"/>
            <a:r>
              <a:rPr lang="en-US" dirty="0"/>
              <a:t>Conflict of interest</a:t>
            </a:r>
          </a:p>
          <a:p>
            <a:pPr lvl="1"/>
            <a:r>
              <a:rPr lang="en-US" dirty="0"/>
              <a:t>Gifts</a:t>
            </a:r>
          </a:p>
          <a:p>
            <a:pPr lvl="1"/>
            <a:r>
              <a:rPr lang="en-US" dirty="0"/>
              <a:t>Moonlighting</a:t>
            </a:r>
          </a:p>
          <a:p>
            <a:pPr lvl="1"/>
            <a:r>
              <a:rPr lang="en-US" dirty="0"/>
              <a:t>Inside Information</a:t>
            </a:r>
          </a:p>
          <a:p>
            <a:pPr lvl="1"/>
            <a:endParaRPr lang="en-US" dirty="0"/>
          </a:p>
          <a:p>
            <a:pPr eaLnBrk="1" hangingPunct="1"/>
            <a:r>
              <a:rPr lang="en-US" dirty="0"/>
              <a:t>Post-employment limitations</a:t>
            </a:r>
          </a:p>
          <a:p>
            <a:pPr eaLnBrk="1" hangingPunct="1"/>
            <a:endParaRPr lang="en-US" dirty="0"/>
          </a:p>
          <a:p>
            <a:pPr eaLnBrk="1" hangingPunct="1"/>
            <a:r>
              <a:rPr lang="en-US" dirty="0"/>
              <a:t>Whistle-blowing</a:t>
            </a:r>
          </a:p>
        </p:txBody>
      </p:sp>
    </p:spTree>
    <p:extLst>
      <p:ext uri="{BB962C8B-B14F-4D97-AF65-F5344CB8AC3E}">
        <p14:creationId xmlns:p14="http://schemas.microsoft.com/office/powerpoint/2010/main" val="247521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05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05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0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95867" y="5731933"/>
            <a:ext cx="7501466" cy="461434"/>
          </a:xfrm>
        </p:spPr>
        <p:txBody>
          <a:bodyPr>
            <a:noAutofit/>
          </a:bodyPr>
          <a:lstStyle/>
          <a:p>
            <a:pPr>
              <a:defRPr/>
            </a:pPr>
            <a:r>
              <a:rPr lang="en-US" sz="2800" b="1" dirty="0">
                <a:latin typeface="Verdana" pitchFamily="-1" charset="0"/>
              </a:rPr>
              <a:t>Line Drawing:  </a:t>
            </a:r>
            <a:r>
              <a:rPr lang="en-US" sz="2800" dirty="0">
                <a:latin typeface="Verdana" pitchFamily="-1" charset="0"/>
              </a:rPr>
              <a:t>Engineering Ethics Tool</a:t>
            </a:r>
          </a:p>
        </p:txBody>
      </p:sp>
      <p:cxnSp>
        <p:nvCxnSpPr>
          <p:cNvPr id="3" name="Straight Connector 2"/>
          <p:cNvCxnSpPr/>
          <p:nvPr/>
        </p:nvCxnSpPr>
        <p:spPr>
          <a:xfrm flipH="1">
            <a:off x="1413933" y="4007854"/>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738533" y="4007854"/>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30867" y="4597401"/>
            <a:ext cx="631613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04333" y="3344334"/>
            <a:ext cx="1244600" cy="646331"/>
          </a:xfrm>
          <a:prstGeom prst="rect">
            <a:avLst/>
          </a:prstGeom>
          <a:noFill/>
        </p:spPr>
        <p:txBody>
          <a:bodyPr wrap="square" rtlCol="0">
            <a:spAutoFit/>
          </a:bodyPr>
          <a:lstStyle/>
          <a:p>
            <a:pPr algn="ctr"/>
            <a:r>
              <a:rPr lang="en-US" dirty="0"/>
              <a:t>Negative Paradigm</a:t>
            </a:r>
          </a:p>
        </p:txBody>
      </p:sp>
      <p:sp>
        <p:nvSpPr>
          <p:cNvPr id="14" name="TextBox 13"/>
          <p:cNvSpPr txBox="1"/>
          <p:nvPr/>
        </p:nvSpPr>
        <p:spPr>
          <a:xfrm>
            <a:off x="7120466" y="3318934"/>
            <a:ext cx="1244600" cy="646331"/>
          </a:xfrm>
          <a:prstGeom prst="rect">
            <a:avLst/>
          </a:prstGeom>
          <a:noFill/>
        </p:spPr>
        <p:txBody>
          <a:bodyPr wrap="square" rtlCol="0">
            <a:spAutoFit/>
          </a:bodyPr>
          <a:lstStyle/>
          <a:p>
            <a:pPr algn="ctr"/>
            <a:r>
              <a:rPr lang="en-US" dirty="0"/>
              <a:t>Positive Paradigm</a:t>
            </a:r>
          </a:p>
        </p:txBody>
      </p:sp>
      <p:cxnSp>
        <p:nvCxnSpPr>
          <p:cNvPr id="15" name="Straight Connector 14"/>
          <p:cNvCxnSpPr/>
          <p:nvPr/>
        </p:nvCxnSpPr>
        <p:spPr>
          <a:xfrm flipH="1">
            <a:off x="4777873" y="40417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092735" y="40417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658533" y="40417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7298266" y="4007854"/>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908800" y="40163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349465" y="40417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784600" y="4041721"/>
            <a:ext cx="5794" cy="126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7018866" y="4007853"/>
            <a:ext cx="5794" cy="126688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Rectangle 3"/>
          <p:cNvSpPr txBox="1">
            <a:spLocks noChangeArrowheads="1"/>
          </p:cNvSpPr>
          <p:nvPr/>
        </p:nvSpPr>
        <p:spPr>
          <a:xfrm>
            <a:off x="762000" y="685800"/>
            <a:ext cx="7543800" cy="2599268"/>
          </a:xfrm>
          <a:prstGeom prst="rect">
            <a:avLst/>
          </a:prstGeom>
        </p:spPr>
        <p:txBody>
          <a:bodyPr>
            <a:normAutofit fontScale="85000"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457200" indent="-457200">
              <a:buFont typeface="+mj-lt"/>
              <a:buAutoNum type="arabicPeriod"/>
            </a:pPr>
            <a:r>
              <a:rPr lang="en-US" sz="1800" b="1" dirty="0"/>
              <a:t>Negative Paradigm </a:t>
            </a:r>
            <a:r>
              <a:rPr lang="en-US" sz="1800" dirty="0"/>
              <a:t>– example that is unambiguously NOT morally acceptable.</a:t>
            </a:r>
          </a:p>
          <a:p>
            <a:pPr marL="457200" indent="-457200">
              <a:buFont typeface="+mj-lt"/>
              <a:buAutoNum type="arabicPeriod"/>
            </a:pPr>
            <a:r>
              <a:rPr lang="en-US" sz="1800" b="1" dirty="0"/>
              <a:t>Positive Paradigm </a:t>
            </a:r>
            <a:r>
              <a:rPr lang="en-US" sz="1800" dirty="0"/>
              <a:t>– example that is unambiguously morally acceptable.</a:t>
            </a:r>
          </a:p>
          <a:p>
            <a:pPr marL="457200" indent="-457200">
              <a:buFont typeface="+mj-lt"/>
              <a:buAutoNum type="arabicPeriod"/>
            </a:pPr>
            <a:r>
              <a:rPr lang="en-US" sz="1800" dirty="0"/>
              <a:t>Place hypothetical, but similar, examples along the spectrum.</a:t>
            </a:r>
          </a:p>
          <a:p>
            <a:pPr marL="457200" indent="-457200">
              <a:buFont typeface="+mj-lt"/>
              <a:buAutoNum type="arabicPeriod"/>
            </a:pPr>
            <a:r>
              <a:rPr lang="en-US" sz="1800" dirty="0"/>
              <a:t>Place the current, </a:t>
            </a:r>
            <a:r>
              <a:rPr lang="en-US" sz="1800" b="1" i="1" dirty="0">
                <a:solidFill>
                  <a:srgbClr val="0070C0"/>
                </a:solidFill>
              </a:rPr>
              <a:t>proposed example </a:t>
            </a:r>
            <a:r>
              <a:rPr lang="en-US" sz="1800" dirty="0"/>
              <a:t>along the spectrum using 1 – 3 as scaling.</a:t>
            </a:r>
          </a:p>
          <a:p>
            <a:pPr marL="457200" indent="-457200">
              <a:buFont typeface="+mj-lt"/>
              <a:buAutoNum type="arabicPeriod"/>
            </a:pPr>
            <a:r>
              <a:rPr lang="en-US" sz="1800" dirty="0"/>
              <a:t>Use the tool to identify more appropriate solutions that may modify the proposed solution.</a:t>
            </a:r>
          </a:p>
          <a:p>
            <a:pPr marL="457200" indent="-457200">
              <a:buFont typeface="+mj-lt"/>
              <a:buAutoNum type="arabicPeriod"/>
            </a:pPr>
            <a:endParaRPr lang="en-US" sz="1200" dirty="0"/>
          </a:p>
          <a:p>
            <a:pPr marL="0" indent="0">
              <a:buNone/>
            </a:pPr>
            <a:r>
              <a:rPr lang="en-US" sz="1800" b="1" dirty="0">
                <a:solidFill>
                  <a:srgbClr val="C00000"/>
                </a:solidFill>
              </a:rPr>
              <a:t>CAUTION:  </a:t>
            </a:r>
            <a:r>
              <a:rPr lang="en-US" sz="1800" i="1" dirty="0">
                <a:solidFill>
                  <a:srgbClr val="C00000"/>
                </a:solidFill>
              </a:rPr>
              <a:t>Can be used to </a:t>
            </a:r>
            <a:r>
              <a:rPr lang="en-US" sz="1800" b="1" i="1" dirty="0">
                <a:solidFill>
                  <a:srgbClr val="C00000"/>
                </a:solidFill>
              </a:rPr>
              <a:t>“prove” </a:t>
            </a:r>
            <a:r>
              <a:rPr lang="en-US" sz="1800" i="1" dirty="0">
                <a:solidFill>
                  <a:srgbClr val="C00000"/>
                </a:solidFill>
              </a:rPr>
              <a:t>something right when it is actually wrong!</a:t>
            </a:r>
          </a:p>
          <a:p>
            <a:pPr marL="457200" indent="-457200">
              <a:buFont typeface="+mj-lt"/>
              <a:buAutoNum type="arabicPeriod"/>
            </a:pPr>
            <a:r>
              <a:rPr lang="en-US" sz="1800" i="1" dirty="0"/>
              <a:t>Must be used objectively and honestly</a:t>
            </a:r>
          </a:p>
          <a:p>
            <a:pPr marL="457200" indent="-457200">
              <a:buFont typeface="+mj-lt"/>
              <a:buAutoNum type="arabicPeriod"/>
            </a:pPr>
            <a:r>
              <a:rPr lang="en-US" sz="1800" i="1" dirty="0"/>
              <a:t>Must avoid incorrect paradigms and dishonest placements</a:t>
            </a:r>
          </a:p>
        </p:txBody>
      </p:sp>
    </p:spTree>
    <p:extLst>
      <p:ext uri="{BB962C8B-B14F-4D97-AF65-F5344CB8AC3E}">
        <p14:creationId xmlns:p14="http://schemas.microsoft.com/office/powerpoint/2010/main" val="361774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
                                            <p:txEl>
                                              <p:pRg st="6" end="6"/>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
                                            <p:txEl>
                                              <p:pRg st="7" end="7"/>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sz="4000" dirty="0"/>
              <a:t>IENG 366 </a:t>
            </a:r>
            <a:br>
              <a:rPr lang="en-US" sz="4000" dirty="0"/>
            </a:br>
            <a:r>
              <a:rPr lang="en-US" sz="4000" dirty="0"/>
              <a:t>Engineering Management</a:t>
            </a:r>
          </a:p>
        </p:txBody>
      </p:sp>
      <p:sp>
        <p:nvSpPr>
          <p:cNvPr id="3" name="Content Placeholder 2"/>
          <p:cNvSpPr>
            <a:spLocks noGrp="1"/>
          </p:cNvSpPr>
          <p:nvPr>
            <p:ph idx="1"/>
          </p:nvPr>
        </p:nvSpPr>
        <p:spPr>
          <a:xfrm>
            <a:off x="762000" y="838200"/>
            <a:ext cx="7924800" cy="3886200"/>
          </a:xfrm>
        </p:spPr>
        <p:txBody>
          <a:bodyPr>
            <a:normAutofit/>
          </a:bodyPr>
          <a:lstStyle/>
          <a:p>
            <a:pPr marL="0" indent="0">
              <a:lnSpc>
                <a:spcPct val="90000"/>
              </a:lnSpc>
              <a:buNone/>
            </a:pPr>
            <a:r>
              <a:rPr lang="en-US" altLang="en-US" sz="4500" b="1" dirty="0"/>
              <a:t>Questions &amp; Issues?</a:t>
            </a:r>
            <a:endParaRPr lang="en-US" altLang="en-US" sz="3800" dirty="0"/>
          </a:p>
          <a:p>
            <a:endParaRPr lang="en-US" dirty="0"/>
          </a:p>
        </p:txBody>
      </p:sp>
    </p:spTree>
    <p:extLst>
      <p:ext uri="{BB962C8B-B14F-4D97-AF65-F5344CB8AC3E}">
        <p14:creationId xmlns:p14="http://schemas.microsoft.com/office/powerpoint/2010/main" val="127535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4504266"/>
            <a:ext cx="7848600" cy="1676400"/>
          </a:xfrm>
        </p:spPr>
        <p:txBody>
          <a:bodyPr>
            <a:normAutofit/>
          </a:bodyPr>
          <a:lstStyle/>
          <a:p>
            <a:r>
              <a:rPr lang="en-US" sz="4000" dirty="0"/>
              <a:t>Professionals &amp; ethics</a:t>
            </a:r>
          </a:p>
        </p:txBody>
      </p:sp>
      <p:sp>
        <p:nvSpPr>
          <p:cNvPr id="3" name="Rectangle 3"/>
          <p:cNvSpPr>
            <a:spLocks noGrp="1" noChangeArrowheads="1"/>
          </p:cNvSpPr>
          <p:nvPr>
            <p:ph type="body" idx="1"/>
          </p:nvPr>
        </p:nvSpPr>
        <p:spPr>
          <a:xfrm>
            <a:off x="751490" y="3090041"/>
            <a:ext cx="7543800" cy="2480442"/>
          </a:xfrm>
        </p:spPr>
        <p:txBody>
          <a:bodyPr>
            <a:normAutofit/>
          </a:bodyPr>
          <a:lstStyle/>
          <a:p>
            <a:r>
              <a:rPr lang="en-US" sz="2000" i="1" dirty="0"/>
              <a:t>One of the hallmarks of modern professions are codes of ethics promulgated by various professional societies.  </a:t>
            </a:r>
          </a:p>
          <a:p>
            <a:endParaRPr lang="en-US" sz="2000" i="1" dirty="0"/>
          </a:p>
          <a:p>
            <a:r>
              <a:rPr lang="en-US" sz="2000" i="1" dirty="0"/>
              <a:t>These codes serve to guide practitioners of the profession in making decisions about how to conduct themselves and how to resolve ethical issues that might confront them.  </a:t>
            </a:r>
          </a:p>
          <a:p>
            <a:endParaRPr lang="en-US" sz="2400" i="1" dirty="0"/>
          </a:p>
        </p:txBody>
      </p:sp>
      <p:sp>
        <p:nvSpPr>
          <p:cNvPr id="4" name="TextBox 3"/>
          <p:cNvSpPr txBox="1"/>
          <p:nvPr/>
        </p:nvSpPr>
        <p:spPr>
          <a:xfrm>
            <a:off x="5130350" y="6180666"/>
            <a:ext cx="3164940" cy="369332"/>
          </a:xfrm>
          <a:prstGeom prst="rect">
            <a:avLst/>
          </a:prstGeom>
          <a:noFill/>
        </p:spPr>
        <p:txBody>
          <a:bodyPr wrap="square" rtlCol="0">
            <a:spAutoFit/>
          </a:bodyPr>
          <a:lstStyle/>
          <a:p>
            <a:pPr algn="r"/>
            <a:r>
              <a:rPr lang="en-US" i="1" dirty="0" err="1"/>
              <a:t>Fleddermann</a:t>
            </a:r>
            <a:r>
              <a:rPr lang="en-US" i="1" dirty="0"/>
              <a:t>, C.B. (1999)</a:t>
            </a:r>
            <a:endParaRPr lang="en-US" dirty="0"/>
          </a:p>
        </p:txBody>
      </p:sp>
    </p:spTree>
    <p:extLst>
      <p:ext uri="{BB962C8B-B14F-4D97-AF65-F5344CB8AC3E}">
        <p14:creationId xmlns:p14="http://schemas.microsoft.com/office/powerpoint/2010/main" val="346306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761999" y="5528732"/>
            <a:ext cx="7535333" cy="643467"/>
          </a:xfrm>
        </p:spPr>
        <p:txBody>
          <a:bodyPr>
            <a:normAutofit/>
          </a:bodyPr>
          <a:lstStyle/>
          <a:p>
            <a:pPr eaLnBrk="1" hangingPunct="1"/>
            <a:r>
              <a:rPr lang="en-US" sz="2800" dirty="0"/>
              <a:t>Professional Ethics and Conduct</a:t>
            </a:r>
          </a:p>
        </p:txBody>
      </p:sp>
      <p:sp>
        <p:nvSpPr>
          <p:cNvPr id="40962" name="Rectangle 3"/>
          <p:cNvSpPr>
            <a:spLocks noGrp="1" noChangeArrowheads="1"/>
          </p:cNvSpPr>
          <p:nvPr>
            <p:ph type="body" idx="1"/>
          </p:nvPr>
        </p:nvSpPr>
        <p:spPr>
          <a:xfrm>
            <a:off x="762000" y="685799"/>
            <a:ext cx="7543800" cy="5002901"/>
          </a:xfrm>
        </p:spPr>
        <p:txBody>
          <a:bodyPr>
            <a:normAutofit fontScale="77500" lnSpcReduction="20000"/>
          </a:bodyPr>
          <a:lstStyle/>
          <a:p>
            <a:pPr eaLnBrk="1" hangingPunct="1"/>
            <a:r>
              <a:rPr lang="en-US" dirty="0"/>
              <a:t>Values drive our behavior</a:t>
            </a:r>
            <a:br>
              <a:rPr lang="en-US" dirty="0"/>
            </a:br>
            <a:endParaRPr lang="en-US" dirty="0"/>
          </a:p>
          <a:p>
            <a:pPr eaLnBrk="1" hangingPunct="1"/>
            <a:r>
              <a:rPr lang="en-US" dirty="0"/>
              <a:t>Ethical standards govern our behavior within the engineering professional community</a:t>
            </a:r>
          </a:p>
          <a:p>
            <a:pPr eaLnBrk="1" hangingPunct="1"/>
            <a:endParaRPr lang="en-US" sz="1400" dirty="0"/>
          </a:p>
          <a:p>
            <a:pPr marL="0" indent="0" eaLnBrk="1" hangingPunct="1">
              <a:lnSpc>
                <a:spcPct val="120000"/>
              </a:lnSpc>
              <a:buNone/>
            </a:pPr>
            <a:r>
              <a:rPr lang="en-US" b="1" dirty="0"/>
              <a:t>Attributes of a Profession:*</a:t>
            </a:r>
          </a:p>
          <a:p>
            <a:pPr eaLnBrk="1" hangingPunct="1">
              <a:lnSpc>
                <a:spcPct val="120000"/>
              </a:lnSpc>
            </a:pPr>
            <a:r>
              <a:rPr lang="en-US" dirty="0"/>
              <a:t>The work requires sophisticated skills, the use of judgement, and the exercise of discretion.  Also, the work is not routine and is not capable of being mechanized.</a:t>
            </a:r>
          </a:p>
          <a:p>
            <a:pPr eaLnBrk="1" hangingPunct="1">
              <a:lnSpc>
                <a:spcPct val="120000"/>
              </a:lnSpc>
            </a:pPr>
            <a:r>
              <a:rPr lang="en-US" dirty="0"/>
              <a:t>Membership in the profession requires extensive formal education, not simply practical training or apprenticeship.</a:t>
            </a:r>
          </a:p>
          <a:p>
            <a:pPr eaLnBrk="1" hangingPunct="1">
              <a:lnSpc>
                <a:spcPct val="120000"/>
              </a:lnSpc>
            </a:pPr>
            <a:r>
              <a:rPr lang="en-US" dirty="0"/>
              <a:t>The public allows special societies or organizations that are controlled by members of the profession to set standards for admission to the profession, to set standards of conduct for members, and to enforce these standards; and</a:t>
            </a:r>
          </a:p>
          <a:p>
            <a:pPr eaLnBrk="1" hangingPunct="1">
              <a:lnSpc>
                <a:spcPct val="120000"/>
              </a:lnSpc>
            </a:pPr>
            <a:r>
              <a:rPr lang="en-US" dirty="0"/>
              <a:t>Significant public good results from the practice of the profession.</a:t>
            </a:r>
          </a:p>
        </p:txBody>
      </p:sp>
      <p:sp>
        <p:nvSpPr>
          <p:cNvPr id="4" name="TextBox 3"/>
          <p:cNvSpPr txBox="1"/>
          <p:nvPr/>
        </p:nvSpPr>
        <p:spPr>
          <a:xfrm>
            <a:off x="4895681" y="6180666"/>
            <a:ext cx="3399609" cy="369332"/>
          </a:xfrm>
          <a:prstGeom prst="rect">
            <a:avLst/>
          </a:prstGeom>
          <a:noFill/>
        </p:spPr>
        <p:txBody>
          <a:bodyPr wrap="square" rtlCol="0">
            <a:spAutoFit/>
          </a:bodyPr>
          <a:lstStyle/>
          <a:p>
            <a:pPr algn="r"/>
            <a:r>
              <a:rPr lang="en-US" i="1" dirty="0"/>
              <a:t>* Martin &amp; </a:t>
            </a:r>
            <a:r>
              <a:rPr lang="en-US" i="1" dirty="0" err="1"/>
              <a:t>Schinzinger</a:t>
            </a:r>
            <a:r>
              <a:rPr lang="en-US" i="1" dirty="0"/>
              <a:t> (1989)</a:t>
            </a:r>
            <a:endParaRPr lang="en-US" dirty="0"/>
          </a:p>
        </p:txBody>
      </p:sp>
    </p:spTree>
    <p:extLst>
      <p:ext uri="{BB962C8B-B14F-4D97-AF65-F5344CB8AC3E}">
        <p14:creationId xmlns:p14="http://schemas.microsoft.com/office/powerpoint/2010/main" val="25842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6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6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761999" y="5571066"/>
            <a:ext cx="7560733" cy="601133"/>
          </a:xfrm>
        </p:spPr>
        <p:txBody>
          <a:bodyPr>
            <a:noAutofit/>
          </a:bodyPr>
          <a:lstStyle/>
          <a:p>
            <a:pPr eaLnBrk="1" hangingPunct="1"/>
            <a:r>
              <a:rPr lang="en-US" sz="2800" dirty="0"/>
              <a:t>Engineering Ethics:  Core Concepts</a:t>
            </a:r>
          </a:p>
        </p:txBody>
      </p:sp>
      <p:sp>
        <p:nvSpPr>
          <p:cNvPr id="41986" name="Rectangle 3"/>
          <p:cNvSpPr>
            <a:spLocks noGrp="1" noChangeArrowheads="1"/>
          </p:cNvSpPr>
          <p:nvPr>
            <p:ph type="body" idx="1"/>
          </p:nvPr>
        </p:nvSpPr>
        <p:spPr/>
        <p:txBody>
          <a:bodyPr/>
          <a:lstStyle/>
          <a:p>
            <a:pPr eaLnBrk="1" hangingPunct="1"/>
            <a:r>
              <a:rPr lang="en-US" dirty="0"/>
              <a:t>Public Interest</a:t>
            </a:r>
            <a:br>
              <a:rPr lang="en-US" dirty="0"/>
            </a:br>
            <a:endParaRPr lang="en-US" dirty="0"/>
          </a:p>
          <a:p>
            <a:pPr eaLnBrk="1" hangingPunct="1"/>
            <a:r>
              <a:rPr lang="en-US" dirty="0"/>
              <a:t>Qualities of Truth, Honesty, and Fairness</a:t>
            </a:r>
            <a:br>
              <a:rPr lang="en-US" dirty="0"/>
            </a:br>
            <a:endParaRPr lang="en-US" dirty="0"/>
          </a:p>
          <a:p>
            <a:pPr eaLnBrk="1" hangingPunct="1"/>
            <a:r>
              <a:rPr lang="en-US" dirty="0"/>
              <a:t>Professional Performance</a:t>
            </a:r>
          </a:p>
        </p:txBody>
      </p:sp>
    </p:spTree>
    <p:extLst>
      <p:ext uri="{BB962C8B-B14F-4D97-AF65-F5344CB8AC3E}">
        <p14:creationId xmlns:p14="http://schemas.microsoft.com/office/powerpoint/2010/main" val="60507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1" descr="tab16_0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4468" y="435180"/>
            <a:ext cx="7061198" cy="5665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793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94267" y="5562600"/>
            <a:ext cx="7687733" cy="609600"/>
          </a:xfrm>
        </p:spPr>
        <p:txBody>
          <a:bodyPr>
            <a:noAutofit/>
          </a:bodyPr>
          <a:lstStyle/>
          <a:p>
            <a:pPr eaLnBrk="1" hangingPunct="1"/>
            <a:r>
              <a:rPr lang="en-US" sz="2800" dirty="0"/>
              <a:t>Ethical Problems:  Consulting and Construction</a:t>
            </a:r>
          </a:p>
        </p:txBody>
      </p:sp>
      <p:sp>
        <p:nvSpPr>
          <p:cNvPr id="43010" name="Rectangle 3"/>
          <p:cNvSpPr>
            <a:spLocks noGrp="1" noChangeArrowheads="1"/>
          </p:cNvSpPr>
          <p:nvPr>
            <p:ph type="body" idx="1"/>
          </p:nvPr>
        </p:nvSpPr>
        <p:spPr>
          <a:xfrm>
            <a:off x="643467" y="905934"/>
            <a:ext cx="7772400" cy="3886200"/>
          </a:xfrm>
        </p:spPr>
        <p:txBody>
          <a:bodyPr/>
          <a:lstStyle/>
          <a:p>
            <a:pPr eaLnBrk="1" hangingPunct="1"/>
            <a:r>
              <a:rPr lang="en-US" dirty="0"/>
              <a:t>Political contributions</a:t>
            </a:r>
            <a:br>
              <a:rPr lang="en-US" dirty="0"/>
            </a:br>
            <a:endParaRPr lang="en-US" dirty="0"/>
          </a:p>
          <a:p>
            <a:pPr eaLnBrk="1" hangingPunct="1"/>
            <a:r>
              <a:rPr lang="en-US" dirty="0"/>
              <a:t>Distribution of public services</a:t>
            </a:r>
            <a:br>
              <a:rPr lang="en-US" dirty="0"/>
            </a:br>
            <a:endParaRPr lang="en-US" dirty="0"/>
          </a:p>
          <a:p>
            <a:pPr eaLnBrk="1" hangingPunct="1"/>
            <a:r>
              <a:rPr lang="en-US" dirty="0"/>
              <a:t>Construction safety</a:t>
            </a:r>
          </a:p>
        </p:txBody>
      </p:sp>
    </p:spTree>
    <p:extLst>
      <p:ext uri="{BB962C8B-B14F-4D97-AF65-F5344CB8AC3E}">
        <p14:creationId xmlns:p14="http://schemas.microsoft.com/office/powerpoint/2010/main" val="254012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762000" y="5537200"/>
            <a:ext cx="7543800" cy="635000"/>
          </a:xfrm>
        </p:spPr>
        <p:txBody>
          <a:bodyPr>
            <a:noAutofit/>
          </a:bodyPr>
          <a:lstStyle/>
          <a:p>
            <a:pPr eaLnBrk="1" hangingPunct="1"/>
            <a:r>
              <a:rPr lang="en-US" sz="2000" dirty="0"/>
              <a:t>Ethical Dilemma Guidelines in Professional Practice – NIEE</a:t>
            </a:r>
          </a:p>
        </p:txBody>
      </p:sp>
      <p:sp>
        <p:nvSpPr>
          <p:cNvPr id="48130" name="Rectangle 3"/>
          <p:cNvSpPr>
            <a:spLocks noGrp="1" noChangeArrowheads="1"/>
          </p:cNvSpPr>
          <p:nvPr>
            <p:ph type="body" idx="1"/>
          </p:nvPr>
        </p:nvSpPr>
        <p:spPr>
          <a:xfrm>
            <a:off x="762000" y="685799"/>
            <a:ext cx="7543800" cy="4665133"/>
          </a:xfrm>
        </p:spPr>
        <p:txBody>
          <a:bodyPr>
            <a:normAutofit/>
          </a:bodyPr>
          <a:lstStyle/>
          <a:p>
            <a:pPr marL="0" indent="0" eaLnBrk="1" hangingPunct="1">
              <a:buNone/>
            </a:pPr>
            <a:r>
              <a:rPr lang="en-US" sz="2800" b="1" dirty="0"/>
              <a:t>Steps in Professional Ethical Solutions:</a:t>
            </a:r>
          </a:p>
          <a:p>
            <a:pPr marL="0" indent="0" eaLnBrk="1" hangingPunct="1">
              <a:buNone/>
            </a:pPr>
            <a:endParaRPr lang="en-US" sz="1050" dirty="0"/>
          </a:p>
          <a:p>
            <a:pPr marL="685800" indent="-685800" eaLnBrk="1" hangingPunct="1">
              <a:buFontTx/>
              <a:buAutoNum type="arabicPeriod"/>
            </a:pPr>
            <a:r>
              <a:rPr lang="en-US" sz="2000" dirty="0"/>
              <a:t>Determine the facts in the situation </a:t>
            </a:r>
          </a:p>
          <a:p>
            <a:pPr marL="685800" indent="-685800" eaLnBrk="1" hangingPunct="1">
              <a:buFontTx/>
              <a:buAutoNum type="arabicPeriod" startAt="2"/>
            </a:pPr>
            <a:r>
              <a:rPr lang="en-US" sz="2000" dirty="0"/>
              <a:t>Define the Stakeholders</a:t>
            </a:r>
          </a:p>
          <a:p>
            <a:pPr marL="685800" indent="-685800" eaLnBrk="1" hangingPunct="1">
              <a:buFontTx/>
              <a:buAutoNum type="arabicPeriod" startAt="2"/>
            </a:pPr>
            <a:r>
              <a:rPr lang="en-US" sz="2000" dirty="0"/>
              <a:t>Assess the motivations of the Stakeholders </a:t>
            </a:r>
          </a:p>
          <a:p>
            <a:pPr marL="685800" indent="-685800" eaLnBrk="1" hangingPunct="1">
              <a:buFontTx/>
              <a:buAutoNum type="arabicPeriod" startAt="2"/>
            </a:pPr>
            <a:r>
              <a:rPr lang="en-US" sz="2000" dirty="0"/>
              <a:t>Formulate alternative solutions</a:t>
            </a:r>
          </a:p>
          <a:p>
            <a:pPr marL="685800" indent="-685800">
              <a:buFontTx/>
              <a:buAutoNum type="arabicPeriod" startAt="5"/>
            </a:pPr>
            <a:r>
              <a:rPr lang="en-US" sz="2000" dirty="0"/>
              <a:t>Evaluate proposed alternatives </a:t>
            </a:r>
          </a:p>
          <a:p>
            <a:pPr marL="685800" indent="-685800">
              <a:buFontTx/>
              <a:buAutoNum type="arabicPeriod" startAt="6"/>
            </a:pPr>
            <a:r>
              <a:rPr lang="en-US" sz="2000" dirty="0"/>
              <a:t>Seek additional assistance, as appropriate </a:t>
            </a:r>
          </a:p>
          <a:p>
            <a:pPr marL="685800" indent="-685800">
              <a:buFontTx/>
              <a:buAutoNum type="arabicPeriod" startAt="6"/>
            </a:pPr>
            <a:r>
              <a:rPr lang="en-US" sz="2000" dirty="0"/>
              <a:t>Select the best course of action </a:t>
            </a:r>
          </a:p>
          <a:p>
            <a:pPr marL="685800" indent="-685800">
              <a:buFontTx/>
              <a:buAutoNum type="arabicPeriod" startAt="6"/>
            </a:pPr>
            <a:r>
              <a:rPr lang="en-US" sz="2000" dirty="0"/>
              <a:t>Implement the selected solution </a:t>
            </a:r>
          </a:p>
          <a:p>
            <a:pPr marL="685800" indent="-685800">
              <a:buFontTx/>
              <a:buAutoNum type="arabicPeriod" startAt="6"/>
            </a:pPr>
            <a:r>
              <a:rPr lang="en-US" sz="2000" dirty="0"/>
              <a:t>Monitor and assess the outcome  </a:t>
            </a:r>
          </a:p>
        </p:txBody>
      </p:sp>
    </p:spTree>
    <p:extLst>
      <p:ext uri="{BB962C8B-B14F-4D97-AF65-F5344CB8AC3E}">
        <p14:creationId xmlns:p14="http://schemas.microsoft.com/office/powerpoint/2010/main" val="328763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813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13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813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81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762000" y="5782732"/>
            <a:ext cx="7543800" cy="389467"/>
          </a:xfrm>
        </p:spPr>
        <p:txBody>
          <a:bodyPr>
            <a:noAutofit/>
          </a:bodyPr>
          <a:lstStyle/>
          <a:p>
            <a:pPr eaLnBrk="1" hangingPunct="1"/>
            <a:r>
              <a:rPr lang="en-US" sz="2800" dirty="0"/>
              <a:t>Licensee’s Obligation to Society</a:t>
            </a:r>
          </a:p>
        </p:txBody>
      </p:sp>
      <p:sp>
        <p:nvSpPr>
          <p:cNvPr id="51202" name="Rectangle 3"/>
          <p:cNvSpPr>
            <a:spLocks noGrp="1" noChangeArrowheads="1"/>
          </p:cNvSpPr>
          <p:nvPr>
            <p:ph type="body" idx="1"/>
          </p:nvPr>
        </p:nvSpPr>
        <p:spPr>
          <a:xfrm>
            <a:off x="762000" y="685799"/>
            <a:ext cx="7543800" cy="4986867"/>
          </a:xfrm>
        </p:spPr>
        <p:txBody>
          <a:bodyPr>
            <a:normAutofit/>
          </a:bodyPr>
          <a:lstStyle/>
          <a:p>
            <a:pPr marL="457200" indent="-457200" eaLnBrk="1" hangingPunct="1">
              <a:buFont typeface="+mj-lt"/>
              <a:buAutoNum type="arabicPeriod"/>
            </a:pPr>
            <a:r>
              <a:rPr lang="en-US" sz="1800" dirty="0"/>
              <a:t>Licensees, in the performance of their services for clients, employers, and customers, shall be cognizant that their first and foremost responsibility is to the public welfare.</a:t>
            </a:r>
          </a:p>
          <a:p>
            <a:pPr marL="457200" indent="-457200" eaLnBrk="1" hangingPunct="1">
              <a:buFont typeface="+mj-lt"/>
              <a:buAutoNum type="arabicPeriod"/>
            </a:pPr>
            <a:r>
              <a:rPr lang="en-US" sz="1800" dirty="0"/>
              <a:t>Licensees shall approve and seal only those design documents and surveys that conform to accepted engineering and surveying standards and safeguard the life, health, property, and welfare of the public.</a:t>
            </a:r>
          </a:p>
          <a:p>
            <a:pPr marL="457200" indent="-457200" eaLnBrk="1" hangingPunct="1">
              <a:buFont typeface="+mj-lt"/>
              <a:buAutoNum type="arabicPeriod"/>
            </a:pPr>
            <a:r>
              <a:rPr lang="en-US" sz="1800" dirty="0"/>
              <a:t>Licensees shall notify their employer or client and such other authority as may be appropriate when their professional judgement is overruled under circumstances where the life, health, property, or welfare of the public is endangered.</a:t>
            </a:r>
          </a:p>
          <a:p>
            <a:pPr marL="457200" indent="-457200" eaLnBrk="1" hangingPunct="1">
              <a:buFont typeface="+mj-lt"/>
              <a:buAutoNum type="arabicPeriod"/>
            </a:pPr>
            <a:r>
              <a:rPr lang="en-US" sz="1800" dirty="0"/>
              <a:t>Licensees shall be objective and truthful in professional reports, statements, or testimony.  They shall include all relevant and pertinent information in such reports, statements, or testimony.</a:t>
            </a:r>
          </a:p>
        </p:txBody>
      </p:sp>
      <p:sp>
        <p:nvSpPr>
          <p:cNvPr id="4" name="Rectangle 2"/>
          <p:cNvSpPr txBox="1">
            <a:spLocks noChangeArrowheads="1"/>
          </p:cNvSpPr>
          <p:nvPr/>
        </p:nvSpPr>
        <p:spPr>
          <a:xfrm>
            <a:off x="1236133" y="6197600"/>
            <a:ext cx="7103534" cy="29633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a:t>NCEES Rules of Professional Conduct:  Model Rules, Section 240.15, Rules of Professional Conduct</a:t>
            </a:r>
          </a:p>
        </p:txBody>
      </p:sp>
    </p:spTree>
    <p:extLst>
      <p:ext uri="{BB962C8B-B14F-4D97-AF65-F5344CB8AC3E}">
        <p14:creationId xmlns:p14="http://schemas.microsoft.com/office/powerpoint/2010/main" val="6722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762000" y="5782732"/>
            <a:ext cx="7543800" cy="389467"/>
          </a:xfrm>
        </p:spPr>
        <p:txBody>
          <a:bodyPr>
            <a:noAutofit/>
          </a:bodyPr>
          <a:lstStyle/>
          <a:p>
            <a:pPr eaLnBrk="1" hangingPunct="1"/>
            <a:r>
              <a:rPr lang="en-US" sz="2800" dirty="0"/>
              <a:t>Licensee’s Obligation to Society</a:t>
            </a:r>
          </a:p>
        </p:txBody>
      </p:sp>
      <p:sp>
        <p:nvSpPr>
          <p:cNvPr id="51202" name="Rectangle 3"/>
          <p:cNvSpPr>
            <a:spLocks noGrp="1" noChangeArrowheads="1"/>
          </p:cNvSpPr>
          <p:nvPr>
            <p:ph type="body" idx="1"/>
          </p:nvPr>
        </p:nvSpPr>
        <p:spPr>
          <a:xfrm>
            <a:off x="762000" y="685799"/>
            <a:ext cx="7543800" cy="4986867"/>
          </a:xfrm>
        </p:spPr>
        <p:txBody>
          <a:bodyPr>
            <a:normAutofit/>
          </a:bodyPr>
          <a:lstStyle/>
          <a:p>
            <a:pPr marL="457200" indent="-457200">
              <a:buFont typeface="+mj-lt"/>
              <a:buAutoNum type="arabicPeriod" startAt="5"/>
            </a:pPr>
            <a:r>
              <a:rPr lang="en-US" sz="1800" dirty="0"/>
              <a:t>Licensees shall express a professional opinion publicly only when it is founded upon an adequate knowledge of the facts and a competent evaluation of the subject matter.</a:t>
            </a:r>
          </a:p>
          <a:p>
            <a:pPr marL="457200" indent="-457200" eaLnBrk="1" hangingPunct="1">
              <a:buFont typeface="+mj-lt"/>
              <a:buAutoNum type="arabicPeriod" startAt="5"/>
            </a:pPr>
            <a:r>
              <a:rPr lang="en-US" sz="1800" dirty="0"/>
              <a:t>Licensees shall issue no statements, criticisms, or arguments on technical matters which are inspired or paid for by interested parties, unless they explicitly identify the interested parties on whose behalf they are speaking and reveal any interest they have in the matters.</a:t>
            </a:r>
          </a:p>
          <a:p>
            <a:pPr marL="457200" indent="-457200" eaLnBrk="1" hangingPunct="1">
              <a:buFont typeface="+mj-lt"/>
              <a:buAutoNum type="arabicPeriod" startAt="5"/>
            </a:pPr>
            <a:r>
              <a:rPr lang="en-US" sz="1800" dirty="0"/>
              <a:t>Licensees shall not permit the use of their name or firm name by, nor associate in the business ventures with, any person or firm which is engaging in fraudulent or dishonest business or professional practices.</a:t>
            </a:r>
          </a:p>
          <a:p>
            <a:pPr marL="457200" indent="-457200" eaLnBrk="1" hangingPunct="1">
              <a:buFont typeface="+mj-lt"/>
              <a:buAutoNum type="arabicPeriod" startAt="5"/>
            </a:pPr>
            <a:r>
              <a:rPr lang="en-US" sz="1800" dirty="0"/>
              <a:t>Licensees having knowledge of possible violations of any of these Rules of Professional Conduct shall provide the board with the information and assistance necessary to make the final determination of such violation.</a:t>
            </a:r>
          </a:p>
        </p:txBody>
      </p:sp>
      <p:sp>
        <p:nvSpPr>
          <p:cNvPr id="4" name="Rectangle 2"/>
          <p:cNvSpPr txBox="1">
            <a:spLocks noChangeArrowheads="1"/>
          </p:cNvSpPr>
          <p:nvPr/>
        </p:nvSpPr>
        <p:spPr>
          <a:xfrm>
            <a:off x="1236133" y="6197600"/>
            <a:ext cx="7103534" cy="29633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a:t>NCEES Rules of Professional Conduct:  Model Rules, Section 240.15, Rules of Professional Conduct</a:t>
            </a:r>
          </a:p>
        </p:txBody>
      </p:sp>
    </p:spTree>
    <p:extLst>
      <p:ext uri="{BB962C8B-B14F-4D97-AF65-F5344CB8AC3E}">
        <p14:creationId xmlns:p14="http://schemas.microsoft.com/office/powerpoint/2010/main" val="273579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7131</TotalTime>
  <Words>1268</Words>
  <Application>Microsoft Office PowerPoint</Application>
  <PresentationFormat>On-screen Show (4:3)</PresentationFormat>
  <Paragraphs>91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NewsPrint</vt:lpstr>
      <vt:lpstr>IENG 366</vt:lpstr>
      <vt:lpstr>Professionals &amp; ethics</vt:lpstr>
      <vt:lpstr>Professional Ethics and Conduct</vt:lpstr>
      <vt:lpstr>Engineering Ethics:  Core Concepts</vt:lpstr>
      <vt:lpstr>PowerPoint Presentation</vt:lpstr>
      <vt:lpstr>Ethical Problems:  Consulting and Construction</vt:lpstr>
      <vt:lpstr>Ethical Dilemma Guidelines in Professional Practice – NIEE</vt:lpstr>
      <vt:lpstr>Licensee’s Obligation to Society</vt:lpstr>
      <vt:lpstr>Licensee’s Obligation to Society</vt:lpstr>
      <vt:lpstr>Licensee’s Obligation to Employer and Clients</vt:lpstr>
      <vt:lpstr>Licensee’s Obligation to Employer and Clients</vt:lpstr>
      <vt:lpstr>Licensee’s Obligation to Other Licensees</vt:lpstr>
      <vt:lpstr>Ethical Problems: Industrial Practice</vt:lpstr>
      <vt:lpstr>Line Drawing:  Engineering Ethics Tool</vt:lpstr>
      <vt:lpstr>IENG 366  Engineering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IENG 366 Lecture 16</dc:title>
  <dc:creator>Jensen, Dean H.</dc:creator>
  <cp:lastModifiedBy>Jensen, Dean H.</cp:lastModifiedBy>
  <cp:revision>304</cp:revision>
  <cp:lastPrinted>2020-04-16T01:36:20Z</cp:lastPrinted>
  <dcterms:created xsi:type="dcterms:W3CDTF">2017-01-11T23:00:27Z</dcterms:created>
  <dcterms:modified xsi:type="dcterms:W3CDTF">2020-04-16T02:19:06Z</dcterms:modified>
</cp:coreProperties>
</file>