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585" r:id="rId3"/>
    <p:sldId id="629" r:id="rId4"/>
    <p:sldId id="630" r:id="rId5"/>
    <p:sldId id="646" r:id="rId6"/>
    <p:sldId id="624" r:id="rId7"/>
    <p:sldId id="631" r:id="rId8"/>
    <p:sldId id="625" r:id="rId9"/>
    <p:sldId id="635" r:id="rId10"/>
    <p:sldId id="626" r:id="rId11"/>
    <p:sldId id="627" r:id="rId12"/>
    <p:sldId id="636" r:id="rId13"/>
    <p:sldId id="637" r:id="rId14"/>
    <p:sldId id="644" r:id="rId15"/>
    <p:sldId id="638" r:id="rId16"/>
    <p:sldId id="641" r:id="rId17"/>
    <p:sldId id="645" r:id="rId18"/>
    <p:sldId id="647" r:id="rId19"/>
    <p:sldId id="623" r:id="rId20"/>
    <p:sldId id="30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4D490"/>
    <a:srgbClr val="A40000"/>
    <a:srgbClr val="1C1C1C"/>
    <a:srgbClr val="B3A369"/>
    <a:srgbClr val="009999"/>
    <a:srgbClr val="8FE2FF"/>
    <a:srgbClr val="0482AA"/>
    <a:srgbClr val="AD01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724400"/>
            <a:ext cx="7564315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Organization, Leadership, &amp; Control</a:t>
            </a:r>
            <a:endParaRPr lang="en-US" dirty="0"/>
          </a:p>
          <a:p>
            <a:r>
              <a:rPr lang="en-US" dirty="0"/>
              <a:t>Reading:  pp. </a:t>
            </a:r>
            <a:r>
              <a:rPr lang="en-US" dirty="0" smtClean="0"/>
              <a:t>351 </a:t>
            </a:r>
            <a:r>
              <a:rPr lang="en-US" dirty="0"/>
              <a:t>– </a:t>
            </a:r>
            <a:r>
              <a:rPr lang="en-US" dirty="0" smtClean="0"/>
              <a:t>339.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1999" y="5664200"/>
            <a:ext cx="7679267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Verdana" pitchFamily="-1" charset="0"/>
              </a:rPr>
              <a:t>A</a:t>
            </a:r>
            <a:r>
              <a:rPr lang="en-US" sz="2000" dirty="0" smtClean="0">
                <a:latin typeface="Verdana" pitchFamily="-1" charset="0"/>
              </a:rPr>
              <a:t>dvantages &amp; Disadvantages </a:t>
            </a:r>
            <a:r>
              <a:rPr lang="en-US" sz="2000" dirty="0">
                <a:latin typeface="Verdana" pitchFamily="-1" charset="0"/>
              </a:rPr>
              <a:t>of </a:t>
            </a:r>
            <a:r>
              <a:rPr lang="en-US" sz="2000" dirty="0" smtClean="0">
                <a:latin typeface="Verdana" pitchFamily="-1" charset="0"/>
              </a:rPr>
              <a:t>Functional and </a:t>
            </a:r>
            <a:r>
              <a:rPr lang="en-US" sz="2000" dirty="0" err="1" smtClean="0">
                <a:latin typeface="Verdana" pitchFamily="-1" charset="0"/>
              </a:rPr>
              <a:t>Projectized</a:t>
            </a:r>
            <a:r>
              <a:rPr lang="en-US" sz="2000" dirty="0" smtClean="0">
                <a:latin typeface="Verdana" pitchFamily="-1" charset="0"/>
              </a:rPr>
              <a:t> Organization Structures </a:t>
            </a:r>
            <a:r>
              <a:rPr lang="en-US" sz="2000" dirty="0">
                <a:latin typeface="Verdana" pitchFamily="-1" charset="0"/>
              </a:rPr>
              <a:t>for </a:t>
            </a:r>
            <a:r>
              <a:rPr lang="en-US" sz="2000" dirty="0" smtClean="0">
                <a:latin typeface="Verdana" pitchFamily="-1" charset="0"/>
              </a:rPr>
              <a:t>Project Management</a:t>
            </a:r>
            <a:endParaRPr lang="en-US" sz="2000" dirty="0">
              <a:latin typeface="Verdana" pitchFamily="-1" charset="0"/>
            </a:endParaRPr>
          </a:p>
        </p:txBody>
      </p:sp>
      <p:pic>
        <p:nvPicPr>
          <p:cNvPr id="19459" name="Picture 1" descr="unfig15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777876"/>
            <a:ext cx="8686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067" y="4715933"/>
            <a:ext cx="1947333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1999" y="5503332"/>
            <a:ext cx="7526867" cy="6688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latin typeface="Verdana" pitchFamily="-1" charset="0"/>
              </a:rPr>
              <a:t>Figure 15-3   </a:t>
            </a:r>
            <a:r>
              <a:rPr lang="en-US" sz="2400" dirty="0">
                <a:latin typeface="Verdana" pitchFamily="-1" charset="0"/>
              </a:rPr>
              <a:t>Typical matrix organization.</a:t>
            </a:r>
          </a:p>
        </p:txBody>
      </p:sp>
      <p:pic>
        <p:nvPicPr>
          <p:cNvPr id="20483" name="Picture 1" descr="FG_15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27641"/>
            <a:ext cx="8229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1667" y="3090333"/>
            <a:ext cx="8576733" cy="9821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70466" y="5461000"/>
            <a:ext cx="7509934" cy="745066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400" dirty="0"/>
              <a:t>Conducting Projects </a:t>
            </a:r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b="1" dirty="0" smtClean="0"/>
              <a:t>Matrix </a:t>
            </a:r>
            <a:r>
              <a:rPr lang="en-US" sz="2400" b="1" dirty="0"/>
              <a:t>Organization</a:t>
            </a:r>
            <a:endParaRPr lang="en-US" sz="2400" b="1" dirty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66" y="812799"/>
            <a:ext cx="7772400" cy="4707467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3200" b="1" dirty="0"/>
              <a:t>Project personnel report to </a:t>
            </a:r>
            <a:r>
              <a:rPr lang="en-US" sz="3200" b="1" i="1" u="sng" dirty="0">
                <a:solidFill>
                  <a:srgbClr val="C00000"/>
                </a:solidFill>
              </a:rPr>
              <a:t>both</a:t>
            </a:r>
            <a:r>
              <a:rPr lang="en-US" sz="3200" b="1" dirty="0"/>
              <a:t> functional and project </a:t>
            </a:r>
            <a:r>
              <a:rPr lang="en-US" sz="3200" b="1" dirty="0" smtClean="0"/>
              <a:t>managers</a:t>
            </a:r>
          </a:p>
          <a:p>
            <a:pPr lvl="1">
              <a:lnSpc>
                <a:spcPct val="150000"/>
              </a:lnSpc>
            </a:pPr>
            <a:endParaRPr lang="en-US" sz="1000" b="1" dirty="0"/>
          </a:p>
          <a:p>
            <a:pPr lvl="1">
              <a:lnSpc>
                <a:spcPct val="150000"/>
              </a:lnSpc>
            </a:pPr>
            <a:r>
              <a:rPr lang="en-US" sz="3200" b="1" dirty="0"/>
              <a:t>The Project Manager </a:t>
            </a:r>
            <a:r>
              <a:rPr lang="en-US" sz="3200" b="1" dirty="0" smtClean="0"/>
              <a:t>controls:</a:t>
            </a:r>
            <a:endParaRPr lang="en-US" sz="3600" b="1" dirty="0" smtClean="0"/>
          </a:p>
          <a:p>
            <a:pPr lvl="2">
              <a:lnSpc>
                <a:spcPct val="150000"/>
              </a:lnSpc>
            </a:pPr>
            <a:r>
              <a:rPr lang="en-US" sz="2800" i="1" dirty="0"/>
              <a:t>Project Tasks</a:t>
            </a:r>
          </a:p>
          <a:p>
            <a:pPr lvl="2">
              <a:lnSpc>
                <a:spcPct val="150000"/>
              </a:lnSpc>
            </a:pPr>
            <a:r>
              <a:rPr lang="en-US" sz="2800" i="1" dirty="0"/>
              <a:t>Project Resources</a:t>
            </a:r>
          </a:p>
          <a:p>
            <a:pPr lvl="2">
              <a:lnSpc>
                <a:spcPct val="150000"/>
              </a:lnSpc>
            </a:pPr>
            <a:r>
              <a:rPr lang="en-US" sz="2800" i="1" dirty="0"/>
              <a:t>Project Schedule</a:t>
            </a:r>
          </a:p>
          <a:p>
            <a:pPr lvl="2">
              <a:lnSpc>
                <a:spcPct val="120000"/>
              </a:lnSpc>
            </a:pPr>
            <a:r>
              <a:rPr lang="en-US" sz="2800" b="1" i="1" dirty="0"/>
              <a:t>AND</a:t>
            </a:r>
            <a:r>
              <a:rPr lang="en-US" sz="2800" i="1" dirty="0"/>
              <a:t> is the focal point for customer contact, project changes, and project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3830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70466" y="5461000"/>
            <a:ext cx="7509934" cy="745066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400" dirty="0"/>
              <a:t>Conducting Projects </a:t>
            </a:r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b="1" dirty="0" smtClean="0"/>
              <a:t>Matrix </a:t>
            </a:r>
            <a:r>
              <a:rPr lang="en-US" sz="2400" b="1" dirty="0"/>
              <a:t>Organization</a:t>
            </a:r>
            <a:endParaRPr lang="en-US" sz="2400" b="1" dirty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65" y="812799"/>
            <a:ext cx="7857067" cy="4707467"/>
          </a:xfrm>
        </p:spPr>
        <p:txBody>
          <a:bodyPr lIns="90488" tIns="44450" rIns="90488" bIns="44450">
            <a:normAutofit fontScale="85000" lnSpcReduction="10000"/>
          </a:bodyPr>
          <a:lstStyle/>
          <a:p>
            <a:pPr lvl="1">
              <a:lnSpc>
                <a:spcPct val="120000"/>
              </a:lnSpc>
            </a:pPr>
            <a:r>
              <a:rPr lang="en-US" sz="3500" b="1" dirty="0"/>
              <a:t>Project personnel report to </a:t>
            </a:r>
            <a:r>
              <a:rPr lang="en-US" sz="3500" b="1" i="1" u="sng" dirty="0">
                <a:solidFill>
                  <a:srgbClr val="C00000"/>
                </a:solidFill>
              </a:rPr>
              <a:t>both</a:t>
            </a:r>
            <a:r>
              <a:rPr lang="en-US" sz="3500" b="1" dirty="0"/>
              <a:t> functional and project </a:t>
            </a:r>
            <a:r>
              <a:rPr lang="en-US" sz="3500" b="1" dirty="0" smtClean="0"/>
              <a:t>managers</a:t>
            </a:r>
          </a:p>
          <a:p>
            <a:pPr lvl="1">
              <a:lnSpc>
                <a:spcPct val="150000"/>
              </a:lnSpc>
            </a:pPr>
            <a:endParaRPr lang="en-US" sz="1000" b="1" dirty="0"/>
          </a:p>
          <a:p>
            <a:pPr lvl="1">
              <a:lnSpc>
                <a:spcPct val="150000"/>
              </a:lnSpc>
            </a:pPr>
            <a:r>
              <a:rPr lang="en-US" sz="3200" b="1" dirty="0"/>
              <a:t>The </a:t>
            </a:r>
            <a:r>
              <a:rPr lang="en-US" sz="3200" b="1" dirty="0" smtClean="0"/>
              <a:t>Functional </a:t>
            </a:r>
            <a:r>
              <a:rPr lang="en-US" sz="3200" b="1" dirty="0"/>
              <a:t>Manager </a:t>
            </a:r>
            <a:r>
              <a:rPr lang="en-US" sz="3200" b="1" dirty="0" smtClean="0"/>
              <a:t>is responsible for:</a:t>
            </a:r>
            <a:endParaRPr lang="en-US" sz="3600" b="1" dirty="0" smtClean="0"/>
          </a:p>
          <a:p>
            <a:pPr lvl="2">
              <a:lnSpc>
                <a:spcPct val="150000"/>
              </a:lnSpc>
            </a:pPr>
            <a:r>
              <a:rPr lang="en-US" sz="2800" i="1" dirty="0"/>
              <a:t>Assignment of functional specialists</a:t>
            </a:r>
          </a:p>
          <a:p>
            <a:pPr lvl="2">
              <a:lnSpc>
                <a:spcPct val="120000"/>
              </a:lnSpc>
            </a:pPr>
            <a:r>
              <a:rPr lang="en-US" sz="2800" i="1" dirty="0"/>
              <a:t>Quality of work done </a:t>
            </a:r>
            <a:r>
              <a:rPr lang="en-US" sz="2800" i="1" dirty="0" smtClean="0"/>
              <a:t>within </a:t>
            </a:r>
            <a:r>
              <a:rPr lang="en-US" sz="2800" i="1" dirty="0"/>
              <a:t>the functional specialty</a:t>
            </a:r>
          </a:p>
          <a:p>
            <a:pPr lvl="2">
              <a:lnSpc>
                <a:spcPct val="110000"/>
              </a:lnSpc>
            </a:pPr>
            <a:r>
              <a:rPr lang="en-US" sz="2800" i="1" dirty="0"/>
              <a:t>Selecting, evaluating, and rewarding work within the specialty</a:t>
            </a:r>
          </a:p>
        </p:txBody>
      </p:sp>
    </p:spTree>
    <p:extLst>
      <p:ext uri="{BB962C8B-B14F-4D97-AF65-F5344CB8AC3E}">
        <p14:creationId xmlns:p14="http://schemas.microsoft.com/office/powerpoint/2010/main" val="45162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Project </a:t>
            </a:r>
            <a:r>
              <a:rPr lang="en-US" sz="4000" dirty="0" smtClean="0"/>
              <a:t>Leadership</a:t>
            </a:r>
            <a:endParaRPr lang="en-US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/>
          </a:bodyPr>
          <a:lstStyle/>
          <a:p>
            <a:r>
              <a:rPr lang="en-US" sz="2400" i="1" dirty="0"/>
              <a:t>A project is a one-time job that has definite starting and ending points, clearly defined objectives, scope, and (usually) a budget</a:t>
            </a:r>
            <a:r>
              <a:rPr lang="en-US" sz="2400" i="1" dirty="0" smtClean="0"/>
              <a:t>.</a:t>
            </a:r>
          </a:p>
          <a:p>
            <a:endParaRPr lang="en-US" sz="1050" i="1" dirty="0"/>
          </a:p>
          <a:p>
            <a:r>
              <a:rPr lang="en-US" sz="2400" i="1" dirty="0" smtClean="0"/>
              <a:t>The skills of the Project Manager often differ from those typical of the Functional Manager</a:t>
            </a:r>
          </a:p>
          <a:p>
            <a:endParaRPr lang="en-US" sz="2400" i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53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537200"/>
            <a:ext cx="7535333" cy="6350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Effective Program Managers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50333"/>
            <a:ext cx="7543800" cy="5105399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dirty="0"/>
              <a:t>Need a blend of </a:t>
            </a:r>
            <a:r>
              <a:rPr lang="en-US" dirty="0" smtClean="0"/>
              <a:t>skills:</a:t>
            </a:r>
            <a:endParaRPr lang="en-US" dirty="0"/>
          </a:p>
          <a:p>
            <a:pPr lvl="1" eaLnBrk="1" hangingPunct="1"/>
            <a:r>
              <a:rPr lang="en-US" b="1" i="1" dirty="0"/>
              <a:t>Technical</a:t>
            </a:r>
          </a:p>
          <a:p>
            <a:pPr lvl="1" eaLnBrk="1" hangingPunct="1"/>
            <a:r>
              <a:rPr lang="en-US" b="1" i="1" dirty="0"/>
              <a:t>Administrative</a:t>
            </a:r>
          </a:p>
          <a:p>
            <a:pPr lvl="1" eaLnBrk="1" hangingPunct="1"/>
            <a:r>
              <a:rPr lang="en-US" b="1" i="1" dirty="0" smtClean="0"/>
              <a:t>Interpersonal</a:t>
            </a:r>
          </a:p>
          <a:p>
            <a:pPr lvl="1" eaLnBrk="1" hangingPunct="1"/>
            <a:endParaRPr lang="en-US" sz="13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Scope </a:t>
            </a:r>
            <a:r>
              <a:rPr lang="en-US" b="1" dirty="0"/>
              <a:t>of the PM: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Sets project priorities relative to other activities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Primary point of contact for customer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Defines the work to be performed by supporting departments in terms of cost, schedule, and performance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Controls the project budget</a:t>
            </a:r>
          </a:p>
          <a:p>
            <a:pPr>
              <a:lnSpc>
                <a:spcPct val="90000"/>
              </a:lnSpc>
            </a:pPr>
            <a:endParaRPr lang="en-US" sz="13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Responsibilities of the PM: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Responsible for design reviews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Responsible for configuration and design control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Responsible for source selection decisions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Responsible for project status reports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Performs merit review of assigned project </a:t>
            </a:r>
            <a:r>
              <a:rPr lang="en-US" i="1" dirty="0" smtClean="0"/>
              <a:t>personnel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425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706532"/>
            <a:ext cx="7552267" cy="465667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Characteristics Associated with Success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7" y="423333"/>
            <a:ext cx="7727950" cy="5147734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/>
              <a:t>Commitment of parent organization, project manager, and client to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b="1" i="1" dirty="0"/>
              <a:t>Schedules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b="1" i="1" dirty="0"/>
              <a:t>Budget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b="1" i="1" dirty="0"/>
              <a:t>Technical Performance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Frequent Feedback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Adequate Control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Public </a:t>
            </a:r>
            <a:r>
              <a:rPr lang="en-US" dirty="0" smtClean="0"/>
              <a:t>Support</a:t>
            </a:r>
          </a:p>
          <a:p>
            <a:pPr>
              <a:lnSpc>
                <a:spcPct val="120000"/>
              </a:lnSpc>
            </a:pPr>
            <a:r>
              <a:rPr lang="en-US" dirty="0"/>
              <a:t>Reduced Bureaucratic Complexity (i.e. Red Tape)</a:t>
            </a:r>
          </a:p>
          <a:p>
            <a:pPr>
              <a:lnSpc>
                <a:spcPct val="120000"/>
              </a:lnSpc>
            </a:pPr>
            <a:r>
              <a:rPr lang="en-US" dirty="0"/>
              <a:t>A More “</a:t>
            </a:r>
            <a:r>
              <a:rPr lang="en-US" dirty="0" err="1"/>
              <a:t>Projectized</a:t>
            </a:r>
            <a:r>
              <a:rPr lang="en-US" dirty="0"/>
              <a:t>” Than “Functional” Organizational Form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Judicious </a:t>
            </a:r>
            <a:r>
              <a:rPr lang="en-US" dirty="0"/>
              <a:t>use of </a:t>
            </a:r>
            <a:r>
              <a:rPr lang="en-US" dirty="0" smtClean="0"/>
              <a:t>Planning </a:t>
            </a:r>
            <a:r>
              <a:rPr lang="en-US" dirty="0"/>
              <a:t>and </a:t>
            </a:r>
            <a:r>
              <a:rPr lang="en-US" dirty="0" smtClean="0"/>
              <a:t>Control Tools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Participative Decision Making Within </a:t>
            </a:r>
            <a:r>
              <a:rPr lang="en-US" dirty="0"/>
              <a:t>the </a:t>
            </a:r>
            <a:r>
              <a:rPr lang="en-US" dirty="0" smtClean="0"/>
              <a:t>Team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Project </a:t>
            </a:r>
            <a:r>
              <a:rPr lang="en-US" dirty="0" smtClean="0"/>
              <a:t>Management Skills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Bottom </a:t>
            </a:r>
            <a:r>
              <a:rPr lang="en-US" b="1" dirty="0" smtClean="0"/>
              <a:t>Line: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i="1" u="sng" dirty="0" smtClean="0"/>
              <a:t>Commitment to a Satisfied Customer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89425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5706532"/>
            <a:ext cx="7552267" cy="465667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Characteristics Associated with </a:t>
            </a:r>
            <a:r>
              <a:rPr lang="en-US" sz="3200" dirty="0" smtClean="0"/>
              <a:t>Failure</a:t>
            </a:r>
            <a:endParaRPr lang="en-US" sz="3200" dirty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7" y="423333"/>
            <a:ext cx="7924800" cy="5147734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Inadequate project manager skills</a:t>
            </a:r>
          </a:p>
          <a:p>
            <a:pPr>
              <a:lnSpc>
                <a:spcPct val="120000"/>
              </a:lnSpc>
            </a:pPr>
            <a:r>
              <a:rPr lang="en-US" dirty="0"/>
              <a:t>Poor customer coordination and rapport</a:t>
            </a:r>
          </a:p>
          <a:p>
            <a:r>
              <a:rPr lang="en-US" dirty="0"/>
              <a:t>Poor rapport and coordination </a:t>
            </a:r>
            <a:r>
              <a:rPr lang="en-US" dirty="0" smtClean="0"/>
              <a:t>within </a:t>
            </a:r>
            <a:r>
              <a:rPr lang="en-US" dirty="0"/>
              <a:t>own organization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Lack of </a:t>
            </a:r>
            <a:r>
              <a:rPr lang="en-US" dirty="0" smtClean="0"/>
              <a:t>project team </a:t>
            </a:r>
            <a:r>
              <a:rPr lang="en-US" dirty="0"/>
              <a:t>participation</a:t>
            </a:r>
          </a:p>
          <a:p>
            <a:pPr>
              <a:lnSpc>
                <a:spcPct val="120000"/>
              </a:lnSpc>
            </a:pPr>
            <a:r>
              <a:rPr lang="en-US" dirty="0"/>
              <a:t>Poor project control</a:t>
            </a:r>
          </a:p>
          <a:p>
            <a:pPr>
              <a:lnSpc>
                <a:spcPct val="120000"/>
              </a:lnSpc>
            </a:pPr>
            <a:r>
              <a:rPr lang="en-US" dirty="0"/>
              <a:t>Lack of familiarity with project </a:t>
            </a:r>
            <a:r>
              <a:rPr lang="en-US" dirty="0" smtClean="0"/>
              <a:t>requirements 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/>
              <a:t>Lack </a:t>
            </a:r>
            <a:r>
              <a:rPr lang="en-US" b="1" i="1" dirty="0"/>
              <a:t>of resources</a:t>
            </a:r>
          </a:p>
          <a:p>
            <a:pPr>
              <a:lnSpc>
                <a:spcPct val="120000"/>
              </a:lnSpc>
            </a:pPr>
            <a:r>
              <a:rPr lang="en-US" dirty="0"/>
              <a:t>Poor public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7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5418666"/>
            <a:ext cx="7848600" cy="761999"/>
          </a:xfrm>
        </p:spPr>
        <p:txBody>
          <a:bodyPr>
            <a:normAutofit/>
          </a:bodyPr>
          <a:lstStyle/>
          <a:p>
            <a:r>
              <a:rPr lang="en-US" sz="4000" dirty="0"/>
              <a:t>Project </a:t>
            </a:r>
            <a:r>
              <a:rPr lang="en-US" sz="4000" dirty="0" smtClean="0"/>
              <a:t>control</a:t>
            </a:r>
            <a:endParaRPr lang="en-US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890" y="3039240"/>
            <a:ext cx="7543800" cy="2286292"/>
          </a:xfrm>
        </p:spPr>
        <p:txBody>
          <a:bodyPr>
            <a:normAutofit/>
          </a:bodyPr>
          <a:lstStyle/>
          <a:p>
            <a:r>
              <a:rPr lang="en-US" sz="2400" i="1" dirty="0"/>
              <a:t>A project is a one-time job that has definite starting and ending points, clearly defined objectives, scope, and (usually) a budget</a:t>
            </a:r>
            <a:r>
              <a:rPr lang="en-US" sz="2400" i="1" dirty="0" smtClean="0"/>
              <a:t>.</a:t>
            </a:r>
          </a:p>
          <a:p>
            <a:endParaRPr lang="en-US" sz="1050" i="1" dirty="0"/>
          </a:p>
          <a:p>
            <a:r>
              <a:rPr lang="en-US" sz="2400" i="1" dirty="0" smtClean="0"/>
              <a:t>One key to success of the Project Manager is how communications are handled – they need to support</a:t>
            </a:r>
          </a:p>
          <a:p>
            <a:endParaRPr lang="en-US" sz="2400" i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971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1999" y="5655732"/>
            <a:ext cx="7552267" cy="516467"/>
          </a:xfrm>
        </p:spPr>
        <p:txBody>
          <a:bodyPr>
            <a:noAutofit/>
          </a:bodyPr>
          <a:lstStyle/>
          <a:p>
            <a:r>
              <a:rPr lang="en-US" altLang="en-US" sz="1200" b="1" dirty="0" smtClean="0">
                <a:latin typeface="Verdana" pitchFamily="-1" charset="0"/>
              </a:rPr>
              <a:t>Figure 15-6   </a:t>
            </a:r>
            <a:r>
              <a:rPr lang="en-US" altLang="en-US" sz="1200" dirty="0" smtClean="0">
                <a:latin typeface="Verdana" pitchFamily="-1" charset="0"/>
              </a:rPr>
              <a:t>Customer (client) communications. </a:t>
            </a:r>
            <a:br>
              <a:rPr lang="en-US" altLang="en-US" sz="1200" dirty="0" smtClean="0">
                <a:latin typeface="Verdana" pitchFamily="-1" charset="0"/>
              </a:rPr>
            </a:br>
            <a:r>
              <a:rPr lang="en-US" altLang="en-US" sz="1200" dirty="0" smtClean="0">
                <a:latin typeface="Verdana" pitchFamily="-1" charset="0"/>
              </a:rPr>
              <a:t>(From David I. Cleland and Harold </a:t>
            </a:r>
            <a:r>
              <a:rPr lang="en-US" altLang="en-US" sz="1200" dirty="0" err="1" smtClean="0">
                <a:latin typeface="Verdana" pitchFamily="-1" charset="0"/>
              </a:rPr>
              <a:t>Kerzner</a:t>
            </a:r>
            <a:r>
              <a:rPr lang="en-US" altLang="en-US" sz="1200" dirty="0" smtClean="0">
                <a:latin typeface="Verdana" pitchFamily="-1" charset="0"/>
              </a:rPr>
              <a:t>, </a:t>
            </a:r>
            <a:r>
              <a:rPr lang="en-US" altLang="en-US" sz="1200" i="1" dirty="0" smtClean="0">
                <a:latin typeface="Verdana" pitchFamily="-1" charset="0"/>
              </a:rPr>
              <a:t>Engineering Team Management</a:t>
            </a:r>
            <a:r>
              <a:rPr lang="en-US" altLang="en-US" sz="1200" dirty="0" smtClean="0">
                <a:latin typeface="Verdana" pitchFamily="-1" charset="0"/>
              </a:rPr>
              <a:t>, Van </a:t>
            </a:r>
            <a:r>
              <a:rPr lang="en-US" altLang="en-US" sz="1200" dirty="0" err="1" smtClean="0">
                <a:latin typeface="Verdana" pitchFamily="-1" charset="0"/>
              </a:rPr>
              <a:t>Nostrand</a:t>
            </a:r>
            <a:r>
              <a:rPr lang="en-US" altLang="en-US" sz="1200" dirty="0" smtClean="0">
                <a:latin typeface="Verdana" pitchFamily="-1" charset="0"/>
              </a:rPr>
              <a:t> Reinhold Company, Inc., New York, 1986, pp. 63–64.)</a:t>
            </a:r>
          </a:p>
        </p:txBody>
      </p:sp>
      <p:pic>
        <p:nvPicPr>
          <p:cNvPr id="23555" name="Picture 1" descr="FG_15_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86834"/>
            <a:ext cx="82296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632201" y="2429933"/>
            <a:ext cx="1947333" cy="1320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504266"/>
            <a:ext cx="7848600" cy="1676400"/>
          </a:xfrm>
        </p:spPr>
        <p:txBody>
          <a:bodyPr>
            <a:normAutofit/>
          </a:bodyPr>
          <a:lstStyle/>
          <a:p>
            <a:r>
              <a:rPr lang="en-US" sz="4000" dirty="0"/>
              <a:t>Project </a:t>
            </a:r>
            <a:r>
              <a:rPr lang="en-US" sz="4000" dirty="0" smtClean="0"/>
              <a:t>organization</a:t>
            </a:r>
            <a:endParaRPr lang="en-US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90" y="3090041"/>
            <a:ext cx="7543800" cy="2480442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/>
              <a:t>A project is a one-time job that has definite starting and ending points, clearly defined objectives, scope, and (usually) a budget</a:t>
            </a:r>
            <a:r>
              <a:rPr lang="en-US" sz="2400" i="1" dirty="0" smtClean="0"/>
              <a:t>.</a:t>
            </a:r>
          </a:p>
          <a:p>
            <a:endParaRPr lang="en-US" sz="2400" i="1" dirty="0"/>
          </a:p>
          <a:p>
            <a:r>
              <a:rPr lang="en-US" sz="2400" i="1" dirty="0"/>
              <a:t>Increased </a:t>
            </a:r>
            <a:r>
              <a:rPr lang="en-US" sz="2400" i="1" dirty="0" smtClean="0"/>
              <a:t>emphasis </a:t>
            </a:r>
            <a:r>
              <a:rPr lang="en-US" sz="2400" i="1" dirty="0"/>
              <a:t>on Project </a:t>
            </a:r>
            <a:r>
              <a:rPr lang="en-US" sz="2400" i="1" dirty="0" smtClean="0"/>
              <a:t>Management follows with increased emphasis on Customer / Client service and on lean organizations … leading to</a:t>
            </a:r>
            <a:endParaRPr lang="en-US" sz="2400" i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630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5037667"/>
            <a:ext cx="7772400" cy="11430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Elements of the Project Organization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1117600"/>
            <a:ext cx="7727950" cy="4114800"/>
          </a:xfrm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sz="2800" b="1" dirty="0"/>
              <a:t>Project Officer:  “Unifying Agent” bearing </a:t>
            </a:r>
            <a:r>
              <a:rPr lang="en-US" sz="2800" b="1" dirty="0" smtClean="0"/>
              <a:t>				    primary </a:t>
            </a:r>
            <a:r>
              <a:rPr lang="en-US" sz="2800" b="1" dirty="0"/>
              <a:t>responsibility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i="1" dirty="0"/>
              <a:t>Project Manager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i="1" dirty="0"/>
              <a:t>Project Engineer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i="1" dirty="0"/>
              <a:t>Project Administrator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55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01732"/>
            <a:ext cx="7543800" cy="770467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Elements of Project Organization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467" y="1075267"/>
            <a:ext cx="7543800" cy="38862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/>
              <a:t>Key Functional </a:t>
            </a:r>
            <a:r>
              <a:rPr lang="en-US" sz="2800" b="1" dirty="0" smtClean="0"/>
              <a:t>Support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b="1" dirty="0"/>
          </a:p>
          <a:p>
            <a:pPr lvl="1" eaLnBrk="1" hangingPunct="1"/>
            <a:r>
              <a:rPr lang="en-US" i="1" dirty="0"/>
              <a:t>Systems Analysis</a:t>
            </a:r>
          </a:p>
          <a:p>
            <a:pPr lvl="1" eaLnBrk="1" hangingPunct="1"/>
            <a:r>
              <a:rPr lang="en-US" i="1" dirty="0"/>
              <a:t>Product Design and Analysis</a:t>
            </a:r>
          </a:p>
          <a:p>
            <a:pPr lvl="1" eaLnBrk="1" hangingPunct="1"/>
            <a:r>
              <a:rPr lang="en-US" i="1" dirty="0"/>
              <a:t>QA and Reliability</a:t>
            </a:r>
          </a:p>
          <a:p>
            <a:pPr lvl="1" eaLnBrk="1" hangingPunct="1"/>
            <a:r>
              <a:rPr lang="en-US" i="1" dirty="0"/>
              <a:t>Product Planning</a:t>
            </a:r>
          </a:p>
          <a:p>
            <a:pPr lvl="1" eaLnBrk="1" hangingPunct="1"/>
            <a:r>
              <a:rPr lang="en-US" i="1" dirty="0"/>
              <a:t>Product Installation and Test</a:t>
            </a:r>
          </a:p>
          <a:p>
            <a:pPr lvl="1" eaLnBrk="1" hangingPunct="1"/>
            <a:r>
              <a:rPr lang="en-US" i="1" dirty="0"/>
              <a:t>Training, Logistics </a:t>
            </a:r>
            <a:r>
              <a:rPr lang="en-US" i="1" dirty="0" smtClean="0"/>
              <a:t>Planning, and </a:t>
            </a:r>
            <a:r>
              <a:rPr lang="en-US" i="1" dirty="0"/>
              <a:t>Field Support</a:t>
            </a:r>
          </a:p>
        </p:txBody>
      </p:sp>
    </p:spTree>
    <p:extLst>
      <p:ext uri="{BB962C8B-B14F-4D97-AF65-F5344CB8AC3E}">
        <p14:creationId xmlns:p14="http://schemas.microsoft.com/office/powerpoint/2010/main" val="21073884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01732"/>
            <a:ext cx="7543800" cy="770467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Elements of Project Organization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075267"/>
            <a:ext cx="7797799" cy="38862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/>
              <a:t>Three Organizationa</a:t>
            </a:r>
            <a:r>
              <a:rPr lang="en-US" sz="2800" b="1" dirty="0" smtClean="0"/>
              <a:t>l Forms for PM:</a:t>
            </a:r>
            <a:endParaRPr lang="en-US" sz="28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b="1" dirty="0"/>
          </a:p>
          <a:p>
            <a:pPr lvl="1" eaLnBrk="1" hangingPunct="1"/>
            <a:r>
              <a:rPr lang="en-US" sz="2600" i="1" dirty="0" smtClean="0"/>
              <a:t>Functional Organizations</a:t>
            </a:r>
          </a:p>
          <a:p>
            <a:pPr lvl="2"/>
            <a:r>
              <a:rPr lang="en-US" b="1" i="1" dirty="0" smtClean="0"/>
              <a:t>Projects take place within a firm organized by function</a:t>
            </a:r>
          </a:p>
          <a:p>
            <a:pPr lvl="2"/>
            <a:endParaRPr lang="en-US" i="1" dirty="0"/>
          </a:p>
          <a:p>
            <a:pPr lvl="1" eaLnBrk="1" hangingPunct="1"/>
            <a:r>
              <a:rPr lang="en-US" sz="2600" i="1" dirty="0" err="1" smtClean="0"/>
              <a:t>Projectized</a:t>
            </a:r>
            <a:r>
              <a:rPr lang="en-US" sz="2600" i="1" dirty="0" smtClean="0"/>
              <a:t> Organizations</a:t>
            </a:r>
          </a:p>
          <a:p>
            <a:pPr lvl="2"/>
            <a:r>
              <a:rPr lang="en-US" b="1" i="1" dirty="0" smtClean="0"/>
              <a:t>Projects are the primary form of organization within a firm</a:t>
            </a:r>
          </a:p>
          <a:p>
            <a:pPr lvl="2"/>
            <a:endParaRPr lang="en-US" i="1" dirty="0"/>
          </a:p>
          <a:p>
            <a:pPr lvl="1" eaLnBrk="1" hangingPunct="1"/>
            <a:r>
              <a:rPr lang="en-US" sz="2600" i="1" dirty="0" smtClean="0"/>
              <a:t>Matrix Organizations</a:t>
            </a:r>
          </a:p>
          <a:p>
            <a:pPr lvl="2"/>
            <a:r>
              <a:rPr lang="en-US" b="1" i="1" dirty="0" smtClean="0"/>
              <a:t>Project personnel report to both a project manager and a functional manager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84246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1999" y="5562600"/>
            <a:ext cx="756073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200" b="1" dirty="0">
                <a:latin typeface="Verdana" pitchFamily="-1" charset="0"/>
              </a:rPr>
              <a:t>Figure 15-1   </a:t>
            </a:r>
            <a:r>
              <a:rPr lang="en-US" sz="1200" dirty="0">
                <a:latin typeface="Verdana" pitchFamily="-1" charset="0"/>
              </a:rPr>
              <a:t>Typical functional organization (showing locations (*) from which a project manager or coordinator might lead a project).</a:t>
            </a:r>
          </a:p>
        </p:txBody>
      </p:sp>
      <p:pic>
        <p:nvPicPr>
          <p:cNvPr id="17411" name="Picture 1" descr="FG_15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96" y="383117"/>
            <a:ext cx="66960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5621867" y="1109133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800601" y="2683933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359400" y="3640666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17334" y="4648200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961467" y="4656666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901267" y="5782733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8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70466" y="5461000"/>
            <a:ext cx="7509934" cy="745066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400" dirty="0"/>
              <a:t>Conducting Projects </a:t>
            </a:r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b="1" dirty="0"/>
              <a:t>Functional Organization</a:t>
            </a:r>
            <a:endParaRPr lang="en-US" sz="2400" b="1" dirty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66" y="1193800"/>
            <a:ext cx="7772400" cy="4114800"/>
          </a:xfrm>
        </p:spPr>
        <p:txBody>
          <a:bodyPr lIns="90488" tIns="44450" rIns="90488" bIns="44450"/>
          <a:lstStyle/>
          <a:p>
            <a:pPr lvl="1" eaLnBrk="1" hangingPunct="1"/>
            <a:r>
              <a:rPr lang="en-US" sz="3000" b="1" dirty="0" smtClean="0"/>
              <a:t>A </a:t>
            </a:r>
            <a:r>
              <a:rPr lang="en-US" sz="3000" b="1" dirty="0"/>
              <a:t>Project Manager is appointed to coordinate </a:t>
            </a:r>
            <a:r>
              <a:rPr lang="en-US" sz="3000" b="1" dirty="0" smtClean="0"/>
              <a:t>activities</a:t>
            </a:r>
          </a:p>
          <a:p>
            <a:pPr lvl="1" eaLnBrk="1" hangingPunct="1"/>
            <a:endParaRPr lang="en-US" sz="1000" b="1" dirty="0"/>
          </a:p>
          <a:p>
            <a:pPr lvl="2" eaLnBrk="1" hangingPunct="1"/>
            <a:r>
              <a:rPr lang="en-US" sz="2600" i="1" dirty="0"/>
              <a:t>The PM has no line authority over most project personnel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600" i="1" dirty="0" smtClean="0"/>
              <a:t>PM must </a:t>
            </a:r>
            <a:r>
              <a:rPr lang="en-US" sz="2600" i="1" dirty="0"/>
              <a:t>lead by persuasion and influence</a:t>
            </a:r>
          </a:p>
        </p:txBody>
      </p:sp>
    </p:spTree>
    <p:extLst>
      <p:ext uri="{BB962C8B-B14F-4D97-AF65-F5344CB8AC3E}">
        <p14:creationId xmlns:p14="http://schemas.microsoft.com/office/powerpoint/2010/main" val="331151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1999" y="5681132"/>
            <a:ext cx="7552267" cy="491067"/>
          </a:xfrm>
        </p:spPr>
        <p:txBody>
          <a:bodyPr>
            <a:normAutofit fontScale="90000"/>
          </a:bodyPr>
          <a:lstStyle/>
          <a:p>
            <a:r>
              <a:rPr lang="en-US" altLang="en-US" sz="1000" b="1" dirty="0" smtClean="0">
                <a:latin typeface="Verdana" pitchFamily="-1" charset="0"/>
              </a:rPr>
              <a:t>Figure 15-2   </a:t>
            </a:r>
            <a:r>
              <a:rPr lang="en-US" altLang="en-US" sz="1000" dirty="0" smtClean="0">
                <a:latin typeface="Verdana" pitchFamily="-1" charset="0"/>
              </a:rPr>
              <a:t>Fully </a:t>
            </a:r>
            <a:r>
              <a:rPr lang="en-US" altLang="en-US" sz="1000" dirty="0" err="1" smtClean="0">
                <a:latin typeface="Verdana" pitchFamily="-1" charset="0"/>
              </a:rPr>
              <a:t>projectized</a:t>
            </a:r>
            <a:r>
              <a:rPr lang="en-US" altLang="en-US" sz="1000" dirty="0" smtClean="0">
                <a:latin typeface="Verdana" pitchFamily="-1" charset="0"/>
              </a:rPr>
              <a:t> organization. </a:t>
            </a:r>
            <a:br>
              <a:rPr lang="en-US" altLang="en-US" sz="1000" dirty="0" smtClean="0">
                <a:latin typeface="Verdana" pitchFamily="-1" charset="0"/>
              </a:rPr>
            </a:br>
            <a:r>
              <a:rPr lang="en-US" altLang="en-US" sz="1000" dirty="0" smtClean="0">
                <a:latin typeface="Verdana" pitchFamily="-1" charset="0"/>
              </a:rPr>
              <a:t>(Adapted from Russell D. Archibald, </a:t>
            </a:r>
            <a:r>
              <a:rPr lang="en-US" altLang="en-US" sz="1000" i="1" dirty="0" smtClean="0">
                <a:latin typeface="Verdana" pitchFamily="-1" charset="0"/>
              </a:rPr>
              <a:t>Managing High-Technology Programs and Projects</a:t>
            </a:r>
            <a:r>
              <a:rPr lang="en-US" altLang="en-US" sz="1000" dirty="0" smtClean="0">
                <a:latin typeface="Verdana" pitchFamily="-1" charset="0"/>
              </a:rPr>
              <a:t>, © John Wiley &amp; Sons, Inc., New York, 1976, pp. 104–105. Reprinted by permission of John Wiley &amp; Sons, Inc.)</a:t>
            </a:r>
          </a:p>
        </p:txBody>
      </p:sp>
      <p:pic>
        <p:nvPicPr>
          <p:cNvPr id="18435" name="Picture 1" descr="FG_15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" y="406930"/>
            <a:ext cx="8229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793068" y="1253066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773335" y="1278466"/>
            <a:ext cx="160866" cy="1185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770466" y="5461000"/>
            <a:ext cx="7509934" cy="745066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2400" dirty="0"/>
              <a:t>Conducting Projects </a:t>
            </a:r>
            <a:r>
              <a:rPr lang="en-US" sz="2400" dirty="0" smtClean="0"/>
              <a:t>in </a:t>
            </a:r>
            <a:r>
              <a:rPr lang="en-US" sz="2400" dirty="0"/>
              <a:t>a </a:t>
            </a:r>
            <a:r>
              <a:rPr lang="en-US" sz="2400" b="1" dirty="0" err="1" smtClean="0"/>
              <a:t>Projectized</a:t>
            </a:r>
            <a:r>
              <a:rPr lang="en-US" sz="2400" b="1" dirty="0" smtClean="0"/>
              <a:t> </a:t>
            </a:r>
            <a:r>
              <a:rPr lang="en-US" sz="2400" b="1" dirty="0"/>
              <a:t>Organization</a:t>
            </a:r>
            <a:endParaRPr lang="en-US" sz="2400" b="1" dirty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66" y="1193800"/>
            <a:ext cx="7772400" cy="4114800"/>
          </a:xfrm>
        </p:spPr>
        <p:txBody>
          <a:bodyPr lIns="90488" tIns="44450" rIns="90488" bIns="44450"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sz="3200" b="1" dirty="0" smtClean="0"/>
              <a:t>A </a:t>
            </a:r>
            <a:r>
              <a:rPr lang="en-US" sz="3200" b="1" dirty="0"/>
              <a:t>Project Manager </a:t>
            </a:r>
            <a:r>
              <a:rPr lang="en-US" sz="3200" b="1" dirty="0"/>
              <a:t>has direct control over </a:t>
            </a:r>
            <a:r>
              <a:rPr lang="en-US" sz="3200" b="1" i="1" u="sng" dirty="0">
                <a:solidFill>
                  <a:srgbClr val="C00000"/>
                </a:solidFill>
              </a:rPr>
              <a:t>all</a:t>
            </a:r>
            <a:r>
              <a:rPr lang="en-US" sz="3200" b="1" dirty="0"/>
              <a:t> elements needed to execute the </a:t>
            </a:r>
            <a:r>
              <a:rPr lang="en-US" sz="3200" b="1" dirty="0" smtClean="0"/>
              <a:t>projects</a:t>
            </a:r>
            <a:endParaRPr lang="en-US" sz="3600" b="1" dirty="0"/>
          </a:p>
          <a:p>
            <a:pPr lvl="2" eaLnBrk="1" hangingPunct="1">
              <a:lnSpc>
                <a:spcPct val="110000"/>
              </a:lnSpc>
            </a:pPr>
            <a:r>
              <a:rPr lang="en-US" sz="2800" i="1" dirty="0"/>
              <a:t>The PM </a:t>
            </a:r>
            <a:r>
              <a:rPr lang="en-US" sz="2800" i="1" dirty="0" smtClean="0"/>
              <a:t>is like the head of a full division within the company – with the exception of certain staff functions common to all projects</a:t>
            </a:r>
            <a:endParaRPr lang="en-US" sz="2800" i="1" dirty="0"/>
          </a:p>
          <a:p>
            <a:pPr lvl="2" eaLnBrk="1" hangingPunct="1">
              <a:lnSpc>
                <a:spcPct val="150000"/>
              </a:lnSpc>
            </a:pPr>
            <a:r>
              <a:rPr lang="en-US" sz="2800" i="1" dirty="0" smtClean="0"/>
              <a:t>The PM can </a:t>
            </a:r>
            <a:r>
              <a:rPr lang="en-US" sz="2800" i="1" dirty="0"/>
              <a:t>lead by </a:t>
            </a:r>
            <a:r>
              <a:rPr lang="en-US" sz="2800" i="1" dirty="0" smtClean="0"/>
              <a:t>line authority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71338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6832</TotalTime>
  <Words>668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IENG 366</vt:lpstr>
      <vt:lpstr>Project organization</vt:lpstr>
      <vt:lpstr>Elements of the Project Organization</vt:lpstr>
      <vt:lpstr>Elements of Project Organization</vt:lpstr>
      <vt:lpstr>Elements of Project Organization</vt:lpstr>
      <vt:lpstr>Figure 15-1   Typical functional organization (showing locations (*) from which a project manager or coordinator might lead a project).</vt:lpstr>
      <vt:lpstr>Conducting Projects in a Functional Organization</vt:lpstr>
      <vt:lpstr>Figure 15-2   Fully projectized organization.  (Adapted from Russell D. Archibald, Managing High-Technology Programs and Projects, © John Wiley &amp; Sons, Inc., New York, 1976, pp. 104–105. Reprinted by permission of John Wiley &amp; Sons, Inc.)</vt:lpstr>
      <vt:lpstr>Conducting Projects in a Projectized Organization</vt:lpstr>
      <vt:lpstr>Advantages &amp; Disadvantages of Functional and Projectized Organization Structures for Project Management</vt:lpstr>
      <vt:lpstr>Figure 15-3   Typical matrix organization.</vt:lpstr>
      <vt:lpstr>Conducting Projects in a Matrix Organization</vt:lpstr>
      <vt:lpstr>Conducting Projects in a Matrix Organization</vt:lpstr>
      <vt:lpstr>Project Leadership</vt:lpstr>
      <vt:lpstr>Effective Program Managers</vt:lpstr>
      <vt:lpstr>Characteristics Associated with Success</vt:lpstr>
      <vt:lpstr>Characteristics Associated with Failure</vt:lpstr>
      <vt:lpstr>Project control</vt:lpstr>
      <vt:lpstr>Figure 15-6   Customer (client) communications.  (From David I. Cleland and Harold Kerzner, Engineering Team Management, Van Nostrand Reinhold Company, Inc., New York, 1986, pp. 63–64.)</vt:lpstr>
      <vt:lpstr>IENG 366  Engineering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15</dc:title>
  <dc:creator>Jensen, Dean H.</dc:creator>
  <cp:lastModifiedBy>Jensen, Dean H.</cp:lastModifiedBy>
  <cp:revision>278</cp:revision>
  <cp:lastPrinted>2017-04-06T05:47:45Z</cp:lastPrinted>
  <dcterms:created xsi:type="dcterms:W3CDTF">2017-01-11T23:00:27Z</dcterms:created>
  <dcterms:modified xsi:type="dcterms:W3CDTF">2017-04-06T05:47:49Z</dcterms:modified>
</cp:coreProperties>
</file>