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handoutMasterIdLst>
    <p:handoutMasterId r:id="rId85"/>
  </p:handoutMasterIdLst>
  <p:sldIdLst>
    <p:sldId id="256" r:id="rId2"/>
    <p:sldId id="585" r:id="rId3"/>
    <p:sldId id="622" r:id="rId4"/>
    <p:sldId id="717" r:id="rId5"/>
    <p:sldId id="720" r:id="rId6"/>
    <p:sldId id="721" r:id="rId7"/>
    <p:sldId id="722" r:id="rId8"/>
    <p:sldId id="718" r:id="rId9"/>
    <p:sldId id="724" r:id="rId10"/>
    <p:sldId id="623" r:id="rId11"/>
    <p:sldId id="727" r:id="rId12"/>
    <p:sldId id="725" r:id="rId13"/>
    <p:sldId id="726" r:id="rId14"/>
    <p:sldId id="624" r:id="rId15"/>
    <p:sldId id="625" r:id="rId16"/>
    <p:sldId id="626" r:id="rId17"/>
    <p:sldId id="627" r:id="rId18"/>
    <p:sldId id="628" r:id="rId19"/>
    <p:sldId id="629" r:id="rId20"/>
    <p:sldId id="630" r:id="rId21"/>
    <p:sldId id="633" r:id="rId22"/>
    <p:sldId id="631" r:id="rId23"/>
    <p:sldId id="635" r:id="rId24"/>
    <p:sldId id="728" r:id="rId25"/>
    <p:sldId id="637" r:id="rId26"/>
    <p:sldId id="638" r:id="rId27"/>
    <p:sldId id="639" r:id="rId28"/>
    <p:sldId id="640" r:id="rId29"/>
    <p:sldId id="641" r:id="rId30"/>
    <p:sldId id="643" r:id="rId31"/>
    <p:sldId id="645" r:id="rId32"/>
    <p:sldId id="646" r:id="rId33"/>
    <p:sldId id="647" r:id="rId34"/>
    <p:sldId id="648" r:id="rId35"/>
    <p:sldId id="649" r:id="rId36"/>
    <p:sldId id="650" r:id="rId37"/>
    <p:sldId id="705" r:id="rId38"/>
    <p:sldId id="706" r:id="rId39"/>
    <p:sldId id="707" r:id="rId40"/>
    <p:sldId id="708" r:id="rId41"/>
    <p:sldId id="712" r:id="rId42"/>
    <p:sldId id="710" r:id="rId43"/>
    <p:sldId id="657" r:id="rId44"/>
    <p:sldId id="659" r:id="rId45"/>
    <p:sldId id="658" r:id="rId46"/>
    <p:sldId id="660" r:id="rId47"/>
    <p:sldId id="713" r:id="rId48"/>
    <p:sldId id="662" r:id="rId49"/>
    <p:sldId id="663" r:id="rId50"/>
    <p:sldId id="729" r:id="rId51"/>
    <p:sldId id="664" r:id="rId52"/>
    <p:sldId id="665" r:id="rId53"/>
    <p:sldId id="666" r:id="rId54"/>
    <p:sldId id="667" r:id="rId55"/>
    <p:sldId id="668" r:id="rId56"/>
    <p:sldId id="669" r:id="rId57"/>
    <p:sldId id="670" r:id="rId58"/>
    <p:sldId id="671" r:id="rId59"/>
    <p:sldId id="672" r:id="rId60"/>
    <p:sldId id="673" r:id="rId61"/>
    <p:sldId id="731" r:id="rId62"/>
    <p:sldId id="674" r:id="rId63"/>
    <p:sldId id="730" r:id="rId64"/>
    <p:sldId id="676" r:id="rId65"/>
    <p:sldId id="677" r:id="rId66"/>
    <p:sldId id="678" r:id="rId67"/>
    <p:sldId id="679" r:id="rId68"/>
    <p:sldId id="680" r:id="rId69"/>
    <p:sldId id="681" r:id="rId70"/>
    <p:sldId id="682" r:id="rId71"/>
    <p:sldId id="683" r:id="rId72"/>
    <p:sldId id="716" r:id="rId73"/>
    <p:sldId id="715" r:id="rId74"/>
    <p:sldId id="684" r:id="rId75"/>
    <p:sldId id="686" r:id="rId76"/>
    <p:sldId id="687" r:id="rId77"/>
    <p:sldId id="688" r:id="rId78"/>
    <p:sldId id="689" r:id="rId79"/>
    <p:sldId id="691" r:id="rId80"/>
    <p:sldId id="692" r:id="rId81"/>
    <p:sldId id="693" r:id="rId82"/>
    <p:sldId id="307" r:id="rId8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4D490"/>
    <a:srgbClr val="A40000"/>
    <a:srgbClr val="1C1C1C"/>
    <a:srgbClr val="B3A369"/>
    <a:srgbClr val="009999"/>
    <a:srgbClr val="8FE2FF"/>
    <a:srgbClr val="0482AA"/>
    <a:srgbClr val="AD010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187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5068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218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04058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 665:  Project Planning &amp; Control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799D-86AE-4D2F-96A4-9FC9E6DC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9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40767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TM 665:  Project Planning &amp; Control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ECFB-FC1C-4054-ACB1-379CC4C6B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7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724400"/>
            <a:ext cx="7564315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Planning &amp; Acquisition</a:t>
            </a:r>
          </a:p>
          <a:p>
            <a:r>
              <a:rPr lang="en-US" dirty="0"/>
              <a:t>Reading:  pp. 326 – 346.</a:t>
            </a:r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727841" y="5391807"/>
            <a:ext cx="7585842" cy="80404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Project Management Life Cycle</a:t>
            </a:r>
          </a:p>
        </p:txBody>
      </p:sp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713006" y="3775403"/>
            <a:ext cx="1705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1. Goals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2. Specifications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3. Scope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4. Responsibilities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5. Teams</a:t>
            </a:r>
          </a:p>
        </p:txBody>
      </p: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2398931" y="3796041"/>
            <a:ext cx="12346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1. WBS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2. Budgets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3. Resources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4. Risks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5. Schedule</a:t>
            </a:r>
          </a:p>
        </p:txBody>
      </p:sp>
      <p:sp>
        <p:nvSpPr>
          <p:cNvPr id="18443" name="Text Box 20"/>
          <p:cNvSpPr txBox="1">
            <a:spLocks noChangeArrowheads="1"/>
          </p:cNvSpPr>
          <p:nvPr/>
        </p:nvSpPr>
        <p:spPr bwMode="auto">
          <a:xfrm>
            <a:off x="4232493" y="3796041"/>
            <a:ext cx="16273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1. Status reports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2. Change Orders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3. Quality Audits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4. Contingencies</a:t>
            </a:r>
          </a:p>
        </p:txBody>
      </p:sp>
      <p:sp>
        <p:nvSpPr>
          <p:cNvPr id="18444" name="Text Box 21"/>
          <p:cNvSpPr txBox="1">
            <a:spLocks noChangeArrowheads="1"/>
          </p:cNvSpPr>
          <p:nvPr/>
        </p:nvSpPr>
        <p:spPr bwMode="auto">
          <a:xfrm>
            <a:off x="6213693" y="3796041"/>
            <a:ext cx="20187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1. Train user</a:t>
            </a:r>
            <a:br>
              <a:rPr lang="en-US" altLang="en-US" sz="1600">
                <a:latin typeface="Times New Roman" pitchFamily="18" charset="0"/>
              </a:rPr>
            </a:br>
            <a:r>
              <a:rPr lang="en-US" altLang="en-US" sz="1600">
                <a:latin typeface="Times New Roman" pitchFamily="18" charset="0"/>
              </a:rPr>
              <a:t>2. Transfer documents</a:t>
            </a:r>
            <a:br>
              <a:rPr lang="en-US" altLang="en-US" sz="1600">
                <a:latin typeface="Times New Roman" pitchFamily="18" charset="0"/>
              </a:rPr>
            </a:br>
            <a:r>
              <a:rPr lang="en-US" altLang="en-US" sz="1600">
                <a:latin typeface="Times New Roman" pitchFamily="18" charset="0"/>
              </a:rPr>
              <a:t>3. Release resources</a:t>
            </a:r>
            <a:br>
              <a:rPr lang="en-US" altLang="en-US" sz="1600">
                <a:latin typeface="Times New Roman" pitchFamily="18" charset="0"/>
              </a:rPr>
            </a:br>
            <a:r>
              <a:rPr lang="en-US" altLang="en-US" sz="1600">
                <a:latin typeface="Times New Roman" pitchFamily="18" charset="0"/>
              </a:rPr>
              <a:t>4. Reassign staff</a:t>
            </a:r>
            <a:br>
              <a:rPr lang="en-US" altLang="en-US" sz="1600">
                <a:latin typeface="Times New Roman" pitchFamily="18" charset="0"/>
              </a:rPr>
            </a:br>
            <a:r>
              <a:rPr lang="en-US" altLang="en-US" sz="1600">
                <a:latin typeface="Times New Roman" pitchFamily="18" charset="0"/>
              </a:rPr>
              <a:t>5. Lessons learned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4856" y="714703"/>
            <a:ext cx="7843838" cy="2943225"/>
            <a:chOff x="243" y="1344"/>
            <a:chExt cx="4941" cy="1794"/>
          </a:xfrm>
        </p:grpSpPr>
        <p:sp>
          <p:nvSpPr>
            <p:cNvPr id="18445" name="Freeform 6"/>
            <p:cNvSpPr>
              <a:spLocks/>
            </p:cNvSpPr>
            <p:nvPr/>
          </p:nvSpPr>
          <p:spPr bwMode="auto">
            <a:xfrm>
              <a:off x="656" y="1485"/>
              <a:ext cx="4442" cy="1418"/>
            </a:xfrm>
            <a:custGeom>
              <a:avLst/>
              <a:gdLst>
                <a:gd name="T0" fmla="*/ 0 w 4862"/>
                <a:gd name="T1" fmla="*/ 334 h 1608"/>
                <a:gd name="T2" fmla="*/ 37 w 4862"/>
                <a:gd name="T3" fmla="*/ 325 h 1608"/>
                <a:gd name="T4" fmla="*/ 136 w 4862"/>
                <a:gd name="T5" fmla="*/ 322 h 1608"/>
                <a:gd name="T6" fmla="*/ 363 w 4862"/>
                <a:gd name="T7" fmla="*/ 317 h 1608"/>
                <a:gd name="T8" fmla="*/ 424 w 4862"/>
                <a:gd name="T9" fmla="*/ 312 h 1608"/>
                <a:gd name="T10" fmla="*/ 459 w 4862"/>
                <a:gd name="T11" fmla="*/ 306 h 1608"/>
                <a:gd name="T12" fmla="*/ 490 w 4862"/>
                <a:gd name="T13" fmla="*/ 295 h 1608"/>
                <a:gd name="T14" fmla="*/ 488 w 4862"/>
                <a:gd name="T15" fmla="*/ 300 h 1608"/>
                <a:gd name="T16" fmla="*/ 519 w 4862"/>
                <a:gd name="T17" fmla="*/ 280 h 1608"/>
                <a:gd name="T18" fmla="*/ 546 w 4862"/>
                <a:gd name="T19" fmla="*/ 265 h 1608"/>
                <a:gd name="T20" fmla="*/ 571 w 4862"/>
                <a:gd name="T21" fmla="*/ 252 h 1608"/>
                <a:gd name="T22" fmla="*/ 593 w 4862"/>
                <a:gd name="T23" fmla="*/ 232 h 1608"/>
                <a:gd name="T24" fmla="*/ 618 w 4862"/>
                <a:gd name="T25" fmla="*/ 216 h 1608"/>
                <a:gd name="T26" fmla="*/ 633 w 4862"/>
                <a:gd name="T27" fmla="*/ 208 h 1608"/>
                <a:gd name="T28" fmla="*/ 653 w 4862"/>
                <a:gd name="T29" fmla="*/ 192 h 1608"/>
                <a:gd name="T30" fmla="*/ 684 w 4862"/>
                <a:gd name="T31" fmla="*/ 167 h 1608"/>
                <a:gd name="T32" fmla="*/ 710 w 4862"/>
                <a:gd name="T33" fmla="*/ 132 h 1608"/>
                <a:gd name="T34" fmla="*/ 799 w 4862"/>
                <a:gd name="T35" fmla="*/ 62 h 1608"/>
                <a:gd name="T36" fmla="*/ 845 w 4862"/>
                <a:gd name="T37" fmla="*/ 39 h 1608"/>
                <a:gd name="T38" fmla="*/ 888 w 4862"/>
                <a:gd name="T39" fmla="*/ 20 h 1608"/>
                <a:gd name="T40" fmla="*/ 907 w 4862"/>
                <a:gd name="T41" fmla="*/ 16 h 1608"/>
                <a:gd name="T42" fmla="*/ 939 w 4862"/>
                <a:gd name="T43" fmla="*/ 11 h 1608"/>
                <a:gd name="T44" fmla="*/ 1043 w 4862"/>
                <a:gd name="T45" fmla="*/ 0 h 1608"/>
                <a:gd name="T46" fmla="*/ 1135 w 4862"/>
                <a:gd name="T47" fmla="*/ 7 h 1608"/>
                <a:gd name="T48" fmla="*/ 1150 w 4862"/>
                <a:gd name="T49" fmla="*/ 18 h 1608"/>
                <a:gd name="T50" fmla="*/ 1174 w 4862"/>
                <a:gd name="T51" fmla="*/ 34 h 1608"/>
                <a:gd name="T52" fmla="*/ 1234 w 4862"/>
                <a:gd name="T53" fmla="*/ 83 h 1608"/>
                <a:gd name="T54" fmla="*/ 1252 w 4862"/>
                <a:gd name="T55" fmla="*/ 105 h 1608"/>
                <a:gd name="T56" fmla="*/ 1271 w 4862"/>
                <a:gd name="T57" fmla="*/ 129 h 1608"/>
                <a:gd name="T58" fmla="*/ 1294 w 4862"/>
                <a:gd name="T59" fmla="*/ 162 h 1608"/>
                <a:gd name="T60" fmla="*/ 1314 w 4862"/>
                <a:gd name="T61" fmla="*/ 197 h 1608"/>
                <a:gd name="T62" fmla="*/ 1371 w 4862"/>
                <a:gd name="T63" fmla="*/ 241 h 1608"/>
                <a:gd name="T64" fmla="*/ 1418 w 4862"/>
                <a:gd name="T65" fmla="*/ 273 h 1608"/>
                <a:gd name="T66" fmla="*/ 1424 w 4862"/>
                <a:gd name="T67" fmla="*/ 279 h 1608"/>
                <a:gd name="T68" fmla="*/ 1431 w 4862"/>
                <a:gd name="T69" fmla="*/ 287 h 1608"/>
                <a:gd name="T70" fmla="*/ 1441 w 4862"/>
                <a:gd name="T71" fmla="*/ 291 h 1608"/>
                <a:gd name="T72" fmla="*/ 1476 w 4862"/>
                <a:gd name="T73" fmla="*/ 310 h 1608"/>
                <a:gd name="T74" fmla="*/ 1492 w 4862"/>
                <a:gd name="T75" fmla="*/ 315 h 1608"/>
                <a:gd name="T76" fmla="*/ 1516 w 4862"/>
                <a:gd name="T77" fmla="*/ 324 h 1608"/>
                <a:gd name="T78" fmla="*/ 1528 w 4862"/>
                <a:gd name="T79" fmla="*/ 330 h 1608"/>
                <a:gd name="T80" fmla="*/ 1584 w 4862"/>
                <a:gd name="T81" fmla="*/ 346 h 1608"/>
                <a:gd name="T82" fmla="*/ 1595 w 4862"/>
                <a:gd name="T83" fmla="*/ 350 h 1608"/>
                <a:gd name="T84" fmla="*/ 1633 w 4862"/>
                <a:gd name="T85" fmla="*/ 353 h 1608"/>
                <a:gd name="T86" fmla="*/ 1645 w 4862"/>
                <a:gd name="T87" fmla="*/ 356 h 16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62"/>
                <a:gd name="T133" fmla="*/ 0 h 1608"/>
                <a:gd name="T134" fmla="*/ 4862 w 4862"/>
                <a:gd name="T135" fmla="*/ 1608 h 16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62" h="1608">
                  <a:moveTo>
                    <a:pt x="0" y="1513"/>
                  </a:moveTo>
                  <a:cubicBezTo>
                    <a:pt x="38" y="1502"/>
                    <a:pt x="69" y="1476"/>
                    <a:pt x="110" y="1469"/>
                  </a:cubicBezTo>
                  <a:cubicBezTo>
                    <a:pt x="190" y="1456"/>
                    <a:pt x="352" y="1458"/>
                    <a:pt x="401" y="1457"/>
                  </a:cubicBezTo>
                  <a:cubicBezTo>
                    <a:pt x="619" y="1430"/>
                    <a:pt x="852" y="1440"/>
                    <a:pt x="1074" y="1434"/>
                  </a:cubicBezTo>
                  <a:cubicBezTo>
                    <a:pt x="1136" y="1425"/>
                    <a:pt x="1195" y="1416"/>
                    <a:pt x="1257" y="1411"/>
                  </a:cubicBezTo>
                  <a:cubicBezTo>
                    <a:pt x="1290" y="1400"/>
                    <a:pt x="1324" y="1394"/>
                    <a:pt x="1357" y="1384"/>
                  </a:cubicBezTo>
                  <a:cubicBezTo>
                    <a:pt x="1376" y="1380"/>
                    <a:pt x="1434" y="1338"/>
                    <a:pt x="1452" y="1333"/>
                  </a:cubicBezTo>
                  <a:cubicBezTo>
                    <a:pt x="1488" y="1314"/>
                    <a:pt x="1440" y="1359"/>
                    <a:pt x="1440" y="1359"/>
                  </a:cubicBezTo>
                  <a:cubicBezTo>
                    <a:pt x="1457" y="1311"/>
                    <a:pt x="1497" y="1305"/>
                    <a:pt x="1533" y="1269"/>
                  </a:cubicBezTo>
                  <a:cubicBezTo>
                    <a:pt x="1585" y="1242"/>
                    <a:pt x="1565" y="1222"/>
                    <a:pt x="1615" y="1198"/>
                  </a:cubicBezTo>
                  <a:cubicBezTo>
                    <a:pt x="1628" y="1160"/>
                    <a:pt x="1660" y="1165"/>
                    <a:pt x="1689" y="1137"/>
                  </a:cubicBezTo>
                  <a:cubicBezTo>
                    <a:pt x="1705" y="1090"/>
                    <a:pt x="1722" y="1083"/>
                    <a:pt x="1755" y="1047"/>
                  </a:cubicBezTo>
                  <a:cubicBezTo>
                    <a:pt x="1779" y="1021"/>
                    <a:pt x="1802" y="1000"/>
                    <a:pt x="1828" y="976"/>
                  </a:cubicBezTo>
                  <a:cubicBezTo>
                    <a:pt x="1832" y="964"/>
                    <a:pt x="1869" y="951"/>
                    <a:pt x="1875" y="940"/>
                  </a:cubicBezTo>
                  <a:cubicBezTo>
                    <a:pt x="1891" y="915"/>
                    <a:pt x="1931" y="868"/>
                    <a:pt x="1931" y="868"/>
                  </a:cubicBezTo>
                  <a:cubicBezTo>
                    <a:pt x="1949" y="819"/>
                    <a:pt x="2000" y="799"/>
                    <a:pt x="2024" y="752"/>
                  </a:cubicBezTo>
                  <a:cubicBezTo>
                    <a:pt x="2051" y="702"/>
                    <a:pt x="2075" y="651"/>
                    <a:pt x="2100" y="599"/>
                  </a:cubicBezTo>
                  <a:cubicBezTo>
                    <a:pt x="2162" y="467"/>
                    <a:pt x="2250" y="368"/>
                    <a:pt x="2360" y="277"/>
                  </a:cubicBezTo>
                  <a:cubicBezTo>
                    <a:pt x="2405" y="240"/>
                    <a:pt x="2442" y="192"/>
                    <a:pt x="2499" y="179"/>
                  </a:cubicBezTo>
                  <a:cubicBezTo>
                    <a:pt x="2528" y="152"/>
                    <a:pt x="2591" y="108"/>
                    <a:pt x="2628" y="91"/>
                  </a:cubicBezTo>
                  <a:cubicBezTo>
                    <a:pt x="2645" y="82"/>
                    <a:pt x="2683" y="74"/>
                    <a:pt x="2683" y="74"/>
                  </a:cubicBezTo>
                  <a:cubicBezTo>
                    <a:pt x="2742" y="36"/>
                    <a:pt x="2673" y="75"/>
                    <a:pt x="2774" y="49"/>
                  </a:cubicBezTo>
                  <a:cubicBezTo>
                    <a:pt x="2949" y="3"/>
                    <a:pt x="2802" y="21"/>
                    <a:pt x="3085" y="0"/>
                  </a:cubicBezTo>
                  <a:cubicBezTo>
                    <a:pt x="3167" y="4"/>
                    <a:pt x="3276" y="15"/>
                    <a:pt x="3356" y="32"/>
                  </a:cubicBezTo>
                  <a:cubicBezTo>
                    <a:pt x="3377" y="36"/>
                    <a:pt x="3386" y="64"/>
                    <a:pt x="3401" y="79"/>
                  </a:cubicBezTo>
                  <a:cubicBezTo>
                    <a:pt x="3426" y="104"/>
                    <a:pt x="3449" y="126"/>
                    <a:pt x="3472" y="153"/>
                  </a:cubicBezTo>
                  <a:cubicBezTo>
                    <a:pt x="3538" y="232"/>
                    <a:pt x="3605" y="281"/>
                    <a:pt x="3649" y="375"/>
                  </a:cubicBezTo>
                  <a:cubicBezTo>
                    <a:pt x="3664" y="406"/>
                    <a:pt x="3686" y="446"/>
                    <a:pt x="3703" y="476"/>
                  </a:cubicBezTo>
                  <a:cubicBezTo>
                    <a:pt x="3725" y="516"/>
                    <a:pt x="3727" y="539"/>
                    <a:pt x="3755" y="577"/>
                  </a:cubicBezTo>
                  <a:cubicBezTo>
                    <a:pt x="3772" y="637"/>
                    <a:pt x="3788" y="680"/>
                    <a:pt x="3825" y="732"/>
                  </a:cubicBezTo>
                  <a:cubicBezTo>
                    <a:pt x="3840" y="780"/>
                    <a:pt x="3858" y="849"/>
                    <a:pt x="3886" y="888"/>
                  </a:cubicBezTo>
                  <a:cubicBezTo>
                    <a:pt x="3913" y="976"/>
                    <a:pt x="4014" y="1014"/>
                    <a:pt x="4054" y="1092"/>
                  </a:cubicBezTo>
                  <a:cubicBezTo>
                    <a:pt x="4102" y="1188"/>
                    <a:pt x="4139" y="1176"/>
                    <a:pt x="4197" y="1240"/>
                  </a:cubicBezTo>
                  <a:cubicBezTo>
                    <a:pt x="4203" y="1246"/>
                    <a:pt x="4210" y="1252"/>
                    <a:pt x="4214" y="1259"/>
                  </a:cubicBezTo>
                  <a:cubicBezTo>
                    <a:pt x="4221" y="1270"/>
                    <a:pt x="4223" y="1285"/>
                    <a:pt x="4232" y="1295"/>
                  </a:cubicBezTo>
                  <a:cubicBezTo>
                    <a:pt x="4239" y="1303"/>
                    <a:pt x="4249" y="1307"/>
                    <a:pt x="4258" y="1314"/>
                  </a:cubicBezTo>
                  <a:cubicBezTo>
                    <a:pt x="4294" y="1343"/>
                    <a:pt x="4328" y="1383"/>
                    <a:pt x="4366" y="1407"/>
                  </a:cubicBezTo>
                  <a:cubicBezTo>
                    <a:pt x="4379" y="1416"/>
                    <a:pt x="4396" y="1419"/>
                    <a:pt x="4411" y="1426"/>
                  </a:cubicBezTo>
                  <a:cubicBezTo>
                    <a:pt x="4436" y="1437"/>
                    <a:pt x="4462" y="1448"/>
                    <a:pt x="4483" y="1464"/>
                  </a:cubicBezTo>
                  <a:cubicBezTo>
                    <a:pt x="4495" y="1473"/>
                    <a:pt x="4506" y="1485"/>
                    <a:pt x="4519" y="1492"/>
                  </a:cubicBezTo>
                  <a:cubicBezTo>
                    <a:pt x="4569" y="1522"/>
                    <a:pt x="4628" y="1533"/>
                    <a:pt x="4682" y="1558"/>
                  </a:cubicBezTo>
                  <a:cubicBezTo>
                    <a:pt x="4694" y="1563"/>
                    <a:pt x="4704" y="1575"/>
                    <a:pt x="4717" y="1578"/>
                  </a:cubicBezTo>
                  <a:cubicBezTo>
                    <a:pt x="4753" y="1587"/>
                    <a:pt x="4790" y="1588"/>
                    <a:pt x="4826" y="1598"/>
                  </a:cubicBezTo>
                  <a:cubicBezTo>
                    <a:pt x="4838" y="1601"/>
                    <a:pt x="4862" y="1608"/>
                    <a:pt x="4862" y="16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7"/>
            <p:cNvSpPr>
              <a:spLocks noChangeShapeType="1"/>
            </p:cNvSpPr>
            <p:nvPr/>
          </p:nvSpPr>
          <p:spPr bwMode="auto">
            <a:xfrm flipV="1">
              <a:off x="576" y="2947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8"/>
            <p:cNvSpPr>
              <a:spLocks noChangeArrowheads="1"/>
            </p:cNvSpPr>
            <p:nvPr/>
          </p:nvSpPr>
          <p:spPr bwMode="auto">
            <a:xfrm>
              <a:off x="576" y="1344"/>
              <a:ext cx="947" cy="1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8448" name="Rectangle 9"/>
            <p:cNvSpPr>
              <a:spLocks noChangeArrowheads="1"/>
            </p:cNvSpPr>
            <p:nvPr/>
          </p:nvSpPr>
          <p:spPr bwMode="auto">
            <a:xfrm>
              <a:off x="1523" y="1344"/>
              <a:ext cx="905" cy="1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8449" name="Rectangle 10"/>
            <p:cNvSpPr>
              <a:spLocks noChangeArrowheads="1"/>
            </p:cNvSpPr>
            <p:nvPr/>
          </p:nvSpPr>
          <p:spPr bwMode="auto">
            <a:xfrm>
              <a:off x="2428" y="1344"/>
              <a:ext cx="1550" cy="1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 flipV="1">
              <a:off x="3978" y="1344"/>
              <a:ext cx="12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 flipV="1">
              <a:off x="3978" y="3120"/>
              <a:ext cx="12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Text Box 13"/>
            <p:cNvSpPr txBox="1">
              <a:spLocks noChangeArrowheads="1"/>
            </p:cNvSpPr>
            <p:nvPr/>
          </p:nvSpPr>
          <p:spPr bwMode="auto">
            <a:xfrm>
              <a:off x="626" y="2914"/>
              <a:ext cx="82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rgbClr val="C00000"/>
                  </a:solidFill>
                  <a:latin typeface="Times New Roman" pitchFamily="18" charset="0"/>
                </a:rPr>
                <a:t>Conception</a:t>
              </a:r>
            </a:p>
          </p:txBody>
        </p:sp>
        <p:sp>
          <p:nvSpPr>
            <p:cNvPr id="18453" name="Text Box 14"/>
            <p:cNvSpPr txBox="1">
              <a:spLocks noChangeArrowheads="1"/>
            </p:cNvSpPr>
            <p:nvPr/>
          </p:nvSpPr>
          <p:spPr bwMode="auto">
            <a:xfrm>
              <a:off x="1634" y="2914"/>
              <a:ext cx="6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itchFamily="18" charset="0"/>
                </a:rPr>
                <a:t>Planning</a:t>
              </a:r>
            </a:p>
          </p:txBody>
        </p:sp>
        <p:sp>
          <p:nvSpPr>
            <p:cNvPr id="18454" name="Text Box 15"/>
            <p:cNvSpPr txBox="1">
              <a:spLocks noChangeArrowheads="1"/>
            </p:cNvSpPr>
            <p:nvPr/>
          </p:nvSpPr>
          <p:spPr bwMode="auto">
            <a:xfrm>
              <a:off x="2738" y="2914"/>
              <a:ext cx="11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itchFamily="18" charset="0"/>
                </a:rPr>
                <a:t>Implementation</a:t>
              </a:r>
            </a:p>
          </p:txBody>
        </p:sp>
        <p:sp>
          <p:nvSpPr>
            <p:cNvPr id="18455" name="Text Box 16"/>
            <p:cNvSpPr txBox="1">
              <a:spLocks noChangeArrowheads="1"/>
            </p:cNvSpPr>
            <p:nvPr/>
          </p:nvSpPr>
          <p:spPr bwMode="auto">
            <a:xfrm>
              <a:off x="4130" y="2914"/>
              <a:ext cx="89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itchFamily="18" charset="0"/>
                </a:rPr>
                <a:t>Termination</a:t>
              </a:r>
            </a:p>
          </p:txBody>
        </p:sp>
        <p:sp>
          <p:nvSpPr>
            <p:cNvPr id="18456" name="Text Box 17"/>
            <p:cNvSpPr txBox="1">
              <a:spLocks noChangeArrowheads="1"/>
            </p:cNvSpPr>
            <p:nvPr/>
          </p:nvSpPr>
          <p:spPr bwMode="auto">
            <a:xfrm rot="-5400000">
              <a:off x="-119" y="2071"/>
              <a:ext cx="9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Level of effort</a:t>
              </a:r>
            </a:p>
          </p:txBody>
        </p:sp>
      </p:grp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792718" y="6175264"/>
            <a:ext cx="35367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Meredith, J. R. &amp; Mantel, S. J. (2006)</a:t>
            </a:r>
          </a:p>
        </p:txBody>
      </p:sp>
    </p:spTree>
    <p:extLst>
      <p:ext uri="{BB962C8B-B14F-4D97-AF65-F5344CB8AC3E}">
        <p14:creationId xmlns:p14="http://schemas.microsoft.com/office/powerpoint/2010/main" val="2387461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/>
      <p:bldP spid="184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5037667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Scope the Project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7" y="914400"/>
            <a:ext cx="7772400" cy="4114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dirty="0"/>
              <a:t>What is the Problem/Purpose?</a:t>
            </a:r>
          </a:p>
          <a:p>
            <a:pPr eaLnBrk="1" hangingPunct="1"/>
            <a:r>
              <a:rPr lang="en-US" dirty="0"/>
              <a:t>Establish Goal/Objectives</a:t>
            </a:r>
          </a:p>
          <a:p>
            <a:pPr eaLnBrk="1" hangingPunct="1"/>
            <a:r>
              <a:rPr lang="en-US" dirty="0"/>
              <a:t>What Client Need is being Satisfied by the Project?</a:t>
            </a:r>
          </a:p>
          <a:p>
            <a:pPr eaLnBrk="1" hangingPunct="1"/>
            <a:r>
              <a:rPr lang="en-US" dirty="0"/>
              <a:t>Identify Success Criteria</a:t>
            </a:r>
          </a:p>
          <a:p>
            <a:pPr eaLnBrk="1" hangingPunct="1"/>
            <a:r>
              <a:rPr lang="en-US" dirty="0"/>
              <a:t>Identify Risks and Assumptions</a:t>
            </a:r>
          </a:p>
        </p:txBody>
      </p:sp>
    </p:spTree>
    <p:extLst>
      <p:ext uri="{BB962C8B-B14F-4D97-AF65-F5344CB8AC3E}">
        <p14:creationId xmlns:p14="http://schemas.microsoft.com/office/powerpoint/2010/main" val="25518240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334000"/>
            <a:ext cx="7560733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Develop Detailed Plan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109133"/>
            <a:ext cx="7543800" cy="3886200"/>
          </a:xfrm>
        </p:spPr>
        <p:txBody>
          <a:bodyPr/>
          <a:lstStyle/>
          <a:p>
            <a:pPr eaLnBrk="1" hangingPunct="1"/>
            <a:r>
              <a:rPr lang="en-US" sz="3600" b="1" dirty="0"/>
              <a:t>Project Team</a:t>
            </a:r>
          </a:p>
          <a:p>
            <a:pPr lvl="1" eaLnBrk="1" hangingPunct="1"/>
            <a:r>
              <a:rPr lang="en-US" sz="2800" dirty="0"/>
              <a:t>Identify project activities</a:t>
            </a:r>
          </a:p>
          <a:p>
            <a:pPr lvl="1" eaLnBrk="1" hangingPunct="1"/>
            <a:r>
              <a:rPr lang="en-US" sz="2800" dirty="0"/>
              <a:t>Estimate durations</a:t>
            </a:r>
          </a:p>
          <a:p>
            <a:pPr lvl="1" eaLnBrk="1" hangingPunct="1"/>
            <a:r>
              <a:rPr lang="en-US" sz="2800" dirty="0"/>
              <a:t>Determine resources</a:t>
            </a:r>
          </a:p>
          <a:p>
            <a:pPr lvl="1" eaLnBrk="1" hangingPunct="1"/>
            <a:r>
              <a:rPr lang="en-US" sz="2800" dirty="0"/>
              <a:t>Construct network</a:t>
            </a:r>
          </a:p>
        </p:txBody>
      </p:sp>
    </p:spTree>
    <p:extLst>
      <p:ext uri="{BB962C8B-B14F-4D97-AF65-F5344CB8AC3E}">
        <p14:creationId xmlns:p14="http://schemas.microsoft.com/office/powerpoint/2010/main" val="229879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44" y="5024480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Project Planning Tools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444" y="1017573"/>
            <a:ext cx="6962223" cy="3886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Milestone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Key start and end 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include entrance and exit criteria for each milestone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Work Breakdown Structure (WBS)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Level-by-level subdivision of work to be performed in the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Common framework or outline</a:t>
            </a:r>
          </a:p>
        </p:txBody>
      </p:sp>
    </p:spTree>
    <p:extLst>
      <p:ext uri="{BB962C8B-B14F-4D97-AF65-F5344CB8AC3E}">
        <p14:creationId xmlns:p14="http://schemas.microsoft.com/office/powerpoint/2010/main" val="344713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65682"/>
            <a:ext cx="7520152" cy="90651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Work Breakdown Structure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/>
              <a:t>Structured listing of tasks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Start at top level, and decompose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Divide into three to seven major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Sub-divide major tasks (&amp; sub-sub-divide…)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Define task activity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/>
              <a:t>Input, output, required time, required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Assign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8547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469" y="5381296"/>
            <a:ext cx="7593724" cy="81192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WBS Example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1131" y="664779"/>
            <a:ext cx="3811588" cy="4600575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  <a:tabLst>
                <a:tab pos="1081088" algn="l"/>
              </a:tabLst>
            </a:pPr>
            <a:r>
              <a:rPr lang="en-US" altLang="en-US" sz="2000" dirty="0"/>
              <a:t>Design Pizza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 dirty="0"/>
              <a:t>1.1  Select crust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 dirty="0"/>
              <a:t>1.2  Select sauce &amp; 	cheese(s)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 dirty="0"/>
              <a:t>1.3  Select topping(s)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endParaRPr lang="en-US" altLang="en-US" sz="2200" dirty="0"/>
          </a:p>
          <a:p>
            <a:pPr marL="533400" indent="-5334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  <a:tabLst>
                <a:tab pos="1081088" algn="l"/>
              </a:tabLst>
            </a:pPr>
            <a:r>
              <a:rPr lang="en-US" altLang="en-US" sz="2000" dirty="0"/>
              <a:t>Acquire Materials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 dirty="0"/>
              <a:t>2.1  Buy dough &amp; sauce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 dirty="0"/>
              <a:t>2.2  Buy meat(s) &amp; 	cheese(s)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 dirty="0"/>
              <a:t>2.3  Buy produce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0356" y="664779"/>
            <a:ext cx="3813175" cy="4425950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SzTx/>
              <a:buFont typeface="Wingdings" pitchFamily="2" charset="2"/>
              <a:buAutoNum type="arabicPeriod" startAt="3"/>
              <a:tabLst>
                <a:tab pos="1081088" algn="l"/>
              </a:tabLst>
            </a:pPr>
            <a:r>
              <a:rPr lang="en-US" altLang="en-US" sz="2000"/>
              <a:t>Construct Pizza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/>
              <a:t>3.1  Prepare crust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/>
              <a:t>3.2  Append sauce &amp;     	cheese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/>
              <a:t>3.3  Apply toppings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endParaRPr lang="en-US" altLang="en-US" sz="2200"/>
          </a:p>
          <a:p>
            <a:pPr marL="533400" indent="-533400" eaLnBrk="1" hangingPunct="1">
              <a:buClr>
                <a:schemeClr val="tx1"/>
              </a:buClr>
              <a:buSzTx/>
              <a:buFont typeface="Wingdings" pitchFamily="2" charset="2"/>
              <a:buAutoNum type="arabicPeriod" startAt="3"/>
              <a:tabLst>
                <a:tab pos="1081088" algn="l"/>
              </a:tabLst>
            </a:pPr>
            <a:r>
              <a:rPr lang="en-US" altLang="en-US" sz="2000"/>
              <a:t>Bake Pizza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/>
              <a:t>4.1  Preheat oven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/>
              <a:t>4.2  Cook pizza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  <a:tabLst>
                <a:tab pos="1081088" algn="l"/>
              </a:tabLst>
            </a:pPr>
            <a:r>
              <a:rPr lang="en-US" altLang="en-US" sz="2200"/>
              <a:t>4.3  Remove &amp; serve</a:t>
            </a:r>
          </a:p>
        </p:txBody>
      </p:sp>
    </p:spTree>
    <p:extLst>
      <p:ext uri="{BB962C8B-B14F-4D97-AF65-F5344CB8AC3E}">
        <p14:creationId xmlns:p14="http://schemas.microsoft.com/office/powerpoint/2010/main" val="35967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72662" y="5349765"/>
            <a:ext cx="7683062" cy="8132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Pizza WBS</a:t>
            </a:r>
          </a:p>
        </p:txBody>
      </p:sp>
      <p:graphicFrame>
        <p:nvGraphicFramePr>
          <p:cNvPr id="4362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07250692"/>
              </p:ext>
            </p:extLst>
          </p:nvPr>
        </p:nvGraphicFramePr>
        <p:xfrm>
          <a:off x="554421" y="796158"/>
          <a:ext cx="7958138" cy="4354519"/>
        </p:xfrm>
        <a:graphic>
          <a:graphicData uri="http://schemas.openxmlformats.org/drawingml/2006/table">
            <a:tbl>
              <a:tblPr/>
              <a:tblGrid>
                <a:gridCol w="345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  Design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 Select crust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  Select sauce &amp; cheese(s)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  Select topping(s)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  Acquire Materials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BOM, 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Ingredients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  Buy dough &amp; sauce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 Buy meats &amp; cheeses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  Buy produce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  Construct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Ingredients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Unbaked Pie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  Prepare crust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  Append sauce &amp;  cheese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  Apply toppings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6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45" y="5517931"/>
            <a:ext cx="7772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Scheduling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318" y="446689"/>
            <a:ext cx="74930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A schedule is the conversion of a project action plan into an operating timetable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It serves as the basis for monitoring and controlling project activity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Taken together with the plan and budget, it is probably the major tool for the week-to- week management of projects</a:t>
            </a:r>
          </a:p>
        </p:txBody>
      </p:sp>
    </p:spTree>
    <p:extLst>
      <p:ext uri="{BB962C8B-B14F-4D97-AF65-F5344CB8AC3E}">
        <p14:creationId xmlns:p14="http://schemas.microsoft.com/office/powerpoint/2010/main" val="28131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12828"/>
            <a:ext cx="7562193" cy="7593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Gantt Chart (or bar chart)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154" y="919984"/>
            <a:ext cx="7976513" cy="4052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Conversion of ‘static’ WBS to ‘dynamic’ Gantt Chart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Shows sequence of activities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Shows timing of activities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Allows tracking of performance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A Gantt Chart is a horizontal bar chart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Empty bars show time allotted for task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Filled bars show progress to date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Symbol (empty shape) shows “Deliverables”</a:t>
            </a:r>
          </a:p>
        </p:txBody>
      </p:sp>
    </p:spTree>
    <p:extLst>
      <p:ext uri="{BB962C8B-B14F-4D97-AF65-F5344CB8AC3E}">
        <p14:creationId xmlns:p14="http://schemas.microsoft.com/office/powerpoint/2010/main" val="25539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60276"/>
            <a:ext cx="7541172" cy="8119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Gantt Chart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021" y="720191"/>
            <a:ext cx="7543800" cy="4814761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600" b="1" dirty="0"/>
              <a:t>Task, duration, and start / end are shown by horizontal bars on a time scale: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Tasks are listed on left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Duration is shown by the length of the ‘empty’ box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Deliverables are shown by ‘empty’ symbol at due date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8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Bars may be grouped logically: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By sequence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By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By resource …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8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Progress is tracked graphically: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Current date is depicted as a thick, vertical line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Task % complete is noted by filling in the bar / symbol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3262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Project management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3090041"/>
            <a:ext cx="7543800" cy="2480442"/>
          </a:xfrm>
        </p:spPr>
        <p:txBody>
          <a:bodyPr>
            <a:normAutofit/>
          </a:bodyPr>
          <a:lstStyle/>
          <a:p>
            <a:r>
              <a:rPr lang="en-US" sz="2400" i="1" dirty="0"/>
              <a:t>A project is a one-time job that has definite starting and ending points, clearly defined objectives, scope, and (usually) a budget.</a:t>
            </a:r>
          </a:p>
        </p:txBody>
      </p:sp>
    </p:spTree>
    <p:extLst>
      <p:ext uri="{BB962C8B-B14F-4D97-AF65-F5344CB8AC3E}">
        <p14:creationId xmlns:p14="http://schemas.microsoft.com/office/powerpoint/2010/main" val="346306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75890"/>
            <a:ext cx="7593724" cy="69631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Gantt Progress Tracking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7256" y="557048"/>
            <a:ext cx="7543800" cy="507649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Tasks  </a:t>
            </a:r>
            <a:r>
              <a:rPr lang="en-US" altLang="en-US" sz="1800" dirty="0" err="1"/>
              <a:t>Dur</a:t>
            </a:r>
            <a:r>
              <a:rPr lang="en-US" altLang="en-US" sz="18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       5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B       5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C       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D       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E       6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F      12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G     12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H       6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I         3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Status: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Tasks A, B, D, and E are complete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Task C is 10 days behind (requires 1 more day of effort)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Task F is 1 day ahead (and that person is available to work on Task 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Task G is on-time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Task H could have already started (but hasn’t, and does not have to, yet)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Task I is neither ready to start, nor scheduled to start, yet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2439988" y="766107"/>
            <a:ext cx="540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2362200" y="704194"/>
            <a:ext cx="579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0            5          10         15          20         25          30         35</a:t>
            </a:r>
          </a:p>
        </p:txBody>
      </p:sp>
      <p:grpSp>
        <p:nvGrpSpPr>
          <p:cNvPr id="25608" name="Group 6"/>
          <p:cNvGrpSpPr>
            <a:grpSpLocks/>
          </p:cNvGrpSpPr>
          <p:nvPr/>
        </p:nvGrpSpPr>
        <p:grpSpPr bwMode="auto">
          <a:xfrm>
            <a:off x="2514600" y="932794"/>
            <a:ext cx="5407025" cy="3149600"/>
            <a:chOff x="1969" y="1499"/>
            <a:chExt cx="3406" cy="2229"/>
          </a:xfrm>
        </p:grpSpPr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1969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>
              <a:off x="2067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>
              <a:off x="2164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>
              <a:off x="2261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>
              <a:off x="2358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>
              <a:off x="2456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>
              <a:off x="2553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>
              <a:off x="2650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>
              <a:off x="2748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>
              <a:off x="2845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>
              <a:off x="2942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>
              <a:off x="3039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19"/>
            <p:cNvSpPr>
              <a:spLocks noChangeShapeType="1"/>
            </p:cNvSpPr>
            <p:nvPr/>
          </p:nvSpPr>
          <p:spPr bwMode="auto">
            <a:xfrm>
              <a:off x="3137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>
              <a:off x="3234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1"/>
            <p:cNvSpPr>
              <a:spLocks noChangeShapeType="1"/>
            </p:cNvSpPr>
            <p:nvPr/>
          </p:nvSpPr>
          <p:spPr bwMode="auto">
            <a:xfrm>
              <a:off x="3331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>
              <a:off x="3428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>
              <a:off x="3623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>
              <a:off x="3720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5"/>
            <p:cNvSpPr>
              <a:spLocks noChangeShapeType="1"/>
            </p:cNvSpPr>
            <p:nvPr/>
          </p:nvSpPr>
          <p:spPr bwMode="auto">
            <a:xfrm>
              <a:off x="3818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6"/>
            <p:cNvSpPr>
              <a:spLocks noChangeShapeType="1"/>
            </p:cNvSpPr>
            <p:nvPr/>
          </p:nvSpPr>
          <p:spPr bwMode="auto">
            <a:xfrm>
              <a:off x="3915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7"/>
            <p:cNvSpPr>
              <a:spLocks noChangeShapeType="1"/>
            </p:cNvSpPr>
            <p:nvPr/>
          </p:nvSpPr>
          <p:spPr bwMode="auto">
            <a:xfrm>
              <a:off x="4012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8"/>
            <p:cNvSpPr>
              <a:spLocks noChangeShapeType="1"/>
            </p:cNvSpPr>
            <p:nvPr/>
          </p:nvSpPr>
          <p:spPr bwMode="auto">
            <a:xfrm>
              <a:off x="4109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9"/>
            <p:cNvSpPr>
              <a:spLocks noChangeShapeType="1"/>
            </p:cNvSpPr>
            <p:nvPr/>
          </p:nvSpPr>
          <p:spPr bwMode="auto">
            <a:xfrm>
              <a:off x="3526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30"/>
            <p:cNvSpPr>
              <a:spLocks noChangeShapeType="1"/>
            </p:cNvSpPr>
            <p:nvPr/>
          </p:nvSpPr>
          <p:spPr bwMode="auto">
            <a:xfrm>
              <a:off x="4304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31"/>
            <p:cNvSpPr>
              <a:spLocks noChangeShapeType="1"/>
            </p:cNvSpPr>
            <p:nvPr/>
          </p:nvSpPr>
          <p:spPr bwMode="auto">
            <a:xfrm>
              <a:off x="4401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32"/>
            <p:cNvSpPr>
              <a:spLocks noChangeShapeType="1"/>
            </p:cNvSpPr>
            <p:nvPr/>
          </p:nvSpPr>
          <p:spPr bwMode="auto">
            <a:xfrm>
              <a:off x="4499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33"/>
            <p:cNvSpPr>
              <a:spLocks noChangeShapeType="1"/>
            </p:cNvSpPr>
            <p:nvPr/>
          </p:nvSpPr>
          <p:spPr bwMode="auto">
            <a:xfrm>
              <a:off x="4499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4"/>
            <p:cNvSpPr>
              <a:spLocks noChangeShapeType="1"/>
            </p:cNvSpPr>
            <p:nvPr/>
          </p:nvSpPr>
          <p:spPr bwMode="auto">
            <a:xfrm>
              <a:off x="4596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5"/>
            <p:cNvSpPr>
              <a:spLocks noChangeShapeType="1"/>
            </p:cNvSpPr>
            <p:nvPr/>
          </p:nvSpPr>
          <p:spPr bwMode="auto">
            <a:xfrm>
              <a:off x="4693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6"/>
            <p:cNvSpPr>
              <a:spLocks noChangeShapeType="1"/>
            </p:cNvSpPr>
            <p:nvPr/>
          </p:nvSpPr>
          <p:spPr bwMode="auto">
            <a:xfrm>
              <a:off x="4790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7"/>
            <p:cNvSpPr>
              <a:spLocks noChangeShapeType="1"/>
            </p:cNvSpPr>
            <p:nvPr/>
          </p:nvSpPr>
          <p:spPr bwMode="auto">
            <a:xfrm>
              <a:off x="4888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38"/>
            <p:cNvSpPr>
              <a:spLocks noChangeShapeType="1"/>
            </p:cNvSpPr>
            <p:nvPr/>
          </p:nvSpPr>
          <p:spPr bwMode="auto">
            <a:xfrm>
              <a:off x="4985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>
              <a:off x="5082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0"/>
            <p:cNvSpPr>
              <a:spLocks noChangeShapeType="1"/>
            </p:cNvSpPr>
            <p:nvPr/>
          </p:nvSpPr>
          <p:spPr bwMode="auto">
            <a:xfrm>
              <a:off x="5180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1"/>
            <p:cNvSpPr>
              <a:spLocks noChangeShapeType="1"/>
            </p:cNvSpPr>
            <p:nvPr/>
          </p:nvSpPr>
          <p:spPr bwMode="auto">
            <a:xfrm>
              <a:off x="5277" y="1537"/>
              <a:ext cx="1" cy="1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Rectangle 42"/>
            <p:cNvSpPr>
              <a:spLocks noChangeArrowheads="1"/>
            </p:cNvSpPr>
            <p:nvPr/>
          </p:nvSpPr>
          <p:spPr bwMode="auto">
            <a:xfrm>
              <a:off x="1969" y="1576"/>
              <a:ext cx="487" cy="1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45" name="Rectangle 43"/>
            <p:cNvSpPr>
              <a:spLocks noChangeArrowheads="1"/>
            </p:cNvSpPr>
            <p:nvPr/>
          </p:nvSpPr>
          <p:spPr bwMode="auto">
            <a:xfrm>
              <a:off x="2748" y="1769"/>
              <a:ext cx="486" cy="1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46" name="Rectangle 44"/>
            <p:cNvSpPr>
              <a:spLocks noChangeArrowheads="1"/>
            </p:cNvSpPr>
            <p:nvPr/>
          </p:nvSpPr>
          <p:spPr bwMode="auto">
            <a:xfrm>
              <a:off x="2845" y="1963"/>
              <a:ext cx="389" cy="1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47" name="Rectangle 45"/>
            <p:cNvSpPr>
              <a:spLocks noChangeArrowheads="1"/>
            </p:cNvSpPr>
            <p:nvPr/>
          </p:nvSpPr>
          <p:spPr bwMode="auto">
            <a:xfrm>
              <a:off x="2456" y="2156"/>
              <a:ext cx="778" cy="1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48" name="Rectangle 46"/>
            <p:cNvSpPr>
              <a:spLocks noChangeArrowheads="1"/>
            </p:cNvSpPr>
            <p:nvPr/>
          </p:nvSpPr>
          <p:spPr bwMode="auto">
            <a:xfrm>
              <a:off x="3234" y="2349"/>
              <a:ext cx="584" cy="1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49" name="Rectangle 47"/>
            <p:cNvSpPr>
              <a:spLocks noChangeArrowheads="1"/>
            </p:cNvSpPr>
            <p:nvPr/>
          </p:nvSpPr>
          <p:spPr bwMode="auto">
            <a:xfrm>
              <a:off x="3818" y="2542"/>
              <a:ext cx="1167" cy="1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0" name="Rectangle 48"/>
            <p:cNvSpPr>
              <a:spLocks noChangeArrowheads="1"/>
            </p:cNvSpPr>
            <p:nvPr/>
          </p:nvSpPr>
          <p:spPr bwMode="auto">
            <a:xfrm>
              <a:off x="3818" y="2736"/>
              <a:ext cx="1167" cy="1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1" name="Rectangle 49"/>
            <p:cNvSpPr>
              <a:spLocks noChangeArrowheads="1"/>
            </p:cNvSpPr>
            <p:nvPr/>
          </p:nvSpPr>
          <p:spPr bwMode="auto">
            <a:xfrm>
              <a:off x="4401" y="2929"/>
              <a:ext cx="584" cy="116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2" name="Rectangle 50"/>
            <p:cNvSpPr>
              <a:spLocks noChangeArrowheads="1"/>
            </p:cNvSpPr>
            <p:nvPr/>
          </p:nvSpPr>
          <p:spPr bwMode="auto">
            <a:xfrm>
              <a:off x="4985" y="3122"/>
              <a:ext cx="292" cy="116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3" name="AutoShape 51"/>
            <p:cNvSpPr>
              <a:spLocks noChangeArrowheads="1"/>
            </p:cNvSpPr>
            <p:nvPr/>
          </p:nvSpPr>
          <p:spPr bwMode="auto">
            <a:xfrm>
              <a:off x="5277" y="3122"/>
              <a:ext cx="97" cy="116"/>
            </a:xfrm>
            <a:prstGeom prst="diamond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4" name="AutoShape 52"/>
            <p:cNvSpPr>
              <a:spLocks noChangeArrowheads="1"/>
            </p:cNvSpPr>
            <p:nvPr/>
          </p:nvSpPr>
          <p:spPr bwMode="auto">
            <a:xfrm>
              <a:off x="3818" y="2349"/>
              <a:ext cx="97" cy="116"/>
            </a:xfrm>
            <a:prstGeom prst="diamond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5" name="AutoShape 53"/>
            <p:cNvSpPr>
              <a:spLocks noChangeArrowheads="1"/>
            </p:cNvSpPr>
            <p:nvPr/>
          </p:nvSpPr>
          <p:spPr bwMode="auto">
            <a:xfrm>
              <a:off x="3234" y="1963"/>
              <a:ext cx="97" cy="116"/>
            </a:xfrm>
            <a:prstGeom prst="diamond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6" name="AutoShape 54"/>
            <p:cNvSpPr>
              <a:spLocks noChangeArrowheads="1"/>
            </p:cNvSpPr>
            <p:nvPr/>
          </p:nvSpPr>
          <p:spPr bwMode="auto">
            <a:xfrm>
              <a:off x="2456" y="1576"/>
              <a:ext cx="97" cy="116"/>
            </a:xfrm>
            <a:prstGeom prst="diamond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7" name="Rectangle 55"/>
            <p:cNvSpPr>
              <a:spLocks noChangeArrowheads="1"/>
            </p:cNvSpPr>
            <p:nvPr/>
          </p:nvSpPr>
          <p:spPr bwMode="auto">
            <a:xfrm>
              <a:off x="4304" y="2542"/>
              <a:ext cx="681" cy="116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8" name="Rectangle 56"/>
            <p:cNvSpPr>
              <a:spLocks noChangeArrowheads="1"/>
            </p:cNvSpPr>
            <p:nvPr/>
          </p:nvSpPr>
          <p:spPr bwMode="auto">
            <a:xfrm>
              <a:off x="3137" y="1963"/>
              <a:ext cx="97" cy="116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59" name="Line 57"/>
            <p:cNvSpPr>
              <a:spLocks noChangeShapeType="1"/>
            </p:cNvSpPr>
            <p:nvPr/>
          </p:nvSpPr>
          <p:spPr bwMode="auto">
            <a:xfrm>
              <a:off x="5374" y="1499"/>
              <a:ext cx="1" cy="17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Rectangle 58"/>
            <p:cNvSpPr>
              <a:spLocks noChangeArrowheads="1"/>
            </p:cNvSpPr>
            <p:nvPr/>
          </p:nvSpPr>
          <p:spPr bwMode="auto">
            <a:xfrm>
              <a:off x="4207" y="2736"/>
              <a:ext cx="778" cy="116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61" name="Rectangle 59"/>
            <p:cNvSpPr>
              <a:spLocks noChangeArrowheads="1"/>
            </p:cNvSpPr>
            <p:nvPr/>
          </p:nvSpPr>
          <p:spPr bwMode="auto">
            <a:xfrm>
              <a:off x="2456" y="1808"/>
              <a:ext cx="292" cy="3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62" name="Rectangle 60"/>
            <p:cNvSpPr>
              <a:spLocks noChangeArrowheads="1"/>
            </p:cNvSpPr>
            <p:nvPr/>
          </p:nvSpPr>
          <p:spPr bwMode="auto">
            <a:xfrm>
              <a:off x="2456" y="2001"/>
              <a:ext cx="389" cy="3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63" name="Rectangle 61"/>
            <p:cNvSpPr>
              <a:spLocks noChangeArrowheads="1"/>
            </p:cNvSpPr>
            <p:nvPr/>
          </p:nvSpPr>
          <p:spPr bwMode="auto">
            <a:xfrm>
              <a:off x="3818" y="2968"/>
              <a:ext cx="583" cy="3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64" name="Line 62"/>
            <p:cNvSpPr>
              <a:spLocks noChangeShapeType="1"/>
            </p:cNvSpPr>
            <p:nvPr/>
          </p:nvSpPr>
          <p:spPr bwMode="auto">
            <a:xfrm>
              <a:off x="4207" y="1537"/>
              <a:ext cx="1" cy="1701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AutoShape 63"/>
            <p:cNvSpPr>
              <a:spLocks/>
            </p:cNvSpPr>
            <p:nvPr/>
          </p:nvSpPr>
          <p:spPr bwMode="auto">
            <a:xfrm>
              <a:off x="4376" y="3419"/>
              <a:ext cx="708" cy="309"/>
            </a:xfrm>
            <a:prstGeom prst="callout2">
              <a:avLst>
                <a:gd name="adj1" fmla="val 23301"/>
                <a:gd name="adj2" fmla="val -6778"/>
                <a:gd name="adj3" fmla="val 23301"/>
                <a:gd name="adj4" fmla="val -14972"/>
                <a:gd name="adj5" fmla="val -41426"/>
                <a:gd name="adj6" fmla="val -238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Bold line for current 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6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93531" y="5570483"/>
            <a:ext cx="7520152" cy="612228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Schedule Management Issues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8655" y="756744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i="1" dirty="0"/>
              <a:t>How frequently should the PM track progress?</a:t>
            </a:r>
          </a:p>
          <a:p>
            <a:pPr lvl="1"/>
            <a:r>
              <a:rPr lang="en-US" altLang="en-US" sz="2400" dirty="0"/>
              <a:t>A:  </a:t>
            </a:r>
            <a:r>
              <a:rPr lang="en-US" altLang="en-US" sz="2400" b="1" u="sng" dirty="0"/>
              <a:t>At least</a:t>
            </a:r>
            <a:r>
              <a:rPr lang="en-US" altLang="en-US" sz="2400" dirty="0"/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twice as frequently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as it is reported.</a:t>
            </a:r>
          </a:p>
          <a:p>
            <a:pPr lvl="1"/>
            <a:endParaRPr lang="en-US" altLang="en-US" sz="600" dirty="0"/>
          </a:p>
          <a:p>
            <a:pPr marL="0" indent="0">
              <a:buNone/>
            </a:pPr>
            <a:r>
              <a:rPr lang="en-US" altLang="en-US" sz="2400" b="1" i="1" dirty="0"/>
              <a:t>What happens if something goes wrong?</a:t>
            </a:r>
          </a:p>
          <a:p>
            <a:pPr lvl="1"/>
            <a:r>
              <a:rPr lang="en-US" altLang="en-US" sz="2400" dirty="0"/>
              <a:t>A:  </a:t>
            </a:r>
            <a:r>
              <a:rPr lang="en-US" altLang="en-US" sz="2400" b="1" i="1" u="sng" dirty="0">
                <a:solidFill>
                  <a:srgbClr val="C00000"/>
                </a:solidFill>
              </a:rPr>
              <a:t>You</a:t>
            </a:r>
            <a:r>
              <a:rPr lang="en-US" altLang="en-US" sz="2400" dirty="0">
                <a:solidFill>
                  <a:srgbClr val="C00000"/>
                </a:solidFill>
              </a:rPr>
              <a:t> (</a:t>
            </a:r>
            <a:r>
              <a:rPr lang="en-US" altLang="en-US" sz="2400" dirty="0"/>
              <a:t>the PM) will be held accountable 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400" dirty="0"/>
              <a:t>			… but how accountable depends</a:t>
            </a:r>
          </a:p>
          <a:p>
            <a:pPr lvl="2"/>
            <a:r>
              <a:rPr lang="en-US" altLang="en-US" sz="2000" dirty="0"/>
              <a:t>The project manager is often dependent on team members to call attention to problems, and members are </a:t>
            </a:r>
            <a:r>
              <a:rPr lang="en-US" altLang="en-US" sz="2000" b="1" dirty="0">
                <a:solidFill>
                  <a:srgbClr val="C00000"/>
                </a:solidFill>
              </a:rPr>
              <a:t>biased</a:t>
            </a:r>
          </a:p>
          <a:p>
            <a:endParaRPr lang="en-US" altLang="en-US" sz="700" dirty="0"/>
          </a:p>
          <a:p>
            <a:pPr lvl="2"/>
            <a:r>
              <a:rPr lang="en-US" altLang="en-US" sz="2000" dirty="0"/>
              <a:t>The project manager must make sure that the </a:t>
            </a:r>
            <a:r>
              <a:rPr lang="en-US" altLang="en-US" sz="2000" b="1" i="1" dirty="0">
                <a:solidFill>
                  <a:srgbClr val="C00000"/>
                </a:solidFill>
              </a:rPr>
              <a:t>bearer-of-bad-news is not punished;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/>
              <a:t>nor should the </a:t>
            </a:r>
            <a:r>
              <a:rPr lang="en-US" altLang="en-US" sz="2000" b="1" i="1" dirty="0">
                <a:solidFill>
                  <a:srgbClr val="C00000"/>
                </a:solidFill>
              </a:rPr>
              <a:t>admitter-to-error be executed,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/>
              <a:t>however …</a:t>
            </a:r>
          </a:p>
          <a:p>
            <a:endParaRPr lang="en-US" altLang="en-US" sz="600" dirty="0"/>
          </a:p>
          <a:p>
            <a:pPr lvl="2"/>
            <a:r>
              <a:rPr lang="en-US" altLang="en-US" sz="2000" dirty="0"/>
              <a:t>The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C00000"/>
                </a:solidFill>
              </a:rPr>
              <a:t>hider-of-mistakes may be shot with impunity</a:t>
            </a:r>
            <a:r>
              <a:rPr lang="en-US" altLang="en-US" sz="2000" dirty="0">
                <a:solidFill>
                  <a:srgbClr val="00FFFF"/>
                </a:solidFill>
              </a:rPr>
              <a:t> </a:t>
            </a:r>
            <a:r>
              <a:rPr lang="en-US" altLang="en-US" sz="2000" dirty="0"/>
              <a:t>– and then sent to project </a:t>
            </a:r>
            <a:r>
              <a:rPr lang="en-US" altLang="en-US" sz="2000" b="1" i="1" dirty="0">
                <a:solidFill>
                  <a:srgbClr val="C00000"/>
                </a:solidFill>
              </a:rPr>
              <a:t>Siberia</a:t>
            </a:r>
          </a:p>
          <a:p>
            <a:endParaRPr lang="en-US" altLang="en-US" sz="2400" dirty="0"/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3436883" y="6180082"/>
            <a:ext cx="48925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Meredith, J. R. &amp; Mantel, S. J. (2006)</a:t>
            </a:r>
          </a:p>
        </p:txBody>
      </p:sp>
    </p:spTree>
    <p:extLst>
      <p:ext uri="{BB962C8B-B14F-4D97-AF65-F5344CB8AC3E}">
        <p14:creationId xmlns:p14="http://schemas.microsoft.com/office/powerpoint/2010/main" val="42588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745" y="5270938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Gantt Charts - Summary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331" y="562303"/>
            <a:ext cx="8534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There are several advantages to the use of Gantt charts:</a:t>
            </a:r>
          </a:p>
          <a:p>
            <a:pPr eaLnBrk="1" hangingPunct="1"/>
            <a:endParaRPr lang="en-US" altLang="en-US" sz="1100" dirty="0"/>
          </a:p>
          <a:p>
            <a:pPr lvl="1" eaLnBrk="1" hangingPunct="1"/>
            <a:r>
              <a:rPr lang="en-US" altLang="en-US" dirty="0"/>
              <a:t>They are easy to construct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dirty="0"/>
              <a:t>Even though they may contain a great deal of information, they are easily understood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dirty="0"/>
              <a:t>While they may require frequent updating, they are easy to maintain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dirty="0"/>
              <a:t>Gantt charts provide a clear picture of the current state of a project</a:t>
            </a:r>
          </a:p>
          <a:p>
            <a:pPr lvl="1" eaLnBrk="1" hangingPunct="1"/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96697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255" y="5644054"/>
            <a:ext cx="7567448" cy="52743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Gantt Charts - Summary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351" y="809296"/>
            <a:ext cx="76962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Gantt chart shows planned and actual progress for a number of tasks displayed against a horizontal time scale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an effective and easy-to-read method of indicating the actual current status for each set of tasks compared to the planned progress for each item of the set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can be helpful in expediting, sequencing, and reallocating resources among tasks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Gantt charts usually do not show technical dependencies</a:t>
            </a:r>
          </a:p>
        </p:txBody>
      </p:sp>
    </p:spTree>
    <p:extLst>
      <p:ext uri="{BB962C8B-B14F-4D97-AF65-F5344CB8AC3E}">
        <p14:creationId xmlns:p14="http://schemas.microsoft.com/office/powerpoint/2010/main" val="26455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Project NETWORK MODELS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3090041"/>
            <a:ext cx="7543800" cy="2480442"/>
          </a:xfrm>
        </p:spPr>
        <p:txBody>
          <a:bodyPr>
            <a:normAutofit/>
          </a:bodyPr>
          <a:lstStyle/>
          <a:p>
            <a:r>
              <a:rPr lang="en-US" sz="2400" i="1" dirty="0"/>
              <a:t>PERT and CPM techniques for managing the network of project activities allow engineering managers to focus on the currently critical tasks in light of variation.</a:t>
            </a:r>
          </a:p>
        </p:txBody>
      </p:sp>
    </p:spTree>
    <p:extLst>
      <p:ext uri="{BB962C8B-B14F-4D97-AF65-F5344CB8AC3E}">
        <p14:creationId xmlns:p14="http://schemas.microsoft.com/office/powerpoint/2010/main" val="201310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790903" y="5570483"/>
            <a:ext cx="7512269" cy="62405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Network Techniques: PERT and CPM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069" y="520262"/>
            <a:ext cx="77724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With the exception of Gantt charts, the most common approach to scheduling is the use of network techniques such as PERT and CPM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Program Evaluation and Review Technique (PERT) was developed by the U.S. Navy in 1958</a:t>
            </a:r>
          </a:p>
          <a:p>
            <a:pPr lvl="1" eaLnBrk="1" hangingPunct="1"/>
            <a:r>
              <a:rPr lang="en-US" altLang="en-US" sz="2200" dirty="0"/>
              <a:t>Activity on Arrow (AOA)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Critical Path Method (CPM) was developed by DuPont during the same time period</a:t>
            </a:r>
          </a:p>
          <a:p>
            <a:pPr lvl="1" eaLnBrk="1" hangingPunct="1"/>
            <a:r>
              <a:rPr lang="en-US" altLang="en-US" sz="2200" dirty="0"/>
              <a:t>Activity on Node (AON)</a:t>
            </a:r>
          </a:p>
        </p:txBody>
      </p:sp>
    </p:spTree>
    <p:extLst>
      <p:ext uri="{BB962C8B-B14F-4D97-AF65-F5344CB8AC3E}">
        <p14:creationId xmlns:p14="http://schemas.microsoft.com/office/powerpoint/2010/main" val="1634537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83020" y="5633545"/>
            <a:ext cx="7488621" cy="5491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Network Techniques: PERT and CPM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110" y="449317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PERT has been primarily used for research and development projects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CPM was designed for construction projects and has been generally embraced by the construction industry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two methods are quite similar and are often combined for educational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3544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796159" y="5644055"/>
            <a:ext cx="7517524" cy="55442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Scheduling Terminology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387" y="872358"/>
            <a:ext cx="7848600" cy="4572000"/>
          </a:xfrm>
        </p:spPr>
        <p:txBody>
          <a:bodyPr/>
          <a:lstStyle/>
          <a:p>
            <a:pPr eaLnBrk="1" hangingPunct="1"/>
            <a:r>
              <a:rPr lang="en-US" altLang="en-US" sz="2400" b="1" i="1" u="sng" dirty="0"/>
              <a:t>Activity</a:t>
            </a:r>
            <a:r>
              <a:rPr lang="en-US" altLang="en-US" sz="2400" dirty="0"/>
              <a:t> - A specific task or set of tasks that are required by the project, use up resources, and take time to complete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i="1" u="sng" dirty="0"/>
              <a:t>Event</a:t>
            </a:r>
            <a:r>
              <a:rPr lang="en-US" altLang="en-US" sz="2400" dirty="0"/>
              <a:t> - The result of completing one or more activities.  An identifiable end state occurring at a particular time.  Events use no resources.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i="1" u="sng" dirty="0"/>
              <a:t>Network</a:t>
            </a:r>
            <a:r>
              <a:rPr lang="en-US" altLang="en-US" sz="2400" dirty="0"/>
              <a:t> - The combination of all activities and events define the project and the activity precedence relationships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83020" y="5644055"/>
            <a:ext cx="7499131" cy="5307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Scheduling Terminology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11" y="480848"/>
            <a:ext cx="7391400" cy="4876800"/>
          </a:xfrm>
        </p:spPr>
        <p:txBody>
          <a:bodyPr/>
          <a:lstStyle/>
          <a:p>
            <a:pPr eaLnBrk="1" hangingPunct="1"/>
            <a:r>
              <a:rPr lang="en-US" altLang="en-US" b="1" i="1" u="sng" dirty="0"/>
              <a:t>Path</a:t>
            </a:r>
            <a:r>
              <a:rPr lang="en-US" altLang="en-US" dirty="0"/>
              <a:t> - The series of connected activities (or intermediate events) between any two events in a network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i="1" u="sng" dirty="0"/>
              <a:t>Critical </a:t>
            </a:r>
            <a:r>
              <a:rPr lang="en-US" altLang="en-US" dirty="0"/>
              <a:t>- Activities, events, or paths which, </a:t>
            </a:r>
            <a:r>
              <a:rPr lang="en-US" altLang="en-US" b="1" i="1" dirty="0">
                <a:solidFill>
                  <a:srgbClr val="C00000"/>
                </a:solidFill>
              </a:rPr>
              <a:t>if delayed, will delay the completion of the project.</a:t>
            </a:r>
            <a:r>
              <a:rPr lang="en-US" altLang="en-US" dirty="0">
                <a:solidFill>
                  <a:srgbClr val="C00000"/>
                </a:solidFill>
              </a:rPr>
              <a:t>  </a:t>
            </a:r>
            <a:r>
              <a:rPr lang="en-US" altLang="en-US" dirty="0"/>
              <a:t>A project’s critical path is understood to mean that sequence of critical activities that connect the project’s start event to its finish event</a:t>
            </a:r>
          </a:p>
        </p:txBody>
      </p:sp>
    </p:spTree>
    <p:extLst>
      <p:ext uri="{BB962C8B-B14F-4D97-AF65-F5344CB8AC3E}">
        <p14:creationId xmlns:p14="http://schemas.microsoft.com/office/powerpoint/2010/main" val="17113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88276" y="5412828"/>
            <a:ext cx="7543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sz="3800" dirty="0"/>
              <a:t>Scheduling Terminology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386" y="423042"/>
            <a:ext cx="7086600" cy="4724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An activity can be in any of these conditions: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/>
              <a:t>It may have a successor(s) but no predecessor(s) - starts a network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/>
              <a:t>It may have a predecessor(s) but no successor(s) - ends a network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/>
              <a:t>It may have both predecessor(s) and successor(s) - in the middle of a network</a:t>
            </a:r>
          </a:p>
        </p:txBody>
      </p:sp>
    </p:spTree>
    <p:extLst>
      <p:ext uri="{BB962C8B-B14F-4D97-AF65-F5344CB8AC3E}">
        <p14:creationId xmlns:p14="http://schemas.microsoft.com/office/powerpoint/2010/main" val="10339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740979" y="5675585"/>
            <a:ext cx="7583214" cy="4913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Triple Constraint of a Project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186" y="913726"/>
            <a:ext cx="7924800" cy="4171950"/>
          </a:xfrm>
        </p:spPr>
        <p:txBody>
          <a:bodyPr/>
          <a:lstStyle/>
          <a:p>
            <a:pPr eaLnBrk="1" hangingPunct="1"/>
            <a:r>
              <a:rPr lang="en-US" altLang="en-US" dirty="0"/>
              <a:t>Three constraints common to all </a:t>
            </a:r>
            <a:r>
              <a:rPr lang="en-US" altLang="en-US" b="1" i="1" u="sng" dirty="0"/>
              <a:t>true</a:t>
            </a:r>
            <a:r>
              <a:rPr lang="en-US" altLang="en-US" dirty="0"/>
              <a:t> projects:</a:t>
            </a:r>
          </a:p>
          <a:p>
            <a:pPr lvl="1" eaLnBrk="1" hangingPunct="1"/>
            <a:r>
              <a:rPr lang="en-US" altLang="en-US" dirty="0"/>
              <a:t>Time</a:t>
            </a:r>
          </a:p>
          <a:p>
            <a:pPr lvl="1" eaLnBrk="1" hangingPunct="1"/>
            <a:r>
              <a:rPr lang="en-US" altLang="en-US" dirty="0"/>
              <a:t>Cost</a:t>
            </a:r>
          </a:p>
          <a:p>
            <a:pPr lvl="1" eaLnBrk="1" hangingPunct="1"/>
            <a:r>
              <a:rPr lang="en-US" altLang="en-US" dirty="0"/>
              <a:t>Performance (functionality)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Expectations of clients are an </a:t>
            </a:r>
            <a:r>
              <a:rPr lang="en-US" altLang="en-US" i="1" dirty="0">
                <a:solidFill>
                  <a:srgbClr val="C00000"/>
                </a:solidFill>
              </a:rPr>
              <a:t>inherent part of the project specifications</a:t>
            </a:r>
            <a:endParaRPr lang="en-US" altLang="en-US" dirty="0">
              <a:solidFill>
                <a:srgbClr val="C00000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589986" y="6166944"/>
            <a:ext cx="17236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/>
              <a:t>Kerzner</a:t>
            </a:r>
            <a:r>
              <a:rPr lang="en-US" altLang="en-US" sz="1400" dirty="0"/>
              <a:t>, H. (2003)</a:t>
            </a:r>
          </a:p>
        </p:txBody>
      </p:sp>
    </p:spTree>
    <p:extLst>
      <p:ext uri="{BB962C8B-B14F-4D97-AF65-F5344CB8AC3E}">
        <p14:creationId xmlns:p14="http://schemas.microsoft.com/office/powerpoint/2010/main" val="30839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612524"/>
            <a:ext cx="7541172" cy="55967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Drawing Networks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21" y="772511"/>
            <a:ext cx="7721600" cy="41719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Activity-on-Arrow (AOA) networks use arrows to represent activities while nodes stand for events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Activity-on-Node (AON) networks use nodes to represent activities with arrows to show precedence relationships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choice between AOA and AON representation is largely a matter of personal preference</a:t>
            </a:r>
          </a:p>
        </p:txBody>
      </p:sp>
    </p:spTree>
    <p:extLst>
      <p:ext uri="{BB962C8B-B14F-4D97-AF65-F5344CB8AC3E}">
        <p14:creationId xmlns:p14="http://schemas.microsoft.com/office/powerpoint/2010/main" val="16356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783021" y="5349765"/>
            <a:ext cx="7620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Hypothetical Network</a:t>
            </a: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3314700" y="3141663"/>
            <a:ext cx="668338" cy="668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5027613" y="3141663"/>
            <a:ext cx="668337" cy="668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28680" name="Oval 6"/>
          <p:cNvSpPr>
            <a:spLocks noChangeArrowheads="1"/>
          </p:cNvSpPr>
          <p:nvPr/>
        </p:nvSpPr>
        <p:spPr bwMode="auto">
          <a:xfrm>
            <a:off x="6989763" y="3141663"/>
            <a:ext cx="668337" cy="668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28681" name="Oval 7"/>
          <p:cNvSpPr>
            <a:spLocks noChangeArrowheads="1"/>
          </p:cNvSpPr>
          <p:nvPr/>
        </p:nvSpPr>
        <p:spPr bwMode="auto">
          <a:xfrm>
            <a:off x="1354138" y="3141663"/>
            <a:ext cx="668337" cy="668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28682" name="Oval 8"/>
          <p:cNvSpPr>
            <a:spLocks noChangeArrowheads="1"/>
          </p:cNvSpPr>
          <p:nvPr/>
        </p:nvSpPr>
        <p:spPr bwMode="auto">
          <a:xfrm>
            <a:off x="4197350" y="4314825"/>
            <a:ext cx="668338" cy="668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28683" name="Oval 9"/>
          <p:cNvSpPr>
            <a:spLocks noChangeArrowheads="1"/>
          </p:cNvSpPr>
          <p:nvPr/>
        </p:nvSpPr>
        <p:spPr bwMode="auto">
          <a:xfrm>
            <a:off x="4197350" y="1963738"/>
            <a:ext cx="668338" cy="668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8684" name="Line 10"/>
          <p:cNvSpPr>
            <a:spLocks noChangeShapeType="1"/>
          </p:cNvSpPr>
          <p:nvPr/>
        </p:nvSpPr>
        <p:spPr bwMode="auto">
          <a:xfrm>
            <a:off x="2068513" y="3403600"/>
            <a:ext cx="115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1"/>
          <p:cNvSpPr>
            <a:spLocks noChangeShapeType="1"/>
          </p:cNvSpPr>
          <p:nvPr/>
        </p:nvSpPr>
        <p:spPr bwMode="auto">
          <a:xfrm flipV="1">
            <a:off x="3668713" y="2470150"/>
            <a:ext cx="50800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2"/>
          <p:cNvSpPr>
            <a:spLocks noChangeShapeType="1"/>
          </p:cNvSpPr>
          <p:nvPr/>
        </p:nvSpPr>
        <p:spPr bwMode="auto">
          <a:xfrm>
            <a:off x="4926013" y="2309813"/>
            <a:ext cx="508000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3"/>
          <p:cNvSpPr>
            <a:spLocks noChangeShapeType="1"/>
          </p:cNvSpPr>
          <p:nvPr/>
        </p:nvSpPr>
        <p:spPr bwMode="auto">
          <a:xfrm>
            <a:off x="5695950" y="3322638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4"/>
          <p:cNvSpPr>
            <a:spLocks noChangeShapeType="1"/>
          </p:cNvSpPr>
          <p:nvPr/>
        </p:nvSpPr>
        <p:spPr bwMode="auto">
          <a:xfrm>
            <a:off x="3790950" y="3871913"/>
            <a:ext cx="4667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5"/>
          <p:cNvSpPr>
            <a:spLocks noChangeShapeType="1"/>
          </p:cNvSpPr>
          <p:nvPr/>
        </p:nvSpPr>
        <p:spPr bwMode="auto">
          <a:xfrm flipV="1">
            <a:off x="4845050" y="3810000"/>
            <a:ext cx="33655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6"/>
          <p:cNvSpPr>
            <a:spLocks noChangeShapeType="1"/>
          </p:cNvSpPr>
          <p:nvPr/>
        </p:nvSpPr>
        <p:spPr bwMode="auto">
          <a:xfrm>
            <a:off x="2024063" y="3517900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7"/>
          <p:cNvSpPr>
            <a:spLocks noChangeShapeType="1"/>
          </p:cNvSpPr>
          <p:nvPr/>
        </p:nvSpPr>
        <p:spPr bwMode="auto">
          <a:xfrm flipV="1">
            <a:off x="3784600" y="2551113"/>
            <a:ext cx="504825" cy="6207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18"/>
          <p:cNvSpPr>
            <a:spLocks noChangeShapeType="1"/>
          </p:cNvSpPr>
          <p:nvPr/>
        </p:nvSpPr>
        <p:spPr bwMode="auto">
          <a:xfrm>
            <a:off x="4837113" y="2493963"/>
            <a:ext cx="449262" cy="649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19"/>
          <p:cNvSpPr>
            <a:spLocks noChangeShapeType="1"/>
          </p:cNvSpPr>
          <p:nvPr/>
        </p:nvSpPr>
        <p:spPr bwMode="auto">
          <a:xfrm>
            <a:off x="5700713" y="3433763"/>
            <a:ext cx="1285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Text Box 20"/>
          <p:cNvSpPr txBox="1">
            <a:spLocks noChangeArrowheads="1"/>
          </p:cNvSpPr>
          <p:nvPr/>
        </p:nvSpPr>
        <p:spPr bwMode="auto">
          <a:xfrm>
            <a:off x="6108700" y="29908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8695" name="Text Box 21"/>
          <p:cNvSpPr txBox="1">
            <a:spLocks noChangeArrowheads="1"/>
          </p:cNvSpPr>
          <p:nvPr/>
        </p:nvSpPr>
        <p:spPr bwMode="auto">
          <a:xfrm>
            <a:off x="5100638" y="2424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8696" name="Text Box 22"/>
          <p:cNvSpPr txBox="1">
            <a:spLocks noChangeArrowheads="1"/>
          </p:cNvSpPr>
          <p:nvPr/>
        </p:nvSpPr>
        <p:spPr bwMode="auto">
          <a:xfrm>
            <a:off x="4781550" y="37957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8697" name="Text Box 23"/>
          <p:cNvSpPr txBox="1">
            <a:spLocks noChangeArrowheads="1"/>
          </p:cNvSpPr>
          <p:nvPr/>
        </p:nvSpPr>
        <p:spPr bwMode="auto">
          <a:xfrm>
            <a:off x="3976688" y="37957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8698" name="Text Box 24"/>
          <p:cNvSpPr txBox="1">
            <a:spLocks noChangeArrowheads="1"/>
          </p:cNvSpPr>
          <p:nvPr/>
        </p:nvSpPr>
        <p:spPr bwMode="auto">
          <a:xfrm>
            <a:off x="3633788" y="2424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8699" name="Text Box 25"/>
          <p:cNvSpPr txBox="1">
            <a:spLocks noChangeArrowheads="1"/>
          </p:cNvSpPr>
          <p:nvPr/>
        </p:nvSpPr>
        <p:spPr bwMode="auto">
          <a:xfrm>
            <a:off x="2362200" y="29908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8700" name="Text Box 26"/>
          <p:cNvSpPr txBox="1">
            <a:spLocks noChangeArrowheads="1"/>
          </p:cNvSpPr>
          <p:nvPr/>
        </p:nvSpPr>
        <p:spPr bwMode="auto">
          <a:xfrm>
            <a:off x="6894513" y="38544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285379412"/>
      </p:ext>
    </p:extLst>
  </p:cSld>
  <p:clrMapOvr>
    <a:masterClrMapping/>
  </p:clrMapOvr>
  <p:transition spd="med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096000" y="6457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200" b="1" i="1">
              <a:latin typeface="Book Antiqua" pitchFamily="18" charset="0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>
          <a:xfrm>
            <a:off x="777766" y="5591503"/>
            <a:ext cx="7525406" cy="6122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AOA Network Building Blocks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2083019" y="1049337"/>
            <a:ext cx="4914900" cy="2379663"/>
            <a:chOff x="1334" y="1368"/>
            <a:chExt cx="3096" cy="1499"/>
          </a:xfrm>
        </p:grpSpPr>
        <p:sp>
          <p:nvSpPr>
            <p:cNvPr id="29703" name="Oval 5"/>
            <p:cNvSpPr>
              <a:spLocks noChangeArrowheads="1"/>
            </p:cNvSpPr>
            <p:nvPr/>
          </p:nvSpPr>
          <p:spPr bwMode="auto">
            <a:xfrm>
              <a:off x="4015" y="1640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4028" y="2548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1334" y="2548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79</a:t>
              </a:r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>
              <a:off x="1679" y="2732"/>
              <a:ext cx="23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2307" y="2435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Install software</a:t>
              </a:r>
            </a:p>
          </p:txBody>
        </p:sp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3941" y="136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Event</a:t>
              </a:r>
            </a:p>
          </p:txBody>
        </p:sp>
        <p:sp>
          <p:nvSpPr>
            <p:cNvPr id="29709" name="Line 11"/>
            <p:cNvSpPr>
              <a:spLocks noChangeShapeType="1"/>
            </p:cNvSpPr>
            <p:nvPr/>
          </p:nvSpPr>
          <p:spPr bwMode="auto">
            <a:xfrm>
              <a:off x="1461" y="1799"/>
              <a:ext cx="17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Text Box 12"/>
            <p:cNvSpPr txBox="1">
              <a:spLocks noChangeArrowheads="1"/>
            </p:cNvSpPr>
            <p:nvPr/>
          </p:nvSpPr>
          <p:spPr bwMode="auto">
            <a:xfrm>
              <a:off x="1962" y="1434"/>
              <a:ext cx="6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latin typeface="Times New Roman" pitchFamily="18" charset="0"/>
                </a:rPr>
                <a:t>Activity</a:t>
              </a:r>
            </a:p>
          </p:txBody>
        </p:sp>
      </p:grpSp>
      <p:sp>
        <p:nvSpPr>
          <p:cNvPr id="13" name="Line 11">
            <a:extLst>
              <a:ext uri="{FF2B5EF4-FFF2-40B4-BE49-F238E27FC236}">
                <a16:creationId xmlns:a16="http://schemas.microsoft.com/office/drawing/2014/main" id="{DDC14F27-3EA3-4582-B296-6299F5D7B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1105" y="4664660"/>
            <a:ext cx="2789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9717F5F6-2A7F-4E03-A6D5-E556FEC5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432" y="4116863"/>
            <a:ext cx="2392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(Dummy Activity) X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211D071A-EE22-4533-9EE6-ED1032BB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632" y="4741060"/>
            <a:ext cx="63919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i="1" dirty="0">
                <a:solidFill>
                  <a:srgbClr val="C00000"/>
                </a:solidFill>
                <a:latin typeface="Times New Roman" pitchFamily="18" charset="0"/>
              </a:rPr>
              <a:t>Dummy Activities have zero duration, and are used to address informational, approval and timing dependencies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B0867DCF-68A7-4609-95B9-042C5794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969" y="1850533"/>
            <a:ext cx="10951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Duration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FB50173-FACA-47DE-9723-900095EC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382" y="3313899"/>
            <a:ext cx="747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1 day</a:t>
            </a:r>
          </a:p>
        </p:txBody>
      </p:sp>
    </p:spTree>
    <p:extLst>
      <p:ext uri="{BB962C8B-B14F-4D97-AF65-F5344CB8AC3E}">
        <p14:creationId xmlns:p14="http://schemas.microsoft.com/office/powerpoint/2010/main" val="2281241698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531" y="5336627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AOA – Activities Defined</a:t>
            </a:r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1966310" y="1085959"/>
            <a:ext cx="5254625" cy="3743325"/>
            <a:chOff x="1232" y="1174"/>
            <a:chExt cx="3310" cy="2358"/>
          </a:xfrm>
        </p:grpSpPr>
        <p:sp>
          <p:nvSpPr>
            <p:cNvPr id="30726" name="Oval 4"/>
            <p:cNvSpPr>
              <a:spLocks noChangeArrowheads="1"/>
            </p:cNvSpPr>
            <p:nvPr/>
          </p:nvSpPr>
          <p:spPr bwMode="auto">
            <a:xfrm>
              <a:off x="4223" y="1193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0727" name="Oval 5"/>
            <p:cNvSpPr>
              <a:spLocks noChangeArrowheads="1"/>
            </p:cNvSpPr>
            <p:nvPr/>
          </p:nvSpPr>
          <p:spPr bwMode="auto">
            <a:xfrm>
              <a:off x="4223" y="3084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0728" name="Oval 6"/>
            <p:cNvSpPr>
              <a:spLocks noChangeArrowheads="1"/>
            </p:cNvSpPr>
            <p:nvPr/>
          </p:nvSpPr>
          <p:spPr bwMode="auto">
            <a:xfrm>
              <a:off x="1232" y="2138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0729" name="Line 7"/>
            <p:cNvSpPr>
              <a:spLocks noChangeShapeType="1"/>
            </p:cNvSpPr>
            <p:nvPr/>
          </p:nvSpPr>
          <p:spPr bwMode="auto">
            <a:xfrm>
              <a:off x="1593" y="2295"/>
              <a:ext cx="10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8"/>
            <p:cNvSpPr>
              <a:spLocks noChangeArrowheads="1"/>
            </p:cNvSpPr>
            <p:nvPr/>
          </p:nvSpPr>
          <p:spPr bwMode="auto">
            <a:xfrm>
              <a:off x="4223" y="2138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0731" name="Oval 9"/>
            <p:cNvSpPr>
              <a:spLocks noChangeArrowheads="1"/>
            </p:cNvSpPr>
            <p:nvPr/>
          </p:nvSpPr>
          <p:spPr bwMode="auto">
            <a:xfrm>
              <a:off x="2743" y="2138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732" name="Line 10"/>
            <p:cNvSpPr>
              <a:spLocks noChangeShapeType="1"/>
            </p:cNvSpPr>
            <p:nvPr/>
          </p:nvSpPr>
          <p:spPr bwMode="auto">
            <a:xfrm>
              <a:off x="3062" y="2413"/>
              <a:ext cx="1142" cy="7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Line 11"/>
            <p:cNvSpPr>
              <a:spLocks noChangeShapeType="1"/>
            </p:cNvSpPr>
            <p:nvPr/>
          </p:nvSpPr>
          <p:spPr bwMode="auto">
            <a:xfrm flipV="1">
              <a:off x="3062" y="1455"/>
              <a:ext cx="1142" cy="7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2"/>
            <p:cNvSpPr>
              <a:spLocks noChangeShapeType="1"/>
            </p:cNvSpPr>
            <p:nvPr/>
          </p:nvSpPr>
          <p:spPr bwMode="auto">
            <a:xfrm>
              <a:off x="3088" y="2294"/>
              <a:ext cx="10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Text Box 13"/>
            <p:cNvSpPr txBox="1">
              <a:spLocks noChangeArrowheads="1"/>
            </p:cNvSpPr>
            <p:nvPr/>
          </p:nvSpPr>
          <p:spPr bwMode="auto">
            <a:xfrm>
              <a:off x="1736" y="2093"/>
              <a:ext cx="87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A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Application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approval</a:t>
              </a:r>
            </a:p>
          </p:txBody>
        </p:sp>
        <p:sp>
          <p:nvSpPr>
            <p:cNvPr id="30736" name="Text Box 14"/>
            <p:cNvSpPr txBox="1">
              <a:spLocks noChangeArrowheads="1"/>
            </p:cNvSpPr>
            <p:nvPr/>
          </p:nvSpPr>
          <p:spPr bwMode="auto">
            <a:xfrm>
              <a:off x="3069" y="2706"/>
              <a:ext cx="83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D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Service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availability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check</a:t>
              </a:r>
            </a:p>
          </p:txBody>
        </p:sp>
        <p:sp>
          <p:nvSpPr>
            <p:cNvPr id="30737" name="Text Box 15"/>
            <p:cNvSpPr txBox="1">
              <a:spLocks noChangeArrowheads="1"/>
            </p:cNvSpPr>
            <p:nvPr/>
          </p:nvSpPr>
          <p:spPr bwMode="auto">
            <a:xfrm>
              <a:off x="3426" y="2093"/>
              <a:ext cx="55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C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Traffic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study</a:t>
              </a:r>
            </a:p>
          </p:txBody>
        </p:sp>
        <p:sp>
          <p:nvSpPr>
            <p:cNvPr id="30738" name="Text Box 16"/>
            <p:cNvSpPr txBox="1">
              <a:spLocks noChangeArrowheads="1"/>
            </p:cNvSpPr>
            <p:nvPr/>
          </p:nvSpPr>
          <p:spPr bwMode="auto">
            <a:xfrm>
              <a:off x="3032" y="1174"/>
              <a:ext cx="9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>
                  <a:latin typeface="Times New Roman" pitchFamily="18" charset="0"/>
                </a:rPr>
                <a:t>B</a:t>
              </a:r>
              <a:br>
                <a:rPr lang="en-US" altLang="en-US" sz="2000" dirty="0">
                  <a:latin typeface="Times New Roman" pitchFamily="18" charset="0"/>
                </a:rPr>
              </a:br>
              <a:r>
                <a:rPr lang="en-US" altLang="en-US" sz="2000" dirty="0">
                  <a:latin typeface="Times New Roman" pitchFamily="18" charset="0"/>
                </a:rPr>
                <a:t>Construction</a:t>
              </a:r>
              <a:br>
                <a:rPr lang="en-US" altLang="en-US" sz="2000" dirty="0">
                  <a:latin typeface="Times New Roman" pitchFamily="18" charset="0"/>
                </a:rPr>
              </a:br>
              <a:r>
                <a:rPr lang="en-US" altLang="en-US" sz="2000" dirty="0">
                  <a:latin typeface="Times New Roman" pitchFamily="18" charset="0"/>
                </a:rPr>
                <a:t>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353897"/>
      </p:ext>
    </p:extLst>
  </p:cSld>
  <p:clrMapOvr>
    <a:masterClrMapping/>
  </p:clrMapOvr>
  <p:transition spd="med">
    <p:cover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777766" y="5580992"/>
            <a:ext cx="7504386" cy="60303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Partial AOA Network – Dependencies</a:t>
            </a:r>
          </a:p>
        </p:txBody>
      </p:sp>
      <p:grpSp>
        <p:nvGrpSpPr>
          <p:cNvPr id="31750" name="Group 4"/>
          <p:cNvGrpSpPr>
            <a:grpSpLocks/>
          </p:cNvGrpSpPr>
          <p:nvPr/>
        </p:nvGrpSpPr>
        <p:grpSpPr bwMode="auto">
          <a:xfrm>
            <a:off x="1022131" y="578069"/>
            <a:ext cx="7419975" cy="4870129"/>
            <a:chOff x="472" y="544"/>
            <a:chExt cx="4826" cy="3413"/>
          </a:xfrm>
        </p:grpSpPr>
        <p:grpSp>
          <p:nvGrpSpPr>
            <p:cNvPr id="31751" name="Group 5"/>
            <p:cNvGrpSpPr>
              <a:grpSpLocks/>
            </p:cNvGrpSpPr>
            <p:nvPr/>
          </p:nvGrpSpPr>
          <p:grpSpPr bwMode="auto">
            <a:xfrm>
              <a:off x="496" y="544"/>
              <a:ext cx="4768" cy="1033"/>
              <a:chOff x="249" y="492"/>
              <a:chExt cx="4768" cy="1033"/>
            </a:xfrm>
          </p:grpSpPr>
          <p:sp>
            <p:nvSpPr>
              <p:cNvPr id="31786" name="Oval 6"/>
              <p:cNvSpPr>
                <a:spLocks noChangeArrowheads="1"/>
              </p:cNvSpPr>
              <p:nvPr/>
            </p:nvSpPr>
            <p:spPr bwMode="auto">
              <a:xfrm>
                <a:off x="1347" y="1053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1787" name="Oval 7"/>
              <p:cNvSpPr>
                <a:spLocks noChangeArrowheads="1"/>
              </p:cNvSpPr>
              <p:nvPr/>
            </p:nvSpPr>
            <p:spPr bwMode="auto">
              <a:xfrm>
                <a:off x="2561" y="492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1788" name="Oval 8"/>
              <p:cNvSpPr>
                <a:spLocks noChangeArrowheads="1"/>
              </p:cNvSpPr>
              <p:nvPr/>
            </p:nvSpPr>
            <p:spPr bwMode="auto">
              <a:xfrm>
                <a:off x="249" y="1053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789" name="Line 9"/>
              <p:cNvSpPr>
                <a:spLocks noChangeShapeType="1"/>
              </p:cNvSpPr>
              <p:nvPr/>
            </p:nvSpPr>
            <p:spPr bwMode="auto">
              <a:xfrm>
                <a:off x="1705" y="1198"/>
                <a:ext cx="21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0" name="Oval 10"/>
              <p:cNvSpPr>
                <a:spLocks noChangeArrowheads="1"/>
              </p:cNvSpPr>
              <p:nvPr/>
            </p:nvSpPr>
            <p:spPr bwMode="auto">
              <a:xfrm>
                <a:off x="3951" y="1053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31791" name="Line 11"/>
              <p:cNvSpPr>
                <a:spLocks noChangeShapeType="1"/>
              </p:cNvSpPr>
              <p:nvPr/>
            </p:nvSpPr>
            <p:spPr bwMode="auto">
              <a:xfrm>
                <a:off x="600" y="1198"/>
                <a:ext cx="6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2" name="Line 12"/>
              <p:cNvSpPr>
                <a:spLocks noChangeShapeType="1"/>
              </p:cNvSpPr>
              <p:nvPr/>
            </p:nvSpPr>
            <p:spPr bwMode="auto">
              <a:xfrm>
                <a:off x="4328" y="1198"/>
                <a:ext cx="6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Line 13"/>
              <p:cNvSpPr>
                <a:spLocks noChangeShapeType="1"/>
              </p:cNvSpPr>
              <p:nvPr/>
            </p:nvSpPr>
            <p:spPr bwMode="auto">
              <a:xfrm>
                <a:off x="2880" y="728"/>
                <a:ext cx="1027" cy="3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4" name="Line 14"/>
              <p:cNvSpPr>
                <a:spLocks noChangeShapeType="1"/>
              </p:cNvSpPr>
              <p:nvPr/>
            </p:nvSpPr>
            <p:spPr bwMode="auto">
              <a:xfrm flipV="1">
                <a:off x="1672" y="741"/>
                <a:ext cx="856" cy="3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Text Box 15"/>
              <p:cNvSpPr txBox="1">
                <a:spLocks noChangeArrowheads="1"/>
              </p:cNvSpPr>
              <p:nvPr/>
            </p:nvSpPr>
            <p:spPr bwMode="auto">
              <a:xfrm>
                <a:off x="848" y="953"/>
                <a:ext cx="239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796" name="Text Box 16"/>
              <p:cNvSpPr txBox="1">
                <a:spLocks noChangeArrowheads="1"/>
              </p:cNvSpPr>
              <p:nvPr/>
            </p:nvSpPr>
            <p:spPr bwMode="auto">
              <a:xfrm>
                <a:off x="1908" y="685"/>
                <a:ext cx="24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1797" name="Text Box 17"/>
              <p:cNvSpPr txBox="1">
                <a:spLocks noChangeArrowheads="1"/>
              </p:cNvSpPr>
              <p:nvPr/>
            </p:nvSpPr>
            <p:spPr bwMode="auto">
              <a:xfrm>
                <a:off x="2648" y="953"/>
                <a:ext cx="231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798" name="Text Box 18"/>
              <p:cNvSpPr txBox="1">
                <a:spLocks noChangeArrowheads="1"/>
              </p:cNvSpPr>
              <p:nvPr/>
            </p:nvSpPr>
            <p:spPr bwMode="auto">
              <a:xfrm>
                <a:off x="3346" y="685"/>
                <a:ext cx="231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799" name="Text Box 19"/>
              <p:cNvSpPr txBox="1">
                <a:spLocks noChangeArrowheads="1"/>
              </p:cNvSpPr>
              <p:nvPr/>
            </p:nvSpPr>
            <p:spPr bwMode="auto">
              <a:xfrm>
                <a:off x="4537" y="953"/>
                <a:ext cx="221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31800" name="Text Box 20"/>
              <p:cNvSpPr txBox="1">
                <a:spLocks noChangeArrowheads="1"/>
              </p:cNvSpPr>
              <p:nvPr/>
            </p:nvSpPr>
            <p:spPr bwMode="auto">
              <a:xfrm>
                <a:off x="2453" y="1247"/>
                <a:ext cx="349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 i="1" dirty="0">
                    <a:solidFill>
                      <a:srgbClr val="C00000"/>
                    </a:solidFill>
                    <a:latin typeface="Times New Roman" pitchFamily="18" charset="0"/>
                  </a:rPr>
                  <a:t>(A)</a:t>
                </a:r>
              </a:p>
            </p:txBody>
          </p:sp>
        </p:grpSp>
        <p:grpSp>
          <p:nvGrpSpPr>
            <p:cNvPr id="31752" name="Group 21"/>
            <p:cNvGrpSpPr>
              <a:grpSpLocks/>
            </p:cNvGrpSpPr>
            <p:nvPr/>
          </p:nvGrpSpPr>
          <p:grpSpPr bwMode="auto">
            <a:xfrm>
              <a:off x="496" y="1695"/>
              <a:ext cx="4768" cy="1033"/>
              <a:chOff x="338" y="1615"/>
              <a:chExt cx="4768" cy="1033"/>
            </a:xfrm>
          </p:grpSpPr>
          <p:sp>
            <p:nvSpPr>
              <p:cNvPr id="31771" name="Oval 22"/>
              <p:cNvSpPr>
                <a:spLocks noChangeArrowheads="1"/>
              </p:cNvSpPr>
              <p:nvPr/>
            </p:nvSpPr>
            <p:spPr bwMode="auto">
              <a:xfrm>
                <a:off x="1436" y="2176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1772" name="Oval 23"/>
              <p:cNvSpPr>
                <a:spLocks noChangeArrowheads="1"/>
              </p:cNvSpPr>
              <p:nvPr/>
            </p:nvSpPr>
            <p:spPr bwMode="auto">
              <a:xfrm>
                <a:off x="2650" y="1615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1773" name="Oval 24"/>
              <p:cNvSpPr>
                <a:spLocks noChangeArrowheads="1"/>
              </p:cNvSpPr>
              <p:nvPr/>
            </p:nvSpPr>
            <p:spPr bwMode="auto">
              <a:xfrm>
                <a:off x="338" y="2176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774" name="Line 25"/>
              <p:cNvSpPr>
                <a:spLocks noChangeShapeType="1"/>
              </p:cNvSpPr>
              <p:nvPr/>
            </p:nvSpPr>
            <p:spPr bwMode="auto">
              <a:xfrm>
                <a:off x="1794" y="2321"/>
                <a:ext cx="21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5" name="Oval 26"/>
              <p:cNvSpPr>
                <a:spLocks noChangeArrowheads="1"/>
              </p:cNvSpPr>
              <p:nvPr/>
            </p:nvSpPr>
            <p:spPr bwMode="auto">
              <a:xfrm>
                <a:off x="4040" y="2176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31776" name="Line 27"/>
              <p:cNvSpPr>
                <a:spLocks noChangeShapeType="1"/>
              </p:cNvSpPr>
              <p:nvPr/>
            </p:nvSpPr>
            <p:spPr bwMode="auto">
              <a:xfrm>
                <a:off x="689" y="2321"/>
                <a:ext cx="6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7" name="Line 28"/>
              <p:cNvSpPr>
                <a:spLocks noChangeShapeType="1"/>
              </p:cNvSpPr>
              <p:nvPr/>
            </p:nvSpPr>
            <p:spPr bwMode="auto">
              <a:xfrm>
                <a:off x="4417" y="2321"/>
                <a:ext cx="6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8" name="Line 29"/>
              <p:cNvSpPr>
                <a:spLocks noChangeShapeType="1"/>
              </p:cNvSpPr>
              <p:nvPr/>
            </p:nvSpPr>
            <p:spPr bwMode="auto">
              <a:xfrm>
                <a:off x="2969" y="1851"/>
                <a:ext cx="1027" cy="3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30"/>
              <p:cNvSpPr>
                <a:spLocks noChangeShapeType="1"/>
              </p:cNvSpPr>
              <p:nvPr/>
            </p:nvSpPr>
            <p:spPr bwMode="auto">
              <a:xfrm flipV="1">
                <a:off x="1761" y="1864"/>
                <a:ext cx="856" cy="3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Text Box 31"/>
              <p:cNvSpPr txBox="1">
                <a:spLocks noChangeArrowheads="1"/>
              </p:cNvSpPr>
              <p:nvPr/>
            </p:nvSpPr>
            <p:spPr bwMode="auto">
              <a:xfrm>
                <a:off x="937" y="2076"/>
                <a:ext cx="239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781" name="Text Box 32"/>
              <p:cNvSpPr txBox="1">
                <a:spLocks noChangeArrowheads="1"/>
              </p:cNvSpPr>
              <p:nvPr/>
            </p:nvSpPr>
            <p:spPr bwMode="auto">
              <a:xfrm>
                <a:off x="1997" y="1808"/>
                <a:ext cx="23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782" name="Text Box 33"/>
              <p:cNvSpPr txBox="1">
                <a:spLocks noChangeArrowheads="1"/>
              </p:cNvSpPr>
              <p:nvPr/>
            </p:nvSpPr>
            <p:spPr bwMode="auto">
              <a:xfrm>
                <a:off x="2737" y="2076"/>
                <a:ext cx="231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783" name="Text Box 34"/>
              <p:cNvSpPr txBox="1">
                <a:spLocks noChangeArrowheads="1"/>
              </p:cNvSpPr>
              <p:nvPr/>
            </p:nvSpPr>
            <p:spPr bwMode="auto">
              <a:xfrm>
                <a:off x="3435" y="1808"/>
                <a:ext cx="24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1784" name="Text Box 35"/>
              <p:cNvSpPr txBox="1">
                <a:spLocks noChangeArrowheads="1"/>
              </p:cNvSpPr>
              <p:nvPr/>
            </p:nvSpPr>
            <p:spPr bwMode="auto">
              <a:xfrm>
                <a:off x="4626" y="2076"/>
                <a:ext cx="221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31785" name="Text Box 36"/>
              <p:cNvSpPr txBox="1">
                <a:spLocks noChangeArrowheads="1"/>
              </p:cNvSpPr>
              <p:nvPr/>
            </p:nvSpPr>
            <p:spPr bwMode="auto">
              <a:xfrm>
                <a:off x="2542" y="2370"/>
                <a:ext cx="34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 i="1" dirty="0">
                    <a:solidFill>
                      <a:srgbClr val="C00000"/>
                    </a:solidFill>
                    <a:latin typeface="Times New Roman" pitchFamily="18" charset="0"/>
                  </a:rPr>
                  <a:t>(B)</a:t>
                </a:r>
              </a:p>
            </p:txBody>
          </p:sp>
        </p:grpSp>
        <p:grpSp>
          <p:nvGrpSpPr>
            <p:cNvPr id="31753" name="Group 37"/>
            <p:cNvGrpSpPr>
              <a:grpSpLocks/>
            </p:cNvGrpSpPr>
            <p:nvPr/>
          </p:nvGrpSpPr>
          <p:grpSpPr bwMode="auto">
            <a:xfrm>
              <a:off x="496" y="2846"/>
              <a:ext cx="4168" cy="1111"/>
              <a:chOff x="347" y="2794"/>
              <a:chExt cx="4168" cy="1111"/>
            </a:xfrm>
          </p:grpSpPr>
          <p:sp>
            <p:nvSpPr>
              <p:cNvPr id="31756" name="Oval 38"/>
              <p:cNvSpPr>
                <a:spLocks noChangeArrowheads="1"/>
              </p:cNvSpPr>
              <p:nvPr/>
            </p:nvSpPr>
            <p:spPr bwMode="auto">
              <a:xfrm>
                <a:off x="1445" y="3431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1757" name="Oval 39"/>
              <p:cNvSpPr>
                <a:spLocks noChangeArrowheads="1"/>
              </p:cNvSpPr>
              <p:nvPr/>
            </p:nvSpPr>
            <p:spPr bwMode="auto">
              <a:xfrm>
                <a:off x="2919" y="3406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1758" name="Oval 40"/>
              <p:cNvSpPr>
                <a:spLocks noChangeArrowheads="1"/>
              </p:cNvSpPr>
              <p:nvPr/>
            </p:nvSpPr>
            <p:spPr bwMode="auto">
              <a:xfrm>
                <a:off x="347" y="3431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759" name="Line 41"/>
              <p:cNvSpPr>
                <a:spLocks noChangeShapeType="1"/>
              </p:cNvSpPr>
              <p:nvPr/>
            </p:nvSpPr>
            <p:spPr bwMode="auto">
              <a:xfrm>
                <a:off x="1803" y="3576"/>
                <a:ext cx="107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Oval 42"/>
              <p:cNvSpPr>
                <a:spLocks noChangeArrowheads="1"/>
              </p:cNvSpPr>
              <p:nvPr/>
            </p:nvSpPr>
            <p:spPr bwMode="auto">
              <a:xfrm>
                <a:off x="3250" y="2794"/>
                <a:ext cx="319" cy="31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31761" name="Line 43"/>
              <p:cNvSpPr>
                <a:spLocks noChangeShapeType="1"/>
              </p:cNvSpPr>
              <p:nvPr/>
            </p:nvSpPr>
            <p:spPr bwMode="auto">
              <a:xfrm>
                <a:off x="698" y="3576"/>
                <a:ext cx="6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Line 44"/>
              <p:cNvSpPr>
                <a:spLocks noChangeShapeType="1"/>
              </p:cNvSpPr>
              <p:nvPr/>
            </p:nvSpPr>
            <p:spPr bwMode="auto">
              <a:xfrm>
                <a:off x="3583" y="3040"/>
                <a:ext cx="932" cy="4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Line 45"/>
              <p:cNvSpPr>
                <a:spLocks noChangeShapeType="1"/>
              </p:cNvSpPr>
              <p:nvPr/>
            </p:nvSpPr>
            <p:spPr bwMode="auto">
              <a:xfrm flipV="1">
                <a:off x="1770" y="3016"/>
                <a:ext cx="1482" cy="4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4" name="Text Box 46"/>
              <p:cNvSpPr txBox="1">
                <a:spLocks noChangeArrowheads="1"/>
              </p:cNvSpPr>
              <p:nvPr/>
            </p:nvSpPr>
            <p:spPr bwMode="auto">
              <a:xfrm>
                <a:off x="946" y="3331"/>
                <a:ext cx="239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765" name="Text Box 47"/>
              <p:cNvSpPr txBox="1">
                <a:spLocks noChangeArrowheads="1"/>
              </p:cNvSpPr>
              <p:nvPr/>
            </p:nvSpPr>
            <p:spPr bwMode="auto">
              <a:xfrm>
                <a:off x="2414" y="2988"/>
                <a:ext cx="23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766" name="Text Box 48"/>
              <p:cNvSpPr txBox="1">
                <a:spLocks noChangeArrowheads="1"/>
              </p:cNvSpPr>
              <p:nvPr/>
            </p:nvSpPr>
            <p:spPr bwMode="auto">
              <a:xfrm>
                <a:off x="2369" y="3331"/>
                <a:ext cx="239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1767" name="Text Box 49"/>
              <p:cNvSpPr txBox="1">
                <a:spLocks noChangeArrowheads="1"/>
              </p:cNvSpPr>
              <p:nvPr/>
            </p:nvSpPr>
            <p:spPr bwMode="auto">
              <a:xfrm>
                <a:off x="3048" y="3152"/>
                <a:ext cx="23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768" name="Text Box 50"/>
              <p:cNvSpPr txBox="1">
                <a:spLocks noChangeArrowheads="1"/>
              </p:cNvSpPr>
              <p:nvPr/>
            </p:nvSpPr>
            <p:spPr bwMode="auto">
              <a:xfrm>
                <a:off x="3984" y="3011"/>
                <a:ext cx="221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31769" name="Text Box 51"/>
              <p:cNvSpPr txBox="1">
                <a:spLocks noChangeArrowheads="1"/>
              </p:cNvSpPr>
              <p:nvPr/>
            </p:nvSpPr>
            <p:spPr bwMode="auto">
              <a:xfrm>
                <a:off x="2551" y="3625"/>
                <a:ext cx="352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 i="1" dirty="0">
                    <a:solidFill>
                      <a:srgbClr val="C00000"/>
                    </a:solidFill>
                    <a:latin typeface="Times New Roman" pitchFamily="18" charset="0"/>
                  </a:rPr>
                  <a:t>(C)</a:t>
                </a:r>
              </a:p>
            </p:txBody>
          </p:sp>
          <p:sp>
            <p:nvSpPr>
              <p:cNvPr id="31770" name="Line 52"/>
              <p:cNvSpPr>
                <a:spLocks noChangeShapeType="1"/>
              </p:cNvSpPr>
              <p:nvPr/>
            </p:nvSpPr>
            <p:spPr bwMode="auto">
              <a:xfrm flipV="1">
                <a:off x="3192" y="3115"/>
                <a:ext cx="166" cy="2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4" name="Line 53"/>
            <p:cNvSpPr>
              <a:spLocks noChangeShapeType="1"/>
            </p:cNvSpPr>
            <p:nvPr/>
          </p:nvSpPr>
          <p:spPr bwMode="auto">
            <a:xfrm>
              <a:off x="472" y="1634"/>
              <a:ext cx="48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Line 54"/>
            <p:cNvSpPr>
              <a:spLocks noChangeShapeType="1"/>
            </p:cNvSpPr>
            <p:nvPr/>
          </p:nvSpPr>
          <p:spPr bwMode="auto">
            <a:xfrm>
              <a:off x="472" y="2758"/>
              <a:ext cx="48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373521"/>
      </p:ext>
    </p:extLst>
  </p:cSld>
  <p:clrMapOvr>
    <a:masterClrMapping/>
  </p:clrMapOvr>
  <p:transition spd="med">
    <p:cover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18" y="5665075"/>
            <a:ext cx="7549054" cy="52814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Partial AOA Network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644799" y="3006342"/>
            <a:ext cx="7661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1103586" y="588579"/>
            <a:ext cx="6616700" cy="2236788"/>
            <a:chOff x="560" y="1103"/>
            <a:chExt cx="4168" cy="1409"/>
          </a:xfrm>
        </p:grpSpPr>
        <p:sp>
          <p:nvSpPr>
            <p:cNvPr id="32799" name="Oval 5"/>
            <p:cNvSpPr>
              <a:spLocks noChangeArrowheads="1"/>
            </p:cNvSpPr>
            <p:nvPr/>
          </p:nvSpPr>
          <p:spPr bwMode="auto">
            <a:xfrm>
              <a:off x="1658" y="1740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2800" name="Oval 6"/>
            <p:cNvSpPr>
              <a:spLocks noChangeArrowheads="1"/>
            </p:cNvSpPr>
            <p:nvPr/>
          </p:nvSpPr>
          <p:spPr bwMode="auto">
            <a:xfrm>
              <a:off x="3132" y="1715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2801" name="Oval 7"/>
            <p:cNvSpPr>
              <a:spLocks noChangeArrowheads="1"/>
            </p:cNvSpPr>
            <p:nvPr/>
          </p:nvSpPr>
          <p:spPr bwMode="auto">
            <a:xfrm>
              <a:off x="560" y="1740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2802" name="Line 8"/>
            <p:cNvSpPr>
              <a:spLocks noChangeShapeType="1"/>
            </p:cNvSpPr>
            <p:nvPr/>
          </p:nvSpPr>
          <p:spPr bwMode="auto">
            <a:xfrm>
              <a:off x="2016" y="1885"/>
              <a:ext cx="10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9"/>
            <p:cNvSpPr>
              <a:spLocks noChangeArrowheads="1"/>
            </p:cNvSpPr>
            <p:nvPr/>
          </p:nvSpPr>
          <p:spPr bwMode="auto">
            <a:xfrm>
              <a:off x="3463" y="1103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2804" name="Line 10"/>
            <p:cNvSpPr>
              <a:spLocks noChangeShapeType="1"/>
            </p:cNvSpPr>
            <p:nvPr/>
          </p:nvSpPr>
          <p:spPr bwMode="auto">
            <a:xfrm>
              <a:off x="911" y="1885"/>
              <a:ext cx="6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11"/>
            <p:cNvSpPr>
              <a:spLocks noChangeShapeType="1"/>
            </p:cNvSpPr>
            <p:nvPr/>
          </p:nvSpPr>
          <p:spPr bwMode="auto">
            <a:xfrm>
              <a:off x="3796" y="1349"/>
              <a:ext cx="932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Line 12"/>
            <p:cNvSpPr>
              <a:spLocks noChangeShapeType="1"/>
            </p:cNvSpPr>
            <p:nvPr/>
          </p:nvSpPr>
          <p:spPr bwMode="auto">
            <a:xfrm flipV="1">
              <a:off x="1983" y="1325"/>
              <a:ext cx="1482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13"/>
            <p:cNvSpPr txBox="1">
              <a:spLocks noChangeArrowheads="1"/>
            </p:cNvSpPr>
            <p:nvPr/>
          </p:nvSpPr>
          <p:spPr bwMode="auto">
            <a:xfrm>
              <a:off x="1159" y="164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2808" name="Text Box 14"/>
            <p:cNvSpPr txBox="1">
              <a:spLocks noChangeArrowheads="1"/>
            </p:cNvSpPr>
            <p:nvPr/>
          </p:nvSpPr>
          <p:spPr bwMode="auto">
            <a:xfrm>
              <a:off x="2627" y="129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2809" name="Text Box 15"/>
            <p:cNvSpPr txBox="1">
              <a:spLocks noChangeArrowheads="1"/>
            </p:cNvSpPr>
            <p:nvPr/>
          </p:nvSpPr>
          <p:spPr bwMode="auto">
            <a:xfrm>
              <a:off x="2582" y="1640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2810" name="Text Box 16"/>
            <p:cNvSpPr txBox="1">
              <a:spLocks noChangeArrowheads="1"/>
            </p:cNvSpPr>
            <p:nvPr/>
          </p:nvSpPr>
          <p:spPr bwMode="auto">
            <a:xfrm>
              <a:off x="3261" y="146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2811" name="Text Box 17"/>
            <p:cNvSpPr txBox="1">
              <a:spLocks noChangeArrowheads="1"/>
            </p:cNvSpPr>
            <p:nvPr/>
          </p:nvSpPr>
          <p:spPr bwMode="auto">
            <a:xfrm>
              <a:off x="4197" y="132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2812" name="Text Box 18"/>
            <p:cNvSpPr txBox="1">
              <a:spLocks noChangeArrowheads="1"/>
            </p:cNvSpPr>
            <p:nvPr/>
          </p:nvSpPr>
          <p:spPr bwMode="auto">
            <a:xfrm>
              <a:off x="2551" y="2262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i="1" dirty="0">
                  <a:solidFill>
                    <a:srgbClr val="C00000"/>
                  </a:solidFill>
                  <a:latin typeface="Times New Roman" pitchFamily="18" charset="0"/>
                </a:rPr>
                <a:t>(D)</a:t>
              </a:r>
            </a:p>
          </p:txBody>
        </p:sp>
        <p:sp>
          <p:nvSpPr>
            <p:cNvPr id="32813" name="Line 19"/>
            <p:cNvSpPr>
              <a:spLocks noChangeShapeType="1"/>
            </p:cNvSpPr>
            <p:nvPr/>
          </p:nvSpPr>
          <p:spPr bwMode="auto">
            <a:xfrm flipV="1">
              <a:off x="3405" y="1424"/>
              <a:ext cx="166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20"/>
            <p:cNvSpPr>
              <a:spLocks noChangeArrowheads="1"/>
            </p:cNvSpPr>
            <p:nvPr/>
          </p:nvSpPr>
          <p:spPr bwMode="auto">
            <a:xfrm>
              <a:off x="3885" y="2184"/>
              <a:ext cx="319" cy="3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2815" name="Line 21"/>
            <p:cNvSpPr>
              <a:spLocks noChangeShapeType="1"/>
            </p:cNvSpPr>
            <p:nvPr/>
          </p:nvSpPr>
          <p:spPr bwMode="auto">
            <a:xfrm>
              <a:off x="2004" y="2030"/>
              <a:ext cx="1839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Text Box 22"/>
            <p:cNvSpPr txBox="1">
              <a:spLocks noChangeArrowheads="1"/>
            </p:cNvSpPr>
            <p:nvPr/>
          </p:nvSpPr>
          <p:spPr bwMode="auto">
            <a:xfrm>
              <a:off x="3306" y="205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32775" name="Oval 24"/>
          <p:cNvSpPr>
            <a:spLocks noChangeArrowheads="1"/>
          </p:cNvSpPr>
          <p:nvPr/>
        </p:nvSpPr>
        <p:spPr bwMode="auto">
          <a:xfrm>
            <a:off x="2400574" y="4258879"/>
            <a:ext cx="506412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32776" name="Oval 25"/>
          <p:cNvSpPr>
            <a:spLocks noChangeArrowheads="1"/>
          </p:cNvSpPr>
          <p:nvPr/>
        </p:nvSpPr>
        <p:spPr bwMode="auto">
          <a:xfrm>
            <a:off x="4740549" y="4219192"/>
            <a:ext cx="506412" cy="5064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32777" name="Oval 26"/>
          <p:cNvSpPr>
            <a:spLocks noChangeArrowheads="1"/>
          </p:cNvSpPr>
          <p:nvPr/>
        </p:nvSpPr>
        <p:spPr bwMode="auto">
          <a:xfrm>
            <a:off x="657499" y="4258879"/>
            <a:ext cx="506412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32778" name="Line 27"/>
          <p:cNvSpPr>
            <a:spLocks noChangeShapeType="1"/>
          </p:cNvSpPr>
          <p:nvPr/>
        </p:nvSpPr>
        <p:spPr bwMode="auto">
          <a:xfrm>
            <a:off x="2968899" y="4489067"/>
            <a:ext cx="17097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28"/>
          <p:cNvSpPr>
            <a:spLocks noChangeArrowheads="1"/>
          </p:cNvSpPr>
          <p:nvPr/>
        </p:nvSpPr>
        <p:spPr bwMode="auto">
          <a:xfrm>
            <a:off x="5266011" y="3247642"/>
            <a:ext cx="506413" cy="5064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>
            <a:off x="1214711" y="4489067"/>
            <a:ext cx="1093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30"/>
          <p:cNvSpPr>
            <a:spLocks noChangeShapeType="1"/>
          </p:cNvSpPr>
          <p:nvPr/>
        </p:nvSpPr>
        <p:spPr bwMode="auto">
          <a:xfrm>
            <a:off x="5794649" y="3638167"/>
            <a:ext cx="1662112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31"/>
          <p:cNvSpPr>
            <a:spLocks noChangeShapeType="1"/>
          </p:cNvSpPr>
          <p:nvPr/>
        </p:nvSpPr>
        <p:spPr bwMode="auto">
          <a:xfrm flipV="1">
            <a:off x="2916511" y="3600067"/>
            <a:ext cx="2352675" cy="709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Text Box 32"/>
          <p:cNvSpPr txBox="1">
            <a:spLocks noChangeArrowheads="1"/>
          </p:cNvSpPr>
          <p:nvPr/>
        </p:nvSpPr>
        <p:spPr bwMode="auto">
          <a:xfrm>
            <a:off x="1608411" y="4100129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A</a:t>
            </a:r>
          </a:p>
        </p:txBody>
      </p:sp>
      <p:sp>
        <p:nvSpPr>
          <p:cNvPr id="32784" name="Text Box 33"/>
          <p:cNvSpPr txBox="1">
            <a:spLocks noChangeArrowheads="1"/>
          </p:cNvSpPr>
          <p:nvPr/>
        </p:nvSpPr>
        <p:spPr bwMode="auto">
          <a:xfrm>
            <a:off x="3938861" y="355402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B</a:t>
            </a:r>
          </a:p>
        </p:txBody>
      </p:sp>
      <p:sp>
        <p:nvSpPr>
          <p:cNvPr id="32785" name="Text Box 34"/>
          <p:cNvSpPr txBox="1">
            <a:spLocks noChangeArrowheads="1"/>
          </p:cNvSpPr>
          <p:nvPr/>
        </p:nvSpPr>
        <p:spPr bwMode="auto">
          <a:xfrm>
            <a:off x="3867424" y="410012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C</a:t>
            </a:r>
          </a:p>
        </p:txBody>
      </p:sp>
      <p:sp>
        <p:nvSpPr>
          <p:cNvPr id="32786" name="Text Box 35"/>
          <p:cNvSpPr txBox="1">
            <a:spLocks noChangeArrowheads="1"/>
          </p:cNvSpPr>
          <p:nvPr/>
        </p:nvSpPr>
        <p:spPr bwMode="auto">
          <a:xfrm>
            <a:off x="4945336" y="3815967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X</a:t>
            </a:r>
          </a:p>
        </p:txBody>
      </p:sp>
      <p:sp>
        <p:nvSpPr>
          <p:cNvPr id="32787" name="Text Box 36"/>
          <p:cNvSpPr txBox="1">
            <a:spLocks noChangeArrowheads="1"/>
          </p:cNvSpPr>
          <p:nvPr/>
        </p:nvSpPr>
        <p:spPr bwMode="auto">
          <a:xfrm>
            <a:off x="6510611" y="3450842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32788" name="Text Box 37"/>
          <p:cNvSpPr txBox="1">
            <a:spLocks noChangeArrowheads="1"/>
          </p:cNvSpPr>
          <p:nvPr/>
        </p:nvSpPr>
        <p:spPr bwMode="auto">
          <a:xfrm>
            <a:off x="4199643" y="5185185"/>
            <a:ext cx="526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i="1" dirty="0">
                <a:solidFill>
                  <a:srgbClr val="C00000"/>
                </a:solidFill>
                <a:latin typeface="Times New Roman" pitchFamily="18" charset="0"/>
              </a:rPr>
              <a:t>(E)</a:t>
            </a:r>
          </a:p>
        </p:txBody>
      </p:sp>
      <p:sp>
        <p:nvSpPr>
          <p:cNvPr id="32789" name="Line 38"/>
          <p:cNvSpPr>
            <a:spLocks noChangeShapeType="1"/>
          </p:cNvSpPr>
          <p:nvPr/>
        </p:nvSpPr>
        <p:spPr bwMode="auto">
          <a:xfrm flipV="1">
            <a:off x="5173936" y="3757229"/>
            <a:ext cx="263525" cy="466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39"/>
          <p:cNvSpPr>
            <a:spLocks noChangeArrowheads="1"/>
          </p:cNvSpPr>
          <p:nvPr/>
        </p:nvSpPr>
        <p:spPr bwMode="auto">
          <a:xfrm>
            <a:off x="5523186" y="4931979"/>
            <a:ext cx="506413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32791" name="Line 40"/>
          <p:cNvSpPr>
            <a:spLocks noChangeShapeType="1"/>
          </p:cNvSpPr>
          <p:nvPr/>
        </p:nvSpPr>
        <p:spPr bwMode="auto">
          <a:xfrm>
            <a:off x="2949849" y="4719254"/>
            <a:ext cx="2513012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Text Box 41"/>
          <p:cNvSpPr txBox="1">
            <a:spLocks noChangeArrowheads="1"/>
          </p:cNvSpPr>
          <p:nvPr/>
        </p:nvSpPr>
        <p:spPr bwMode="auto">
          <a:xfrm>
            <a:off x="5016774" y="4752592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D</a:t>
            </a:r>
          </a:p>
        </p:txBody>
      </p:sp>
      <p:sp>
        <p:nvSpPr>
          <p:cNvPr id="32793" name="Line 42"/>
          <p:cNvSpPr>
            <a:spLocks noChangeShapeType="1"/>
          </p:cNvSpPr>
          <p:nvPr/>
        </p:nvSpPr>
        <p:spPr bwMode="auto">
          <a:xfrm>
            <a:off x="6132786" y="5236779"/>
            <a:ext cx="1093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Text Box 43"/>
          <p:cNvSpPr txBox="1">
            <a:spLocks noChangeArrowheads="1"/>
          </p:cNvSpPr>
          <p:nvPr/>
        </p:nvSpPr>
        <p:spPr bwMode="auto">
          <a:xfrm>
            <a:off x="6442349" y="4889117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F</a:t>
            </a:r>
          </a:p>
        </p:txBody>
      </p:sp>
      <p:sp>
        <p:nvSpPr>
          <p:cNvPr id="32795" name="Line 44"/>
          <p:cNvSpPr>
            <a:spLocks noChangeShapeType="1"/>
          </p:cNvSpPr>
          <p:nvPr/>
        </p:nvSpPr>
        <p:spPr bwMode="auto">
          <a:xfrm>
            <a:off x="5523186" y="3788979"/>
            <a:ext cx="22860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Text Box 45"/>
          <p:cNvSpPr txBox="1">
            <a:spLocks noChangeArrowheads="1"/>
          </p:cNvSpPr>
          <p:nvPr/>
        </p:nvSpPr>
        <p:spPr bwMode="auto">
          <a:xfrm>
            <a:off x="6056586" y="4169979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Y</a:t>
            </a:r>
          </a:p>
        </p:txBody>
      </p:sp>
      <p:sp>
        <p:nvSpPr>
          <p:cNvPr id="32797" name="Line 49"/>
          <p:cNvSpPr>
            <a:spLocks noChangeShapeType="1"/>
          </p:cNvSpPr>
          <p:nvPr/>
        </p:nvSpPr>
        <p:spPr bwMode="auto">
          <a:xfrm>
            <a:off x="6970986" y="2569779"/>
            <a:ext cx="1093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Text Box 50"/>
          <p:cNvSpPr txBox="1">
            <a:spLocks noChangeArrowheads="1"/>
          </p:cNvSpPr>
          <p:nvPr/>
        </p:nvSpPr>
        <p:spPr bwMode="auto">
          <a:xfrm>
            <a:off x="7280549" y="2222117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62550244"/>
      </p:ext>
    </p:extLst>
  </p:cSld>
  <p:clrMapOvr>
    <a:masterClrMapping/>
  </p:clrMapOvr>
  <p:transition spd="med">
    <p:cover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096000" y="6457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200" b="1" i="1">
              <a:latin typeface="Book Antiqua" pitchFamily="18" charset="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767255" y="5507420"/>
            <a:ext cx="7535917" cy="6910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Full AOA Network</a:t>
            </a:r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1787800" y="2327330"/>
            <a:ext cx="506412" cy="5064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3462612" y="2287642"/>
            <a:ext cx="506413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493986" y="2327329"/>
            <a:ext cx="506413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2314850" y="2557517"/>
            <a:ext cx="1089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4108725" y="1274817"/>
            <a:ext cx="506412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1021037" y="2557517"/>
            <a:ext cx="674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4661175" y="1516117"/>
            <a:ext cx="2457450" cy="827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V="1">
            <a:off x="2283100" y="1666930"/>
            <a:ext cx="1744662" cy="709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1255987" y="2201917"/>
            <a:ext cx="36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A</a:t>
            </a:r>
            <a:br>
              <a:rPr lang="en-US" altLang="en-US" sz="2000">
                <a:latin typeface="Times New Roman" pitchFamily="18" charset="0"/>
              </a:rPr>
            </a:br>
            <a:r>
              <a:rPr lang="en-US" alt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3281637" y="1481192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B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2429150" y="220985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C</a:t>
            </a:r>
            <a:br>
              <a:rPr lang="en-US" altLang="en-US" sz="2000">
                <a:latin typeface="Times New Roman" pitchFamily="18" charset="0"/>
              </a:rPr>
            </a:br>
            <a:r>
              <a:rPr lang="en-US" alt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811862" y="1738367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X</a:t>
            </a:r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3910287" y="1784405"/>
            <a:ext cx="350838" cy="549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1"/>
          <p:cNvSpPr>
            <a:spLocks noChangeArrowheads="1"/>
          </p:cNvSpPr>
          <p:nvPr/>
        </p:nvSpPr>
        <p:spPr bwMode="auto">
          <a:xfrm>
            <a:off x="4624662" y="2287642"/>
            <a:ext cx="506413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3341962" y="184790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15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4000775" y="1992367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0</a:t>
            </a:r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5856562" y="2287642"/>
            <a:ext cx="506413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6</a:t>
            </a:r>
          </a:p>
        </p:txBody>
      </p:sp>
      <p:sp>
        <p:nvSpPr>
          <p:cNvPr id="33816" name="Oval 25"/>
          <p:cNvSpPr>
            <a:spLocks noChangeArrowheads="1"/>
          </p:cNvSpPr>
          <p:nvPr/>
        </p:nvSpPr>
        <p:spPr bwMode="auto">
          <a:xfrm>
            <a:off x="7088462" y="2287642"/>
            <a:ext cx="506413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8320362" y="2287642"/>
            <a:ext cx="506413" cy="506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8</a:t>
            </a:r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>
            <a:off x="4534175" y="1792342"/>
            <a:ext cx="2540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8"/>
          <p:cNvSpPr txBox="1">
            <a:spLocks noChangeArrowheads="1"/>
          </p:cNvSpPr>
          <p:nvPr/>
        </p:nvSpPr>
        <p:spPr bwMode="auto">
          <a:xfrm>
            <a:off x="4394475" y="1827267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0</a:t>
            </a:r>
          </a:p>
        </p:txBody>
      </p:sp>
      <p:sp>
        <p:nvSpPr>
          <p:cNvPr id="33820" name="Text Box 29"/>
          <p:cNvSpPr txBox="1">
            <a:spLocks noChangeArrowheads="1"/>
          </p:cNvSpPr>
          <p:nvPr/>
        </p:nvSpPr>
        <p:spPr bwMode="auto">
          <a:xfrm>
            <a:off x="4548462" y="1649467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Y</a:t>
            </a:r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>
            <a:off x="5172350" y="2557517"/>
            <a:ext cx="644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6429650" y="2557517"/>
            <a:ext cx="644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7648850" y="2557517"/>
            <a:ext cx="644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Text Box 33"/>
          <p:cNvSpPr txBox="1">
            <a:spLocks noChangeArrowheads="1"/>
          </p:cNvSpPr>
          <p:nvPr/>
        </p:nvSpPr>
        <p:spPr bwMode="auto">
          <a:xfrm>
            <a:off x="5210450" y="219715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F</a:t>
            </a:r>
            <a:br>
              <a:rPr lang="en-US" altLang="en-US" sz="2000">
                <a:latin typeface="Times New Roman" pitchFamily="18" charset="0"/>
              </a:rPr>
            </a:br>
            <a:r>
              <a:rPr lang="en-US" alt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33825" name="Text Box 34"/>
          <p:cNvSpPr txBox="1">
            <a:spLocks noChangeArrowheads="1"/>
          </p:cNvSpPr>
          <p:nvPr/>
        </p:nvSpPr>
        <p:spPr bwMode="auto">
          <a:xfrm>
            <a:off x="6429650" y="2209855"/>
            <a:ext cx="565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G</a:t>
            </a:r>
            <a:br>
              <a:rPr lang="en-US" altLang="en-US" sz="2000">
                <a:latin typeface="Times New Roman" pitchFamily="18" charset="0"/>
              </a:rPr>
            </a:br>
            <a:r>
              <a:rPr lang="en-US" altLang="en-US" sz="2000">
                <a:latin typeface="Times New Roman" pitchFamily="18" charset="0"/>
              </a:rPr>
              <a:t>170</a:t>
            </a:r>
          </a:p>
        </p:txBody>
      </p:sp>
      <p:sp>
        <p:nvSpPr>
          <p:cNvPr id="33826" name="Text Box 35"/>
          <p:cNvSpPr txBox="1">
            <a:spLocks noChangeArrowheads="1"/>
          </p:cNvSpPr>
          <p:nvPr/>
        </p:nvSpPr>
        <p:spPr bwMode="auto">
          <a:xfrm>
            <a:off x="7699650" y="220985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H</a:t>
            </a:r>
            <a:br>
              <a:rPr lang="en-US" altLang="en-US" sz="2000">
                <a:latin typeface="Times New Roman" pitchFamily="18" charset="0"/>
              </a:rPr>
            </a:br>
            <a:r>
              <a:rPr lang="en-US" altLang="en-US" sz="2000">
                <a:latin typeface="Times New Roman" pitchFamily="18" charset="0"/>
              </a:rPr>
              <a:t>35</a:t>
            </a:r>
          </a:p>
        </p:txBody>
      </p:sp>
      <p:sp>
        <p:nvSpPr>
          <p:cNvPr id="33827" name="Text Box 36"/>
          <p:cNvSpPr txBox="1">
            <a:spLocks noChangeArrowheads="1"/>
          </p:cNvSpPr>
          <p:nvPr/>
        </p:nvSpPr>
        <p:spPr bwMode="auto">
          <a:xfrm>
            <a:off x="5223150" y="140975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E</a:t>
            </a:r>
            <a:br>
              <a:rPr lang="en-US" altLang="en-US" sz="2000">
                <a:latin typeface="Times New Roman" pitchFamily="18" charset="0"/>
              </a:rPr>
            </a:br>
            <a:r>
              <a:rPr lang="en-US" altLang="en-US" sz="2000">
                <a:latin typeface="Times New Roman" pitchFamily="18" charset="0"/>
              </a:rPr>
              <a:t>15</a:t>
            </a:r>
          </a:p>
        </p:txBody>
      </p:sp>
      <p:sp>
        <p:nvSpPr>
          <p:cNvPr id="33828" name="Text Box 37"/>
          <p:cNvSpPr txBox="1">
            <a:spLocks noChangeArrowheads="1"/>
          </p:cNvSpPr>
          <p:nvPr/>
        </p:nvSpPr>
        <p:spPr bwMode="auto">
          <a:xfrm>
            <a:off x="3632475" y="3376667"/>
            <a:ext cx="36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>
                <a:latin typeface="Times New Roman" pitchFamily="18" charset="0"/>
              </a:rPr>
              <a:t>D</a:t>
            </a:r>
            <a:br>
              <a:rPr lang="en-US" altLang="en-US" sz="2000">
                <a:latin typeface="Times New Roman" pitchFamily="18" charset="0"/>
              </a:rPr>
            </a:br>
            <a:r>
              <a:rPr lang="en-US" alt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2222775" y="2795642"/>
            <a:ext cx="914400" cy="920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>
            <a:off x="3130825" y="3716392"/>
            <a:ext cx="121920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 flipV="1">
            <a:off x="4356375" y="2833742"/>
            <a:ext cx="4445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41"/>
          <p:cNvSpPr>
            <a:spLocks noChangeArrowheads="1"/>
          </p:cNvSpPr>
          <p:nvPr/>
        </p:nvSpPr>
        <p:spPr bwMode="auto">
          <a:xfrm>
            <a:off x="635275" y="3705280"/>
            <a:ext cx="1427162" cy="103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Activity</a:t>
            </a:r>
            <a:br>
              <a:rPr lang="en-US" altLang="en-US">
                <a:latin typeface="Times New Roman" pitchFamily="18" charset="0"/>
              </a:rPr>
            </a:br>
            <a:r>
              <a:rPr lang="en-US" altLang="en-US">
                <a:latin typeface="Times New Roman" pitchFamily="18" charset="0"/>
              </a:rPr>
              <a:t>Duration</a:t>
            </a:r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822600" y="4225980"/>
            <a:ext cx="1125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Text Box 43"/>
          <p:cNvSpPr txBox="1">
            <a:spLocks noChangeArrowheads="1"/>
          </p:cNvSpPr>
          <p:nvPr/>
        </p:nvSpPr>
        <p:spPr bwMode="auto">
          <a:xfrm>
            <a:off x="901975" y="3354442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3743324821"/>
      </p:ext>
    </p:extLst>
  </p:cSld>
  <p:clrMapOvr>
    <a:masterClrMapping/>
  </p:clrMapOvr>
  <p:transition spd="med">
    <p:cover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441016" y="548769"/>
            <a:ext cx="8135938" cy="4587875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xfrm>
            <a:off x="767184" y="5700851"/>
            <a:ext cx="7529639" cy="483685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PERT: </a:t>
            </a:r>
            <a:r>
              <a:rPr lang="en-US" altLang="en-US" sz="2800" dirty="0"/>
              <a:t>Activity-on-Node Network Fundamentals</a:t>
            </a:r>
            <a:endParaRPr lang="en-US" altLang="en-US" sz="3200" dirty="0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533091" y="2737932"/>
            <a:ext cx="294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3" name="Group 4"/>
          <p:cNvGrpSpPr>
            <a:grpSpLocks/>
          </p:cNvGrpSpPr>
          <p:nvPr/>
        </p:nvGrpSpPr>
        <p:grpSpPr bwMode="auto">
          <a:xfrm>
            <a:off x="534679" y="3033207"/>
            <a:ext cx="1081087" cy="1257300"/>
            <a:chOff x="550697" y="3890347"/>
            <a:chExt cx="1080922" cy="1258134"/>
          </a:xfrm>
        </p:grpSpPr>
        <p:grpSp>
          <p:nvGrpSpPr>
            <p:cNvPr id="21571" name="Group 7"/>
            <p:cNvGrpSpPr>
              <a:grpSpLocks/>
            </p:cNvGrpSpPr>
            <p:nvPr/>
          </p:nvGrpSpPr>
          <p:grpSpPr bwMode="auto">
            <a:xfrm>
              <a:off x="550697" y="4360105"/>
              <a:ext cx="325699" cy="315895"/>
              <a:chOff x="834" y="856"/>
              <a:chExt cx="208" cy="232"/>
            </a:xfrm>
            <a:solidFill>
              <a:srgbClr val="00FFFF"/>
            </a:solidFill>
          </p:grpSpPr>
          <p:sp>
            <p:nvSpPr>
              <p:cNvPr id="21580" name="Rectangle 8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81" name="Text Box 9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08" cy="2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X</a:t>
                </a:r>
              </a:p>
            </p:txBody>
          </p:sp>
        </p:grpSp>
        <p:grpSp>
          <p:nvGrpSpPr>
            <p:cNvPr id="21572" name="Group 10"/>
            <p:cNvGrpSpPr>
              <a:grpSpLocks/>
            </p:cNvGrpSpPr>
            <p:nvPr/>
          </p:nvGrpSpPr>
          <p:grpSpPr bwMode="auto">
            <a:xfrm>
              <a:off x="1336298" y="3890347"/>
              <a:ext cx="295321" cy="317257"/>
              <a:chOff x="834" y="856"/>
              <a:chExt cx="256" cy="233"/>
            </a:xfrm>
            <a:solidFill>
              <a:srgbClr val="00FFFF"/>
            </a:solidFill>
          </p:grpSpPr>
          <p:sp>
            <p:nvSpPr>
              <p:cNvPr id="21578" name="Rectangle 11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79" name="Text Box 12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56" cy="2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Y</a:t>
                </a:r>
              </a:p>
            </p:txBody>
          </p:sp>
        </p:grpSp>
        <p:grpSp>
          <p:nvGrpSpPr>
            <p:cNvPr id="21573" name="Group 13"/>
            <p:cNvGrpSpPr>
              <a:grpSpLocks/>
            </p:cNvGrpSpPr>
            <p:nvPr/>
          </p:nvGrpSpPr>
          <p:grpSpPr bwMode="auto">
            <a:xfrm>
              <a:off x="1336298" y="4831224"/>
              <a:ext cx="284939" cy="317257"/>
              <a:chOff x="834" y="856"/>
              <a:chExt cx="247" cy="233"/>
            </a:xfrm>
            <a:solidFill>
              <a:srgbClr val="00FFFF"/>
            </a:solidFill>
          </p:grpSpPr>
          <p:sp>
            <p:nvSpPr>
              <p:cNvPr id="21576" name="Rectangle 14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77" name="Text Box 15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47" cy="2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>
                    <a:latin typeface="Times New Roman" pitchFamily="18" charset="0"/>
                  </a:rPr>
                  <a:t>Z</a:t>
                </a:r>
              </a:p>
            </p:txBody>
          </p:sp>
        </p:grpSp>
        <p:sp>
          <p:nvSpPr>
            <p:cNvPr id="34867" name="Line 16"/>
            <p:cNvSpPr>
              <a:spLocks noChangeShapeType="1"/>
            </p:cNvSpPr>
            <p:nvPr/>
          </p:nvSpPr>
          <p:spPr bwMode="auto">
            <a:xfrm flipV="1">
              <a:off x="886319" y="4067357"/>
              <a:ext cx="419986" cy="369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Line 17"/>
            <p:cNvSpPr>
              <a:spLocks noChangeShapeType="1"/>
            </p:cNvSpPr>
            <p:nvPr/>
          </p:nvSpPr>
          <p:spPr bwMode="auto">
            <a:xfrm>
              <a:off x="886319" y="4607109"/>
              <a:ext cx="430367" cy="36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1591954" y="3010982"/>
            <a:ext cx="2138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Y and Z are preceded by X</a:t>
            </a:r>
          </a:p>
        </p:txBody>
      </p:sp>
      <p:sp>
        <p:nvSpPr>
          <p:cNvPr id="34825" name="Text Box 19"/>
          <p:cNvSpPr txBox="1">
            <a:spLocks noChangeArrowheads="1"/>
          </p:cNvSpPr>
          <p:nvPr/>
        </p:nvSpPr>
        <p:spPr bwMode="auto">
          <a:xfrm>
            <a:off x="1591954" y="3999994"/>
            <a:ext cx="195738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Y and Z can begin at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same time, if you wish</a:t>
            </a:r>
          </a:p>
        </p:txBody>
      </p:sp>
      <p:sp>
        <p:nvSpPr>
          <p:cNvPr id="34826" name="Text Box 20"/>
          <p:cNvSpPr txBox="1">
            <a:spLocks noChangeArrowheads="1"/>
          </p:cNvSpPr>
          <p:nvPr/>
        </p:nvSpPr>
        <p:spPr bwMode="auto">
          <a:xfrm>
            <a:off x="1471304" y="4622294"/>
            <a:ext cx="4333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(2)</a:t>
            </a:r>
          </a:p>
        </p:txBody>
      </p:sp>
      <p:sp>
        <p:nvSpPr>
          <p:cNvPr id="34827" name="Line 21"/>
          <p:cNvSpPr>
            <a:spLocks noChangeShapeType="1"/>
          </p:cNvSpPr>
          <p:nvPr/>
        </p:nvSpPr>
        <p:spPr bwMode="auto">
          <a:xfrm>
            <a:off x="4605029" y="2737932"/>
            <a:ext cx="294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8" name="Group 2"/>
          <p:cNvGrpSpPr>
            <a:grpSpLocks/>
          </p:cNvGrpSpPr>
          <p:nvPr/>
        </p:nvGrpSpPr>
        <p:grpSpPr bwMode="auto">
          <a:xfrm>
            <a:off x="569604" y="1112332"/>
            <a:ext cx="2438400" cy="1435100"/>
            <a:chOff x="586254" y="1970467"/>
            <a:chExt cx="2437763" cy="1435144"/>
          </a:xfrm>
        </p:grpSpPr>
        <p:grpSp>
          <p:nvGrpSpPr>
            <p:cNvPr id="21558" name="Group 23"/>
            <p:cNvGrpSpPr>
              <a:grpSpLocks/>
            </p:cNvGrpSpPr>
            <p:nvPr/>
          </p:nvGrpSpPr>
          <p:grpSpPr bwMode="auto">
            <a:xfrm>
              <a:off x="586254" y="1970467"/>
              <a:ext cx="295831" cy="317257"/>
              <a:chOff x="832" y="1110"/>
              <a:chExt cx="208" cy="233"/>
            </a:xfrm>
            <a:solidFill>
              <a:srgbClr val="00FFFF"/>
            </a:solidFill>
          </p:grpSpPr>
          <p:sp>
            <p:nvSpPr>
              <p:cNvPr id="21569" name="Rectangle 24"/>
              <p:cNvSpPr>
                <a:spLocks noChangeArrowheads="1"/>
              </p:cNvSpPr>
              <p:nvPr/>
            </p:nvSpPr>
            <p:spPr bwMode="auto">
              <a:xfrm>
                <a:off x="845" y="1118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70" name="Text Box 25"/>
              <p:cNvSpPr txBox="1">
                <a:spLocks noChangeArrowheads="1"/>
              </p:cNvSpPr>
              <p:nvPr/>
            </p:nvSpPr>
            <p:spPr bwMode="auto">
              <a:xfrm>
                <a:off x="832" y="1110"/>
                <a:ext cx="208" cy="23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21559" name="Group 26"/>
            <p:cNvGrpSpPr>
              <a:grpSpLocks/>
            </p:cNvGrpSpPr>
            <p:nvPr/>
          </p:nvGrpSpPr>
          <p:grpSpPr bwMode="auto">
            <a:xfrm>
              <a:off x="1574728" y="1970467"/>
              <a:ext cx="290142" cy="317257"/>
              <a:chOff x="1185" y="1110"/>
              <a:chExt cx="204" cy="233"/>
            </a:xfrm>
            <a:solidFill>
              <a:srgbClr val="00FFFF"/>
            </a:solidFill>
          </p:grpSpPr>
          <p:sp>
            <p:nvSpPr>
              <p:cNvPr id="21567" name="Rectangle 27"/>
              <p:cNvSpPr>
                <a:spLocks noChangeArrowheads="1"/>
              </p:cNvSpPr>
              <p:nvPr/>
            </p:nvSpPr>
            <p:spPr bwMode="auto">
              <a:xfrm>
                <a:off x="1198" y="1118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68" name="Text Box 28"/>
              <p:cNvSpPr txBox="1">
                <a:spLocks noChangeArrowheads="1"/>
              </p:cNvSpPr>
              <p:nvPr/>
            </p:nvSpPr>
            <p:spPr bwMode="auto">
              <a:xfrm>
                <a:off x="1185" y="1110"/>
                <a:ext cx="201" cy="23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1560" name="Group 29"/>
            <p:cNvGrpSpPr>
              <a:grpSpLocks/>
            </p:cNvGrpSpPr>
            <p:nvPr/>
          </p:nvGrpSpPr>
          <p:grpSpPr bwMode="auto">
            <a:xfrm>
              <a:off x="2557514" y="1970467"/>
              <a:ext cx="295831" cy="317257"/>
              <a:chOff x="834" y="856"/>
              <a:chExt cx="208" cy="233"/>
            </a:xfrm>
            <a:solidFill>
              <a:srgbClr val="00FFFF"/>
            </a:solidFill>
          </p:grpSpPr>
          <p:sp>
            <p:nvSpPr>
              <p:cNvPr id="21565" name="Rectangle 30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66" name="Text Box 31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08" cy="23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34860" name="Line 32"/>
            <p:cNvSpPr>
              <a:spLocks noChangeShapeType="1"/>
            </p:cNvSpPr>
            <p:nvPr/>
          </p:nvSpPr>
          <p:spPr bwMode="auto">
            <a:xfrm>
              <a:off x="921909" y="2112075"/>
              <a:ext cx="612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Text Box 33"/>
            <p:cNvSpPr txBox="1">
              <a:spLocks noChangeArrowheads="1"/>
            </p:cNvSpPr>
            <p:nvPr/>
          </p:nvSpPr>
          <p:spPr bwMode="auto">
            <a:xfrm>
              <a:off x="1025734" y="2368059"/>
              <a:ext cx="1998283" cy="77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anose="05000000000000000000" pitchFamily="2" charset="2"/>
                <a:buChar char="l"/>
                <a:defRPr sz="3200" b="1">
                  <a:solidFill>
                    <a:srgbClr val="E4D49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l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anose="05000000000000000000" pitchFamily="2" charset="2"/>
                <a:buChar char="l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anose="05000000000000000000" pitchFamily="2" charset="2"/>
                <a:buChar char="l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A is preceded by nothing</a:t>
              </a:r>
              <a:b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B is preceded by A</a:t>
              </a:r>
              <a:b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en-US" altLang="en-US" sz="1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 is preceded by B</a:t>
              </a:r>
            </a:p>
          </p:txBody>
        </p:sp>
        <p:sp>
          <p:nvSpPr>
            <p:cNvPr id="34862" name="Text Box 34"/>
            <p:cNvSpPr txBox="1">
              <a:spLocks noChangeArrowheads="1"/>
            </p:cNvSpPr>
            <p:nvPr/>
          </p:nvSpPr>
          <p:spPr bwMode="auto">
            <a:xfrm>
              <a:off x="1475170" y="3028443"/>
              <a:ext cx="432369" cy="377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anose="05000000000000000000" pitchFamily="2" charset="2"/>
                <a:buChar char="l"/>
                <a:defRPr sz="3200" b="1">
                  <a:solidFill>
                    <a:srgbClr val="E4D49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l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anose="05000000000000000000" pitchFamily="2" charset="2"/>
                <a:buChar char="l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anose="05000000000000000000" pitchFamily="2" charset="2"/>
                <a:buChar char="l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34863" name="Line 35"/>
            <p:cNvSpPr>
              <a:spLocks noChangeShapeType="1"/>
            </p:cNvSpPr>
            <p:nvPr/>
          </p:nvSpPr>
          <p:spPr bwMode="auto">
            <a:xfrm>
              <a:off x="1930295" y="2112075"/>
              <a:ext cx="612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9" name="Group 3"/>
          <p:cNvGrpSpPr>
            <a:grpSpLocks/>
          </p:cNvGrpSpPr>
          <p:nvPr/>
        </p:nvGrpSpPr>
        <p:grpSpPr bwMode="auto">
          <a:xfrm>
            <a:off x="4532004" y="866269"/>
            <a:ext cx="1309687" cy="1468438"/>
            <a:chOff x="4548685" y="1724015"/>
            <a:chExt cx="1308485" cy="1469185"/>
          </a:xfrm>
        </p:grpSpPr>
        <p:sp>
          <p:nvSpPr>
            <p:cNvPr id="34850" name="Text Box 39"/>
            <p:cNvSpPr txBox="1">
              <a:spLocks noChangeArrowheads="1"/>
            </p:cNvSpPr>
            <p:nvPr/>
          </p:nvSpPr>
          <p:spPr bwMode="auto">
            <a:xfrm>
              <a:off x="4548685" y="1724015"/>
              <a:ext cx="307209" cy="33855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anose="05000000000000000000" pitchFamily="2" charset="2"/>
                <a:buChar char="l"/>
                <a:defRPr sz="3200" b="1">
                  <a:solidFill>
                    <a:srgbClr val="E4D49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l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anose="05000000000000000000" pitchFamily="2" charset="2"/>
                <a:buChar char="l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anose="05000000000000000000" pitchFamily="2" charset="2"/>
                <a:buChar char="l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J</a:t>
              </a:r>
            </a:p>
          </p:txBody>
        </p:sp>
        <p:grpSp>
          <p:nvGrpSpPr>
            <p:cNvPr id="21544" name="Group 40"/>
            <p:cNvGrpSpPr>
              <a:grpSpLocks/>
            </p:cNvGrpSpPr>
            <p:nvPr/>
          </p:nvGrpSpPr>
          <p:grpSpPr bwMode="auto">
            <a:xfrm>
              <a:off x="4548686" y="2299979"/>
              <a:ext cx="307209" cy="315895"/>
              <a:chOff x="834" y="856"/>
              <a:chExt cx="216" cy="232"/>
            </a:xfrm>
            <a:solidFill>
              <a:srgbClr val="00FFFF"/>
            </a:solidFill>
          </p:grpSpPr>
          <p:sp>
            <p:nvSpPr>
              <p:cNvPr id="21554" name="Rectangle 41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55" name="Text Box 42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16" cy="2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K</a:t>
                </a:r>
              </a:p>
            </p:txBody>
          </p:sp>
        </p:grpSp>
        <p:grpSp>
          <p:nvGrpSpPr>
            <p:cNvPr id="21545" name="Group 43"/>
            <p:cNvGrpSpPr>
              <a:grpSpLocks/>
            </p:cNvGrpSpPr>
            <p:nvPr/>
          </p:nvGrpSpPr>
          <p:grpSpPr bwMode="auto">
            <a:xfrm>
              <a:off x="4548686" y="2875943"/>
              <a:ext cx="290142" cy="317257"/>
              <a:chOff x="834" y="856"/>
              <a:chExt cx="204" cy="233"/>
            </a:xfrm>
            <a:solidFill>
              <a:srgbClr val="00FFFF"/>
            </a:solidFill>
          </p:grpSpPr>
          <p:sp>
            <p:nvSpPr>
              <p:cNvPr id="21552" name="Rectangle 44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53" name="Text Box 45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01" cy="23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L</a:t>
                </a:r>
              </a:p>
            </p:txBody>
          </p:sp>
        </p:grpSp>
        <p:grpSp>
          <p:nvGrpSpPr>
            <p:cNvPr id="21546" name="Group 46"/>
            <p:cNvGrpSpPr>
              <a:grpSpLocks/>
            </p:cNvGrpSpPr>
            <p:nvPr/>
          </p:nvGrpSpPr>
          <p:grpSpPr bwMode="auto">
            <a:xfrm>
              <a:off x="5520093" y="2299979"/>
              <a:ext cx="337077" cy="315895"/>
              <a:chOff x="834" y="856"/>
              <a:chExt cx="237" cy="232"/>
            </a:xfrm>
            <a:solidFill>
              <a:srgbClr val="00FFFF"/>
            </a:solidFill>
          </p:grpSpPr>
          <p:sp>
            <p:nvSpPr>
              <p:cNvPr id="21550" name="Rectangle 47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51" name="Text Box 48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37" cy="2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>
                    <a:latin typeface="Times New Roman" pitchFamily="18" charset="0"/>
                  </a:rPr>
                  <a:t>M</a:t>
                </a:r>
              </a:p>
            </p:txBody>
          </p:sp>
        </p:grpSp>
        <p:sp>
          <p:nvSpPr>
            <p:cNvPr id="34854" name="Line 49"/>
            <p:cNvSpPr>
              <a:spLocks noChangeShapeType="1"/>
            </p:cNvSpPr>
            <p:nvPr/>
          </p:nvSpPr>
          <p:spPr bwMode="auto">
            <a:xfrm>
              <a:off x="4880074" y="2440226"/>
              <a:ext cx="607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Line 50"/>
            <p:cNvSpPr>
              <a:spLocks noChangeShapeType="1"/>
            </p:cNvSpPr>
            <p:nvPr/>
          </p:nvSpPr>
          <p:spPr bwMode="auto">
            <a:xfrm flipV="1">
              <a:off x="4880074" y="2526008"/>
              <a:ext cx="620108" cy="520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Line 51"/>
            <p:cNvSpPr>
              <a:spLocks noChangeShapeType="1"/>
            </p:cNvSpPr>
            <p:nvPr/>
          </p:nvSpPr>
          <p:spPr bwMode="auto">
            <a:xfrm>
              <a:off x="4880074" y="1869708"/>
              <a:ext cx="620108" cy="520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0" name="Text Box 52"/>
          <p:cNvSpPr txBox="1">
            <a:spLocks noChangeArrowheads="1"/>
          </p:cNvSpPr>
          <p:nvPr/>
        </p:nvSpPr>
        <p:spPr bwMode="auto">
          <a:xfrm>
            <a:off x="5889316" y="548769"/>
            <a:ext cx="20923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J, K, &amp; L can all begin at</a:t>
            </a:r>
            <a:b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the same time, if you wish</a:t>
            </a:r>
            <a:b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(they need not occur</a:t>
            </a:r>
            <a:b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simultaneously)</a:t>
            </a:r>
          </a:p>
        </p:txBody>
      </p:sp>
      <p:sp>
        <p:nvSpPr>
          <p:cNvPr id="34831" name="Text Box 53"/>
          <p:cNvSpPr txBox="1">
            <a:spLocks noChangeArrowheads="1"/>
          </p:cNvSpPr>
          <p:nvPr/>
        </p:nvSpPr>
        <p:spPr bwMode="auto">
          <a:xfrm>
            <a:off x="5889316" y="1885444"/>
            <a:ext cx="19446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All (J, K, L) must be</a:t>
            </a:r>
            <a:b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completed before M can</a:t>
            </a:r>
            <a:b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begin</a:t>
            </a:r>
          </a:p>
        </p:txBody>
      </p:sp>
      <p:sp>
        <p:nvSpPr>
          <p:cNvPr id="34832" name="Text Box 54"/>
          <p:cNvSpPr txBox="1">
            <a:spLocks noChangeArrowheads="1"/>
          </p:cNvSpPr>
          <p:nvPr/>
        </p:nvSpPr>
        <p:spPr bwMode="auto">
          <a:xfrm>
            <a:off x="5889316" y="1523494"/>
            <a:ext cx="3984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but</a:t>
            </a:r>
          </a:p>
        </p:txBody>
      </p:sp>
      <p:grpSp>
        <p:nvGrpSpPr>
          <p:cNvPr id="34833" name="Group 5"/>
          <p:cNvGrpSpPr>
            <a:grpSpLocks/>
          </p:cNvGrpSpPr>
          <p:nvPr/>
        </p:nvGrpSpPr>
        <p:grpSpPr bwMode="auto">
          <a:xfrm>
            <a:off x="4379604" y="3082419"/>
            <a:ext cx="1544637" cy="1346200"/>
            <a:chOff x="4395081" y="3940727"/>
            <a:chExt cx="1546003" cy="1345277"/>
          </a:xfrm>
        </p:grpSpPr>
        <p:grpSp>
          <p:nvGrpSpPr>
            <p:cNvPr id="21528" name="Group 56"/>
            <p:cNvGrpSpPr>
              <a:grpSpLocks/>
            </p:cNvGrpSpPr>
            <p:nvPr/>
          </p:nvGrpSpPr>
          <p:grpSpPr bwMode="auto">
            <a:xfrm>
              <a:off x="4395081" y="3940727"/>
              <a:ext cx="295831" cy="317257"/>
              <a:chOff x="834" y="856"/>
              <a:chExt cx="208" cy="233"/>
            </a:xfrm>
            <a:solidFill>
              <a:srgbClr val="00FFFF"/>
            </a:solidFill>
          </p:grpSpPr>
          <p:sp>
            <p:nvSpPr>
              <p:cNvPr id="21541" name="Rectangle 57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42" name="Text Box 58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08" cy="2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</a:rPr>
                  <a:t>X</a:t>
                </a:r>
              </a:p>
            </p:txBody>
          </p:sp>
        </p:grpSp>
        <p:grpSp>
          <p:nvGrpSpPr>
            <p:cNvPr id="21529" name="Group 59"/>
            <p:cNvGrpSpPr>
              <a:grpSpLocks/>
            </p:cNvGrpSpPr>
            <p:nvPr/>
          </p:nvGrpSpPr>
          <p:grpSpPr bwMode="auto">
            <a:xfrm>
              <a:off x="5584095" y="3940727"/>
              <a:ext cx="290142" cy="317257"/>
              <a:chOff x="834" y="856"/>
              <a:chExt cx="204" cy="233"/>
            </a:xfrm>
            <a:solidFill>
              <a:srgbClr val="00FFFF"/>
            </a:solidFill>
          </p:grpSpPr>
          <p:sp>
            <p:nvSpPr>
              <p:cNvPr id="21539" name="Rectangle 60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40" name="Text Box 61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01" cy="2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>
                    <a:latin typeface="Times New Roman" pitchFamily="18" charset="0"/>
                  </a:rPr>
                  <a:t>Z</a:t>
                </a:r>
              </a:p>
            </p:txBody>
          </p:sp>
        </p:grpSp>
        <p:sp>
          <p:nvSpPr>
            <p:cNvPr id="34843" name="Rectangle 62"/>
            <p:cNvSpPr>
              <a:spLocks noChangeArrowheads="1"/>
            </p:cNvSpPr>
            <p:nvPr/>
          </p:nvSpPr>
          <p:spPr bwMode="auto">
            <a:xfrm>
              <a:off x="5602585" y="4979640"/>
              <a:ext cx="271653" cy="27232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anose="05000000000000000000" pitchFamily="2" charset="2"/>
                <a:buChar char="l"/>
                <a:defRPr sz="3200" b="1">
                  <a:solidFill>
                    <a:srgbClr val="E4D49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l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anose="05000000000000000000" pitchFamily="2" charset="2"/>
                <a:buChar char="l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anose="05000000000000000000" pitchFamily="2" charset="2"/>
                <a:buChar char="l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4844" name="Text Box 63"/>
            <p:cNvSpPr txBox="1">
              <a:spLocks noChangeArrowheads="1"/>
            </p:cNvSpPr>
            <p:nvPr/>
          </p:nvSpPr>
          <p:spPr bwMode="auto">
            <a:xfrm>
              <a:off x="5545694" y="4990533"/>
              <a:ext cx="395390" cy="28593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anose="05000000000000000000" pitchFamily="2" charset="2"/>
                <a:buChar char="l"/>
                <a:defRPr sz="3200" b="1">
                  <a:solidFill>
                    <a:srgbClr val="E4D49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l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anose="05000000000000000000" pitchFamily="2" charset="2"/>
                <a:buChar char="l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anose="05000000000000000000" pitchFamily="2" charset="2"/>
                <a:buChar char="l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AA</a:t>
              </a:r>
            </a:p>
          </p:txBody>
        </p:sp>
        <p:grpSp>
          <p:nvGrpSpPr>
            <p:cNvPr id="21532" name="Group 64"/>
            <p:cNvGrpSpPr>
              <a:grpSpLocks/>
            </p:cNvGrpSpPr>
            <p:nvPr/>
          </p:nvGrpSpPr>
          <p:grpSpPr bwMode="auto">
            <a:xfrm>
              <a:off x="4395081" y="4968747"/>
              <a:ext cx="295831" cy="317257"/>
              <a:chOff x="834" y="856"/>
              <a:chExt cx="208" cy="233"/>
            </a:xfrm>
            <a:solidFill>
              <a:srgbClr val="00FFFF"/>
            </a:solidFill>
          </p:grpSpPr>
          <p:sp>
            <p:nvSpPr>
              <p:cNvPr id="21537" name="Rectangle 65"/>
              <p:cNvSpPr>
                <a:spLocks noChangeArrowheads="1"/>
              </p:cNvSpPr>
              <p:nvPr/>
            </p:nvSpPr>
            <p:spPr bwMode="auto">
              <a:xfrm>
                <a:off x="847" y="864"/>
                <a:ext cx="191" cy="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8" name="Text Box 66"/>
              <p:cNvSpPr txBox="1">
                <a:spLocks noChangeArrowheads="1"/>
              </p:cNvSpPr>
              <p:nvPr/>
            </p:nvSpPr>
            <p:spPr bwMode="auto">
              <a:xfrm>
                <a:off x="834" y="856"/>
                <a:ext cx="208" cy="2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600" b="1">
                    <a:latin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34846" name="Line 67"/>
            <p:cNvSpPr>
              <a:spLocks noChangeShapeType="1"/>
            </p:cNvSpPr>
            <p:nvPr/>
          </p:nvSpPr>
          <p:spPr bwMode="auto">
            <a:xfrm>
              <a:off x="4739269" y="4086420"/>
              <a:ext cx="8405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68"/>
            <p:cNvSpPr>
              <a:spLocks noChangeShapeType="1"/>
            </p:cNvSpPr>
            <p:nvPr/>
          </p:nvSpPr>
          <p:spPr bwMode="auto">
            <a:xfrm>
              <a:off x="4739269" y="5114440"/>
              <a:ext cx="8405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Line 69"/>
            <p:cNvSpPr>
              <a:spLocks noChangeShapeType="1"/>
            </p:cNvSpPr>
            <p:nvPr/>
          </p:nvSpPr>
          <p:spPr bwMode="auto">
            <a:xfrm>
              <a:off x="4739269" y="4110929"/>
              <a:ext cx="853360" cy="816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70"/>
            <p:cNvSpPr>
              <a:spLocks noChangeShapeType="1"/>
            </p:cNvSpPr>
            <p:nvPr/>
          </p:nvSpPr>
          <p:spPr bwMode="auto">
            <a:xfrm flipV="1">
              <a:off x="4739269" y="4271600"/>
              <a:ext cx="853360" cy="816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4" name="Text Box 71"/>
          <p:cNvSpPr txBox="1">
            <a:spLocks noChangeArrowheads="1"/>
          </p:cNvSpPr>
          <p:nvPr/>
        </p:nvSpPr>
        <p:spPr bwMode="auto">
          <a:xfrm>
            <a:off x="5363854" y="2201357"/>
            <a:ext cx="431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(3)</a:t>
            </a:r>
          </a:p>
        </p:txBody>
      </p:sp>
      <p:sp>
        <p:nvSpPr>
          <p:cNvPr id="34835" name="Text Box 72"/>
          <p:cNvSpPr txBox="1">
            <a:spLocks noChangeArrowheads="1"/>
          </p:cNvSpPr>
          <p:nvPr/>
        </p:nvSpPr>
        <p:spPr bwMode="auto">
          <a:xfrm>
            <a:off x="5349566" y="4622294"/>
            <a:ext cx="433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(4)</a:t>
            </a:r>
          </a:p>
        </p:txBody>
      </p:sp>
      <p:sp>
        <p:nvSpPr>
          <p:cNvPr id="34836" name="Text Box 73"/>
          <p:cNvSpPr txBox="1">
            <a:spLocks noChangeArrowheads="1"/>
          </p:cNvSpPr>
          <p:nvPr/>
        </p:nvSpPr>
        <p:spPr bwMode="auto">
          <a:xfrm>
            <a:off x="5951229" y="3096707"/>
            <a:ext cx="20367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Z is preceded by X and Y</a:t>
            </a:r>
          </a:p>
        </p:txBody>
      </p:sp>
      <p:sp>
        <p:nvSpPr>
          <p:cNvPr id="34837" name="Text Box 74"/>
          <p:cNvSpPr txBox="1">
            <a:spLocks noChangeArrowheads="1"/>
          </p:cNvSpPr>
          <p:nvPr/>
        </p:nvSpPr>
        <p:spPr bwMode="auto">
          <a:xfrm>
            <a:off x="5924241" y="4112707"/>
            <a:ext cx="21875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AA is preceded by X and Y</a:t>
            </a:r>
          </a:p>
        </p:txBody>
      </p:sp>
    </p:spTree>
    <p:extLst>
      <p:ext uri="{BB962C8B-B14F-4D97-AF65-F5344CB8AC3E}">
        <p14:creationId xmlns:p14="http://schemas.microsoft.com/office/powerpoint/2010/main" val="3718289102"/>
      </p:ext>
    </p:extLst>
  </p:cSld>
  <p:clrMapOvr>
    <a:masterClrMapping/>
  </p:clrMapOvr>
  <p:transition spd="med">
    <p:cover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1828801" y="1484888"/>
            <a:ext cx="5791200" cy="2286000"/>
          </a:xfrm>
          <a:prstGeom prst="flowChartProcess">
            <a:avLst/>
          </a:prstGeom>
          <a:solidFill>
            <a:srgbClr val="CC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5607781"/>
            <a:ext cx="7540428" cy="597756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PERT: Activity on Node Notation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765751"/>
            <a:ext cx="79248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Early Start (ES)			Early Finish (EF)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	           </a:t>
            </a:r>
            <a:r>
              <a:rPr lang="en-US" altLang="en-US" sz="2800">
                <a:solidFill>
                  <a:schemeClr val="tx1"/>
                </a:solidFill>
              </a:rPr>
              <a:t>Activity       Duration (D)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Late Start (LS)			Late Finish (LF)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442501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502584"/>
            <a:ext cx="7543801" cy="642184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PERT: Calculating ES and EF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260110"/>
            <a:ext cx="7543800" cy="3886200"/>
          </a:xfrm>
        </p:spPr>
        <p:txBody>
          <a:bodyPr/>
          <a:lstStyle/>
          <a:p>
            <a:r>
              <a:rPr lang="en-US" altLang="en-US" sz="2800" dirty="0"/>
              <a:t>Forward Pass Through Network:</a:t>
            </a:r>
          </a:p>
          <a:p>
            <a:pPr lvl="1"/>
            <a:r>
              <a:rPr lang="en-US" altLang="en-US" sz="2400" dirty="0"/>
              <a:t>Move left to right, covering each simultaneous activity in order</a:t>
            </a:r>
          </a:p>
          <a:p>
            <a:pPr lvl="1"/>
            <a:r>
              <a:rPr lang="en-US" altLang="en-US" sz="2400" dirty="0"/>
              <a:t>ES = maximum of EF for all immediate predecessor activities (0 for </a:t>
            </a:r>
            <a:r>
              <a:rPr lang="en-US" altLang="en-US" sz="2400" b="1" i="1" dirty="0"/>
              <a:t>START</a:t>
            </a:r>
            <a:r>
              <a:rPr lang="en-US" altLang="en-US" sz="2400" dirty="0"/>
              <a:t> activity)</a:t>
            </a:r>
          </a:p>
          <a:p>
            <a:pPr lvl="1"/>
            <a:r>
              <a:rPr lang="en-US" altLang="en-US" sz="2400" dirty="0"/>
              <a:t>EF = ES + Duration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Critical Time = EF of the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</a:rPr>
              <a:t>END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/>
              <a:t>activity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28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000" b="1">
                <a:latin typeface="Verdana" panose="020B0604030504040204" pitchFamily="34" charset="0"/>
              </a:rPr>
              <a:t>Figure 14-2   </a:t>
            </a:r>
            <a:r>
              <a:rPr lang="en-US" altLang="en-US" sz="1000">
                <a:latin typeface="Verdana" panose="020B0604030504040204" pitchFamily="34" charset="0"/>
              </a:rPr>
              <a:t>Phases in winning new contracts in a project-oriented business. </a:t>
            </a:r>
            <a:br>
              <a:rPr lang="en-US" altLang="en-US" sz="1000">
                <a:latin typeface="Verdana" panose="020B0604030504040204" pitchFamily="34" charset="0"/>
              </a:rPr>
            </a:br>
            <a:r>
              <a:rPr lang="en-US" altLang="en-US" sz="1000">
                <a:latin typeface="Verdana" panose="020B0604030504040204" pitchFamily="34" charset="0"/>
              </a:rPr>
              <a:t>(From Hans J. Thamhain, </a:t>
            </a:r>
            <a:r>
              <a:rPr lang="en-US" altLang="en-US" sz="1000" i="1">
                <a:latin typeface="Verdana" panose="020B0604030504040204" pitchFamily="34" charset="0"/>
              </a:rPr>
              <a:t>Engineering Project Management</a:t>
            </a:r>
            <a:r>
              <a:rPr lang="en-US" altLang="en-US" sz="1000">
                <a:latin typeface="Verdana" panose="020B0604030504040204" pitchFamily="34" charset="0"/>
              </a:rPr>
              <a:t>, © John Wiley &amp; Sons, Inc., New York, 1984, p. 55. Reprinted by permission of John Wiley &amp; Sons, Inc.)</a:t>
            </a:r>
          </a:p>
        </p:txBody>
      </p:sp>
      <p:pic>
        <p:nvPicPr>
          <p:cNvPr id="18435" name="Picture 1" descr="FG_14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9" y="1155700"/>
            <a:ext cx="8229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89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5462124"/>
            <a:ext cx="7543800" cy="708124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PERT: Calculating LS and LF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7" y="1370926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Backward Pass Through Network:</a:t>
            </a:r>
          </a:p>
          <a:p>
            <a:pPr lvl="1"/>
            <a:r>
              <a:rPr lang="en-US" altLang="en-US" sz="2400" dirty="0"/>
              <a:t>Move right to left, covering each simultaneous activity in order</a:t>
            </a:r>
          </a:p>
          <a:p>
            <a:pPr lvl="1"/>
            <a:r>
              <a:rPr lang="en-US" altLang="en-US" sz="2400" dirty="0"/>
              <a:t>LF = minimum of LS for all immediate successor activities (Critical Time for </a:t>
            </a:r>
            <a:r>
              <a:rPr lang="en-US" altLang="en-US" sz="2400" b="1" i="1" dirty="0"/>
              <a:t>END</a:t>
            </a:r>
            <a:r>
              <a:rPr lang="en-US" altLang="en-US" sz="2400" dirty="0"/>
              <a:t> activity)</a:t>
            </a:r>
          </a:p>
          <a:p>
            <a:pPr lvl="1"/>
            <a:r>
              <a:rPr lang="en-US" altLang="en-US" sz="2400" dirty="0"/>
              <a:t>LS = LF – Duration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Slack (Float) Time:</a:t>
            </a:r>
          </a:p>
          <a:p>
            <a:pPr lvl="1"/>
            <a:r>
              <a:rPr lang="en-US" altLang="en-US" sz="2400" dirty="0"/>
              <a:t>LS – ES	</a:t>
            </a:r>
            <a:r>
              <a:rPr lang="en-US" altLang="en-US" sz="1800" b="1" i="1" dirty="0">
                <a:solidFill>
                  <a:srgbClr val="C00000"/>
                </a:solidFill>
              </a:rPr>
              <a:t>Note:  Slack = 0 for Critical Activities</a:t>
            </a:r>
          </a:p>
          <a:p>
            <a:pPr lvl="1"/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4"/>
          <p:cNvSpPr>
            <a:spLocks noChangeArrowheads="1"/>
          </p:cNvSpPr>
          <p:nvPr/>
        </p:nvSpPr>
        <p:spPr bwMode="auto">
          <a:xfrm>
            <a:off x="324356" y="581529"/>
            <a:ext cx="8374582" cy="4678293"/>
          </a:xfrm>
          <a:prstGeom prst="flowChartProcess">
            <a:avLst/>
          </a:prstGeom>
          <a:solidFill>
            <a:srgbClr val="A400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71237" y="5639305"/>
            <a:ext cx="7571651" cy="534158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PERT: Critical Path Example </a:t>
            </a: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76756" y="2183318"/>
            <a:ext cx="9144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A  1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848356" y="962530"/>
            <a:ext cx="9906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B  3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534156" y="2181730"/>
            <a:ext cx="9906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C  3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534156" y="3400930"/>
            <a:ext cx="9906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D  2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3296156" y="962530"/>
            <a:ext cx="9906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F  1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4286756" y="3400930"/>
            <a:ext cx="9906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E  4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4743956" y="962530"/>
            <a:ext cx="9906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G  1</a:t>
            </a: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6191756" y="2257930"/>
            <a:ext cx="9906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H  1</a:t>
            </a:r>
          </a:p>
        </p:txBody>
      </p:sp>
      <p:sp>
        <p:nvSpPr>
          <p:cNvPr id="38924" name="TextBox 13"/>
          <p:cNvSpPr txBox="1">
            <a:spLocks noChangeArrowheads="1"/>
          </p:cNvSpPr>
          <p:nvPr/>
        </p:nvSpPr>
        <p:spPr bwMode="auto">
          <a:xfrm>
            <a:off x="7563356" y="2257930"/>
            <a:ext cx="914400" cy="40005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71D49"/>
                </a:solidFill>
              </a:rPr>
              <a:t>Z  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95956" y="581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10356" y="581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3756" y="581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58156" y="581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91556" y="581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05956" y="581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81756" y="1800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96156" y="1800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381756" y="3019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96156" y="3019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34356" y="3019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48756" y="3019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39356" y="1876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53756" y="1876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95956" y="1343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10356" y="1343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143756" y="1343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58156" y="1343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91556" y="1343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05956" y="13435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381756" y="2562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296156" y="2562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81756" y="3781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96156" y="3781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34356" y="3781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48756" y="3781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39356" y="2638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53756" y="2638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410956" y="2638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172956" y="263893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410956" y="18769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172956" y="187693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24356" y="1800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162556" y="1800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24356" y="2562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162556" y="256273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59" name="Straight Connector 58"/>
          <p:cNvCxnSpPr>
            <a:stCxn id="38916" idx="3"/>
            <a:endCxn id="38917" idx="1"/>
          </p:cNvCxnSpPr>
          <p:nvPr/>
        </p:nvCxnSpPr>
        <p:spPr>
          <a:xfrm flipV="1">
            <a:off x="1391156" y="1162555"/>
            <a:ext cx="457200" cy="1220788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8916" idx="3"/>
            <a:endCxn id="38918" idx="1"/>
          </p:cNvCxnSpPr>
          <p:nvPr/>
        </p:nvCxnSpPr>
        <p:spPr>
          <a:xfrm flipV="1">
            <a:off x="1391156" y="2381755"/>
            <a:ext cx="1143000" cy="1588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916" idx="3"/>
            <a:endCxn id="38919" idx="1"/>
          </p:cNvCxnSpPr>
          <p:nvPr/>
        </p:nvCxnSpPr>
        <p:spPr>
          <a:xfrm>
            <a:off x="1391156" y="2383343"/>
            <a:ext cx="1143000" cy="1217612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8918" idx="3"/>
            <a:endCxn id="38921" idx="1"/>
          </p:cNvCxnSpPr>
          <p:nvPr/>
        </p:nvCxnSpPr>
        <p:spPr>
          <a:xfrm>
            <a:off x="3524756" y="2381755"/>
            <a:ext cx="762000" cy="121920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8919" idx="3"/>
            <a:endCxn id="38921" idx="1"/>
          </p:cNvCxnSpPr>
          <p:nvPr/>
        </p:nvCxnSpPr>
        <p:spPr>
          <a:xfrm>
            <a:off x="3524756" y="3600955"/>
            <a:ext cx="762000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8917" idx="3"/>
            <a:endCxn id="38920" idx="1"/>
          </p:cNvCxnSpPr>
          <p:nvPr/>
        </p:nvCxnSpPr>
        <p:spPr>
          <a:xfrm>
            <a:off x="2838956" y="1162555"/>
            <a:ext cx="457200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8920" idx="3"/>
            <a:endCxn id="38922" idx="1"/>
          </p:cNvCxnSpPr>
          <p:nvPr/>
        </p:nvCxnSpPr>
        <p:spPr>
          <a:xfrm>
            <a:off x="4286756" y="1162555"/>
            <a:ext cx="457200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8922" idx="3"/>
            <a:endCxn id="38923" idx="1"/>
          </p:cNvCxnSpPr>
          <p:nvPr/>
        </p:nvCxnSpPr>
        <p:spPr>
          <a:xfrm>
            <a:off x="5734556" y="1162555"/>
            <a:ext cx="457200" cy="129540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8921" idx="3"/>
            <a:endCxn id="38923" idx="1"/>
          </p:cNvCxnSpPr>
          <p:nvPr/>
        </p:nvCxnSpPr>
        <p:spPr>
          <a:xfrm flipV="1">
            <a:off x="5277356" y="2457955"/>
            <a:ext cx="914400" cy="114300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8923" idx="3"/>
            <a:endCxn id="38924" idx="1"/>
          </p:cNvCxnSpPr>
          <p:nvPr/>
        </p:nvCxnSpPr>
        <p:spPr>
          <a:xfrm>
            <a:off x="7182356" y="2457955"/>
            <a:ext cx="381000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238756" y="4315330"/>
            <a:ext cx="281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Critical Time = 11 days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362956" y="477253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Critical  Path =  A, C, E, H, Z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238755" y="4772530"/>
            <a:ext cx="2758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rgbClr val="FFFF00"/>
                </a:solidFill>
              </a:rPr>
              <a:t>Slack B, F, G = 2 days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362956" y="431533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anose="05000000000000000000" pitchFamily="2" charset="2"/>
              <a:buChar char="l"/>
              <a:defRPr sz="3200" b="1">
                <a:solidFill>
                  <a:srgbClr val="E4D49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l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rgbClr val="FFFF00"/>
                </a:solidFill>
              </a:rPr>
              <a:t>Slack D = 1 day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1409700" y="2361684"/>
            <a:ext cx="11430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3516327" y="2381725"/>
            <a:ext cx="762000" cy="12192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</p:cNvCxnSpPr>
          <p:nvPr/>
        </p:nvCxnSpPr>
        <p:spPr>
          <a:xfrm flipV="1">
            <a:off x="5263533" y="2472243"/>
            <a:ext cx="914400" cy="11430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7182356" y="2457955"/>
            <a:ext cx="381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96" grpId="0"/>
      <p:bldP spid="97" grpId="0"/>
      <p:bldP spid="98" grpId="0"/>
      <p:bldP spid="9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632056"/>
            <a:ext cx="7543800" cy="530253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PERT: Critical Path Management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488" y="1201967"/>
            <a:ext cx="7543800" cy="3886200"/>
          </a:xfrm>
        </p:spPr>
        <p:txBody>
          <a:bodyPr/>
          <a:lstStyle/>
          <a:p>
            <a:r>
              <a:rPr lang="en-US" altLang="en-US" sz="2800" dirty="0"/>
              <a:t>CP are those activities where ES = LS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2400" dirty="0"/>
              <a:t>Any delay in these activities will delay production!</a:t>
            </a:r>
          </a:p>
          <a:p>
            <a:pPr lvl="1"/>
            <a:r>
              <a:rPr lang="en-US" altLang="en-US" sz="2400" dirty="0"/>
              <a:t>Wrong to say that these activities are the most important, though:</a:t>
            </a:r>
          </a:p>
          <a:p>
            <a:pPr lvl="2"/>
            <a:r>
              <a:rPr lang="en-US" altLang="en-US" sz="2000" dirty="0"/>
              <a:t>Frequently, activities with slack are put off until too late if not monitored!</a:t>
            </a:r>
          </a:p>
          <a:p>
            <a:pPr lvl="2"/>
            <a:r>
              <a:rPr lang="en-US" altLang="en-US" sz="2000" dirty="0"/>
              <a:t>Other paths may be near-critical, and will also delay the project if not monitored!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30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769144" y="5632057"/>
            <a:ext cx="7549468" cy="52037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PERT Activity Calculation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838200" y="1408014"/>
            <a:ext cx="778192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t(e) = </a:t>
            </a:r>
            <a:r>
              <a:rPr lang="en-US" altLang="en-US" sz="2400" u="sng" dirty="0"/>
              <a:t>a + 4m + b</a:t>
            </a:r>
            <a:r>
              <a:rPr lang="en-US" altLang="en-US" sz="2400" dirty="0"/>
              <a:t>		a = Most Optimistic (MO)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	        6			m = Most Likely (ML)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				b = Most Pessimistic (MP)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				t(e) = Activity Duration</a:t>
            </a:r>
            <a:endParaRPr lang="en-US" altLang="en-US" sz="2400" u="sng" dirty="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690563" y="4206200"/>
            <a:ext cx="7929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 dirty="0">
                <a:solidFill>
                  <a:srgbClr val="C00000"/>
                </a:solidFill>
              </a:rPr>
              <a:t>When a single estimate for activity time is not sufficient!</a:t>
            </a:r>
          </a:p>
        </p:txBody>
      </p:sp>
    </p:spTree>
    <p:extLst>
      <p:ext uri="{BB962C8B-B14F-4D97-AF65-F5344CB8AC3E}">
        <p14:creationId xmlns:p14="http://schemas.microsoft.com/office/powerpoint/2010/main" val="704124456"/>
      </p:ext>
    </p:extLst>
  </p:cSld>
  <p:clrMapOvr>
    <a:masterClrMapping/>
  </p:clrMapOvr>
  <p:transition spd="med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813" y="5518768"/>
            <a:ext cx="7543800" cy="6866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PERT Activity Times &amp; Variances</a:t>
            </a:r>
          </a:p>
        </p:txBody>
      </p:sp>
      <p:graphicFrame>
        <p:nvGraphicFramePr>
          <p:cNvPr id="41677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35924546"/>
              </p:ext>
            </p:extLst>
          </p:nvPr>
        </p:nvGraphicFramePr>
        <p:xfrm>
          <a:off x="660513" y="782905"/>
          <a:ext cx="7772400" cy="4111625"/>
        </p:xfrm>
        <a:graphic>
          <a:graphicData uri="http://schemas.openxmlformats.org/drawingml/2006/table">
            <a:tbl>
              <a:tblPr/>
              <a:tblGrid>
                <a:gridCol w="155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8999" y="5012267"/>
                <a:ext cx="209922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99" y="5012267"/>
                <a:ext cx="2099229" cy="616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4865" y="4995334"/>
                <a:ext cx="21339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+4∙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65" y="4995334"/>
                <a:ext cx="2133918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6931" y="4995334"/>
                <a:ext cx="8996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𝟏𝟖𝟎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931" y="4995334"/>
                <a:ext cx="899605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28265" y="5139268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dbl" dirty="0">
                    <a:solidFill>
                      <a:srgbClr val="C00000"/>
                    </a:solidFill>
                    <a:uFill>
                      <a:solidFill>
                        <a:srgbClr val="C00000"/>
                      </a:solidFill>
                    </a:uFill>
                  </a:rPr>
                  <a:t>30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65" y="5139268"/>
                <a:ext cx="67839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630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66000" y="1396999"/>
            <a:ext cx="5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6000" y="2023531"/>
            <a:ext cx="5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4467" y="2650064"/>
            <a:ext cx="5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2934" y="3225798"/>
            <a:ext cx="5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4466" y="3801531"/>
            <a:ext cx="5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9866" y="4402664"/>
            <a:ext cx="5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67" y="397933"/>
            <a:ext cx="755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i="1" dirty="0"/>
              <a:t>Assume CP = 1 – 2 – 3 – 4 – 5 – 6 – 7: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6534" y="491066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CT = 90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230533" y="5291667"/>
            <a:ext cx="8805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22066" y="5359400"/>
            <a:ext cx="8805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332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750283" y="5704885"/>
            <a:ext cx="7544053" cy="4665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PERT  Schedule Probability</a:t>
            </a: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557527" y="4968593"/>
            <a:ext cx="792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Z is found from the standard normal table probabilities</a:t>
            </a:r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750283" y="754568"/>
            <a:ext cx="8069838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Z =     </a:t>
            </a:r>
            <a:r>
              <a:rPr lang="en-US" altLang="en-US" sz="2400" u="sng" dirty="0"/>
              <a:t>T(S) – T(E)</a:t>
            </a:r>
            <a:r>
              <a:rPr lang="en-US" altLang="en-US" sz="2400" dirty="0"/>
              <a:t>		Z = Probability of</a:t>
            </a:r>
          </a:p>
          <a:p>
            <a:r>
              <a:rPr lang="en-US" altLang="en-US" sz="2400" dirty="0"/>
              <a:t>           </a:t>
            </a:r>
            <a:r>
              <a:rPr lang="el-GR" altLang="en-US" sz="3600" dirty="0">
                <a:cs typeface="Arial" charset="0"/>
              </a:rPr>
              <a:t>Σ</a:t>
            </a:r>
            <a:r>
              <a:rPr lang="en-US" altLang="en-US" sz="2400" dirty="0"/>
              <a:t>SD[T(E)]</a:t>
            </a:r>
            <a:r>
              <a:rPr lang="en-US" altLang="en-US" sz="2000" baseline="30000" dirty="0"/>
              <a:t>2		</a:t>
            </a:r>
            <a:r>
              <a:rPr lang="en-US" altLang="en-US" sz="2400" dirty="0"/>
              <a:t>       Meeting Schedule</a:t>
            </a:r>
          </a:p>
          <a:p>
            <a:endParaRPr lang="en-US" altLang="en-US" sz="1100" dirty="0"/>
          </a:p>
          <a:p>
            <a:r>
              <a:rPr lang="en-US" altLang="en-US" sz="2400" dirty="0"/>
              <a:t>				T(S) = Scheduled Duration</a:t>
            </a:r>
          </a:p>
          <a:p>
            <a:endParaRPr lang="en-US" altLang="en-US" sz="1100" dirty="0"/>
          </a:p>
          <a:p>
            <a:r>
              <a:rPr lang="en-US" altLang="en-US" sz="2400" dirty="0"/>
              <a:t>				T(E) = Critical Path Duration</a:t>
            </a:r>
          </a:p>
          <a:p>
            <a:endParaRPr lang="en-US" altLang="en-US" sz="1050" dirty="0"/>
          </a:p>
          <a:p>
            <a:r>
              <a:rPr lang="en-US" altLang="en-US" sz="2400" dirty="0"/>
              <a:t>				</a:t>
            </a:r>
            <a:r>
              <a:rPr lang="el-GR" altLang="en-US" sz="3600" dirty="0">
                <a:cs typeface="Arial" charset="0"/>
              </a:rPr>
              <a:t>Σ</a:t>
            </a:r>
            <a:r>
              <a:rPr lang="en-US" altLang="en-US" sz="2400" dirty="0"/>
              <a:t>SD[T(E)]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= sum of the </a:t>
            </a:r>
          </a:p>
          <a:p>
            <a:r>
              <a:rPr lang="en-US" altLang="en-US" sz="2400" dirty="0"/>
              <a:t>						variance of each </a:t>
            </a:r>
          </a:p>
          <a:p>
            <a:r>
              <a:rPr lang="en-US" altLang="en-US" sz="2400" dirty="0"/>
              <a:t>						of the CP tasks </a:t>
            </a:r>
          </a:p>
          <a:p>
            <a:r>
              <a:rPr lang="en-US" altLang="en-US" sz="2400" dirty="0"/>
              <a:t>				      (variance = [</a:t>
            </a:r>
            <a:r>
              <a:rPr lang="en-US" altLang="en-US" sz="2400" dirty="0" err="1"/>
              <a:t>std</a:t>
            </a:r>
            <a:r>
              <a:rPr lang="en-US" altLang="en-US" sz="2400" dirty="0"/>
              <a:t> dev]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</a:t>
            </a:r>
            <a:endParaRPr lang="en-US" altLang="en-US" sz="2000" baseline="30000" dirty="0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 flipV="1">
            <a:off x="1801208" y="1221897"/>
            <a:ext cx="1573171" cy="8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 flipH="1">
            <a:off x="1693258" y="1221897"/>
            <a:ext cx="107950" cy="4583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 flipH="1" flipV="1">
            <a:off x="1577946" y="1408013"/>
            <a:ext cx="115311" cy="272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09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512" y="5656332"/>
            <a:ext cx="7531100" cy="50284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Variance of Activity Estimates</a:t>
            </a:r>
          </a:p>
        </p:txBody>
      </p:sp>
      <p:graphicFrame>
        <p:nvGraphicFramePr>
          <p:cNvPr id="417855" name="Group 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992774"/>
              </p:ext>
            </p:extLst>
          </p:nvPr>
        </p:nvGraphicFramePr>
        <p:xfrm>
          <a:off x="447760" y="616344"/>
          <a:ext cx="8305800" cy="431959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[(b-a)/6]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4400" y="5037667"/>
                <a:ext cx="1478482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Var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0" y="5037667"/>
                <a:ext cx="1478482" cy="565476"/>
              </a:xfrm>
              <a:prstGeom prst="rect">
                <a:avLst/>
              </a:prstGeom>
              <a:blipFill rotWithShape="1">
                <a:blip r:embed="rId2"/>
                <a:stretch>
                  <a:fillRect l="-3292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5665" y="5139268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dbl" dirty="0">
                    <a:solidFill>
                      <a:srgbClr val="C00000"/>
                    </a:solidFill>
                    <a:uFill>
                      <a:solidFill>
                        <a:srgbClr val="C00000"/>
                      </a:solidFill>
                    </a:uFill>
                  </a:rPr>
                  <a:t>25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665" y="5139268"/>
                <a:ext cx="67839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630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38534" y="1650999"/>
            <a:ext cx="56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25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6732" y="5037667"/>
                <a:ext cx="1260986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𝟒𝟕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𝟏𝟕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732" y="5037667"/>
                <a:ext cx="1260986" cy="565476"/>
              </a:xfrm>
              <a:prstGeom prst="rect">
                <a:avLst/>
              </a:prstGeom>
              <a:blipFill rotWithShape="1">
                <a:blip r:embed="rId4"/>
                <a:stretch>
                  <a:fillRect l="-4369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1266" y="5029199"/>
                <a:ext cx="930768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𝟑𝟎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266" y="5029199"/>
                <a:ext cx="930768" cy="565476"/>
              </a:xfrm>
              <a:prstGeom prst="rect">
                <a:avLst/>
              </a:prstGeom>
              <a:blipFill rotWithShape="1">
                <a:blip r:embed="rId5"/>
                <a:stretch>
                  <a:fillRect l="-5921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721600" y="2252132"/>
            <a:ext cx="5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1601" y="2777065"/>
            <a:ext cx="5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3133" y="3335866"/>
            <a:ext cx="5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4667" y="3894666"/>
            <a:ext cx="5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7733" y="4428066"/>
            <a:ext cx="5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9533" y="5003799"/>
            <a:ext cx="187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VAR(CT) = 44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018867" y="5384800"/>
            <a:ext cx="162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27333" y="5452533"/>
            <a:ext cx="16171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576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5518768"/>
            <a:ext cx="7556612" cy="6534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>
                <a:latin typeface="Verdana" pitchFamily="-1" charset="0"/>
              </a:rPr>
              <a:t>Figure 14-10   </a:t>
            </a:r>
            <a:r>
              <a:rPr lang="en-US" sz="1600" dirty="0">
                <a:latin typeface="Verdana" pitchFamily="-1" charset="0"/>
              </a:rPr>
              <a:t>Normal probability distribution of project critical path.</a:t>
            </a:r>
          </a:p>
        </p:txBody>
      </p:sp>
      <p:pic>
        <p:nvPicPr>
          <p:cNvPr id="28675" name="Picture 1" descr="FG_14_0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6" y="807321"/>
            <a:ext cx="8229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14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8342"/>
            <a:ext cx="7510205" cy="51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761999" y="5687568"/>
            <a:ext cx="7653718" cy="4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Z-Table Expanded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1" y="5681135"/>
                <a:ext cx="2087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𝐶𝑇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𝟏𝟎𝟎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𝑑𝑎𝑦𝑠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5681135"/>
                <a:ext cx="208768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98534" y="5520269"/>
                <a:ext cx="190263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𝟏𝟎𝟎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𝟗𝟎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𝟒𝟒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34" y="5520269"/>
                <a:ext cx="1902636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91867" y="5664203"/>
                <a:ext cx="132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𝟓𝟏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67" y="5664203"/>
                <a:ext cx="132606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20381" y="5664203"/>
                <a:ext cx="119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dbl" smtClean="0"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u="dbl" smtClean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  <a:ea typeface="Cambria Math"/>
                        </a:rPr>
                        <m:t>𝟗𝟑</m:t>
                      </m:r>
                      <m:r>
                        <a:rPr lang="en-US" b="1" i="1" u="dbl" smtClean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u="dbl" smtClean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u="dbl" smtClean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b="1" u="dbl" dirty="0">
                  <a:solidFill>
                    <a:srgbClr val="C00000"/>
                  </a:solidFill>
                  <a:uFill>
                    <a:solidFill>
                      <a:srgbClr val="C00000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381" y="5664203"/>
                <a:ext cx="119135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989667" y="3242733"/>
            <a:ext cx="592666" cy="2624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68400" y="3369733"/>
            <a:ext cx="762000" cy="169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94467" y="1659467"/>
            <a:ext cx="25401" cy="15578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19667" y="3251200"/>
            <a:ext cx="440266" cy="2624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65867" y="1388534"/>
            <a:ext cx="440266" cy="2624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40" y="5737253"/>
            <a:ext cx="7508396" cy="426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/>
              <a:t>Z Table:  </a:t>
            </a:r>
            <a:r>
              <a:rPr lang="en-US" altLang="en-US" sz="3600" b="1" i="1" dirty="0">
                <a:solidFill>
                  <a:srgbClr val="C00000"/>
                </a:solidFill>
              </a:rPr>
              <a:t>Note P(-z) = P(1 - z)</a:t>
            </a:r>
          </a:p>
        </p:txBody>
      </p:sp>
      <p:graphicFrame>
        <p:nvGraphicFramePr>
          <p:cNvPr id="419892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57954647"/>
              </p:ext>
            </p:extLst>
          </p:nvPr>
        </p:nvGraphicFramePr>
        <p:xfrm>
          <a:off x="354027" y="572511"/>
          <a:ext cx="8458200" cy="483076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19480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5384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Project Proposal Process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74218"/>
            <a:ext cx="7543800" cy="3886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Description of what is to be accomplished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i="1" dirty="0"/>
              <a:t>   </a:t>
            </a:r>
            <a:r>
              <a:rPr lang="en-US" b="1" i="1" dirty="0"/>
              <a:t>Scope</a:t>
            </a:r>
            <a:br>
              <a:rPr lang="en-US" i="1" dirty="0"/>
            </a:br>
            <a:endParaRPr lang="en-US" i="1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Proposal or estimate of time</a:t>
            </a:r>
            <a:br>
              <a:rPr lang="en-US" dirty="0"/>
            </a:br>
            <a:r>
              <a:rPr lang="en-US" b="1" i="1" dirty="0"/>
              <a:t>Schedule</a:t>
            </a:r>
            <a:br>
              <a:rPr lang="en-US" i="1" dirty="0"/>
            </a:br>
            <a:endParaRPr lang="en-US" i="1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Proposal or estimate of cost</a:t>
            </a:r>
            <a:br>
              <a:rPr lang="en-US" dirty="0"/>
            </a:br>
            <a:r>
              <a:rPr lang="en-US" b="1" i="1" dirty="0"/>
              <a:t>Budget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733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CRASHING </a:t>
            </a:r>
            <a:r>
              <a:rPr lang="en-US" sz="4000" dirty="0" err="1"/>
              <a:t>ProjectS</a:t>
            </a:r>
            <a:endParaRPr lang="en-US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3090041"/>
            <a:ext cx="7543800" cy="2480442"/>
          </a:xfrm>
        </p:spPr>
        <p:txBody>
          <a:bodyPr>
            <a:normAutofit/>
          </a:bodyPr>
          <a:lstStyle/>
          <a:p>
            <a:r>
              <a:rPr lang="en-US" sz="2400" i="1" dirty="0"/>
              <a:t>Crashing a project does not wreck it, but since time is money, it can buy time to complete the project ...  </a:t>
            </a:r>
          </a:p>
        </p:txBody>
      </p:sp>
    </p:spTree>
    <p:extLst>
      <p:ext uri="{BB962C8B-B14F-4D97-AF65-F5344CB8AC3E}">
        <p14:creationId xmlns:p14="http://schemas.microsoft.com/office/powerpoint/2010/main" val="3769051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65018"/>
            <a:ext cx="7543800" cy="8071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Project Management Triple Constraint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17573"/>
            <a:ext cx="7543800" cy="3886200"/>
          </a:xfrm>
        </p:spPr>
        <p:txBody>
          <a:bodyPr/>
          <a:lstStyle/>
          <a:p>
            <a:pPr eaLnBrk="1" hangingPunct="1"/>
            <a:r>
              <a:rPr lang="en-US" altLang="en-US" dirty="0"/>
              <a:t>On-time</a:t>
            </a:r>
          </a:p>
          <a:p>
            <a:pPr eaLnBrk="1" hangingPunct="1"/>
            <a:r>
              <a:rPr lang="en-US" altLang="en-US" dirty="0"/>
              <a:t>Under-budget (or At-budget)</a:t>
            </a:r>
          </a:p>
          <a:p>
            <a:pPr eaLnBrk="1" hangingPunct="1"/>
            <a:r>
              <a:rPr lang="en-US" altLang="en-US" dirty="0"/>
              <a:t>Meeting performance specifications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Because there are uncertainties, the PM must be able to make good trade-offs:</a:t>
            </a:r>
          </a:p>
          <a:p>
            <a:pPr lvl="1" eaLnBrk="1" hangingPunct="1"/>
            <a:r>
              <a:rPr lang="en-US" altLang="en-US" dirty="0"/>
              <a:t>Assuming that project performance goals are </a:t>
            </a:r>
            <a:r>
              <a:rPr lang="en-US" altLang="en-US" b="1" i="1" u="sng" dirty="0"/>
              <a:t>most</a:t>
            </a:r>
            <a:r>
              <a:rPr lang="en-US" altLang="en-US" dirty="0"/>
              <a:t> necessary for the firm (fixed), trade-offs are:</a:t>
            </a:r>
          </a:p>
          <a:p>
            <a:pPr lvl="2" eaLnBrk="1" hangingPunct="1"/>
            <a:r>
              <a:rPr lang="en-US" altLang="en-US" dirty="0"/>
              <a:t>Time</a:t>
            </a:r>
          </a:p>
          <a:p>
            <a:pPr lvl="2" eaLnBrk="1" hangingPunct="1"/>
            <a:r>
              <a:rPr lang="en-US" altLang="en-US" dirty="0"/>
              <a:t>Money (for resources)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3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90997" y="5721068"/>
            <a:ext cx="7568076" cy="45045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Critical Path Method - Crashing a Project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535" y="1012853"/>
            <a:ext cx="8001000" cy="3962400"/>
          </a:xfrm>
        </p:spPr>
        <p:txBody>
          <a:bodyPr/>
          <a:lstStyle/>
          <a:p>
            <a:pPr eaLnBrk="1" hangingPunct="1"/>
            <a:r>
              <a:rPr lang="en-US" altLang="en-US" dirty="0"/>
              <a:t>CPM includes a way of relating the project schedule to the level of physical resources allocated to the project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This allows the project manager to trade time for cost, or vice versa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In CPM, two activity times and two costs are specified, if appropriate, for each activity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383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21" y="5721069"/>
            <a:ext cx="7738008" cy="4828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Critical Path Method - Crashing a Project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29" y="826737"/>
            <a:ext cx="80772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The first time/cost combination is called </a:t>
            </a:r>
            <a:r>
              <a:rPr lang="en-US" altLang="en-US" b="1" i="1" dirty="0">
                <a:solidFill>
                  <a:srgbClr val="C00000"/>
                </a:solidFill>
              </a:rPr>
              <a:t>normal</a:t>
            </a:r>
            <a:r>
              <a:rPr lang="en-US" altLang="en-US" i="1" dirty="0"/>
              <a:t>,</a:t>
            </a:r>
            <a:r>
              <a:rPr lang="en-US" altLang="en-US" dirty="0"/>
              <a:t> and the second set is referred to as </a:t>
            </a:r>
            <a:r>
              <a:rPr lang="en-US" altLang="en-US" b="1" i="1" dirty="0">
                <a:solidFill>
                  <a:srgbClr val="C00000"/>
                </a:solidFill>
              </a:rPr>
              <a:t>crash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Normal times are “normal” in the same sense as the ‘m’ time estimate of the three times used in PERT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Crash times result from an attempt to expedite the activity by the application of 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17858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72677" y="5518767"/>
            <a:ext cx="7586396" cy="64230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Critical Path Method - Crashing a Project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567" y="767019"/>
            <a:ext cx="80264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Careful planning is critical when attempting to expedite (crash) a project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Expediting tends to create problems; and the solution to one problem often creates several more problems that require solutions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Some organizations have more than one level of crashing</a:t>
            </a:r>
          </a:p>
        </p:txBody>
      </p:sp>
    </p:spTree>
    <p:extLst>
      <p:ext uri="{BB962C8B-B14F-4D97-AF65-F5344CB8AC3E}">
        <p14:creationId xmlns:p14="http://schemas.microsoft.com/office/powerpoint/2010/main" val="341197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308" y="5515361"/>
            <a:ext cx="7492495" cy="6569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/>
              <a:t>Crashing – Sample Network</a:t>
            </a:r>
          </a:p>
        </p:txBody>
      </p:sp>
      <p:sp>
        <p:nvSpPr>
          <p:cNvPr id="9221" name="Oval 3"/>
          <p:cNvSpPr>
            <a:spLocks noChangeArrowheads="1"/>
          </p:cNvSpPr>
          <p:nvPr/>
        </p:nvSpPr>
        <p:spPr bwMode="auto">
          <a:xfrm>
            <a:off x="504404" y="22172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4"/>
          <p:cNvSpPr>
            <a:spLocks noChangeArrowheads="1"/>
          </p:cNvSpPr>
          <p:nvPr/>
        </p:nvSpPr>
        <p:spPr bwMode="auto">
          <a:xfrm>
            <a:off x="3857204" y="22934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5533604" y="29792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Oval 6"/>
          <p:cNvSpPr>
            <a:spLocks noChangeArrowheads="1"/>
          </p:cNvSpPr>
          <p:nvPr/>
        </p:nvSpPr>
        <p:spPr bwMode="auto">
          <a:xfrm>
            <a:off x="3781004" y="6932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Oval 7"/>
          <p:cNvSpPr>
            <a:spLocks noChangeArrowheads="1"/>
          </p:cNvSpPr>
          <p:nvPr/>
        </p:nvSpPr>
        <p:spPr bwMode="auto">
          <a:xfrm>
            <a:off x="1952204" y="22172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Oval 8"/>
          <p:cNvSpPr>
            <a:spLocks noChangeArrowheads="1"/>
          </p:cNvSpPr>
          <p:nvPr/>
        </p:nvSpPr>
        <p:spPr bwMode="auto">
          <a:xfrm>
            <a:off x="5914604" y="13028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Oval 9"/>
          <p:cNvSpPr>
            <a:spLocks noChangeArrowheads="1"/>
          </p:cNvSpPr>
          <p:nvPr/>
        </p:nvSpPr>
        <p:spPr bwMode="auto">
          <a:xfrm>
            <a:off x="7667204" y="20648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656804" y="22934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9229" name="Text Box 11"/>
          <p:cNvSpPr txBox="1">
            <a:spLocks noChangeArrowheads="1"/>
          </p:cNvSpPr>
          <p:nvPr/>
        </p:nvSpPr>
        <p:spPr bwMode="auto">
          <a:xfrm>
            <a:off x="2104604" y="22934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3917529" y="81069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3993729" y="241089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9232" name="Text Box 14"/>
          <p:cNvSpPr txBox="1">
            <a:spLocks noChangeArrowheads="1"/>
          </p:cNvSpPr>
          <p:nvPr/>
        </p:nvSpPr>
        <p:spPr bwMode="auto">
          <a:xfrm>
            <a:off x="5686004" y="31316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6051129" y="142029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9234" name="Text Box 16"/>
          <p:cNvSpPr txBox="1">
            <a:spLocks noChangeArrowheads="1"/>
          </p:cNvSpPr>
          <p:nvPr/>
        </p:nvSpPr>
        <p:spPr bwMode="auto">
          <a:xfrm>
            <a:off x="7803729" y="218229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9235" name="Line 17"/>
          <p:cNvSpPr>
            <a:spLocks noChangeShapeType="1"/>
          </p:cNvSpPr>
          <p:nvPr/>
        </p:nvSpPr>
        <p:spPr bwMode="auto">
          <a:xfrm>
            <a:off x="1190204" y="259821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18"/>
          <p:cNvSpPr>
            <a:spLocks noChangeShapeType="1"/>
          </p:cNvSpPr>
          <p:nvPr/>
        </p:nvSpPr>
        <p:spPr bwMode="auto">
          <a:xfrm flipV="1">
            <a:off x="2333204" y="1074218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19"/>
          <p:cNvSpPr>
            <a:spLocks noChangeShapeType="1"/>
          </p:cNvSpPr>
          <p:nvPr/>
        </p:nvSpPr>
        <p:spPr bwMode="auto">
          <a:xfrm>
            <a:off x="2638004" y="259821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0"/>
          <p:cNvSpPr>
            <a:spLocks noChangeShapeType="1"/>
          </p:cNvSpPr>
          <p:nvPr/>
        </p:nvSpPr>
        <p:spPr bwMode="auto">
          <a:xfrm>
            <a:off x="2485604" y="2826818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1"/>
          <p:cNvSpPr>
            <a:spLocks noChangeShapeType="1"/>
          </p:cNvSpPr>
          <p:nvPr/>
        </p:nvSpPr>
        <p:spPr bwMode="auto">
          <a:xfrm>
            <a:off x="4466804" y="1226618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2"/>
          <p:cNvSpPr>
            <a:spLocks noChangeShapeType="1"/>
          </p:cNvSpPr>
          <p:nvPr/>
        </p:nvSpPr>
        <p:spPr bwMode="auto">
          <a:xfrm flipV="1">
            <a:off x="6219404" y="2598218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3"/>
          <p:cNvSpPr>
            <a:spLocks noChangeShapeType="1"/>
          </p:cNvSpPr>
          <p:nvPr/>
        </p:nvSpPr>
        <p:spPr bwMode="auto">
          <a:xfrm>
            <a:off x="6524204" y="1836218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4"/>
          <p:cNvSpPr>
            <a:spLocks noChangeShapeType="1"/>
          </p:cNvSpPr>
          <p:nvPr/>
        </p:nvSpPr>
        <p:spPr bwMode="auto">
          <a:xfrm>
            <a:off x="4466804" y="2826818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5"/>
          <p:cNvSpPr txBox="1">
            <a:spLocks noChangeArrowheads="1"/>
          </p:cNvSpPr>
          <p:nvPr/>
        </p:nvSpPr>
        <p:spPr bwMode="auto">
          <a:xfrm>
            <a:off x="1342604" y="206323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2317329" y="134250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245" name="Text Box 27"/>
          <p:cNvSpPr txBox="1">
            <a:spLocks noChangeArrowheads="1"/>
          </p:cNvSpPr>
          <p:nvPr/>
        </p:nvSpPr>
        <p:spPr bwMode="auto">
          <a:xfrm>
            <a:off x="2850729" y="2104506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9246" name="Text Box 28"/>
          <p:cNvSpPr txBox="1">
            <a:spLocks noChangeArrowheads="1"/>
          </p:cNvSpPr>
          <p:nvPr/>
        </p:nvSpPr>
        <p:spPr bwMode="auto">
          <a:xfrm>
            <a:off x="3400004" y="313161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9247" name="Text Box 29"/>
          <p:cNvSpPr txBox="1">
            <a:spLocks noChangeArrowheads="1"/>
          </p:cNvSpPr>
          <p:nvPr/>
        </p:nvSpPr>
        <p:spPr bwMode="auto">
          <a:xfrm>
            <a:off x="4908129" y="88530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48" name="Text Box 30"/>
          <p:cNvSpPr txBox="1">
            <a:spLocks noChangeArrowheads="1"/>
          </p:cNvSpPr>
          <p:nvPr/>
        </p:nvSpPr>
        <p:spPr bwMode="auto">
          <a:xfrm>
            <a:off x="6736929" y="301890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249" name="Text Box 31"/>
          <p:cNvSpPr txBox="1">
            <a:spLocks noChangeArrowheads="1"/>
          </p:cNvSpPr>
          <p:nvPr/>
        </p:nvSpPr>
        <p:spPr bwMode="auto">
          <a:xfrm>
            <a:off x="7133804" y="145521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50" name="Text Box 32"/>
          <p:cNvSpPr txBox="1">
            <a:spLocks noChangeArrowheads="1"/>
          </p:cNvSpPr>
          <p:nvPr/>
        </p:nvSpPr>
        <p:spPr bwMode="auto">
          <a:xfrm>
            <a:off x="6965529" y="149490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251" name="Text Box 33"/>
          <p:cNvSpPr txBox="1">
            <a:spLocks noChangeArrowheads="1"/>
          </p:cNvSpPr>
          <p:nvPr/>
        </p:nvSpPr>
        <p:spPr bwMode="auto">
          <a:xfrm>
            <a:off x="4831929" y="248550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252" name="Text Box 34"/>
          <p:cNvSpPr txBox="1">
            <a:spLocks noChangeArrowheads="1"/>
          </p:cNvSpPr>
          <p:nvPr/>
        </p:nvSpPr>
        <p:spPr bwMode="auto">
          <a:xfrm>
            <a:off x="1270372" y="4640648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C00000"/>
                </a:solidFill>
              </a:rPr>
              <a:t>Critical Path = 3 + 6 + 8 + 6 = </a:t>
            </a:r>
            <a:r>
              <a:rPr lang="en-US" altLang="en-US" sz="2400" u="sng" dirty="0">
                <a:solidFill>
                  <a:srgbClr val="C00000"/>
                </a:solidFill>
              </a:rPr>
              <a:t>23 Time Units</a:t>
            </a:r>
          </a:p>
        </p:txBody>
      </p:sp>
    </p:spTree>
    <p:extLst>
      <p:ext uri="{BB962C8B-B14F-4D97-AF65-F5344CB8AC3E}">
        <p14:creationId xmlns:p14="http://schemas.microsoft.com/office/powerpoint/2010/main" val="1966489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698" y="5696792"/>
            <a:ext cx="7562006" cy="46595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Crashing – An Example</a:t>
            </a:r>
          </a:p>
        </p:txBody>
      </p:sp>
      <p:graphicFrame>
        <p:nvGraphicFramePr>
          <p:cNvPr id="451668" name="Group 8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92700052"/>
              </p:ext>
            </p:extLst>
          </p:nvPr>
        </p:nvGraphicFramePr>
        <p:xfrm>
          <a:off x="495300" y="607408"/>
          <a:ext cx="8153400" cy="4619627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9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Cost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Cost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Slope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Max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Crash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2-3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3-6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6-7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89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780073" y="5760720"/>
            <a:ext cx="7524342" cy="40925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Crashing – An Example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142" y="610985"/>
            <a:ext cx="79248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Slope: </a:t>
            </a:r>
          </a:p>
          <a:p>
            <a:pPr lvl="1" eaLnBrk="1" hangingPunct="1"/>
            <a:r>
              <a:rPr lang="en-US" altLang="en-US" sz="2200" dirty="0"/>
              <a:t>Assumes that the crash cost and crash time is linear: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/>
              <a:t>If partial crashing is allowed, slope indicates increase in </a:t>
            </a:r>
            <a:r>
              <a:rPr lang="en-US" altLang="en-US" sz="2200" i="1" dirty="0">
                <a:solidFill>
                  <a:srgbClr val="C00000"/>
                </a:solidFill>
              </a:rPr>
              <a:t>cost per unit crash time used</a:t>
            </a:r>
          </a:p>
          <a:p>
            <a:pPr lvl="2" eaLnBrk="1" hangingPunct="1"/>
            <a:r>
              <a:rPr lang="en-US" altLang="en-US" sz="2100" dirty="0"/>
              <a:t>If partial crashing is not allowed (technological requirement), full crash time must be used and the full increase in cost is incurred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Max Crash Time:</a:t>
            </a:r>
          </a:p>
          <a:p>
            <a:pPr lvl="1" eaLnBrk="1" hangingPunct="1"/>
            <a:r>
              <a:rPr lang="en-US" altLang="en-US" sz="2200" dirty="0"/>
              <a:t>Difference between crash and normal time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</p:txBody>
      </p:sp>
      <p:graphicFrame>
        <p:nvGraphicFramePr>
          <p:cNvPr id="1127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81361607"/>
              </p:ext>
            </p:extLst>
          </p:nvPr>
        </p:nvGraphicFramePr>
        <p:xfrm>
          <a:off x="2413000" y="1382713"/>
          <a:ext cx="4022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3" imgW="2158920" imgH="393480" progId="Equation.3">
                  <p:embed/>
                </p:oleObj>
              </mc:Choice>
              <mc:Fallback>
                <p:oleObj name="Equation" r:id="rId3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382713"/>
                        <a:ext cx="4022725" cy="733425"/>
                      </a:xfrm>
                      <a:prstGeom prst="rect">
                        <a:avLst/>
                      </a:prstGeom>
                      <a:solidFill>
                        <a:srgbClr val="E4D49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5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0982662"/>
              </p:ext>
            </p:extLst>
          </p:nvPr>
        </p:nvGraphicFramePr>
        <p:xfrm>
          <a:off x="2413000" y="4963749"/>
          <a:ext cx="4372986" cy="31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5" imgW="2463480" imgH="177480" progId="Equation.3">
                  <p:embed/>
                </p:oleObj>
              </mc:Choice>
              <mc:Fallback>
                <p:oleObj name="Equation" r:id="rId5" imgW="246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963749"/>
                        <a:ext cx="4372986" cy="315980"/>
                      </a:xfrm>
                      <a:prstGeom prst="rect">
                        <a:avLst/>
                      </a:prstGeom>
                      <a:solidFill>
                        <a:srgbClr val="E4D49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3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18804" y="5740515"/>
            <a:ext cx="7518861" cy="4175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Crashing – Sample Network</a:t>
            </a:r>
          </a:p>
        </p:txBody>
      </p:sp>
      <p:sp>
        <p:nvSpPr>
          <p:cNvPr id="12293" name="Oval 3"/>
          <p:cNvSpPr>
            <a:spLocks noChangeArrowheads="1"/>
          </p:cNvSpPr>
          <p:nvPr/>
        </p:nvSpPr>
        <p:spPr bwMode="auto">
          <a:xfrm>
            <a:off x="568037" y="239406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4"/>
          <p:cNvSpPr>
            <a:spLocks noChangeArrowheads="1"/>
          </p:cNvSpPr>
          <p:nvPr/>
        </p:nvSpPr>
        <p:spPr bwMode="auto">
          <a:xfrm>
            <a:off x="3920837" y="247026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5597237" y="315606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3844637" y="87006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Oval 7"/>
          <p:cNvSpPr>
            <a:spLocks noChangeArrowheads="1"/>
          </p:cNvSpPr>
          <p:nvPr/>
        </p:nvSpPr>
        <p:spPr bwMode="auto">
          <a:xfrm>
            <a:off x="2015837" y="239406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5978237" y="147966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7730837" y="224166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720437" y="254646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2152362" y="243534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3981162" y="98754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4057362" y="258774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5749637" y="330846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12305" name="Text Box 15"/>
          <p:cNvSpPr txBox="1">
            <a:spLocks noChangeArrowheads="1"/>
          </p:cNvSpPr>
          <p:nvPr/>
        </p:nvSpPr>
        <p:spPr bwMode="auto">
          <a:xfrm>
            <a:off x="6114762" y="159714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12306" name="Text Box 16"/>
          <p:cNvSpPr txBox="1">
            <a:spLocks noChangeArrowheads="1"/>
          </p:cNvSpPr>
          <p:nvPr/>
        </p:nvSpPr>
        <p:spPr bwMode="auto">
          <a:xfrm>
            <a:off x="7867362" y="235914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12307" name="Line 17"/>
          <p:cNvSpPr>
            <a:spLocks noChangeShapeType="1"/>
          </p:cNvSpPr>
          <p:nvPr/>
        </p:nvSpPr>
        <p:spPr bwMode="auto">
          <a:xfrm>
            <a:off x="1253837" y="277506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18"/>
          <p:cNvSpPr>
            <a:spLocks noChangeShapeType="1"/>
          </p:cNvSpPr>
          <p:nvPr/>
        </p:nvSpPr>
        <p:spPr bwMode="auto">
          <a:xfrm flipV="1">
            <a:off x="2396837" y="1251065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19"/>
          <p:cNvSpPr>
            <a:spLocks noChangeShapeType="1"/>
          </p:cNvSpPr>
          <p:nvPr/>
        </p:nvSpPr>
        <p:spPr bwMode="auto">
          <a:xfrm>
            <a:off x="2701637" y="2775065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0"/>
          <p:cNvSpPr>
            <a:spLocks noChangeShapeType="1"/>
          </p:cNvSpPr>
          <p:nvPr/>
        </p:nvSpPr>
        <p:spPr bwMode="auto">
          <a:xfrm>
            <a:off x="2549237" y="3003665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1"/>
          <p:cNvSpPr>
            <a:spLocks noChangeShapeType="1"/>
          </p:cNvSpPr>
          <p:nvPr/>
        </p:nvSpPr>
        <p:spPr bwMode="auto">
          <a:xfrm>
            <a:off x="4530437" y="1403465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2"/>
          <p:cNvSpPr>
            <a:spLocks noChangeShapeType="1"/>
          </p:cNvSpPr>
          <p:nvPr/>
        </p:nvSpPr>
        <p:spPr bwMode="auto">
          <a:xfrm flipV="1">
            <a:off x="6283037" y="2775065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3"/>
          <p:cNvSpPr>
            <a:spLocks noChangeShapeType="1"/>
          </p:cNvSpPr>
          <p:nvPr/>
        </p:nvSpPr>
        <p:spPr bwMode="auto">
          <a:xfrm>
            <a:off x="6587837" y="2013065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4"/>
          <p:cNvSpPr>
            <a:spLocks noChangeShapeType="1"/>
          </p:cNvSpPr>
          <p:nvPr/>
        </p:nvSpPr>
        <p:spPr bwMode="auto">
          <a:xfrm>
            <a:off x="4530437" y="3003665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Text Box 25"/>
          <p:cNvSpPr txBox="1">
            <a:spLocks noChangeArrowheads="1"/>
          </p:cNvSpPr>
          <p:nvPr/>
        </p:nvSpPr>
        <p:spPr bwMode="auto">
          <a:xfrm>
            <a:off x="1237962" y="2281353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$50</a:t>
            </a:r>
          </a:p>
        </p:txBody>
      </p:sp>
      <p:sp>
        <p:nvSpPr>
          <p:cNvPr id="12316" name="Text Box 26"/>
          <p:cNvSpPr txBox="1">
            <a:spLocks noChangeArrowheads="1"/>
          </p:cNvSpPr>
          <p:nvPr/>
        </p:nvSpPr>
        <p:spPr bwMode="auto">
          <a:xfrm>
            <a:off x="2380962" y="1519353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$80</a:t>
            </a:r>
          </a:p>
        </p:txBody>
      </p:sp>
      <p:sp>
        <p:nvSpPr>
          <p:cNvPr id="12317" name="Text Box 27"/>
          <p:cNvSpPr txBox="1">
            <a:spLocks noChangeArrowheads="1"/>
          </p:cNvSpPr>
          <p:nvPr/>
        </p:nvSpPr>
        <p:spPr bwMode="auto">
          <a:xfrm>
            <a:off x="4971762" y="106215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12318" name="Text Box 28"/>
          <p:cNvSpPr txBox="1">
            <a:spLocks noChangeArrowheads="1"/>
          </p:cNvSpPr>
          <p:nvPr/>
        </p:nvSpPr>
        <p:spPr bwMode="auto">
          <a:xfrm>
            <a:off x="6800562" y="319734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19" name="Text Box 29"/>
          <p:cNvSpPr txBox="1">
            <a:spLocks noChangeArrowheads="1"/>
          </p:cNvSpPr>
          <p:nvPr/>
        </p:nvSpPr>
        <p:spPr bwMode="auto">
          <a:xfrm>
            <a:off x="7197437" y="163206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20" name="Text Box 30"/>
          <p:cNvSpPr txBox="1">
            <a:spLocks noChangeArrowheads="1"/>
          </p:cNvSpPr>
          <p:nvPr/>
        </p:nvSpPr>
        <p:spPr bwMode="auto">
          <a:xfrm>
            <a:off x="7029162" y="1671753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$70</a:t>
            </a:r>
          </a:p>
        </p:txBody>
      </p:sp>
      <p:sp>
        <p:nvSpPr>
          <p:cNvPr id="12321" name="Text Box 31"/>
          <p:cNvSpPr txBox="1">
            <a:spLocks noChangeArrowheads="1"/>
          </p:cNvSpPr>
          <p:nvPr/>
        </p:nvSpPr>
        <p:spPr bwMode="auto">
          <a:xfrm>
            <a:off x="110837" y="3918065"/>
            <a:ext cx="8763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“Normal” Project Total Cost =</a:t>
            </a:r>
            <a:r>
              <a:rPr lang="en-US" altLang="en-US" sz="2400" dirty="0">
                <a:solidFill>
                  <a:srgbClr val="FF0000"/>
                </a:solidFill>
              </a:rPr>
              <a:t> $50 + $80 + $100 + $70 + 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                                                     </a:t>
            </a:r>
            <a:r>
              <a:rPr lang="en-US" altLang="en-US" sz="2400" dirty="0">
                <a:solidFill>
                  <a:srgbClr val="00FFFF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$60 + $50 + $40 </a:t>
            </a:r>
            <a:r>
              <a:rPr lang="en-US" altLang="en-US" sz="2400" dirty="0"/>
              <a:t>= $450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990562" y="2281353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$60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718431" y="3362189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$50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6571962" y="3195753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$40</a:t>
            </a:r>
          </a:p>
        </p:txBody>
      </p:sp>
    </p:spTree>
    <p:extLst>
      <p:ext uri="{BB962C8B-B14F-4D97-AF65-F5344CB8AC3E}">
        <p14:creationId xmlns:p14="http://schemas.microsoft.com/office/powerpoint/2010/main" val="21294009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808688" y="5602778"/>
            <a:ext cx="7487414" cy="5859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Crashing – An Example</a:t>
            </a:r>
          </a:p>
        </p:txBody>
      </p:sp>
      <p:graphicFrame>
        <p:nvGraphicFramePr>
          <p:cNvPr id="453714" name="Group 8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59415681"/>
              </p:ext>
            </p:extLst>
          </p:nvPr>
        </p:nvGraphicFramePr>
        <p:xfrm>
          <a:off x="527858" y="696884"/>
          <a:ext cx="8153400" cy="4603747"/>
        </p:xfrm>
        <a:graphic>
          <a:graphicData uri="http://schemas.openxmlformats.org/drawingml/2006/table">
            <a:tbl>
              <a:tblPr/>
              <a:tblGrid>
                <a:gridCol w="11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9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Cost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Cost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Slope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2-3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3-6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6-7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86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5828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Project Proposal Process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64" y="960929"/>
            <a:ext cx="7543800" cy="3886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Pro-active businesses prepare in advance</a:t>
            </a:r>
          </a:p>
          <a:p>
            <a:pPr lvl="1" eaLnBrk="1" hangingPunct="1"/>
            <a:r>
              <a:rPr lang="en-US" sz="2000" b="1" dirty="0"/>
              <a:t>Technical capabilities/skills/skill mix</a:t>
            </a:r>
          </a:p>
          <a:p>
            <a:pPr lvl="1" eaLnBrk="1" hangingPunct="1"/>
            <a:r>
              <a:rPr lang="en-US" sz="2000" b="1" dirty="0"/>
              <a:t>Assessment of future technologies</a:t>
            </a:r>
          </a:p>
          <a:p>
            <a:pPr lvl="1" eaLnBrk="1" hangingPunct="1"/>
            <a:r>
              <a:rPr lang="en-US" sz="2000" b="1" dirty="0"/>
              <a:t>Assessment of future markets</a:t>
            </a:r>
          </a:p>
          <a:p>
            <a:pPr lvl="1" eaLnBrk="1" hangingPunct="1"/>
            <a:endParaRPr lang="en-US" sz="2000" b="1" dirty="0"/>
          </a:p>
          <a:p>
            <a:pPr eaLnBrk="1" hangingPunct="1"/>
            <a:r>
              <a:rPr lang="en-US" dirty="0"/>
              <a:t>Proposals are expensive to complete</a:t>
            </a:r>
          </a:p>
        </p:txBody>
      </p:sp>
    </p:spTree>
    <p:extLst>
      <p:ext uri="{BB962C8B-B14F-4D97-AF65-F5344CB8AC3E}">
        <p14:creationId xmlns:p14="http://schemas.microsoft.com/office/powerpoint/2010/main" val="146869053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91596"/>
            <a:ext cx="7548520" cy="58060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Crashing – Sample Network</a:t>
            </a:r>
          </a:p>
        </p:txBody>
      </p:sp>
      <p:sp>
        <p:nvSpPr>
          <p:cNvPr id="14341" name="Oval 3"/>
          <p:cNvSpPr>
            <a:spLocks noChangeArrowheads="1"/>
          </p:cNvSpPr>
          <p:nvPr/>
        </p:nvSpPr>
        <p:spPr bwMode="auto">
          <a:xfrm>
            <a:off x="536772" y="267846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Oval 4"/>
          <p:cNvSpPr>
            <a:spLocks noChangeArrowheads="1"/>
          </p:cNvSpPr>
          <p:nvPr/>
        </p:nvSpPr>
        <p:spPr bwMode="auto">
          <a:xfrm>
            <a:off x="3889572" y="275466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Oval 5"/>
          <p:cNvSpPr>
            <a:spLocks noChangeArrowheads="1"/>
          </p:cNvSpPr>
          <p:nvPr/>
        </p:nvSpPr>
        <p:spPr bwMode="auto">
          <a:xfrm>
            <a:off x="5565972" y="344046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6"/>
          <p:cNvSpPr>
            <a:spLocks noChangeArrowheads="1"/>
          </p:cNvSpPr>
          <p:nvPr/>
        </p:nvSpPr>
        <p:spPr bwMode="auto">
          <a:xfrm>
            <a:off x="3813372" y="115446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7"/>
          <p:cNvSpPr>
            <a:spLocks noChangeArrowheads="1"/>
          </p:cNvSpPr>
          <p:nvPr/>
        </p:nvSpPr>
        <p:spPr bwMode="auto">
          <a:xfrm>
            <a:off x="1984572" y="267846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8"/>
          <p:cNvSpPr>
            <a:spLocks noChangeArrowheads="1"/>
          </p:cNvSpPr>
          <p:nvPr/>
        </p:nvSpPr>
        <p:spPr bwMode="auto">
          <a:xfrm>
            <a:off x="5946972" y="176406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9"/>
          <p:cNvSpPr>
            <a:spLocks noChangeArrowheads="1"/>
          </p:cNvSpPr>
          <p:nvPr/>
        </p:nvSpPr>
        <p:spPr bwMode="auto">
          <a:xfrm>
            <a:off x="7699572" y="252606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689172" y="283086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>
            <a:off x="2121097" y="271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3949897" y="12719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4026097" y="28721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5718372" y="359286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6083497" y="18815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7836097" y="26435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14355" name="Line 17"/>
          <p:cNvSpPr>
            <a:spLocks noChangeShapeType="1"/>
          </p:cNvSpPr>
          <p:nvPr/>
        </p:nvSpPr>
        <p:spPr bwMode="auto">
          <a:xfrm>
            <a:off x="1222572" y="3059464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18"/>
          <p:cNvSpPr>
            <a:spLocks noChangeShapeType="1"/>
          </p:cNvSpPr>
          <p:nvPr/>
        </p:nvSpPr>
        <p:spPr bwMode="auto">
          <a:xfrm flipV="1">
            <a:off x="2365572" y="1535464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19"/>
          <p:cNvSpPr>
            <a:spLocks noChangeShapeType="1"/>
          </p:cNvSpPr>
          <p:nvPr/>
        </p:nvSpPr>
        <p:spPr bwMode="auto">
          <a:xfrm>
            <a:off x="2670372" y="3059464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2517972" y="3288064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4499172" y="1687864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 flipV="1">
            <a:off x="6251772" y="3059464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3"/>
          <p:cNvSpPr>
            <a:spLocks noChangeShapeType="1"/>
          </p:cNvSpPr>
          <p:nvPr/>
        </p:nvSpPr>
        <p:spPr bwMode="auto">
          <a:xfrm>
            <a:off x="6556572" y="2297464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4"/>
          <p:cNvSpPr>
            <a:spLocks noChangeShapeType="1"/>
          </p:cNvSpPr>
          <p:nvPr/>
        </p:nvSpPr>
        <p:spPr bwMode="auto">
          <a:xfrm>
            <a:off x="4499172" y="3288064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1222572" y="2295877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$50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2365572" y="1533877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$80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>
            <a:off x="4956372" y="115287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6769297" y="3481739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solidFill>
                <a:srgbClr val="0482AA"/>
              </a:solidFill>
            </a:endParaRP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7166172" y="19164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7013772" y="1686277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$70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70012" y="4303712"/>
            <a:ext cx="838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“Normal” Project Total Cost =</a:t>
            </a:r>
            <a:r>
              <a:rPr lang="en-US" altLang="en-US" sz="2400" dirty="0">
                <a:solidFill>
                  <a:srgbClr val="FF0000"/>
                </a:solidFill>
              </a:rPr>
              <a:t> $50 + $80 + $100 + $70 + 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                                                      </a:t>
            </a:r>
            <a:r>
              <a:rPr lang="en-US" altLang="en-US" sz="2400" dirty="0">
                <a:solidFill>
                  <a:srgbClr val="0482AA"/>
                </a:solidFill>
              </a:rPr>
              <a:t>$60 + $50 + $40 </a:t>
            </a:r>
            <a:r>
              <a:rPr lang="en-US" altLang="en-US" sz="2400" dirty="0"/>
              <a:t>= $450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612972" y="697264"/>
            <a:ext cx="329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Critical Path = 23 Days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1374972" y="26006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2517972" y="18386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73" name="Text Box 35"/>
          <p:cNvSpPr txBox="1">
            <a:spLocks noChangeArrowheads="1"/>
          </p:cNvSpPr>
          <p:nvPr/>
        </p:nvSpPr>
        <p:spPr bwMode="auto">
          <a:xfrm>
            <a:off x="5261172" y="14576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374" name="Text Box 36"/>
          <p:cNvSpPr txBox="1">
            <a:spLocks noChangeArrowheads="1"/>
          </p:cNvSpPr>
          <p:nvPr/>
        </p:nvSpPr>
        <p:spPr bwMode="auto">
          <a:xfrm>
            <a:off x="7166172" y="19910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75" name="Text Box 37"/>
          <p:cNvSpPr txBox="1">
            <a:spLocks noChangeArrowheads="1"/>
          </p:cNvSpPr>
          <p:nvPr/>
        </p:nvSpPr>
        <p:spPr bwMode="auto">
          <a:xfrm>
            <a:off x="3127572" y="2295877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$60</a:t>
            </a:r>
          </a:p>
        </p:txBody>
      </p:sp>
      <p:sp>
        <p:nvSpPr>
          <p:cNvPr id="14376" name="Text Box 38"/>
          <p:cNvSpPr txBox="1">
            <a:spLocks noChangeArrowheads="1"/>
          </p:cNvSpPr>
          <p:nvPr/>
        </p:nvSpPr>
        <p:spPr bwMode="auto">
          <a:xfrm>
            <a:off x="3721297" y="3556352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$50</a:t>
            </a:r>
          </a:p>
        </p:txBody>
      </p:sp>
      <p:sp>
        <p:nvSpPr>
          <p:cNvPr id="14377" name="Text Box 39"/>
          <p:cNvSpPr txBox="1">
            <a:spLocks noChangeArrowheads="1"/>
          </p:cNvSpPr>
          <p:nvPr/>
        </p:nvSpPr>
        <p:spPr bwMode="auto">
          <a:xfrm>
            <a:off x="6540697" y="3480152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482AA"/>
                </a:solidFill>
              </a:rPr>
              <a:t>$40</a:t>
            </a:r>
          </a:p>
        </p:txBody>
      </p:sp>
      <p:sp>
        <p:nvSpPr>
          <p:cNvPr id="14378" name="Text Box 40"/>
          <p:cNvSpPr txBox="1">
            <a:spLocks noChangeArrowheads="1"/>
          </p:cNvSpPr>
          <p:nvPr/>
        </p:nvSpPr>
        <p:spPr bwMode="auto">
          <a:xfrm>
            <a:off x="3279972" y="2600677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10</a:t>
            </a:r>
          </a:p>
        </p:txBody>
      </p:sp>
      <p:sp>
        <p:nvSpPr>
          <p:cNvPr id="14379" name="Text Box 41"/>
          <p:cNvSpPr txBox="1">
            <a:spLocks noChangeArrowheads="1"/>
          </p:cNvSpPr>
          <p:nvPr/>
        </p:nvSpPr>
        <p:spPr bwMode="auto">
          <a:xfrm>
            <a:off x="3889572" y="3819877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11</a:t>
            </a:r>
          </a:p>
        </p:txBody>
      </p:sp>
      <p:sp>
        <p:nvSpPr>
          <p:cNvPr id="14380" name="Text Box 42"/>
          <p:cNvSpPr txBox="1">
            <a:spLocks noChangeArrowheads="1"/>
          </p:cNvSpPr>
          <p:nvPr/>
        </p:nvSpPr>
        <p:spPr bwMode="auto">
          <a:xfrm>
            <a:off x="6708972" y="37436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482AA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75774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808688" y="5602778"/>
            <a:ext cx="7487414" cy="5859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Crashing – An Example</a:t>
            </a:r>
          </a:p>
        </p:txBody>
      </p:sp>
      <p:graphicFrame>
        <p:nvGraphicFramePr>
          <p:cNvPr id="453714" name="Group 82"/>
          <p:cNvGraphicFramePr>
            <a:graphicFrameLocks noGrp="1"/>
          </p:cNvGraphicFramePr>
          <p:nvPr>
            <p:ph type="tbl" idx="1"/>
          </p:nvPr>
        </p:nvGraphicFramePr>
        <p:xfrm>
          <a:off x="527858" y="696884"/>
          <a:ext cx="8153400" cy="4603747"/>
        </p:xfrm>
        <a:graphic>
          <a:graphicData uri="http://schemas.openxmlformats.org/drawingml/2006/table">
            <a:tbl>
              <a:tblPr/>
              <a:tblGrid>
                <a:gridCol w="11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9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Cost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Cost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Slope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2-3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3-6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6-7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198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545068"/>
            <a:ext cx="7510083" cy="62713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Crashing – Sample Network</a:t>
            </a:r>
          </a:p>
        </p:txBody>
      </p:sp>
      <p:sp>
        <p:nvSpPr>
          <p:cNvPr id="15365" name="Oval 3"/>
          <p:cNvSpPr>
            <a:spLocks noChangeArrowheads="1"/>
          </p:cNvSpPr>
          <p:nvPr/>
        </p:nvSpPr>
        <p:spPr bwMode="auto">
          <a:xfrm>
            <a:off x="423483" y="257326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4"/>
          <p:cNvSpPr>
            <a:spLocks noChangeArrowheads="1"/>
          </p:cNvSpPr>
          <p:nvPr/>
        </p:nvSpPr>
        <p:spPr bwMode="auto">
          <a:xfrm>
            <a:off x="3776283" y="264946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5"/>
          <p:cNvSpPr>
            <a:spLocks noChangeArrowheads="1"/>
          </p:cNvSpPr>
          <p:nvPr/>
        </p:nvSpPr>
        <p:spPr bwMode="auto">
          <a:xfrm>
            <a:off x="5452683" y="333526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6"/>
          <p:cNvSpPr>
            <a:spLocks noChangeArrowheads="1"/>
          </p:cNvSpPr>
          <p:nvPr/>
        </p:nvSpPr>
        <p:spPr bwMode="auto">
          <a:xfrm>
            <a:off x="3700083" y="104926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7"/>
          <p:cNvSpPr>
            <a:spLocks noChangeArrowheads="1"/>
          </p:cNvSpPr>
          <p:nvPr/>
        </p:nvSpPr>
        <p:spPr bwMode="auto">
          <a:xfrm>
            <a:off x="1871283" y="257326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8"/>
          <p:cNvSpPr>
            <a:spLocks noChangeArrowheads="1"/>
          </p:cNvSpPr>
          <p:nvPr/>
        </p:nvSpPr>
        <p:spPr bwMode="auto">
          <a:xfrm>
            <a:off x="5833683" y="165886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9"/>
          <p:cNvSpPr>
            <a:spLocks noChangeArrowheads="1"/>
          </p:cNvSpPr>
          <p:nvPr/>
        </p:nvSpPr>
        <p:spPr bwMode="auto">
          <a:xfrm>
            <a:off x="7586283" y="242086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575883" y="272566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2007808" y="261454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3836608" y="116674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3912808" y="276694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5605083" y="348766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15377" name="Text Box 15"/>
          <p:cNvSpPr txBox="1">
            <a:spLocks noChangeArrowheads="1"/>
          </p:cNvSpPr>
          <p:nvPr/>
        </p:nvSpPr>
        <p:spPr bwMode="auto">
          <a:xfrm>
            <a:off x="5970208" y="177634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7722808" y="253834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1109283" y="295426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 flipV="1">
            <a:off x="2252283" y="1430268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19"/>
          <p:cNvSpPr>
            <a:spLocks noChangeShapeType="1"/>
          </p:cNvSpPr>
          <p:nvPr/>
        </p:nvSpPr>
        <p:spPr bwMode="auto">
          <a:xfrm>
            <a:off x="2557083" y="295426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0"/>
          <p:cNvSpPr>
            <a:spLocks noChangeShapeType="1"/>
          </p:cNvSpPr>
          <p:nvPr/>
        </p:nvSpPr>
        <p:spPr bwMode="auto">
          <a:xfrm>
            <a:off x="2404683" y="3182868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>
            <a:off x="4385883" y="1582668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 flipV="1">
            <a:off x="6138483" y="2954268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3"/>
          <p:cNvSpPr>
            <a:spLocks noChangeShapeType="1"/>
          </p:cNvSpPr>
          <p:nvPr/>
        </p:nvSpPr>
        <p:spPr bwMode="auto">
          <a:xfrm>
            <a:off x="6443283" y="2192268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4"/>
          <p:cNvSpPr>
            <a:spLocks noChangeShapeType="1"/>
          </p:cNvSpPr>
          <p:nvPr/>
        </p:nvSpPr>
        <p:spPr bwMode="auto">
          <a:xfrm>
            <a:off x="4385883" y="3182868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25"/>
          <p:cNvSpPr txBox="1">
            <a:spLocks noChangeArrowheads="1"/>
          </p:cNvSpPr>
          <p:nvPr/>
        </p:nvSpPr>
        <p:spPr bwMode="auto">
          <a:xfrm>
            <a:off x="1134683" y="2114481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9900"/>
                </a:solidFill>
              </a:rPr>
              <a:t>$70</a:t>
            </a:r>
          </a:p>
        </p:txBody>
      </p:sp>
      <p:sp>
        <p:nvSpPr>
          <p:cNvPr id="15388" name="Text Box 26"/>
          <p:cNvSpPr txBox="1">
            <a:spLocks noChangeArrowheads="1"/>
          </p:cNvSpPr>
          <p:nvPr/>
        </p:nvSpPr>
        <p:spPr bwMode="auto">
          <a:xfrm>
            <a:off x="2252283" y="1352481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$80</a:t>
            </a:r>
          </a:p>
        </p:txBody>
      </p:sp>
      <p:sp>
        <p:nvSpPr>
          <p:cNvPr id="15389" name="Text Box 27"/>
          <p:cNvSpPr txBox="1">
            <a:spLocks noChangeArrowheads="1"/>
          </p:cNvSpPr>
          <p:nvPr/>
        </p:nvSpPr>
        <p:spPr bwMode="auto">
          <a:xfrm>
            <a:off x="4868483" y="97148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FF9900"/>
                </a:solidFill>
              </a:rPr>
              <a:t>$160</a:t>
            </a:r>
          </a:p>
        </p:txBody>
      </p:sp>
      <p:sp>
        <p:nvSpPr>
          <p:cNvPr id="15390" name="Text Box 28"/>
          <p:cNvSpPr txBox="1">
            <a:spLocks noChangeArrowheads="1"/>
          </p:cNvSpPr>
          <p:nvPr/>
        </p:nvSpPr>
        <p:spPr bwMode="auto">
          <a:xfrm>
            <a:off x="6656008" y="337654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5391" name="Text Box 29"/>
          <p:cNvSpPr txBox="1">
            <a:spLocks noChangeArrowheads="1"/>
          </p:cNvSpPr>
          <p:nvPr/>
        </p:nvSpPr>
        <p:spPr bwMode="auto">
          <a:xfrm>
            <a:off x="7052883" y="181126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5392" name="Text Box 30"/>
          <p:cNvSpPr txBox="1">
            <a:spLocks noChangeArrowheads="1"/>
          </p:cNvSpPr>
          <p:nvPr/>
        </p:nvSpPr>
        <p:spPr bwMode="auto">
          <a:xfrm>
            <a:off x="6900483" y="1581081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$70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20283" y="4249668"/>
            <a:ext cx="838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“Crashed” Project Total Cost =</a:t>
            </a:r>
            <a:r>
              <a:rPr lang="en-US" altLang="en-US" sz="2400" dirty="0">
                <a:solidFill>
                  <a:srgbClr val="FF9900"/>
                </a:solidFill>
              </a:rPr>
              <a:t> </a:t>
            </a:r>
            <a:r>
              <a:rPr lang="en-US" altLang="en-US" sz="2400" b="1" dirty="0">
                <a:solidFill>
                  <a:srgbClr val="FF9900"/>
                </a:solidFill>
              </a:rPr>
              <a:t>$70 </a:t>
            </a:r>
            <a:r>
              <a:rPr lang="en-US" altLang="en-US" sz="2400" dirty="0">
                <a:solidFill>
                  <a:srgbClr val="FF0000"/>
                </a:solidFill>
              </a:rPr>
              <a:t>+ $80 + </a:t>
            </a:r>
            <a:r>
              <a:rPr lang="en-US" altLang="en-US" sz="2400" b="1" dirty="0">
                <a:solidFill>
                  <a:srgbClr val="FF9900"/>
                </a:solidFill>
              </a:rPr>
              <a:t>$160 </a:t>
            </a:r>
            <a:r>
              <a:rPr lang="en-US" altLang="en-US" sz="2400" dirty="0">
                <a:solidFill>
                  <a:srgbClr val="FF0000"/>
                </a:solidFill>
              </a:rPr>
              <a:t>+ $70 + 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                                                     </a:t>
            </a:r>
            <a:r>
              <a:rPr lang="en-US" altLang="en-US" sz="2400" dirty="0">
                <a:solidFill>
                  <a:srgbClr val="00FFFF"/>
                </a:solidFill>
              </a:rPr>
              <a:t> </a:t>
            </a:r>
            <a:r>
              <a:rPr lang="en-US" altLang="en-US" sz="2400" dirty="0">
                <a:solidFill>
                  <a:srgbClr val="0482AA"/>
                </a:solidFill>
              </a:rPr>
              <a:t>$60 + $50 + $40 </a:t>
            </a:r>
            <a:r>
              <a:rPr lang="en-US" altLang="en-US" sz="2400" dirty="0"/>
              <a:t>= $530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575883" y="592068"/>
            <a:ext cx="329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Critical Path = 23 Days</a:t>
            </a:r>
          </a:p>
        </p:txBody>
      </p:sp>
      <p:sp>
        <p:nvSpPr>
          <p:cNvPr id="15395" name="Text Box 33"/>
          <p:cNvSpPr txBox="1">
            <a:spLocks noChangeArrowheads="1"/>
          </p:cNvSpPr>
          <p:nvPr/>
        </p:nvSpPr>
        <p:spPr bwMode="auto">
          <a:xfrm>
            <a:off x="1287083" y="242086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5396" name="Text Box 34"/>
          <p:cNvSpPr txBox="1">
            <a:spLocks noChangeArrowheads="1"/>
          </p:cNvSpPr>
          <p:nvPr/>
        </p:nvSpPr>
        <p:spPr bwMode="auto">
          <a:xfrm>
            <a:off x="2480883" y="165728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397" name="Text Box 35"/>
          <p:cNvSpPr txBox="1">
            <a:spLocks noChangeArrowheads="1"/>
          </p:cNvSpPr>
          <p:nvPr/>
        </p:nvSpPr>
        <p:spPr bwMode="auto">
          <a:xfrm>
            <a:off x="5173283" y="127628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9900"/>
                </a:solidFill>
              </a:rPr>
              <a:t>6</a:t>
            </a:r>
          </a:p>
        </p:txBody>
      </p:sp>
      <p:sp>
        <p:nvSpPr>
          <p:cNvPr id="15398" name="Text Box 36"/>
          <p:cNvSpPr txBox="1">
            <a:spLocks noChangeArrowheads="1"/>
          </p:cNvSpPr>
          <p:nvPr/>
        </p:nvSpPr>
        <p:spPr bwMode="auto">
          <a:xfrm>
            <a:off x="7052883" y="188588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399" name="Text Box 37"/>
          <p:cNvSpPr txBox="1">
            <a:spLocks noChangeArrowheads="1"/>
          </p:cNvSpPr>
          <p:nvPr/>
        </p:nvSpPr>
        <p:spPr bwMode="auto">
          <a:xfrm>
            <a:off x="2861883" y="2116068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$60</a:t>
            </a:r>
          </a:p>
        </p:txBody>
      </p:sp>
      <p:sp>
        <p:nvSpPr>
          <p:cNvPr id="15400" name="Text Box 38"/>
          <p:cNvSpPr txBox="1">
            <a:spLocks noChangeArrowheads="1"/>
          </p:cNvSpPr>
          <p:nvPr/>
        </p:nvSpPr>
        <p:spPr bwMode="auto">
          <a:xfrm>
            <a:off x="3471483" y="3487668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482AA"/>
                </a:solidFill>
              </a:rPr>
              <a:t>$50</a:t>
            </a:r>
          </a:p>
        </p:txBody>
      </p:sp>
      <p:sp>
        <p:nvSpPr>
          <p:cNvPr id="15401" name="Text Box 39"/>
          <p:cNvSpPr txBox="1">
            <a:spLocks noChangeArrowheads="1"/>
          </p:cNvSpPr>
          <p:nvPr/>
        </p:nvSpPr>
        <p:spPr bwMode="auto">
          <a:xfrm>
            <a:off x="6427408" y="3374956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$40</a:t>
            </a:r>
          </a:p>
        </p:txBody>
      </p:sp>
      <p:sp>
        <p:nvSpPr>
          <p:cNvPr id="15402" name="Text Box 40"/>
          <p:cNvSpPr txBox="1">
            <a:spLocks noChangeArrowheads="1"/>
          </p:cNvSpPr>
          <p:nvPr/>
        </p:nvSpPr>
        <p:spPr bwMode="auto">
          <a:xfrm>
            <a:off x="2938083" y="242086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10</a:t>
            </a:r>
          </a:p>
        </p:txBody>
      </p:sp>
      <p:sp>
        <p:nvSpPr>
          <p:cNvPr id="15403" name="Text Box 41"/>
          <p:cNvSpPr txBox="1">
            <a:spLocks noChangeArrowheads="1"/>
          </p:cNvSpPr>
          <p:nvPr/>
        </p:nvSpPr>
        <p:spPr bwMode="auto">
          <a:xfrm>
            <a:off x="3639758" y="3752781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482AA"/>
                </a:solidFill>
              </a:rPr>
              <a:t>11</a:t>
            </a:r>
          </a:p>
        </p:txBody>
      </p:sp>
      <p:sp>
        <p:nvSpPr>
          <p:cNvPr id="15404" name="Text Box 42"/>
          <p:cNvSpPr txBox="1">
            <a:spLocks noChangeArrowheads="1"/>
          </p:cNvSpPr>
          <p:nvPr/>
        </p:nvSpPr>
        <p:spPr bwMode="auto">
          <a:xfrm>
            <a:off x="6595683" y="371626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482AA"/>
                </a:solidFill>
              </a:rPr>
              <a:t>5</a:t>
            </a:r>
          </a:p>
        </p:txBody>
      </p:sp>
      <p:sp>
        <p:nvSpPr>
          <p:cNvPr id="15405" name="Text Box 43"/>
          <p:cNvSpPr txBox="1">
            <a:spLocks noChangeArrowheads="1"/>
          </p:cNvSpPr>
          <p:nvPr/>
        </p:nvSpPr>
        <p:spPr bwMode="auto">
          <a:xfrm>
            <a:off x="5088616" y="615881"/>
            <a:ext cx="3906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9900"/>
                </a:solidFill>
              </a:rPr>
              <a:t>“Crashed”Path = 20 Days</a:t>
            </a:r>
          </a:p>
        </p:txBody>
      </p:sp>
    </p:spTree>
    <p:extLst>
      <p:ext uri="{BB962C8B-B14F-4D97-AF65-F5344CB8AC3E}">
        <p14:creationId xmlns:p14="http://schemas.microsoft.com/office/powerpoint/2010/main" val="42530052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Project RESOURCE MODELS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3090041"/>
            <a:ext cx="7543800" cy="2480442"/>
          </a:xfrm>
        </p:spPr>
        <p:txBody>
          <a:bodyPr>
            <a:normAutofit/>
          </a:bodyPr>
          <a:lstStyle/>
          <a:p>
            <a:r>
              <a:rPr lang="en-US" sz="2400" i="1" dirty="0"/>
              <a:t>Project Managers must not only meet the Triple Constraint of time, money and functionality – </a:t>
            </a:r>
          </a:p>
          <a:p>
            <a:r>
              <a:rPr lang="en-US" sz="2400" i="1" dirty="0"/>
              <a:t>they must also balance their use of resources: equipment, facilities and PEOPLE.</a:t>
            </a:r>
          </a:p>
          <a:p>
            <a:endParaRPr lang="en-US" sz="2000" i="1" dirty="0"/>
          </a:p>
          <a:p>
            <a:r>
              <a:rPr lang="en-US" sz="1800" i="1" dirty="0">
                <a:solidFill>
                  <a:srgbClr val="C00000"/>
                </a:solidFill>
              </a:rPr>
              <a:t>(We will not cover this topic this term … but it is worth acknowledging!)</a:t>
            </a:r>
          </a:p>
        </p:txBody>
      </p:sp>
    </p:spTree>
    <p:extLst>
      <p:ext uri="{BB962C8B-B14F-4D97-AF65-F5344CB8AC3E}">
        <p14:creationId xmlns:p14="http://schemas.microsoft.com/office/powerpoint/2010/main" val="3579659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795717" y="5543043"/>
            <a:ext cx="7555264" cy="59543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The Resource Allocation Problem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127" y="499683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A shortcoming of most scheduling procedures is that they do not address the issues of resource utilization and availability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Scheduling procedures tend to focus on time rather than physical resources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Time itself is always a critical resource in project management, one that is </a:t>
            </a:r>
            <a:r>
              <a:rPr lang="en-US" altLang="en-US" i="1" dirty="0">
                <a:solidFill>
                  <a:srgbClr val="C00000"/>
                </a:solidFill>
              </a:rPr>
              <a:t>unique because it can neither be inventoried nor renewed</a:t>
            </a:r>
          </a:p>
        </p:txBody>
      </p:sp>
    </p:spTree>
    <p:extLst>
      <p:ext uri="{BB962C8B-B14F-4D97-AF65-F5344CB8AC3E}">
        <p14:creationId xmlns:p14="http://schemas.microsoft.com/office/powerpoint/2010/main" val="34083394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533" y="5543044"/>
            <a:ext cx="7514803" cy="65275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The Resource Allocation Problem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060" y="532051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dirty="0"/>
              <a:t>Schedules should be evaluated not merely in terms of meeting project milestones, but also in terms of the </a:t>
            </a:r>
            <a:r>
              <a:rPr lang="en-US" altLang="en-US" dirty="0">
                <a:solidFill>
                  <a:srgbClr val="C00000"/>
                </a:solidFill>
              </a:rPr>
              <a:t>timing</a:t>
            </a:r>
            <a:r>
              <a:rPr lang="en-US" altLang="en-US" dirty="0"/>
              <a:t> and use of scarce </a:t>
            </a:r>
            <a:r>
              <a:rPr lang="en-US" altLang="en-US" dirty="0">
                <a:solidFill>
                  <a:srgbClr val="C00000"/>
                </a:solidFill>
              </a:rPr>
              <a:t>resources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A fundamental measure of the project manager’s success in project management is the skill with which the trade-offs among performance, time, and cost are managed</a:t>
            </a:r>
          </a:p>
        </p:txBody>
      </p:sp>
    </p:spTree>
    <p:extLst>
      <p:ext uri="{BB962C8B-B14F-4D97-AF65-F5344CB8AC3E}">
        <p14:creationId xmlns:p14="http://schemas.microsoft.com/office/powerpoint/2010/main" val="3542013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80" y="5652286"/>
            <a:ext cx="7642253" cy="51923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The Resource Allocation Problem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4487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The extreme points of the relationship between time use and resource use are these:</a:t>
            </a:r>
          </a:p>
          <a:p>
            <a:pPr eaLnBrk="1" hangingPunct="1"/>
            <a:endParaRPr lang="en-US" altLang="en-US" sz="1400" dirty="0"/>
          </a:p>
          <a:p>
            <a:pPr lvl="1" eaLnBrk="1" hangingPunct="1"/>
            <a:r>
              <a:rPr lang="en-US" altLang="en-US" sz="2400" b="1" dirty="0">
                <a:solidFill>
                  <a:srgbClr val="C00000"/>
                </a:solidFill>
              </a:rPr>
              <a:t>Time Limited</a:t>
            </a:r>
            <a:r>
              <a:rPr lang="en-US" altLang="en-US" sz="2400" dirty="0">
                <a:solidFill>
                  <a:srgbClr val="C00000"/>
                </a:solidFill>
              </a:rPr>
              <a:t>: </a:t>
            </a:r>
            <a:r>
              <a:rPr lang="en-US" altLang="en-US" sz="2400" dirty="0"/>
              <a:t>The project must be finished by a certain time, using as few resources as possible.  </a:t>
            </a:r>
            <a:r>
              <a:rPr lang="en-US" altLang="en-US" sz="2400" i="1" dirty="0">
                <a:solidFill>
                  <a:srgbClr val="0070C0"/>
                </a:solidFill>
              </a:rPr>
              <a:t>But it is time, not resource usage, that is critical</a:t>
            </a:r>
          </a:p>
          <a:p>
            <a:pPr lvl="1" eaLnBrk="1" hangingPunct="1"/>
            <a:endParaRPr lang="en-US" altLang="en-US" sz="1400" dirty="0"/>
          </a:p>
          <a:p>
            <a:pPr lvl="1" eaLnBrk="1" hangingPunct="1"/>
            <a:r>
              <a:rPr lang="en-US" altLang="en-US" sz="2400" b="1" dirty="0">
                <a:solidFill>
                  <a:srgbClr val="C00000"/>
                </a:solidFill>
              </a:rPr>
              <a:t>Resource Limited</a:t>
            </a:r>
            <a:r>
              <a:rPr lang="en-US" altLang="en-US" sz="2400" dirty="0">
                <a:solidFill>
                  <a:srgbClr val="C00000"/>
                </a:solidFill>
              </a:rPr>
              <a:t>:  </a:t>
            </a:r>
            <a:r>
              <a:rPr lang="en-US" altLang="en-US" sz="2400" dirty="0"/>
              <a:t>The project must be finished as soon as possible, </a:t>
            </a:r>
            <a:r>
              <a:rPr lang="en-US" altLang="en-US" sz="2400" i="1" dirty="0">
                <a:solidFill>
                  <a:srgbClr val="0070C0"/>
                </a:solidFill>
              </a:rPr>
              <a:t>but without exceeding some specific level of resource usage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/>
              <a:t>or some general resource constraint</a:t>
            </a:r>
          </a:p>
        </p:txBody>
      </p:sp>
    </p:spTree>
    <p:extLst>
      <p:ext uri="{BB962C8B-B14F-4D97-AF65-F5344CB8AC3E}">
        <p14:creationId xmlns:p14="http://schemas.microsoft.com/office/powerpoint/2010/main" val="1983806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813" y="5737253"/>
            <a:ext cx="7527615" cy="4214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The Resource Allocation Problem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20" y="621064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If all three variables - time, cost, specifications - are fixed, the system is </a:t>
            </a:r>
            <a:r>
              <a:rPr lang="en-US" altLang="en-US" b="1" dirty="0">
                <a:solidFill>
                  <a:srgbClr val="C00000"/>
                </a:solidFill>
              </a:rPr>
              <a:t>“over-determined”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In this case, the project manager has lost all flexibility to perform the trade-offs that are so necessary to the successful completion of projects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A system-constrained task requires a fixed amount of time and known quantities of resources</a:t>
            </a:r>
          </a:p>
        </p:txBody>
      </p:sp>
    </p:spTree>
    <p:extLst>
      <p:ext uri="{BB962C8B-B14F-4D97-AF65-F5344CB8AC3E}">
        <p14:creationId xmlns:p14="http://schemas.microsoft.com/office/powerpoint/2010/main" val="13220858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64" y="5745345"/>
            <a:ext cx="7512780" cy="4214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/>
              <a:t>Resource Loading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64" y="394487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Resource loading describes the amounts of individual resources an existing schedule requires during specific time periods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The loads (requirements) of each resource type are listed as a function of time period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Resource loading gives a general understanding of the demands a project or set of projects will make on a firm’s resources:</a:t>
            </a:r>
          </a:p>
          <a:p>
            <a:pPr lvl="1" eaLnBrk="1" hangingPunct="1"/>
            <a:r>
              <a:rPr lang="en-US" altLang="en-US" sz="2200" dirty="0"/>
              <a:t>People</a:t>
            </a:r>
          </a:p>
          <a:p>
            <a:pPr lvl="1" eaLnBrk="1" hangingPunct="1"/>
            <a:r>
              <a:rPr lang="en-US" altLang="en-US" sz="2200" dirty="0"/>
              <a:t>Equipment / facilities</a:t>
            </a:r>
          </a:p>
        </p:txBody>
      </p:sp>
    </p:spTree>
    <p:extLst>
      <p:ext uri="{BB962C8B-B14F-4D97-AF65-F5344CB8AC3E}">
        <p14:creationId xmlns:p14="http://schemas.microsoft.com/office/powerpoint/2010/main" val="168601892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813" y="5729160"/>
            <a:ext cx="7470971" cy="445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Resource Loading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760" y="852360"/>
            <a:ext cx="83058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Looking early on at resource loading is an excellent guide for early, rough project planning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Because the project action plan is the source of information on activity precedencies, durations, and resources requirements, it is the primary input for both the project schedule and budget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The action plan links the schedule directly to specific demands for resources</a:t>
            </a: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8479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94" y="5053476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Proposal Preparation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632" y="669616"/>
            <a:ext cx="7543800" cy="3886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800" dirty="0"/>
              <a:t>Based on RFP</a:t>
            </a:r>
          </a:p>
          <a:p>
            <a:pPr lvl="1" eaLnBrk="1" hangingPunct="1"/>
            <a:r>
              <a:rPr lang="en-US" sz="2400" b="1" dirty="0"/>
              <a:t>Statement of Work (SOW)</a:t>
            </a:r>
          </a:p>
          <a:p>
            <a:pPr lvl="1" eaLnBrk="1" hangingPunct="1"/>
            <a:r>
              <a:rPr lang="en-US" sz="2400" b="1" dirty="0"/>
              <a:t>Statement of Objectives (SOO)</a:t>
            </a:r>
          </a:p>
          <a:p>
            <a:pPr lvl="1" eaLnBrk="1" hangingPunct="1"/>
            <a:r>
              <a:rPr lang="en-US" sz="2400" b="1" dirty="0"/>
              <a:t>Schedule</a:t>
            </a:r>
          </a:p>
          <a:p>
            <a:pPr lvl="1" eaLnBrk="1" hangingPunct="1"/>
            <a:r>
              <a:rPr lang="en-US" sz="2400" b="1" dirty="0"/>
              <a:t>Specifications</a:t>
            </a:r>
          </a:p>
          <a:p>
            <a:pPr lvl="1" eaLnBrk="1" hangingPunct="1"/>
            <a:r>
              <a:rPr lang="en-US" sz="2400" b="1" dirty="0"/>
              <a:t>Standard Clauses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377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349" y="5761528"/>
            <a:ext cx="7571447" cy="4389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Resource Loading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311" y="596788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/>
              <a:t>The PERT/CPM network technique can be modified to generate time-phased resource requirements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dirty="0"/>
              <a:t>The project manager must be aware of the ebbs and flows of usage for each input resource throughout the life of the project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dirty="0"/>
              <a:t>It is the project manager’s responsibility to ensure that the required resources, in the required amounts, are available when and where they are needed</a:t>
            </a:r>
          </a:p>
        </p:txBody>
      </p:sp>
    </p:spTree>
    <p:extLst>
      <p:ext uri="{BB962C8B-B14F-4D97-AF65-F5344CB8AC3E}">
        <p14:creationId xmlns:p14="http://schemas.microsoft.com/office/powerpoint/2010/main" val="1354098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87625" y="5850542"/>
            <a:ext cx="7498619" cy="32907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Resource Leveling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127" y="668942"/>
            <a:ext cx="83058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 leveling aims to minimize the period-by-period variations in resource loading by</a:t>
            </a:r>
            <a:r>
              <a:rPr lang="en-US" altLang="en-US" i="1" dirty="0"/>
              <a:t> </a:t>
            </a:r>
            <a:r>
              <a:rPr lang="en-US" altLang="en-US" b="1" i="1" dirty="0">
                <a:solidFill>
                  <a:srgbClr val="C00000"/>
                </a:solidFill>
              </a:rPr>
              <a:t>shifting tasks within their slack allowances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The purpose is to create a smoother distribution of resource usage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Advantages include:</a:t>
            </a:r>
            <a:r>
              <a:rPr lang="en-US" altLang="en-US" sz="3200" dirty="0"/>
              <a:t> 	</a:t>
            </a:r>
          </a:p>
          <a:p>
            <a:pPr lvl="1" eaLnBrk="1" hangingPunct="1"/>
            <a:r>
              <a:rPr lang="en-US" altLang="en-US" dirty="0"/>
              <a:t>Less hands-on management is required</a:t>
            </a:r>
          </a:p>
          <a:p>
            <a:pPr lvl="1" eaLnBrk="1" hangingPunct="1"/>
            <a:r>
              <a:rPr lang="en-US" altLang="en-US" dirty="0"/>
              <a:t>May be able to use a “just-in-time” inventory policy</a:t>
            </a:r>
          </a:p>
        </p:txBody>
      </p:sp>
    </p:spTree>
    <p:extLst>
      <p:ext uri="{BB962C8B-B14F-4D97-AF65-F5344CB8AC3E}">
        <p14:creationId xmlns:p14="http://schemas.microsoft.com/office/powerpoint/2010/main" val="529165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44390" y="454388"/>
            <a:ext cx="4652922" cy="5517534"/>
            <a:chOff x="2039193" y="366684"/>
            <a:chExt cx="4814761" cy="6129912"/>
          </a:xfrm>
        </p:grpSpPr>
        <p:pic>
          <p:nvPicPr>
            <p:cNvPr id="25603" name="Picture 1" descr="FG_14_007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032" y="366684"/>
              <a:ext cx="4740922" cy="4348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" descr="FG_14_01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193" y="4243393"/>
              <a:ext cx="4814761" cy="225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3193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1999" y="5219362"/>
            <a:ext cx="7588981" cy="9528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b="1" dirty="0">
                <a:latin typeface="Verdana" pitchFamily="-1" charset="0"/>
              </a:rPr>
              <a:t>Figure 14-12   </a:t>
            </a:r>
            <a:r>
              <a:rPr lang="en-US" sz="1400" dirty="0">
                <a:latin typeface="Verdana" pitchFamily="-1" charset="0"/>
              </a:rPr>
              <a:t>Adjusted schedule and worker-level profile for house project.</a:t>
            </a:r>
          </a:p>
        </p:txBody>
      </p:sp>
      <p:pic>
        <p:nvPicPr>
          <p:cNvPr id="30723" name="Picture 1" descr="FG_14_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14" y="466360"/>
            <a:ext cx="44259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036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28" y="5753437"/>
            <a:ext cx="7543800" cy="42955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Resource Leveling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495" y="378303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When resources are leveled, the associated </a:t>
            </a:r>
            <a:r>
              <a:rPr lang="en-US" altLang="en-US" b="1" dirty="0">
                <a:solidFill>
                  <a:srgbClr val="C00000"/>
                </a:solidFill>
              </a:rPr>
              <a:t>period-to-period costs </a:t>
            </a:r>
            <a:r>
              <a:rPr lang="en-US" altLang="en-US" dirty="0"/>
              <a:t>also tend to be leveled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The project manager must be aware of the cash flows associated with the project and of the means of shifting them in ways that are useful to the parent firm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Resource leveling is a procedure that can be used for almost all projects, whether or not resources are constrained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85420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905" y="5737253"/>
            <a:ext cx="7495247" cy="48619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Constrained Resource Scheduling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51" y="596788"/>
            <a:ext cx="83058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There are two fundamental approaches to constrained allocation problems:</a:t>
            </a:r>
          </a:p>
          <a:p>
            <a:pPr lvl="1" eaLnBrk="1" hangingPunct="1"/>
            <a:endParaRPr lang="en-US" altLang="en-US" sz="1400" dirty="0"/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Heuristic</a:t>
            </a:r>
            <a:r>
              <a:rPr lang="en-US" altLang="en-US" sz="2200" dirty="0">
                <a:solidFill>
                  <a:srgbClr val="C00000"/>
                </a:solidFill>
              </a:rPr>
              <a:t> </a:t>
            </a:r>
            <a:r>
              <a:rPr lang="en-US" altLang="en-US" sz="2200" dirty="0"/>
              <a:t>approaches employ rules of thumb that have been found to work reasonably well in similar situations</a:t>
            </a:r>
          </a:p>
          <a:p>
            <a:pPr lvl="1" eaLnBrk="1" hangingPunct="1"/>
            <a:endParaRPr lang="en-US" altLang="en-US" sz="1300" dirty="0"/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Optimization</a:t>
            </a:r>
            <a:r>
              <a:rPr lang="en-US" altLang="en-US" sz="2200" dirty="0">
                <a:solidFill>
                  <a:srgbClr val="C00000"/>
                </a:solidFill>
              </a:rPr>
              <a:t> </a:t>
            </a:r>
            <a:r>
              <a:rPr lang="en-US" altLang="en-US" sz="2200" dirty="0"/>
              <a:t>approaches seek the best solutions but are far more limited in their ability to handle complex situations and large problems</a:t>
            </a:r>
          </a:p>
        </p:txBody>
      </p:sp>
    </p:spTree>
    <p:extLst>
      <p:ext uri="{BB962C8B-B14F-4D97-AF65-F5344CB8AC3E}">
        <p14:creationId xmlns:p14="http://schemas.microsoft.com/office/powerpoint/2010/main" val="126865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99089" y="5558554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Heuristic Methods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4602"/>
            <a:ext cx="8153400" cy="4800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Heuristic approaches to constrained resource scheduling problems are in wide, general use for at least two reasons:</a:t>
            </a:r>
          </a:p>
          <a:p>
            <a:pPr lvl="1" eaLnBrk="1" hangingPunct="1"/>
            <a:r>
              <a:rPr lang="en-US" altLang="en-US" sz="2200" dirty="0"/>
              <a:t>They are the only feasible methods of attacking the large, nonlinear, complex problems that tend to occur in the real world of project management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/>
              <a:t>While the schedules that heuristics generate may not be optimal, they are usually quite good- certainly good enough for most purposes</a:t>
            </a:r>
          </a:p>
        </p:txBody>
      </p:sp>
    </p:spTree>
    <p:extLst>
      <p:ext uri="{BB962C8B-B14F-4D97-AF65-F5344CB8AC3E}">
        <p14:creationId xmlns:p14="http://schemas.microsoft.com/office/powerpoint/2010/main" val="716641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787625" y="5748042"/>
            <a:ext cx="7772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Heuristic Methods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483" y="397859"/>
            <a:ext cx="83820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Most heuristic solution methods start with the PERT/CPM schedule and analyze resource usage period by period, resource by resource</a:t>
            </a:r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dirty="0"/>
              <a:t>In a period when the available supply of a resource is exceeded, the heuristic examines the tasks in that period and allocates the scarce resource to them sequentially, according to some priority rule</a:t>
            </a:r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dirty="0"/>
              <a:t>Technological necessities always take precedence</a:t>
            </a:r>
          </a:p>
        </p:txBody>
      </p:sp>
    </p:spTree>
    <p:extLst>
      <p:ext uri="{BB962C8B-B14F-4D97-AF65-F5344CB8AC3E}">
        <p14:creationId xmlns:p14="http://schemas.microsoft.com/office/powerpoint/2010/main" val="1898302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795716" y="5510002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Heuristic Methods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3959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Common priority rules:</a:t>
            </a:r>
          </a:p>
          <a:p>
            <a:pPr lvl="1" eaLnBrk="1" hangingPunct="1"/>
            <a:r>
              <a:rPr lang="en-US" altLang="en-US" dirty="0"/>
              <a:t>As soon as possible</a:t>
            </a:r>
          </a:p>
          <a:p>
            <a:pPr lvl="1" eaLnBrk="1" hangingPunct="1"/>
            <a:r>
              <a:rPr lang="en-US" altLang="en-US" dirty="0"/>
              <a:t>As late as possible</a:t>
            </a:r>
          </a:p>
          <a:p>
            <a:pPr lvl="1" eaLnBrk="1" hangingPunct="1"/>
            <a:r>
              <a:rPr lang="en-US" altLang="en-US" dirty="0"/>
              <a:t>Shortest task first</a:t>
            </a:r>
          </a:p>
          <a:p>
            <a:pPr lvl="1" eaLnBrk="1" hangingPunct="1"/>
            <a:r>
              <a:rPr lang="en-US" altLang="en-US" dirty="0"/>
              <a:t>Most resources first</a:t>
            </a:r>
          </a:p>
          <a:p>
            <a:pPr lvl="1" eaLnBrk="1" hangingPunct="1"/>
            <a:r>
              <a:rPr lang="en-US" altLang="en-US" dirty="0"/>
              <a:t>Minimum slack first</a:t>
            </a:r>
          </a:p>
          <a:p>
            <a:pPr lvl="1" eaLnBrk="1" hangingPunct="1"/>
            <a:r>
              <a:rPr lang="en-US" altLang="en-US" dirty="0"/>
              <a:t>Most critical followers</a:t>
            </a:r>
          </a:p>
          <a:p>
            <a:pPr lvl="1" eaLnBrk="1" hangingPunct="1"/>
            <a:r>
              <a:rPr lang="en-US" altLang="en-US" dirty="0"/>
              <a:t>Most successors</a:t>
            </a:r>
          </a:p>
          <a:p>
            <a:pPr lvl="1" eaLnBrk="1" hangingPunct="1"/>
            <a:r>
              <a:rPr lang="en-US" altLang="en-US" dirty="0"/>
              <a:t>Arbitrary</a:t>
            </a:r>
          </a:p>
        </p:txBody>
      </p:sp>
    </p:spTree>
    <p:extLst>
      <p:ext uri="{BB962C8B-B14F-4D97-AF65-F5344CB8AC3E}">
        <p14:creationId xmlns:p14="http://schemas.microsoft.com/office/powerpoint/2010/main" val="4035447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904" y="5404805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Optimizing Methods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432" y="536771"/>
            <a:ext cx="82296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The methods to find an optimal solution to the constrained resource scheduling problem fall into two categories: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Mathematical programming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Enumeration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sz="1400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Mathematical programming can be thought of as linear programming (LP) for the most part</a:t>
            </a:r>
          </a:p>
        </p:txBody>
      </p:sp>
    </p:spTree>
    <p:extLst>
      <p:ext uri="{BB962C8B-B14F-4D97-AF65-F5344CB8AC3E}">
        <p14:creationId xmlns:p14="http://schemas.microsoft.com/office/powerpoint/2010/main" val="11191331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5397388"/>
            <a:ext cx="7572796" cy="774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200" b="1" dirty="0">
                <a:latin typeface="Verdana" pitchFamily="-1" charset="0"/>
              </a:rPr>
              <a:t>Figure 14-3   </a:t>
            </a:r>
            <a:r>
              <a:rPr lang="en-US" sz="1200" dirty="0">
                <a:latin typeface="Verdana" pitchFamily="-1" charset="0"/>
              </a:rPr>
              <a:t>Typical organization chart for a major proposal. </a:t>
            </a:r>
            <a:br>
              <a:rPr lang="en-US" sz="1200" dirty="0">
                <a:latin typeface="Verdana" pitchFamily="-1" charset="0"/>
              </a:rPr>
            </a:br>
            <a:r>
              <a:rPr lang="en-US" sz="1200" dirty="0">
                <a:latin typeface="Verdana" pitchFamily="-1" charset="0"/>
              </a:rPr>
              <a:t>(Adapted from Harold </a:t>
            </a:r>
            <a:r>
              <a:rPr lang="en-US" sz="1200" dirty="0" err="1">
                <a:latin typeface="Verdana" pitchFamily="-1" charset="0"/>
              </a:rPr>
              <a:t>Kerzner</a:t>
            </a:r>
            <a:r>
              <a:rPr lang="en-US" sz="1200" dirty="0">
                <a:latin typeface="Verdana" pitchFamily="-1" charset="0"/>
              </a:rPr>
              <a:t>, </a:t>
            </a:r>
            <a:r>
              <a:rPr lang="en-US" sz="1200" i="1" dirty="0">
                <a:latin typeface="Verdana" pitchFamily="-1" charset="0"/>
              </a:rPr>
              <a:t>Project Management: A Systems Approach to Planning, Scheduling, and Controlling</a:t>
            </a:r>
            <a:r>
              <a:rPr lang="en-US" sz="1200" dirty="0">
                <a:latin typeface="Verdana" pitchFamily="-1" charset="0"/>
              </a:rPr>
              <a:t>, 2nd ed., Van </a:t>
            </a:r>
            <a:r>
              <a:rPr lang="en-US" sz="1200" dirty="0" err="1">
                <a:latin typeface="Verdana" pitchFamily="-1" charset="0"/>
              </a:rPr>
              <a:t>Nostrand</a:t>
            </a:r>
            <a:r>
              <a:rPr lang="en-US" sz="1200" dirty="0">
                <a:latin typeface="Verdana" pitchFamily="-1" charset="0"/>
              </a:rPr>
              <a:t> Reinhold, Inc., New York, 1984, p. 823.)</a:t>
            </a:r>
          </a:p>
        </p:txBody>
      </p:sp>
      <p:pic>
        <p:nvPicPr>
          <p:cNvPr id="19459" name="Picture 1" descr="FG_14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8" y="1557240"/>
            <a:ext cx="82296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811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813" y="5364345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Optimizing Methods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591" y="535423"/>
            <a:ext cx="81534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Linear programming is usually not feasible for reasonably large projects where there may be a dozen resources and thousands of activities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In the late 1960s and early 1970s, limited enumeration techniques were applied to the constrained resource problem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Tree search, and branch and bound methods were devised to handle up to five resources and 200 activities</a:t>
            </a:r>
          </a:p>
        </p:txBody>
      </p:sp>
    </p:spTree>
    <p:extLst>
      <p:ext uri="{BB962C8B-B14F-4D97-AF65-F5344CB8AC3E}">
        <p14:creationId xmlns:p14="http://schemas.microsoft.com/office/powerpoint/2010/main" val="2744891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95086"/>
            <a:ext cx="7543800" cy="977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Optimizing Methods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98494"/>
            <a:ext cx="7543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Mathematical Programming formulations require: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An objective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series of constraints (linear / integer)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lot of time for a problem of medium size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Another, more recent method is Evolutionary Programming: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Still require an objective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Still need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But give </a:t>
            </a:r>
            <a:r>
              <a:rPr lang="en-US" altLang="en-US" dirty="0">
                <a:solidFill>
                  <a:srgbClr val="C00000"/>
                </a:solidFill>
              </a:rPr>
              <a:t>good</a:t>
            </a:r>
            <a:r>
              <a:rPr lang="en-US" altLang="en-US" dirty="0"/>
              <a:t> solutions in a </a:t>
            </a:r>
            <a:r>
              <a:rPr lang="en-US" altLang="en-US" dirty="0">
                <a:solidFill>
                  <a:srgbClr val="C00000"/>
                </a:solidFill>
              </a:rPr>
              <a:t>reasonable time</a:t>
            </a:r>
          </a:p>
        </p:txBody>
      </p:sp>
    </p:spTree>
    <p:extLst>
      <p:ext uri="{BB962C8B-B14F-4D97-AF65-F5344CB8AC3E}">
        <p14:creationId xmlns:p14="http://schemas.microsoft.com/office/powerpoint/2010/main" val="1166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5384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Potential Problems When NOT Using PM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7" y="1083733"/>
            <a:ext cx="75438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Excessive work loads</a:t>
            </a:r>
          </a:p>
          <a:p>
            <a:pPr eaLnBrk="1" hangingPunct="1"/>
            <a:r>
              <a:rPr lang="en-US" dirty="0"/>
              <a:t>Cost overruns</a:t>
            </a:r>
          </a:p>
          <a:p>
            <a:pPr eaLnBrk="1" hangingPunct="1"/>
            <a:r>
              <a:rPr lang="en-US" dirty="0"/>
              <a:t>Staffing conflicts</a:t>
            </a:r>
          </a:p>
          <a:p>
            <a:pPr eaLnBrk="1" hangingPunct="1"/>
            <a:r>
              <a:rPr lang="en-US" dirty="0"/>
              <a:t>Scope of project changes</a:t>
            </a:r>
          </a:p>
          <a:p>
            <a:pPr eaLnBrk="1" hangingPunct="1"/>
            <a:r>
              <a:rPr lang="en-US" dirty="0"/>
              <a:t>Work redone or duplicated</a:t>
            </a:r>
          </a:p>
          <a:p>
            <a:pPr eaLnBrk="1" hangingPunct="1"/>
            <a:r>
              <a:rPr lang="en-US" dirty="0"/>
              <a:t>Insufficient resources</a:t>
            </a:r>
          </a:p>
          <a:p>
            <a:pPr eaLnBrk="1" hangingPunct="1"/>
            <a:r>
              <a:rPr lang="en-US" dirty="0"/>
              <a:t>Missed deadlines</a:t>
            </a:r>
          </a:p>
        </p:txBody>
      </p:sp>
    </p:spTree>
    <p:extLst>
      <p:ext uri="{BB962C8B-B14F-4D97-AF65-F5344CB8AC3E}">
        <p14:creationId xmlns:p14="http://schemas.microsoft.com/office/powerpoint/2010/main" val="694478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7199</TotalTime>
  <Words>4436</Words>
  <Application>Microsoft Office PowerPoint</Application>
  <PresentationFormat>On-screen Show (4:3)</PresentationFormat>
  <Paragraphs>1035</Paragraphs>
  <Slides>82</Slides>
  <Notes>2</Notes>
  <HiddenSlides>18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Book Antiqua</vt:lpstr>
      <vt:lpstr>Calibri</vt:lpstr>
      <vt:lpstr>Cambria Math</vt:lpstr>
      <vt:lpstr>Times New Roman</vt:lpstr>
      <vt:lpstr>Verdana</vt:lpstr>
      <vt:lpstr>Wingdings</vt:lpstr>
      <vt:lpstr>NewsPrint</vt:lpstr>
      <vt:lpstr>Equation</vt:lpstr>
      <vt:lpstr>IENG 366</vt:lpstr>
      <vt:lpstr>Project management</vt:lpstr>
      <vt:lpstr>Triple Constraint of a Project</vt:lpstr>
      <vt:lpstr>Figure 14-2   Phases in winning new contracts in a project-oriented business.  (From Hans J. Thamhain, Engineering Project Management, © John Wiley &amp; Sons, Inc., New York, 1984, p. 55. Reprinted by permission of John Wiley &amp; Sons, Inc.)</vt:lpstr>
      <vt:lpstr>Project Proposal Process</vt:lpstr>
      <vt:lpstr>Project Proposal Process</vt:lpstr>
      <vt:lpstr>Proposal Preparation</vt:lpstr>
      <vt:lpstr>Figure 14-3   Typical organization chart for a major proposal.  (Adapted from Harold Kerzner, Project Management: A Systems Approach to Planning, Scheduling, and Controlling, 2nd ed., Van Nostrand Reinhold, Inc., New York, 1984, p. 823.)</vt:lpstr>
      <vt:lpstr>Potential Problems When NOT Using PM</vt:lpstr>
      <vt:lpstr>Project Management Life Cycle</vt:lpstr>
      <vt:lpstr>Scope the Project</vt:lpstr>
      <vt:lpstr>Develop Detailed Plan</vt:lpstr>
      <vt:lpstr>Project Planning Tools</vt:lpstr>
      <vt:lpstr>Work Breakdown Structure</vt:lpstr>
      <vt:lpstr>WBS Example</vt:lpstr>
      <vt:lpstr>Pizza WBS</vt:lpstr>
      <vt:lpstr>Scheduling</vt:lpstr>
      <vt:lpstr>Gantt Chart (or bar chart)</vt:lpstr>
      <vt:lpstr>Gantt Chart</vt:lpstr>
      <vt:lpstr>Gantt Progress Tracking</vt:lpstr>
      <vt:lpstr>Schedule Management Issues </vt:lpstr>
      <vt:lpstr>Gantt Charts - Summary</vt:lpstr>
      <vt:lpstr>Gantt Charts - Summary</vt:lpstr>
      <vt:lpstr>Project NETWORK MODELS</vt:lpstr>
      <vt:lpstr>Network Techniques: PERT and CPM</vt:lpstr>
      <vt:lpstr>Network Techniques: PERT and CPM</vt:lpstr>
      <vt:lpstr>Scheduling Terminology</vt:lpstr>
      <vt:lpstr>Scheduling Terminology</vt:lpstr>
      <vt:lpstr> Scheduling Terminology</vt:lpstr>
      <vt:lpstr>Drawing Networks</vt:lpstr>
      <vt:lpstr>Hypothetical Network</vt:lpstr>
      <vt:lpstr>AOA Network Building Blocks</vt:lpstr>
      <vt:lpstr>AOA – Activities Defined</vt:lpstr>
      <vt:lpstr>Partial AOA Network – Dependencies</vt:lpstr>
      <vt:lpstr>Partial AOA Network</vt:lpstr>
      <vt:lpstr>Full AOA Network</vt:lpstr>
      <vt:lpstr>PERT: Activity-on-Node Network Fundamentals</vt:lpstr>
      <vt:lpstr>PERT: Activity on Node Notation</vt:lpstr>
      <vt:lpstr>PERT: Calculating ES and EF</vt:lpstr>
      <vt:lpstr>PERT: Calculating LS and LF</vt:lpstr>
      <vt:lpstr>PERT: Critical Path Example </vt:lpstr>
      <vt:lpstr>PERT: Critical Path Management</vt:lpstr>
      <vt:lpstr>PERT Activity Calculation</vt:lpstr>
      <vt:lpstr>PERT Activity Times &amp; Variances</vt:lpstr>
      <vt:lpstr>PERT  Schedule Probability</vt:lpstr>
      <vt:lpstr>Variance of Activity Estimates</vt:lpstr>
      <vt:lpstr>Figure 14-10   Normal probability distribution of project critical path.</vt:lpstr>
      <vt:lpstr>PowerPoint Presentation</vt:lpstr>
      <vt:lpstr>Z Table:  Note P(-z) = P(1 - z)</vt:lpstr>
      <vt:lpstr>CRASHING ProjectS</vt:lpstr>
      <vt:lpstr>Project Management Triple Constraint</vt:lpstr>
      <vt:lpstr>Critical Path Method - Crashing a Project</vt:lpstr>
      <vt:lpstr>Critical Path Method - Crashing a Project</vt:lpstr>
      <vt:lpstr>Critical Path Method - Crashing a Project</vt:lpstr>
      <vt:lpstr>Crashing – Sample Network</vt:lpstr>
      <vt:lpstr>Crashing – An Example</vt:lpstr>
      <vt:lpstr>Crashing – An Example</vt:lpstr>
      <vt:lpstr>Crashing – Sample Network</vt:lpstr>
      <vt:lpstr>Crashing – An Example</vt:lpstr>
      <vt:lpstr>Crashing – Sample Network</vt:lpstr>
      <vt:lpstr>Crashing – An Example</vt:lpstr>
      <vt:lpstr>Crashing – Sample Network</vt:lpstr>
      <vt:lpstr>Project RESOURCE MODELS</vt:lpstr>
      <vt:lpstr>The Resource Allocation Problem</vt:lpstr>
      <vt:lpstr>The Resource Allocation Problem</vt:lpstr>
      <vt:lpstr>The Resource Allocation Problem</vt:lpstr>
      <vt:lpstr>The Resource Allocation Problem</vt:lpstr>
      <vt:lpstr>Resource Loading</vt:lpstr>
      <vt:lpstr>Resource Loading</vt:lpstr>
      <vt:lpstr>Resource Loading</vt:lpstr>
      <vt:lpstr>Resource Leveling</vt:lpstr>
      <vt:lpstr>PowerPoint Presentation</vt:lpstr>
      <vt:lpstr>Figure 14-12   Adjusted schedule and worker-level profile for house project.</vt:lpstr>
      <vt:lpstr>Resource Leveling</vt:lpstr>
      <vt:lpstr>Constrained Resource Scheduling</vt:lpstr>
      <vt:lpstr>Heuristic Methods</vt:lpstr>
      <vt:lpstr>Heuristic Methods</vt:lpstr>
      <vt:lpstr>Heuristic Methods</vt:lpstr>
      <vt:lpstr>Optimizing Methods</vt:lpstr>
      <vt:lpstr>Optimizing Methods</vt:lpstr>
      <vt:lpstr>Optimizing Methods</vt:lpstr>
      <vt:lpstr>IENG 366  Engineering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14</dc:title>
  <dc:creator>Jensen, Dean H.</dc:creator>
  <cp:lastModifiedBy>Jensen, Dean H.</cp:lastModifiedBy>
  <cp:revision>283</cp:revision>
  <cp:lastPrinted>2017-04-04T13:46:47Z</cp:lastPrinted>
  <dcterms:created xsi:type="dcterms:W3CDTF">2017-01-11T23:00:27Z</dcterms:created>
  <dcterms:modified xsi:type="dcterms:W3CDTF">2020-04-07T01:47:58Z</dcterms:modified>
</cp:coreProperties>
</file>