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585" r:id="rId3"/>
    <p:sldId id="621" r:id="rId4"/>
    <p:sldId id="625" r:id="rId5"/>
    <p:sldId id="626" r:id="rId6"/>
    <p:sldId id="627" r:id="rId7"/>
    <p:sldId id="628" r:id="rId8"/>
    <p:sldId id="634" r:id="rId9"/>
    <p:sldId id="638" r:id="rId10"/>
    <p:sldId id="639" r:id="rId11"/>
    <p:sldId id="640" r:id="rId12"/>
    <p:sldId id="661" r:id="rId13"/>
    <p:sldId id="662" r:id="rId14"/>
    <p:sldId id="663" r:id="rId15"/>
    <p:sldId id="664" r:id="rId16"/>
    <p:sldId id="642" r:id="rId17"/>
    <p:sldId id="660" r:id="rId18"/>
    <p:sldId id="656" r:id="rId19"/>
    <p:sldId id="652" r:id="rId20"/>
    <p:sldId id="653" r:id="rId21"/>
    <p:sldId id="654" r:id="rId22"/>
    <p:sldId id="655" r:id="rId23"/>
    <p:sldId id="658" r:id="rId24"/>
    <p:sldId id="659" r:id="rId25"/>
    <p:sldId id="657" r:id="rId26"/>
    <p:sldId id="647" r:id="rId27"/>
    <p:sldId id="648" r:id="rId28"/>
    <p:sldId id="649" r:id="rId29"/>
    <p:sldId id="665" r:id="rId30"/>
    <p:sldId id="30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B3A369"/>
    <a:srgbClr val="AD0101"/>
    <a:srgbClr val="00FF00"/>
    <a:srgbClr val="0482AA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TM 720:  Statistical Process Control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2002-2006  D.H. Jensen &amp; R.C. Wurl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4DDF8D-B29A-424E-A973-EFE9DEED300A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TM 720:  Statistical Process Control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2002-2006  D.H. Jensen &amp; R.C. Wurl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AA2D1A-9FC0-4BF0-BDFC-8830780E80A2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TM 720:  Statistical Process Control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2002-2006  D.H. Jensen &amp; R.C. Wurl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EFB147-F984-492B-A9F6-E58C2AF3F77D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TM 720:  Statistical Process Control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2002-2006  D.H. Jensen &amp; R.C. Wurl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5738AA4-F02E-49E1-B3D5-DDAABD76EEFE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64657AF-24EE-42E8-B744-1D3C206395A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724400"/>
            <a:ext cx="7564315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Managing </a:t>
            </a:r>
            <a:r>
              <a:rPr lang="en-US"/>
              <a:t>Production Operations</a:t>
            </a:r>
            <a:endParaRPr lang="en-US" dirty="0"/>
          </a:p>
          <a:p>
            <a:r>
              <a:rPr lang="en-US" dirty="0"/>
              <a:t>Reading:  pp. 279 – 299.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49014" y="5008179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Baldrige / ISO Difference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779" y="1030013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Baldrige criteria focuses on results and continuous improvement</a:t>
            </a:r>
            <a:br>
              <a:rPr lang="en-US" sz="2800" dirty="0"/>
            </a:br>
            <a:endParaRPr lang="en-US" sz="2800" dirty="0"/>
          </a:p>
          <a:p>
            <a:pPr eaLnBrk="1" hangingPunct="1"/>
            <a:r>
              <a:rPr lang="en-US" sz="2800" dirty="0"/>
              <a:t>ISO helps determine what is needed to maintain an efficient quality conformance system</a:t>
            </a:r>
          </a:p>
        </p:txBody>
      </p:sp>
    </p:spTree>
    <p:extLst>
      <p:ext uri="{BB962C8B-B14F-4D97-AF65-F5344CB8AC3E}">
        <p14:creationId xmlns:p14="http://schemas.microsoft.com/office/powerpoint/2010/main" val="214048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07420"/>
            <a:ext cx="7583214" cy="6647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Basic Requirements of Quality Improvement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021" y="538654"/>
            <a:ext cx="7543800" cy="512642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Management commitment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Focus on customer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Internal or external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Any person receiving the output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Continuous improvement of processes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Utilization of entire work force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Performance measures for the processes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Use of a rational, verifiable, improvement process: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Measure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Analyze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Improve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98951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400113" y="633249"/>
            <a:ext cx="3149600" cy="2135188"/>
          </a:xfrm>
          <a:prstGeom prst="rect">
            <a:avLst/>
          </a:prstGeom>
          <a:solidFill>
            <a:srgbClr val="E4D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937" y="5391806"/>
            <a:ext cx="7751379" cy="8014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Quality:  Understanding Process Variation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020" y="727842"/>
            <a:ext cx="3286125" cy="4632434"/>
          </a:xfrm>
        </p:spPr>
        <p:txBody>
          <a:bodyPr>
            <a:normAutofit lnSpcReduction="10000"/>
          </a:bodyPr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altLang="en-US" dirty="0"/>
              <a:t>Three Aspects: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Location</a:t>
            </a: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800" dirty="0"/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Spread</a:t>
            </a: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800" dirty="0"/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Shape</a:t>
            </a:r>
          </a:p>
          <a:p>
            <a:pPr marL="1081088" lvl="2" indent="-166688" eaLnBrk="1" hangingPunct="1">
              <a:lnSpc>
                <a:spcPct val="90000"/>
              </a:lnSpc>
            </a:pPr>
            <a:endParaRPr lang="en-US" altLang="en-US" dirty="0"/>
          </a:p>
          <a:p>
            <a:pPr marL="231775" indent="-231775" eaLnBrk="1" hangingPunct="1">
              <a:lnSpc>
                <a:spcPct val="90000"/>
              </a:lnSpc>
            </a:pPr>
            <a:r>
              <a:rPr lang="en-US" altLang="en-US" dirty="0"/>
              <a:t>Variability is inherent in all processes. 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altLang="en-US" dirty="0"/>
          </a:p>
          <a:p>
            <a:pPr marL="231775" indent="-231775" eaLnBrk="1" hangingPunct="1">
              <a:lnSpc>
                <a:spcPct val="90000"/>
              </a:lnSpc>
            </a:pPr>
            <a:r>
              <a:rPr lang="en-US" altLang="en-US" dirty="0"/>
              <a:t>SPC helps to: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Quantify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Communicate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dirty="0"/>
              <a:t>Make Decisions</a:t>
            </a:r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4817626" y="845974"/>
            <a:ext cx="1863725" cy="425450"/>
            <a:chOff x="2991" y="1642"/>
            <a:chExt cx="1285" cy="268"/>
          </a:xfrm>
        </p:grpSpPr>
        <p:grpSp>
          <p:nvGrpSpPr>
            <p:cNvPr id="18462" name="Group 5"/>
            <p:cNvGrpSpPr>
              <a:grpSpLocks/>
            </p:cNvGrpSpPr>
            <p:nvPr/>
          </p:nvGrpSpPr>
          <p:grpSpPr bwMode="auto">
            <a:xfrm>
              <a:off x="2991" y="1646"/>
              <a:ext cx="779" cy="264"/>
              <a:chOff x="1261" y="6192"/>
              <a:chExt cx="5788" cy="2602"/>
            </a:xfrm>
          </p:grpSpPr>
          <p:sp>
            <p:nvSpPr>
              <p:cNvPr id="18468" name="Freeform 6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7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Line 8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9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Freeform 10"/>
            <p:cNvSpPr>
              <a:spLocks/>
            </p:cNvSpPr>
            <p:nvPr/>
          </p:nvSpPr>
          <p:spPr bwMode="auto">
            <a:xfrm>
              <a:off x="3498" y="1643"/>
              <a:ext cx="778" cy="229"/>
            </a:xfrm>
            <a:custGeom>
              <a:avLst/>
              <a:gdLst>
                <a:gd name="T0" fmla="*/ 0 w 5788"/>
                <a:gd name="T1" fmla="*/ 23 h 2251"/>
                <a:gd name="T2" fmla="*/ 0 w 5788"/>
                <a:gd name="T3" fmla="*/ 22 h 2251"/>
                <a:gd name="T4" fmla="*/ 8 w 5788"/>
                <a:gd name="T5" fmla="*/ 22 h 2251"/>
                <a:gd name="T6" fmla="*/ 13 w 5788"/>
                <a:gd name="T7" fmla="*/ 21 h 2251"/>
                <a:gd name="T8" fmla="*/ 21 w 5788"/>
                <a:gd name="T9" fmla="*/ 17 h 2251"/>
                <a:gd name="T10" fmla="*/ 26 w 5788"/>
                <a:gd name="T11" fmla="*/ 15 h 2251"/>
                <a:gd name="T12" fmla="*/ 34 w 5788"/>
                <a:gd name="T13" fmla="*/ 8 h 2251"/>
                <a:gd name="T14" fmla="*/ 39 w 5788"/>
                <a:gd name="T15" fmla="*/ 4 h 2251"/>
                <a:gd name="T16" fmla="*/ 42 w 5788"/>
                <a:gd name="T17" fmla="*/ 3 h 2251"/>
                <a:gd name="T18" fmla="*/ 45 w 5788"/>
                <a:gd name="T19" fmla="*/ 1 h 2251"/>
                <a:gd name="T20" fmla="*/ 50 w 5788"/>
                <a:gd name="T21" fmla="*/ 0 h 2251"/>
                <a:gd name="T22" fmla="*/ 52 w 5788"/>
                <a:gd name="T23" fmla="*/ 0 h 2251"/>
                <a:gd name="T24" fmla="*/ 55 w 5788"/>
                <a:gd name="T25" fmla="*/ 0 h 2251"/>
                <a:gd name="T26" fmla="*/ 59 w 5788"/>
                <a:gd name="T27" fmla="*/ 1 h 2251"/>
                <a:gd name="T28" fmla="*/ 63 w 5788"/>
                <a:gd name="T29" fmla="*/ 3 h 2251"/>
                <a:gd name="T30" fmla="*/ 65 w 5788"/>
                <a:gd name="T31" fmla="*/ 4 h 2251"/>
                <a:gd name="T32" fmla="*/ 71 w 5788"/>
                <a:gd name="T33" fmla="*/ 9 h 2251"/>
                <a:gd name="T34" fmla="*/ 75 w 5788"/>
                <a:gd name="T35" fmla="*/ 13 h 2251"/>
                <a:gd name="T36" fmla="*/ 78 w 5788"/>
                <a:gd name="T37" fmla="*/ 15 h 2251"/>
                <a:gd name="T38" fmla="*/ 83 w 5788"/>
                <a:gd name="T39" fmla="*/ 18 h 2251"/>
                <a:gd name="T40" fmla="*/ 91 w 5788"/>
                <a:gd name="T41" fmla="*/ 21 h 2251"/>
                <a:gd name="T42" fmla="*/ 91 w 5788"/>
                <a:gd name="T43" fmla="*/ 21 h 2251"/>
                <a:gd name="T44" fmla="*/ 99 w 5788"/>
                <a:gd name="T45" fmla="*/ 22 h 2251"/>
                <a:gd name="T46" fmla="*/ 104 w 5788"/>
                <a:gd name="T47" fmla="*/ 22 h 2251"/>
                <a:gd name="T48" fmla="*/ 105 w 5788"/>
                <a:gd name="T49" fmla="*/ 23 h 2251"/>
                <a:gd name="T50" fmla="*/ 0 w 5788"/>
                <a:gd name="T51" fmla="*/ 23 h 22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88" h="2251">
                  <a:moveTo>
                    <a:pt x="0" y="2251"/>
                  </a:moveTo>
                  <a:lnTo>
                    <a:pt x="13" y="2160"/>
                  </a:lnTo>
                  <a:lnTo>
                    <a:pt x="456" y="2097"/>
                  </a:lnTo>
                  <a:lnTo>
                    <a:pt x="733" y="2016"/>
                  </a:lnTo>
                  <a:lnTo>
                    <a:pt x="1183" y="1685"/>
                  </a:lnTo>
                  <a:lnTo>
                    <a:pt x="1453" y="1440"/>
                  </a:lnTo>
                  <a:lnTo>
                    <a:pt x="1903" y="815"/>
                  </a:lnTo>
                  <a:lnTo>
                    <a:pt x="2173" y="432"/>
                  </a:lnTo>
                  <a:lnTo>
                    <a:pt x="2308" y="282"/>
                  </a:lnTo>
                  <a:lnTo>
                    <a:pt x="2496" y="102"/>
                  </a:lnTo>
                  <a:lnTo>
                    <a:pt x="2749" y="0"/>
                  </a:lnTo>
                  <a:lnTo>
                    <a:pt x="2893" y="0"/>
                  </a:lnTo>
                  <a:lnTo>
                    <a:pt x="3066" y="5"/>
                  </a:lnTo>
                  <a:lnTo>
                    <a:pt x="3291" y="110"/>
                  </a:lnTo>
                  <a:lnTo>
                    <a:pt x="3469" y="288"/>
                  </a:lnTo>
                  <a:lnTo>
                    <a:pt x="3613" y="432"/>
                  </a:lnTo>
                  <a:lnTo>
                    <a:pt x="3913" y="845"/>
                  </a:lnTo>
                  <a:lnTo>
                    <a:pt x="4161" y="1235"/>
                  </a:lnTo>
                  <a:lnTo>
                    <a:pt x="4333" y="1440"/>
                  </a:lnTo>
                  <a:lnTo>
                    <a:pt x="4611" y="1715"/>
                  </a:lnTo>
                  <a:cubicBezTo>
                    <a:pt x="4755" y="1811"/>
                    <a:pt x="4908" y="1921"/>
                    <a:pt x="5053" y="2016"/>
                  </a:cubicBezTo>
                  <a:cubicBezTo>
                    <a:pt x="5071" y="2028"/>
                    <a:pt x="4983" y="1987"/>
                    <a:pt x="5053" y="2007"/>
                  </a:cubicBezTo>
                  <a:lnTo>
                    <a:pt x="5473" y="2135"/>
                  </a:lnTo>
                  <a:lnTo>
                    <a:pt x="5773" y="2160"/>
                  </a:lnTo>
                  <a:lnTo>
                    <a:pt x="5788" y="2251"/>
                  </a:lnTo>
                  <a:lnTo>
                    <a:pt x="0" y="2251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11"/>
            <p:cNvSpPr>
              <a:spLocks noChangeShapeType="1"/>
            </p:cNvSpPr>
            <p:nvPr/>
          </p:nvSpPr>
          <p:spPr bwMode="auto">
            <a:xfrm>
              <a:off x="3498" y="1875"/>
              <a:ext cx="7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12"/>
            <p:cNvGrpSpPr>
              <a:grpSpLocks/>
            </p:cNvGrpSpPr>
            <p:nvPr/>
          </p:nvGrpSpPr>
          <p:grpSpPr bwMode="auto">
            <a:xfrm>
              <a:off x="3498" y="1642"/>
              <a:ext cx="774" cy="264"/>
              <a:chOff x="3576" y="1488"/>
              <a:chExt cx="587" cy="264"/>
            </a:xfrm>
          </p:grpSpPr>
          <p:sp>
            <p:nvSpPr>
              <p:cNvPr id="18466" name="Line 13"/>
              <p:cNvSpPr>
                <a:spLocks noChangeShapeType="1"/>
              </p:cNvSpPr>
              <p:nvPr/>
            </p:nvSpPr>
            <p:spPr bwMode="auto">
              <a:xfrm>
                <a:off x="3869" y="1489"/>
                <a:ext cx="0" cy="2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14"/>
              <p:cNvSpPr>
                <a:spLocks/>
              </p:cNvSpPr>
              <p:nvPr/>
            </p:nvSpPr>
            <p:spPr bwMode="auto">
              <a:xfrm>
                <a:off x="3576" y="1488"/>
                <a:ext cx="587" cy="221"/>
              </a:xfrm>
              <a:custGeom>
                <a:avLst/>
                <a:gdLst>
                  <a:gd name="T0" fmla="*/ 0 w 5760"/>
                  <a:gd name="T1" fmla="*/ 23 h 2170"/>
                  <a:gd name="T2" fmla="*/ 7 w 5760"/>
                  <a:gd name="T3" fmla="*/ 21 h 2170"/>
                  <a:gd name="T4" fmla="*/ 15 w 5760"/>
                  <a:gd name="T5" fmla="*/ 15 h 2170"/>
                  <a:gd name="T6" fmla="*/ 24 w 5760"/>
                  <a:gd name="T7" fmla="*/ 3 h 2170"/>
                  <a:gd name="T8" fmla="*/ 30 w 5760"/>
                  <a:gd name="T9" fmla="*/ 0 h 2170"/>
                  <a:gd name="T10" fmla="*/ 36 w 5760"/>
                  <a:gd name="T11" fmla="*/ 3 h 2170"/>
                  <a:gd name="T12" fmla="*/ 45 w 5760"/>
                  <a:gd name="T13" fmla="*/ 15 h 2170"/>
                  <a:gd name="T14" fmla="*/ 52 w 5760"/>
                  <a:gd name="T15" fmla="*/ 21 h 2170"/>
                  <a:gd name="T16" fmla="*/ 60 w 5760"/>
                  <a:gd name="T17" fmla="*/ 2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8255" name="Group 15"/>
          <p:cNvGrpSpPr>
            <a:grpSpLocks/>
          </p:cNvGrpSpPr>
          <p:nvPr/>
        </p:nvGrpSpPr>
        <p:grpSpPr bwMode="auto">
          <a:xfrm>
            <a:off x="4727138" y="2035012"/>
            <a:ext cx="2570163" cy="450850"/>
            <a:chOff x="2640" y="2208"/>
            <a:chExt cx="1128" cy="284"/>
          </a:xfrm>
        </p:grpSpPr>
        <p:grpSp>
          <p:nvGrpSpPr>
            <p:cNvPr id="18453" name="Group 16"/>
            <p:cNvGrpSpPr>
              <a:grpSpLocks/>
            </p:cNvGrpSpPr>
            <p:nvPr/>
          </p:nvGrpSpPr>
          <p:grpSpPr bwMode="auto">
            <a:xfrm>
              <a:off x="2640" y="2227"/>
              <a:ext cx="591" cy="265"/>
              <a:chOff x="1261" y="6192"/>
              <a:chExt cx="5788" cy="2602"/>
            </a:xfrm>
          </p:grpSpPr>
          <p:sp>
            <p:nvSpPr>
              <p:cNvPr id="18458" name="Freeform 17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Line 18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9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0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4" name="Freeform 21"/>
            <p:cNvSpPr>
              <a:spLocks/>
            </p:cNvSpPr>
            <p:nvPr/>
          </p:nvSpPr>
          <p:spPr bwMode="auto">
            <a:xfrm>
              <a:off x="3213" y="2211"/>
              <a:ext cx="555" cy="246"/>
            </a:xfrm>
            <a:custGeom>
              <a:avLst/>
              <a:gdLst>
                <a:gd name="T0" fmla="*/ 0 w 555"/>
                <a:gd name="T1" fmla="*/ 246 h 246"/>
                <a:gd name="T2" fmla="*/ 9 w 555"/>
                <a:gd name="T3" fmla="*/ 219 h 246"/>
                <a:gd name="T4" fmla="*/ 45 w 555"/>
                <a:gd name="T5" fmla="*/ 149 h 246"/>
                <a:gd name="T6" fmla="*/ 105 w 555"/>
                <a:gd name="T7" fmla="*/ 57 h 246"/>
                <a:gd name="T8" fmla="*/ 165 w 555"/>
                <a:gd name="T9" fmla="*/ 0 h 246"/>
                <a:gd name="T10" fmla="*/ 207 w 555"/>
                <a:gd name="T11" fmla="*/ 8 h 246"/>
                <a:gd name="T12" fmla="*/ 252 w 555"/>
                <a:gd name="T13" fmla="*/ 57 h 246"/>
                <a:gd name="T14" fmla="*/ 279 w 555"/>
                <a:gd name="T15" fmla="*/ 116 h 246"/>
                <a:gd name="T16" fmla="*/ 321 w 555"/>
                <a:gd name="T17" fmla="*/ 159 h 246"/>
                <a:gd name="T18" fmla="*/ 354 w 555"/>
                <a:gd name="T19" fmla="*/ 183 h 246"/>
                <a:gd name="T20" fmla="*/ 393 w 555"/>
                <a:gd name="T21" fmla="*/ 203 h 246"/>
                <a:gd name="T22" fmla="*/ 438 w 555"/>
                <a:gd name="T23" fmla="*/ 221 h 246"/>
                <a:gd name="T24" fmla="*/ 486 w 555"/>
                <a:gd name="T25" fmla="*/ 230 h 246"/>
                <a:gd name="T26" fmla="*/ 552 w 555"/>
                <a:gd name="T27" fmla="*/ 228 h 246"/>
                <a:gd name="T28" fmla="*/ 555 w 555"/>
                <a:gd name="T29" fmla="*/ 245 h 246"/>
                <a:gd name="T30" fmla="*/ 0 w 555"/>
                <a:gd name="T31" fmla="*/ 246 h 2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5" h="246">
                  <a:moveTo>
                    <a:pt x="0" y="246"/>
                  </a:moveTo>
                  <a:lnTo>
                    <a:pt x="9" y="219"/>
                  </a:lnTo>
                  <a:lnTo>
                    <a:pt x="45" y="149"/>
                  </a:lnTo>
                  <a:lnTo>
                    <a:pt x="105" y="57"/>
                  </a:lnTo>
                  <a:lnTo>
                    <a:pt x="165" y="0"/>
                  </a:lnTo>
                  <a:lnTo>
                    <a:pt x="207" y="8"/>
                  </a:lnTo>
                  <a:lnTo>
                    <a:pt x="252" y="57"/>
                  </a:lnTo>
                  <a:lnTo>
                    <a:pt x="279" y="116"/>
                  </a:lnTo>
                  <a:lnTo>
                    <a:pt x="321" y="159"/>
                  </a:lnTo>
                  <a:lnTo>
                    <a:pt x="354" y="183"/>
                  </a:lnTo>
                  <a:lnTo>
                    <a:pt x="393" y="203"/>
                  </a:lnTo>
                  <a:lnTo>
                    <a:pt x="438" y="221"/>
                  </a:lnTo>
                  <a:cubicBezTo>
                    <a:pt x="468" y="229"/>
                    <a:pt x="467" y="226"/>
                    <a:pt x="486" y="230"/>
                  </a:cubicBezTo>
                  <a:lnTo>
                    <a:pt x="552" y="228"/>
                  </a:lnTo>
                  <a:lnTo>
                    <a:pt x="555" y="245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2"/>
            <p:cNvSpPr>
              <a:spLocks noChangeShapeType="1"/>
            </p:cNvSpPr>
            <p:nvPr/>
          </p:nvSpPr>
          <p:spPr bwMode="auto">
            <a:xfrm>
              <a:off x="3408" y="2214"/>
              <a:ext cx="0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3"/>
            <p:cNvSpPr>
              <a:spLocks noChangeShapeType="1"/>
            </p:cNvSpPr>
            <p:nvPr/>
          </p:nvSpPr>
          <p:spPr bwMode="auto">
            <a:xfrm>
              <a:off x="3216" y="2457"/>
              <a:ext cx="5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4"/>
            <p:cNvSpPr>
              <a:spLocks/>
            </p:cNvSpPr>
            <p:nvPr/>
          </p:nvSpPr>
          <p:spPr bwMode="auto">
            <a:xfrm>
              <a:off x="3216" y="2208"/>
              <a:ext cx="541" cy="236"/>
            </a:xfrm>
            <a:custGeom>
              <a:avLst/>
              <a:gdLst>
                <a:gd name="T0" fmla="*/ 0 w 541"/>
                <a:gd name="T1" fmla="*/ 236 h 236"/>
                <a:gd name="T2" fmla="*/ 42 w 541"/>
                <a:gd name="T3" fmla="*/ 152 h 236"/>
                <a:gd name="T4" fmla="*/ 102 w 541"/>
                <a:gd name="T5" fmla="*/ 62 h 236"/>
                <a:gd name="T6" fmla="*/ 174 w 541"/>
                <a:gd name="T7" fmla="*/ 2 h 236"/>
                <a:gd name="T8" fmla="*/ 240 w 541"/>
                <a:gd name="T9" fmla="*/ 50 h 236"/>
                <a:gd name="T10" fmla="*/ 282 w 541"/>
                <a:gd name="T11" fmla="*/ 128 h 236"/>
                <a:gd name="T12" fmla="*/ 378 w 541"/>
                <a:gd name="T13" fmla="*/ 200 h 236"/>
                <a:gd name="T14" fmla="*/ 459 w 541"/>
                <a:gd name="T15" fmla="*/ 227 h 236"/>
                <a:gd name="T16" fmla="*/ 541 w 541"/>
                <a:gd name="T17" fmla="*/ 236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1" h="236">
                  <a:moveTo>
                    <a:pt x="0" y="236"/>
                  </a:moveTo>
                  <a:cubicBezTo>
                    <a:pt x="7" y="222"/>
                    <a:pt x="25" y="181"/>
                    <a:pt x="42" y="152"/>
                  </a:cubicBezTo>
                  <a:cubicBezTo>
                    <a:pt x="59" y="123"/>
                    <a:pt x="80" y="87"/>
                    <a:pt x="102" y="62"/>
                  </a:cubicBezTo>
                  <a:cubicBezTo>
                    <a:pt x="124" y="37"/>
                    <a:pt x="151" y="4"/>
                    <a:pt x="174" y="2"/>
                  </a:cubicBezTo>
                  <a:cubicBezTo>
                    <a:pt x="197" y="0"/>
                    <a:pt x="222" y="29"/>
                    <a:pt x="240" y="50"/>
                  </a:cubicBezTo>
                  <a:cubicBezTo>
                    <a:pt x="258" y="71"/>
                    <a:pt x="259" y="103"/>
                    <a:pt x="282" y="128"/>
                  </a:cubicBezTo>
                  <a:cubicBezTo>
                    <a:pt x="305" y="153"/>
                    <a:pt x="349" y="184"/>
                    <a:pt x="378" y="200"/>
                  </a:cubicBezTo>
                  <a:cubicBezTo>
                    <a:pt x="407" y="216"/>
                    <a:pt x="432" y="221"/>
                    <a:pt x="459" y="227"/>
                  </a:cubicBezTo>
                  <a:cubicBezTo>
                    <a:pt x="486" y="233"/>
                    <a:pt x="524" y="234"/>
                    <a:pt x="541" y="2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265" name="Group 25"/>
          <p:cNvGrpSpPr>
            <a:grpSpLocks/>
          </p:cNvGrpSpPr>
          <p:nvPr/>
        </p:nvGrpSpPr>
        <p:grpSpPr bwMode="auto">
          <a:xfrm>
            <a:off x="4727138" y="1303174"/>
            <a:ext cx="2470150" cy="661988"/>
            <a:chOff x="3360" y="1680"/>
            <a:chExt cx="1027" cy="417"/>
          </a:xfrm>
        </p:grpSpPr>
        <p:grpSp>
          <p:nvGrpSpPr>
            <p:cNvPr id="18443" name="Group 26"/>
            <p:cNvGrpSpPr>
              <a:grpSpLocks/>
            </p:cNvGrpSpPr>
            <p:nvPr/>
          </p:nvGrpSpPr>
          <p:grpSpPr bwMode="auto">
            <a:xfrm>
              <a:off x="3360" y="1811"/>
              <a:ext cx="590" cy="265"/>
              <a:chOff x="1261" y="6192"/>
              <a:chExt cx="5788" cy="2602"/>
            </a:xfrm>
          </p:grpSpPr>
          <p:sp>
            <p:nvSpPr>
              <p:cNvPr id="18449" name="Freeform 27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28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29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30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4" name="Group 31"/>
            <p:cNvGrpSpPr>
              <a:grpSpLocks/>
            </p:cNvGrpSpPr>
            <p:nvPr/>
          </p:nvGrpSpPr>
          <p:grpSpPr bwMode="auto">
            <a:xfrm>
              <a:off x="3984" y="1680"/>
              <a:ext cx="403" cy="417"/>
              <a:chOff x="9065" y="9099"/>
              <a:chExt cx="1475" cy="663"/>
            </a:xfrm>
          </p:grpSpPr>
          <p:sp>
            <p:nvSpPr>
              <p:cNvPr id="18445" name="Freeform 32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146 h 2251"/>
                  <a:gd name="T2" fmla="*/ 1 w 5788"/>
                  <a:gd name="T3" fmla="*/ 140 h 2251"/>
                  <a:gd name="T4" fmla="*/ 30 w 5788"/>
                  <a:gd name="T5" fmla="*/ 136 h 2251"/>
                  <a:gd name="T6" fmla="*/ 48 w 5788"/>
                  <a:gd name="T7" fmla="*/ 131 h 2251"/>
                  <a:gd name="T8" fmla="*/ 77 w 5788"/>
                  <a:gd name="T9" fmla="*/ 109 h 2251"/>
                  <a:gd name="T10" fmla="*/ 94 w 5788"/>
                  <a:gd name="T11" fmla="*/ 93 h 2251"/>
                  <a:gd name="T12" fmla="*/ 124 w 5788"/>
                  <a:gd name="T13" fmla="*/ 53 h 2251"/>
                  <a:gd name="T14" fmla="*/ 141 w 5788"/>
                  <a:gd name="T15" fmla="*/ 28 h 2251"/>
                  <a:gd name="T16" fmla="*/ 150 w 5788"/>
                  <a:gd name="T17" fmla="*/ 18 h 2251"/>
                  <a:gd name="T18" fmla="*/ 162 w 5788"/>
                  <a:gd name="T19" fmla="*/ 7 h 2251"/>
                  <a:gd name="T20" fmla="*/ 179 w 5788"/>
                  <a:gd name="T21" fmla="*/ 0 h 2251"/>
                  <a:gd name="T22" fmla="*/ 188 w 5788"/>
                  <a:gd name="T23" fmla="*/ 0 h 2251"/>
                  <a:gd name="T24" fmla="*/ 199 w 5788"/>
                  <a:gd name="T25" fmla="*/ 0 h 2251"/>
                  <a:gd name="T26" fmla="*/ 214 w 5788"/>
                  <a:gd name="T27" fmla="*/ 7 h 2251"/>
                  <a:gd name="T28" fmla="*/ 225 w 5788"/>
                  <a:gd name="T29" fmla="*/ 19 h 2251"/>
                  <a:gd name="T30" fmla="*/ 235 w 5788"/>
                  <a:gd name="T31" fmla="*/ 28 h 2251"/>
                  <a:gd name="T32" fmla="*/ 254 w 5788"/>
                  <a:gd name="T33" fmla="*/ 55 h 2251"/>
                  <a:gd name="T34" fmla="*/ 270 w 5788"/>
                  <a:gd name="T35" fmla="*/ 80 h 2251"/>
                  <a:gd name="T36" fmla="*/ 281 w 5788"/>
                  <a:gd name="T37" fmla="*/ 93 h 2251"/>
                  <a:gd name="T38" fmla="*/ 299 w 5788"/>
                  <a:gd name="T39" fmla="*/ 111 h 2251"/>
                  <a:gd name="T40" fmla="*/ 328 w 5788"/>
                  <a:gd name="T41" fmla="*/ 131 h 2251"/>
                  <a:gd name="T42" fmla="*/ 328 w 5788"/>
                  <a:gd name="T43" fmla="*/ 130 h 2251"/>
                  <a:gd name="T44" fmla="*/ 355 w 5788"/>
                  <a:gd name="T45" fmla="*/ 138 h 2251"/>
                  <a:gd name="T46" fmla="*/ 375 w 5788"/>
                  <a:gd name="T47" fmla="*/ 140 h 2251"/>
                  <a:gd name="T48" fmla="*/ 376 w 5788"/>
                  <a:gd name="T49" fmla="*/ 146 h 2251"/>
                  <a:gd name="T50" fmla="*/ 0 w 5788"/>
                  <a:gd name="T51" fmla="*/ 146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33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34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Freeform 35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141 h 2170"/>
                  <a:gd name="T2" fmla="*/ 47 w 5760"/>
                  <a:gd name="T3" fmla="*/ 131 h 2170"/>
                  <a:gd name="T4" fmla="*/ 94 w 5760"/>
                  <a:gd name="T5" fmla="*/ 94 h 2170"/>
                  <a:gd name="T6" fmla="*/ 150 w 5760"/>
                  <a:gd name="T7" fmla="*/ 19 h 2170"/>
                  <a:gd name="T8" fmla="*/ 187 w 5760"/>
                  <a:gd name="T9" fmla="*/ 0 h 2170"/>
                  <a:gd name="T10" fmla="*/ 225 w 5760"/>
                  <a:gd name="T11" fmla="*/ 19 h 2170"/>
                  <a:gd name="T12" fmla="*/ 281 w 5760"/>
                  <a:gd name="T13" fmla="*/ 94 h 2170"/>
                  <a:gd name="T14" fmla="*/ 327 w 5760"/>
                  <a:gd name="T15" fmla="*/ 131 h 2170"/>
                  <a:gd name="T16" fmla="*/ 374 w 5760"/>
                  <a:gd name="T17" fmla="*/ 141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701675" y="457309"/>
            <a:ext cx="7696200" cy="4114800"/>
            <a:chOff x="634" y="1354"/>
            <a:chExt cx="4848" cy="2592"/>
          </a:xfrm>
          <a:solidFill>
            <a:schemeClr val="bg1"/>
          </a:solidFill>
        </p:grpSpPr>
        <p:sp>
          <p:nvSpPr>
            <p:cNvPr id="27662" name="Rectangle 4"/>
            <p:cNvSpPr>
              <a:spLocks noChangeArrowheads="1"/>
            </p:cNvSpPr>
            <p:nvPr/>
          </p:nvSpPr>
          <p:spPr bwMode="auto">
            <a:xfrm>
              <a:off x="634" y="1354"/>
              <a:ext cx="4848" cy="25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3" name="Line 5"/>
            <p:cNvSpPr>
              <a:spLocks noChangeShapeType="1"/>
            </p:cNvSpPr>
            <p:nvPr/>
          </p:nvSpPr>
          <p:spPr bwMode="auto">
            <a:xfrm flipV="1">
              <a:off x="932" y="1470"/>
              <a:ext cx="0" cy="2131"/>
            </a:xfrm>
            <a:prstGeom prst="line">
              <a:avLst/>
            </a:prstGeom>
            <a:grpFill/>
            <a:ln w="28575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4" name="Line 6"/>
            <p:cNvSpPr>
              <a:spLocks noChangeShapeType="1"/>
            </p:cNvSpPr>
            <p:nvPr/>
          </p:nvSpPr>
          <p:spPr bwMode="auto">
            <a:xfrm flipV="1">
              <a:off x="932" y="3601"/>
              <a:ext cx="4262" cy="0"/>
            </a:xfrm>
            <a:prstGeom prst="line">
              <a:avLst/>
            </a:prstGeom>
            <a:grpFill/>
            <a:ln w="28575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5" name="Text Box 7"/>
            <p:cNvSpPr txBox="1">
              <a:spLocks noChangeArrowheads="1"/>
            </p:cNvSpPr>
            <p:nvPr/>
          </p:nvSpPr>
          <p:spPr bwMode="auto">
            <a:xfrm>
              <a:off x="644" y="2391"/>
              <a:ext cx="288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$</a:t>
              </a:r>
            </a:p>
          </p:txBody>
        </p:sp>
        <p:sp>
          <p:nvSpPr>
            <p:cNvPr id="27666" name="Text Box 8"/>
            <p:cNvSpPr txBox="1">
              <a:spLocks noChangeArrowheads="1"/>
            </p:cNvSpPr>
            <p:nvPr/>
          </p:nvSpPr>
          <p:spPr bwMode="auto">
            <a:xfrm>
              <a:off x="2602" y="3658"/>
              <a:ext cx="121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Defect Rate</a:t>
              </a:r>
            </a:p>
          </p:txBody>
        </p:sp>
        <p:sp>
          <p:nvSpPr>
            <p:cNvPr id="27667" name="Freeform 9"/>
            <p:cNvSpPr>
              <a:spLocks/>
            </p:cNvSpPr>
            <p:nvPr/>
          </p:nvSpPr>
          <p:spPr bwMode="auto">
            <a:xfrm>
              <a:off x="917" y="1856"/>
              <a:ext cx="3652" cy="1606"/>
            </a:xfrm>
            <a:custGeom>
              <a:avLst/>
              <a:gdLst>
                <a:gd name="T0" fmla="*/ 0 w 3652"/>
                <a:gd name="T1" fmla="*/ 0 h 1606"/>
                <a:gd name="T2" fmla="*/ 968 w 3652"/>
                <a:gd name="T3" fmla="*/ 1079 h 1606"/>
                <a:gd name="T4" fmla="*/ 2194 w 3652"/>
                <a:gd name="T5" fmla="*/ 1508 h 1606"/>
                <a:gd name="T6" fmla="*/ 3652 w 3652"/>
                <a:gd name="T7" fmla="*/ 1606 h 16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52" h="1606">
                  <a:moveTo>
                    <a:pt x="0" y="0"/>
                  </a:moveTo>
                  <a:cubicBezTo>
                    <a:pt x="161" y="180"/>
                    <a:pt x="602" y="828"/>
                    <a:pt x="968" y="1079"/>
                  </a:cubicBezTo>
                  <a:cubicBezTo>
                    <a:pt x="1334" y="1330"/>
                    <a:pt x="1747" y="1420"/>
                    <a:pt x="2194" y="1508"/>
                  </a:cubicBezTo>
                  <a:cubicBezTo>
                    <a:pt x="2641" y="1596"/>
                    <a:pt x="3348" y="1586"/>
                    <a:pt x="3652" y="1606"/>
                  </a:cubicBezTo>
                </a:path>
              </a:pathLst>
            </a:custGeom>
            <a:grp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8" name="Text Box 13"/>
            <p:cNvSpPr txBox="1">
              <a:spLocks noChangeArrowheads="1"/>
            </p:cNvSpPr>
            <p:nvPr/>
          </p:nvSpPr>
          <p:spPr bwMode="auto">
            <a:xfrm>
              <a:off x="4262" y="3139"/>
              <a:ext cx="121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Quality Cost</a:t>
              </a:r>
            </a:p>
          </p:txBody>
        </p:sp>
      </p:grp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391806"/>
            <a:ext cx="7572703" cy="7803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Quality Myth:</a:t>
            </a:r>
            <a:br>
              <a:rPr lang="en-US" altLang="en-US" sz="3600" dirty="0"/>
            </a:br>
            <a:r>
              <a:rPr lang="en-US" altLang="en-US" sz="3600" dirty="0"/>
              <a:t>Higher Quality </a:t>
            </a:r>
            <a:r>
              <a:rPr lang="en-US" altLang="en-US" sz="3600" b="1" dirty="0">
                <a:cs typeface="Times New Roman" pitchFamily="18" charset="0"/>
                <a:sym typeface="Symbol" pitchFamily="18" charset="2"/>
              </a:rPr>
              <a:t></a:t>
            </a:r>
            <a:r>
              <a:rPr lang="en-US" altLang="en-US" sz="3600" dirty="0"/>
              <a:t> Higher Cost </a:t>
            </a: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3952875" y="2833797"/>
            <a:ext cx="0" cy="118903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174750" y="1371709"/>
            <a:ext cx="7115175" cy="2378075"/>
            <a:chOff x="932" y="1930"/>
            <a:chExt cx="4482" cy="1498"/>
          </a:xfrm>
        </p:grpSpPr>
        <p:sp>
          <p:nvSpPr>
            <p:cNvPr id="27660" name="Freeform 10"/>
            <p:cNvSpPr>
              <a:spLocks/>
            </p:cNvSpPr>
            <p:nvPr/>
          </p:nvSpPr>
          <p:spPr bwMode="auto">
            <a:xfrm>
              <a:off x="932" y="1988"/>
              <a:ext cx="3744" cy="1440"/>
            </a:xfrm>
            <a:custGeom>
              <a:avLst/>
              <a:gdLst>
                <a:gd name="T0" fmla="*/ 3744 w 3744"/>
                <a:gd name="T1" fmla="*/ 0 h 1440"/>
                <a:gd name="T2" fmla="*/ 3073 w 3744"/>
                <a:gd name="T3" fmla="*/ 738 h 1440"/>
                <a:gd name="T4" fmla="*/ 2044 w 3744"/>
                <a:gd name="T5" fmla="*/ 1229 h 1440"/>
                <a:gd name="T6" fmla="*/ 0 w 3744"/>
                <a:gd name="T7" fmla="*/ 1440 h 1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4" h="1440">
                  <a:moveTo>
                    <a:pt x="3744" y="0"/>
                  </a:moveTo>
                  <a:cubicBezTo>
                    <a:pt x="3632" y="123"/>
                    <a:pt x="3356" y="533"/>
                    <a:pt x="3073" y="738"/>
                  </a:cubicBezTo>
                  <a:cubicBezTo>
                    <a:pt x="2790" y="943"/>
                    <a:pt x="2556" y="1112"/>
                    <a:pt x="2044" y="1229"/>
                  </a:cubicBezTo>
                  <a:cubicBezTo>
                    <a:pt x="1532" y="1346"/>
                    <a:pt x="426" y="1396"/>
                    <a:pt x="0" y="1440"/>
                  </a:cubicBezTo>
                </a:path>
              </a:pathLst>
            </a:cu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1" name="Text Box 14"/>
            <p:cNvSpPr txBox="1">
              <a:spLocks noChangeArrowheads="1"/>
            </p:cNvSpPr>
            <p:nvPr/>
          </p:nvSpPr>
          <p:spPr bwMode="auto">
            <a:xfrm>
              <a:off x="4550" y="1930"/>
              <a:ext cx="86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Failure 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Cost</a:t>
              </a:r>
            </a:p>
          </p:txBody>
        </p:sp>
      </p:grp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1174750" y="639872"/>
            <a:ext cx="7024688" cy="2246312"/>
            <a:chOff x="932" y="1469"/>
            <a:chExt cx="4425" cy="1415"/>
          </a:xfrm>
        </p:grpSpPr>
        <p:sp>
          <p:nvSpPr>
            <p:cNvPr id="27658" name="Freeform 11"/>
            <p:cNvSpPr>
              <a:spLocks/>
            </p:cNvSpPr>
            <p:nvPr/>
          </p:nvSpPr>
          <p:spPr bwMode="auto">
            <a:xfrm>
              <a:off x="932" y="1585"/>
              <a:ext cx="3744" cy="1299"/>
            </a:xfrm>
            <a:custGeom>
              <a:avLst/>
              <a:gdLst>
                <a:gd name="T0" fmla="*/ 0 w 3744"/>
                <a:gd name="T1" fmla="*/ 0 h 1299"/>
                <a:gd name="T2" fmla="*/ 1014 w 3744"/>
                <a:gd name="T3" fmla="*/ 970 h 1299"/>
                <a:gd name="T4" fmla="*/ 1774 w 3744"/>
                <a:gd name="T5" fmla="*/ 1288 h 1299"/>
                <a:gd name="T6" fmla="*/ 2880 w 3744"/>
                <a:gd name="T7" fmla="*/ 1037 h 1299"/>
                <a:gd name="T8" fmla="*/ 3744 w 3744"/>
                <a:gd name="T9" fmla="*/ 173 h 1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4" h="1299">
                  <a:moveTo>
                    <a:pt x="0" y="0"/>
                  </a:moveTo>
                  <a:cubicBezTo>
                    <a:pt x="169" y="162"/>
                    <a:pt x="718" y="755"/>
                    <a:pt x="1014" y="970"/>
                  </a:cubicBezTo>
                  <a:cubicBezTo>
                    <a:pt x="1310" y="1185"/>
                    <a:pt x="1463" y="1277"/>
                    <a:pt x="1774" y="1288"/>
                  </a:cubicBezTo>
                  <a:cubicBezTo>
                    <a:pt x="2085" y="1299"/>
                    <a:pt x="2552" y="1223"/>
                    <a:pt x="2880" y="1037"/>
                  </a:cubicBezTo>
                  <a:cubicBezTo>
                    <a:pt x="3208" y="851"/>
                    <a:pt x="3480" y="514"/>
                    <a:pt x="3744" y="173"/>
                  </a:cubicBezTo>
                </a:path>
              </a:pathLst>
            </a:cu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9" name="Text Box 15"/>
            <p:cNvSpPr txBox="1">
              <a:spLocks noChangeArrowheads="1"/>
            </p:cNvSpPr>
            <p:nvPr/>
          </p:nvSpPr>
          <p:spPr bwMode="auto">
            <a:xfrm>
              <a:off x="4147" y="1469"/>
              <a:ext cx="1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3366"/>
                  </a:solidFill>
                  <a:latin typeface="Times New Roman" pitchFamily="18" charset="0"/>
                </a:rPr>
                <a:t>Total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4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25"/>
          <p:cNvGrpSpPr>
            <a:grpSpLocks/>
          </p:cNvGrpSpPr>
          <p:nvPr/>
        </p:nvGrpSpPr>
        <p:grpSpPr bwMode="auto">
          <a:xfrm>
            <a:off x="1126305" y="2476718"/>
            <a:ext cx="6853237" cy="2860675"/>
            <a:chOff x="749" y="1757"/>
            <a:chExt cx="4262" cy="1613"/>
          </a:xfrm>
        </p:grpSpPr>
        <p:sp>
          <p:nvSpPr>
            <p:cNvPr id="28699" name="Rectangle 7"/>
            <p:cNvSpPr>
              <a:spLocks noChangeArrowheads="1"/>
            </p:cNvSpPr>
            <p:nvPr/>
          </p:nvSpPr>
          <p:spPr bwMode="auto">
            <a:xfrm>
              <a:off x="749" y="1757"/>
              <a:ext cx="4262" cy="1613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8700" name="Rectangle 8"/>
            <p:cNvSpPr>
              <a:spLocks noChangeArrowheads="1"/>
            </p:cNvSpPr>
            <p:nvPr/>
          </p:nvSpPr>
          <p:spPr bwMode="auto">
            <a:xfrm>
              <a:off x="2074" y="1816"/>
              <a:ext cx="1612" cy="3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itchFamily="18" charset="0"/>
                </a:rPr>
                <a:t>Manufacturing Process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itchFamily="18" charset="0"/>
                </a:rPr>
                <a:t>$20 / part</a:t>
              </a:r>
            </a:p>
          </p:txBody>
        </p:sp>
        <p:sp>
          <p:nvSpPr>
            <p:cNvPr id="28701" name="Text Box 11"/>
            <p:cNvSpPr txBox="1">
              <a:spLocks noChangeArrowheads="1"/>
            </p:cNvSpPr>
            <p:nvPr/>
          </p:nvSpPr>
          <p:spPr bwMode="auto">
            <a:xfrm>
              <a:off x="3859" y="1814"/>
              <a:ext cx="10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75% Conform</a:t>
              </a:r>
            </a:p>
          </p:txBody>
        </p:sp>
        <p:sp>
          <p:nvSpPr>
            <p:cNvPr id="28702" name="Line 16"/>
            <p:cNvSpPr>
              <a:spLocks noChangeShapeType="1"/>
            </p:cNvSpPr>
            <p:nvPr/>
          </p:nvSpPr>
          <p:spPr bwMode="auto">
            <a:xfrm>
              <a:off x="922" y="2045"/>
              <a:ext cx="1152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Line 18"/>
            <p:cNvSpPr>
              <a:spLocks noChangeShapeType="1"/>
            </p:cNvSpPr>
            <p:nvPr/>
          </p:nvSpPr>
          <p:spPr bwMode="auto">
            <a:xfrm>
              <a:off x="3686" y="2045"/>
              <a:ext cx="1152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041" y="451944"/>
            <a:ext cx="7593724" cy="10431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Very Often:</a:t>
            </a:r>
            <a:br>
              <a:rPr lang="en-US" altLang="en-US" sz="3200" dirty="0"/>
            </a:br>
            <a:r>
              <a:rPr lang="en-US" altLang="en-US" sz="3200" dirty="0"/>
              <a:t>Higher Quality </a:t>
            </a:r>
            <a:r>
              <a:rPr lang="en-US" altLang="en-US" sz="3200" dirty="0">
                <a:sym typeface="Symbol" pitchFamily="18" charset="2"/>
              </a:rPr>
              <a:t></a:t>
            </a:r>
            <a:r>
              <a:rPr lang="en-US" altLang="en-US" sz="3200" dirty="0"/>
              <a:t> Lower Cost 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681" y="1429407"/>
            <a:ext cx="7694612" cy="840827"/>
          </a:xfrm>
        </p:spPr>
        <p:txBody>
          <a:bodyPr/>
          <a:lstStyle/>
          <a:p>
            <a:pPr eaLnBrk="1" hangingPunct="1"/>
            <a:r>
              <a:rPr lang="en-US" altLang="en-US" dirty="0"/>
              <a:t>Textbook ex: Manufacture of Copier Part </a:t>
            </a:r>
          </a:p>
        </p:txBody>
      </p:sp>
      <p:sp>
        <p:nvSpPr>
          <p:cNvPr id="16408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33599" y="5410200"/>
            <a:ext cx="5127280" cy="762000"/>
          </a:xfrm>
          <a:prstGeom prst="rect">
            <a:avLst/>
          </a:prstGeom>
          <a:blipFill rotWithShape="1">
            <a:blip r:embed="rId3"/>
            <a:stretch>
              <a:fillRect l="-11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91680" y="4213443"/>
            <a:ext cx="4397375" cy="714375"/>
            <a:chOff x="3506143" y="4245306"/>
            <a:chExt cx="4340226" cy="714375"/>
          </a:xfrm>
        </p:grpSpPr>
        <p:sp>
          <p:nvSpPr>
            <p:cNvPr id="28696" name="Rectangle 9"/>
            <p:cNvSpPr>
              <a:spLocks noChangeArrowheads="1"/>
            </p:cNvSpPr>
            <p:nvPr/>
          </p:nvSpPr>
          <p:spPr bwMode="auto">
            <a:xfrm>
              <a:off x="3506143" y="4245306"/>
              <a:ext cx="1924050" cy="7143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itchFamily="18" charset="0"/>
                </a:rPr>
                <a:t>Re-work Process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itchFamily="18" charset="0"/>
                </a:rPr>
                <a:t>$4 / part</a:t>
              </a:r>
            </a:p>
          </p:txBody>
        </p:sp>
        <p:sp>
          <p:nvSpPr>
            <p:cNvPr id="28697" name="Text Box 14"/>
            <p:cNvSpPr txBox="1">
              <a:spLocks noChangeArrowheads="1"/>
            </p:cNvSpPr>
            <p:nvPr/>
          </p:nvSpPr>
          <p:spPr bwMode="auto">
            <a:xfrm>
              <a:off x="6108056" y="4245306"/>
              <a:ext cx="17383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(15 good parts)</a:t>
              </a:r>
            </a:p>
          </p:txBody>
        </p:sp>
        <p:sp>
          <p:nvSpPr>
            <p:cNvPr id="28698" name="Line 19"/>
            <p:cNvSpPr>
              <a:spLocks noChangeShapeType="1"/>
            </p:cNvSpPr>
            <p:nvPr/>
          </p:nvSpPr>
          <p:spPr bwMode="auto">
            <a:xfrm>
              <a:off x="5466753" y="4593912"/>
              <a:ext cx="2286000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1" name="Group 27"/>
          <p:cNvGrpSpPr>
            <a:grpSpLocks/>
          </p:cNvGrpSpPr>
          <p:nvPr/>
        </p:nvGrpSpPr>
        <p:grpSpPr bwMode="auto">
          <a:xfrm>
            <a:off x="4458467" y="3318093"/>
            <a:ext cx="3613150" cy="895350"/>
            <a:chOff x="2822" y="2218"/>
            <a:chExt cx="2247" cy="633"/>
          </a:xfrm>
        </p:grpSpPr>
        <p:sp>
          <p:nvSpPr>
            <p:cNvPr id="28694" name="Text Box 13"/>
            <p:cNvSpPr txBox="1">
              <a:spLocks noChangeArrowheads="1"/>
            </p:cNvSpPr>
            <p:nvPr/>
          </p:nvSpPr>
          <p:spPr bwMode="auto">
            <a:xfrm>
              <a:off x="2880" y="2333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25% Non-conforming:</a:t>
              </a:r>
              <a:r>
                <a:rPr lang="en-US" altLang="en-US" sz="18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>
              <a:off x="2822" y="2218"/>
              <a:ext cx="0" cy="633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83" name="Group 26"/>
          <p:cNvGrpSpPr>
            <a:grpSpLocks/>
          </p:cNvGrpSpPr>
          <p:nvPr/>
        </p:nvGrpSpPr>
        <p:grpSpPr bwMode="auto">
          <a:xfrm>
            <a:off x="1312042" y="2567206"/>
            <a:ext cx="6577013" cy="733425"/>
            <a:chOff x="864" y="1814"/>
            <a:chExt cx="4090" cy="462"/>
          </a:xfrm>
        </p:grpSpPr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>
              <a:off x="864" y="1814"/>
              <a:ext cx="8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100 parts</a:t>
              </a:r>
            </a:p>
          </p:txBody>
        </p:sp>
        <p:sp>
          <p:nvSpPr>
            <p:cNvPr id="28693" name="Text Box 23"/>
            <p:cNvSpPr txBox="1">
              <a:spLocks noChangeArrowheads="1"/>
            </p:cNvSpPr>
            <p:nvPr/>
          </p:nvSpPr>
          <p:spPr bwMode="auto">
            <a:xfrm>
              <a:off x="3859" y="2045"/>
              <a:ext cx="10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(75 good parts)</a:t>
              </a:r>
            </a:p>
          </p:txBody>
        </p:sp>
      </p:grp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521967" y="3797518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4F4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2C2C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3366"/>
                </a:solidFill>
                <a:latin typeface="Times New Roman" pitchFamily="18" charset="0"/>
              </a:rPr>
              <a:t>(25 parts)</a:t>
            </a:r>
          </a:p>
        </p:txBody>
      </p:sp>
      <p:grpSp>
        <p:nvGrpSpPr>
          <p:cNvPr id="88094" name="Group 30"/>
          <p:cNvGrpSpPr>
            <a:grpSpLocks/>
          </p:cNvGrpSpPr>
          <p:nvPr/>
        </p:nvGrpSpPr>
        <p:grpSpPr bwMode="auto">
          <a:xfrm>
            <a:off x="2151830" y="3386356"/>
            <a:ext cx="2314575" cy="415925"/>
            <a:chOff x="1382" y="2359"/>
            <a:chExt cx="1440" cy="262"/>
          </a:xfrm>
        </p:grpSpPr>
        <p:sp>
          <p:nvSpPr>
            <p:cNvPr id="28690" name="Line 28"/>
            <p:cNvSpPr>
              <a:spLocks noChangeShapeType="1"/>
            </p:cNvSpPr>
            <p:nvPr/>
          </p:nvSpPr>
          <p:spPr bwMode="auto">
            <a:xfrm>
              <a:off x="1382" y="2621"/>
              <a:ext cx="1440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1" name="Text Box 29"/>
            <p:cNvSpPr txBox="1">
              <a:spLocks noChangeArrowheads="1"/>
            </p:cNvSpPr>
            <p:nvPr/>
          </p:nvSpPr>
          <p:spPr bwMode="auto">
            <a:xfrm>
              <a:off x="1382" y="2359"/>
              <a:ext cx="1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3366"/>
                  </a:solidFill>
                  <a:latin typeface="Times New Roman" pitchFamily="18" charset="0"/>
                </a:rPr>
                <a:t>(10 scrap parts)</a:t>
              </a:r>
            </a:p>
          </p:txBody>
        </p:sp>
      </p:grpSp>
      <p:sp>
        <p:nvSpPr>
          <p:cNvPr id="28686" name="TextBox 3"/>
          <p:cNvSpPr txBox="1">
            <a:spLocks noChangeArrowheads="1"/>
          </p:cNvSpPr>
          <p:nvPr/>
        </p:nvSpPr>
        <p:spPr bwMode="auto">
          <a:xfrm>
            <a:off x="4155255" y="2941856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4F4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2C2C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594100" y="5791200"/>
            <a:ext cx="2236788" cy="0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2254250" y="5791200"/>
            <a:ext cx="995363" cy="3175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6102350" y="5791200"/>
            <a:ext cx="1085850" cy="0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60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807779"/>
            <a:ext cx="8412162" cy="4288221"/>
          </a:xfrm>
        </p:spPr>
        <p:txBody>
          <a:bodyPr/>
          <a:lstStyle/>
          <a:p>
            <a:pPr eaLnBrk="1" hangingPunct="1"/>
            <a:r>
              <a:rPr lang="en-US" altLang="en-US" dirty="0"/>
              <a:t>New SQC procedure implemented</a:t>
            </a:r>
          </a:p>
          <a:p>
            <a:pPr lvl="1" eaLnBrk="1" hangingPunct="1"/>
            <a:r>
              <a:rPr lang="en-US" altLang="en-US" dirty="0"/>
              <a:t>NOW: manufacturing non-conformities =  5%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SAVINGS: $22.89 – $20.53 = $2.36 / good part</a:t>
            </a:r>
          </a:p>
          <a:p>
            <a:pPr lvl="1" eaLnBrk="1" hangingPunct="1"/>
            <a:r>
              <a:rPr lang="en-US" altLang="en-US" dirty="0"/>
              <a:t>PRODUCTIVITY: 9% improvement</a:t>
            </a: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593725"/>
            <a:ext cx="7696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Study  finds excessive process variability responsible for  high nonconformity rate </a:t>
            </a:r>
          </a:p>
        </p:txBody>
      </p:sp>
      <p:sp>
        <p:nvSpPr>
          <p:cNvPr id="10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023532" y="3640667"/>
            <a:ext cx="5127280" cy="762000"/>
          </a:xfrm>
          <a:prstGeom prst="rect">
            <a:avLst/>
          </a:prstGeom>
          <a:blipFill rotWithShape="1">
            <a:blip r:embed="rId3"/>
            <a:stretch>
              <a:fillRect l="-23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484563" y="4021138"/>
            <a:ext cx="2235200" cy="0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2144713" y="4021138"/>
            <a:ext cx="995362" cy="3175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991225" y="4021138"/>
            <a:ext cx="1087438" cy="0"/>
          </a:xfrm>
          <a:prstGeom prst="line">
            <a:avLst/>
          </a:prstGeom>
          <a:noFill/>
          <a:ln w="9525" algn="ctr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0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44358"/>
            <a:ext cx="7541172" cy="7278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Quality Control Tools and Techniques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59" y="599090"/>
            <a:ext cx="7543800" cy="48242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7 Tools of Ishikawa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Histogram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Pareto Chart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Fishbone Chart (Cause &amp; Effect Diagram)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Check Sheet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Defect Concentration Diagram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Scatter (Plot) Diagram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Statistical Process Control Charts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Variables Charts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Attributes Charts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Individuals Charts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Short Run SPC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Process Capability Measures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MIL STD 105D &amp; Other Sampling Plans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Designed Experiments</a:t>
            </a:r>
          </a:p>
        </p:txBody>
      </p:sp>
    </p:spTree>
    <p:extLst>
      <p:ext uri="{BB962C8B-B14F-4D97-AF65-F5344CB8AC3E}">
        <p14:creationId xmlns:p14="http://schemas.microsoft.com/office/powerpoint/2010/main" val="137980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55172"/>
            <a:ext cx="7541172" cy="9170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Ishikawa’s Tools:  Histogram</a:t>
            </a:r>
          </a:p>
        </p:txBody>
      </p:sp>
      <p:graphicFrame>
        <p:nvGraphicFramePr>
          <p:cNvPr id="2970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5159"/>
              </p:ext>
            </p:extLst>
          </p:nvPr>
        </p:nvGraphicFramePr>
        <p:xfrm>
          <a:off x="1671966" y="697788"/>
          <a:ext cx="54768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3" imgW="5476799" imgH="3762299" progId="Excel.Chart.8">
                  <p:embed/>
                </p:oleObj>
              </mc:Choice>
              <mc:Fallback>
                <p:oleObj name="Chart" r:id="rId3" imgW="5476799" imgH="376229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966" y="697788"/>
                        <a:ext cx="54768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2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087006"/>
            <a:ext cx="7572703" cy="10851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Ishikawa’s Tools:  Pareto Chart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165" y="1266496"/>
            <a:ext cx="4191000" cy="41148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altLang="en-US" sz="2700" dirty="0">
                <a:cs typeface="Arial" charset="0"/>
              </a:rPr>
              <a:t>80% of any problem is the result of 20% of the potential causes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Histogram categories are sorted by the magnitude of the bar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A line graph is overlaid, and depicts the cumulative proportion of defects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Quickly identifies where to focus efforts</a:t>
            </a:r>
            <a:r>
              <a:rPr lang="en-US" altLang="en-US" sz="2200" dirty="0">
                <a:cs typeface="Arial" charset="0"/>
              </a:rPr>
              <a:t> </a:t>
            </a:r>
            <a:r>
              <a:rPr lang="en-US" altLang="en-US" sz="2200" dirty="0"/>
              <a:t> 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43" y="1332187"/>
            <a:ext cx="41148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60579"/>
            <a:ext cx="7604234" cy="10116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Ishikawa’s Tools:  Cause &amp; Effect Diagram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938" y="4120054"/>
            <a:ext cx="7543800" cy="1072055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altLang="en-US" sz="2200" dirty="0">
                <a:cs typeface="Arial" charset="0"/>
              </a:rPr>
              <a:t>The purpose of the cause and effect diagram is to obtain as many potential influencers of a process, so that the problem solving can take a more directed approach.</a:t>
            </a:r>
          </a:p>
        </p:txBody>
      </p:sp>
      <p:grpSp>
        <p:nvGrpSpPr>
          <p:cNvPr id="297988" name="Group 4"/>
          <p:cNvGrpSpPr>
            <a:grpSpLocks/>
          </p:cNvGrpSpPr>
          <p:nvPr/>
        </p:nvGrpSpPr>
        <p:grpSpPr bwMode="auto">
          <a:xfrm>
            <a:off x="1169822" y="711966"/>
            <a:ext cx="6375400" cy="2974975"/>
            <a:chOff x="1056" y="2064"/>
            <a:chExt cx="3600" cy="1680"/>
          </a:xfrm>
        </p:grpSpPr>
        <p:sp>
          <p:nvSpPr>
            <p:cNvPr id="47112" name="Rectangle 5"/>
            <p:cNvSpPr>
              <a:spLocks noChangeArrowheads="1"/>
            </p:cNvSpPr>
            <p:nvPr/>
          </p:nvSpPr>
          <p:spPr bwMode="auto">
            <a:xfrm>
              <a:off x="1056" y="2064"/>
              <a:ext cx="3600" cy="1680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3187" y="3562"/>
              <a:ext cx="490" cy="144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Material</a:t>
              </a:r>
            </a:p>
          </p:txBody>
        </p:sp>
        <p:sp>
          <p:nvSpPr>
            <p:cNvPr id="47114" name="Text Box 7"/>
            <p:cNvSpPr txBox="1">
              <a:spLocks noChangeArrowheads="1"/>
            </p:cNvSpPr>
            <p:nvPr/>
          </p:nvSpPr>
          <p:spPr bwMode="auto">
            <a:xfrm>
              <a:off x="2122" y="3562"/>
              <a:ext cx="489" cy="144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47115" name="Text Box 8"/>
            <p:cNvSpPr txBox="1">
              <a:spLocks noChangeArrowheads="1"/>
            </p:cNvSpPr>
            <p:nvPr/>
          </p:nvSpPr>
          <p:spPr bwMode="auto">
            <a:xfrm>
              <a:off x="2179" y="2093"/>
              <a:ext cx="346" cy="144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" bIns="18288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Man</a:t>
              </a:r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3187" y="2093"/>
              <a:ext cx="490" cy="144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" bIns="18288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Method</a:t>
              </a:r>
            </a:p>
          </p:txBody>
        </p:sp>
        <p:sp>
          <p:nvSpPr>
            <p:cNvPr id="47117" name="Text Box 10"/>
            <p:cNvSpPr txBox="1">
              <a:spLocks noChangeArrowheads="1"/>
            </p:cNvSpPr>
            <p:nvPr/>
          </p:nvSpPr>
          <p:spPr bwMode="auto">
            <a:xfrm>
              <a:off x="1085" y="2820"/>
              <a:ext cx="680" cy="151"/>
            </a:xfrm>
            <a:prstGeom prst="rect">
              <a:avLst/>
            </a:prstGeom>
            <a:solidFill>
              <a:srgbClr val="E4D49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" bIns="18288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Environment</a:t>
              </a:r>
            </a:p>
          </p:txBody>
        </p:sp>
        <p:sp>
          <p:nvSpPr>
            <p:cNvPr id="47118" name="Line 11"/>
            <p:cNvSpPr>
              <a:spLocks noChangeShapeType="1"/>
            </p:cNvSpPr>
            <p:nvPr/>
          </p:nvSpPr>
          <p:spPr bwMode="auto">
            <a:xfrm>
              <a:off x="1776" y="2900"/>
              <a:ext cx="2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2"/>
            <p:cNvSpPr>
              <a:spLocks noChangeShapeType="1"/>
            </p:cNvSpPr>
            <p:nvPr/>
          </p:nvSpPr>
          <p:spPr bwMode="auto">
            <a:xfrm>
              <a:off x="3446" y="2237"/>
              <a:ext cx="383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13"/>
            <p:cNvSpPr>
              <a:spLocks noChangeShapeType="1"/>
            </p:cNvSpPr>
            <p:nvPr/>
          </p:nvSpPr>
          <p:spPr bwMode="auto">
            <a:xfrm>
              <a:off x="2410" y="2237"/>
              <a:ext cx="382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4"/>
            <p:cNvSpPr>
              <a:spLocks noChangeShapeType="1"/>
            </p:cNvSpPr>
            <p:nvPr/>
          </p:nvSpPr>
          <p:spPr bwMode="auto">
            <a:xfrm flipV="1">
              <a:off x="3446" y="2900"/>
              <a:ext cx="383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5"/>
            <p:cNvSpPr>
              <a:spLocks noChangeShapeType="1"/>
            </p:cNvSpPr>
            <p:nvPr/>
          </p:nvSpPr>
          <p:spPr bwMode="auto">
            <a:xfrm flipV="1">
              <a:off x="2410" y="2900"/>
              <a:ext cx="382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Text Box 16"/>
            <p:cNvSpPr txBox="1">
              <a:spLocks noChangeArrowheads="1"/>
            </p:cNvSpPr>
            <p:nvPr/>
          </p:nvSpPr>
          <p:spPr bwMode="auto">
            <a:xfrm>
              <a:off x="1834" y="2266"/>
              <a:ext cx="403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Skill Level</a:t>
              </a:r>
            </a:p>
          </p:txBody>
        </p:sp>
        <p:sp>
          <p:nvSpPr>
            <p:cNvPr id="47124" name="Text Box 17"/>
            <p:cNvSpPr txBox="1">
              <a:spLocks noChangeArrowheads="1"/>
            </p:cNvSpPr>
            <p:nvPr/>
          </p:nvSpPr>
          <p:spPr bwMode="auto">
            <a:xfrm>
              <a:off x="3014" y="2323"/>
              <a:ext cx="404" cy="116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Low RPM</a:t>
              </a:r>
            </a:p>
          </p:txBody>
        </p:sp>
        <p:sp>
          <p:nvSpPr>
            <p:cNvPr id="47125" name="Text Box 18"/>
            <p:cNvSpPr txBox="1">
              <a:spLocks noChangeArrowheads="1"/>
            </p:cNvSpPr>
            <p:nvPr/>
          </p:nvSpPr>
          <p:spPr bwMode="auto">
            <a:xfrm>
              <a:off x="1949" y="3245"/>
              <a:ext cx="461" cy="87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Orifice Clogs</a:t>
              </a:r>
            </a:p>
          </p:txBody>
        </p:sp>
        <p:sp>
          <p:nvSpPr>
            <p:cNvPr id="47126" name="Text Box 19"/>
            <p:cNvSpPr txBox="1">
              <a:spLocks noChangeArrowheads="1"/>
            </p:cNvSpPr>
            <p:nvPr/>
          </p:nvSpPr>
          <p:spPr bwMode="auto">
            <a:xfrm>
              <a:off x="1776" y="2669"/>
              <a:ext cx="403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Dusty</a:t>
              </a:r>
            </a:p>
          </p:txBody>
        </p:sp>
        <p:sp>
          <p:nvSpPr>
            <p:cNvPr id="47127" name="Text Box 20"/>
            <p:cNvSpPr txBox="1">
              <a:spLocks noChangeArrowheads="1"/>
            </p:cNvSpPr>
            <p:nvPr/>
          </p:nvSpPr>
          <p:spPr bwMode="auto">
            <a:xfrm>
              <a:off x="2035" y="3044"/>
              <a:ext cx="403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Humidity</a:t>
              </a:r>
            </a:p>
          </p:txBody>
        </p:sp>
        <p:sp>
          <p:nvSpPr>
            <p:cNvPr id="47128" name="Text Box 21"/>
            <p:cNvSpPr txBox="1">
              <a:spLocks noChangeArrowheads="1"/>
            </p:cNvSpPr>
            <p:nvPr/>
          </p:nvSpPr>
          <p:spPr bwMode="auto">
            <a:xfrm>
              <a:off x="3130" y="2986"/>
              <a:ext cx="547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Poor Conductor</a:t>
              </a:r>
            </a:p>
          </p:txBody>
        </p:sp>
        <p:sp>
          <p:nvSpPr>
            <p:cNvPr id="47129" name="Text Box 22"/>
            <p:cNvSpPr txBox="1">
              <a:spLocks noChangeArrowheads="1"/>
            </p:cNvSpPr>
            <p:nvPr/>
          </p:nvSpPr>
          <p:spPr bwMode="auto">
            <a:xfrm>
              <a:off x="1805" y="2496"/>
              <a:ext cx="576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Attention Level</a:t>
              </a:r>
            </a:p>
          </p:txBody>
        </p:sp>
        <p:sp>
          <p:nvSpPr>
            <p:cNvPr id="47130" name="Text Box 23"/>
            <p:cNvSpPr txBox="1">
              <a:spLocks noChangeArrowheads="1"/>
            </p:cNvSpPr>
            <p:nvPr/>
          </p:nvSpPr>
          <p:spPr bwMode="auto">
            <a:xfrm>
              <a:off x="2986" y="3159"/>
              <a:ext cx="576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Poor Mixing</a:t>
              </a:r>
            </a:p>
          </p:txBody>
        </p:sp>
        <p:sp>
          <p:nvSpPr>
            <p:cNvPr id="47131" name="Text Box 24"/>
            <p:cNvSpPr txBox="1">
              <a:spLocks noChangeArrowheads="1"/>
            </p:cNvSpPr>
            <p:nvPr/>
          </p:nvSpPr>
          <p:spPr bwMode="auto">
            <a:xfrm>
              <a:off x="3101" y="2554"/>
              <a:ext cx="489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Travel Limits</a:t>
              </a:r>
            </a:p>
          </p:txBody>
        </p:sp>
        <p:sp>
          <p:nvSpPr>
            <p:cNvPr id="47132" name="Text Box 25"/>
            <p:cNvSpPr txBox="1">
              <a:spLocks noChangeArrowheads="1"/>
            </p:cNvSpPr>
            <p:nvPr/>
          </p:nvSpPr>
          <p:spPr bwMode="auto">
            <a:xfrm>
              <a:off x="1488" y="3044"/>
              <a:ext cx="461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Temperature</a:t>
              </a:r>
            </a:p>
          </p:txBody>
        </p:sp>
        <p:sp>
          <p:nvSpPr>
            <p:cNvPr id="47133" name="Text Box 26"/>
            <p:cNvSpPr txBox="1">
              <a:spLocks noChangeArrowheads="1"/>
            </p:cNvSpPr>
            <p:nvPr/>
          </p:nvSpPr>
          <p:spPr bwMode="auto">
            <a:xfrm>
              <a:off x="1805" y="3418"/>
              <a:ext cx="403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Worn Parts</a:t>
              </a:r>
            </a:p>
          </p:txBody>
        </p:sp>
        <p:sp>
          <p:nvSpPr>
            <p:cNvPr id="47134" name="Text Box 27"/>
            <p:cNvSpPr txBox="1">
              <a:spLocks noChangeArrowheads="1"/>
            </p:cNvSpPr>
            <p:nvPr/>
          </p:nvSpPr>
          <p:spPr bwMode="auto">
            <a:xfrm>
              <a:off x="2842" y="3361"/>
              <a:ext cx="489" cy="115"/>
            </a:xfrm>
            <a:prstGeom prst="rect">
              <a:avLst/>
            </a:prstGeom>
            <a:solidFill>
              <a:srgbClr val="E4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</a:rPr>
                <a:t>Poor Vendor</a:t>
              </a:r>
            </a:p>
          </p:txBody>
        </p:sp>
        <p:sp>
          <p:nvSpPr>
            <p:cNvPr id="47135" name="Line 28"/>
            <p:cNvSpPr>
              <a:spLocks noChangeShapeType="1"/>
            </p:cNvSpPr>
            <p:nvPr/>
          </p:nvSpPr>
          <p:spPr bwMode="auto">
            <a:xfrm>
              <a:off x="2093" y="2727"/>
              <a:ext cx="144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29"/>
            <p:cNvSpPr>
              <a:spLocks noChangeShapeType="1"/>
            </p:cNvSpPr>
            <p:nvPr/>
          </p:nvSpPr>
          <p:spPr bwMode="auto">
            <a:xfrm flipV="1">
              <a:off x="2381" y="2900"/>
              <a:ext cx="173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30"/>
            <p:cNvSpPr>
              <a:spLocks noChangeShapeType="1"/>
            </p:cNvSpPr>
            <p:nvPr/>
          </p:nvSpPr>
          <p:spPr bwMode="auto">
            <a:xfrm flipV="1">
              <a:off x="1949" y="2900"/>
              <a:ext cx="20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31"/>
            <p:cNvSpPr>
              <a:spLocks noChangeShapeType="1"/>
            </p:cNvSpPr>
            <p:nvPr/>
          </p:nvSpPr>
          <p:spPr bwMode="auto">
            <a:xfrm>
              <a:off x="2410" y="3303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32"/>
            <p:cNvSpPr>
              <a:spLocks noChangeShapeType="1"/>
            </p:cNvSpPr>
            <p:nvPr/>
          </p:nvSpPr>
          <p:spPr bwMode="auto">
            <a:xfrm>
              <a:off x="2208" y="3476"/>
              <a:ext cx="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33"/>
            <p:cNvSpPr>
              <a:spLocks noChangeShapeType="1"/>
            </p:cNvSpPr>
            <p:nvPr/>
          </p:nvSpPr>
          <p:spPr bwMode="auto">
            <a:xfrm>
              <a:off x="2237" y="2323"/>
              <a:ext cx="2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34"/>
            <p:cNvSpPr>
              <a:spLocks noChangeShapeType="1"/>
            </p:cNvSpPr>
            <p:nvPr/>
          </p:nvSpPr>
          <p:spPr bwMode="auto">
            <a:xfrm>
              <a:off x="3418" y="2381"/>
              <a:ext cx="1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5"/>
            <p:cNvSpPr>
              <a:spLocks noChangeShapeType="1"/>
            </p:cNvSpPr>
            <p:nvPr/>
          </p:nvSpPr>
          <p:spPr bwMode="auto">
            <a:xfrm>
              <a:off x="3590" y="2611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6"/>
            <p:cNvSpPr>
              <a:spLocks noChangeShapeType="1"/>
            </p:cNvSpPr>
            <p:nvPr/>
          </p:nvSpPr>
          <p:spPr bwMode="auto">
            <a:xfrm>
              <a:off x="3677" y="3044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37"/>
            <p:cNvSpPr>
              <a:spLocks noChangeShapeType="1"/>
            </p:cNvSpPr>
            <p:nvPr/>
          </p:nvSpPr>
          <p:spPr bwMode="auto">
            <a:xfrm>
              <a:off x="3504" y="3217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38"/>
            <p:cNvSpPr>
              <a:spLocks noChangeShapeType="1"/>
            </p:cNvSpPr>
            <p:nvPr/>
          </p:nvSpPr>
          <p:spPr bwMode="auto">
            <a:xfrm>
              <a:off x="3302" y="3418"/>
              <a:ext cx="2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Line 39"/>
            <p:cNvSpPr>
              <a:spLocks noChangeShapeType="1"/>
            </p:cNvSpPr>
            <p:nvPr/>
          </p:nvSpPr>
          <p:spPr bwMode="auto">
            <a:xfrm>
              <a:off x="2352" y="2554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47" name="Group 40"/>
            <p:cNvGrpSpPr>
              <a:grpSpLocks/>
            </p:cNvGrpSpPr>
            <p:nvPr/>
          </p:nvGrpSpPr>
          <p:grpSpPr bwMode="auto">
            <a:xfrm>
              <a:off x="4101" y="2583"/>
              <a:ext cx="552" cy="604"/>
              <a:chOff x="9275" y="10512"/>
              <a:chExt cx="1381" cy="1511"/>
            </a:xfrm>
          </p:grpSpPr>
          <p:sp>
            <p:nvSpPr>
              <p:cNvPr id="47148" name="Text Box 41"/>
              <p:cNvSpPr txBox="1">
                <a:spLocks noChangeArrowheads="1"/>
              </p:cNvSpPr>
              <p:nvPr/>
            </p:nvSpPr>
            <p:spPr bwMode="auto">
              <a:xfrm>
                <a:off x="9275" y="10953"/>
                <a:ext cx="1134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 Bad    Paint</a:t>
                </a:r>
              </a:p>
            </p:txBody>
          </p:sp>
          <p:sp>
            <p:nvSpPr>
              <p:cNvPr id="47149" name="AutoShape 42"/>
              <p:cNvSpPr>
                <a:spLocks noChangeArrowheads="1"/>
              </p:cNvSpPr>
              <p:nvPr/>
            </p:nvSpPr>
            <p:spPr bwMode="auto">
              <a:xfrm rot="5400000">
                <a:off x="9252" y="10620"/>
                <a:ext cx="1511" cy="12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7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Production Operations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i="1" dirty="0"/>
              <a:t>Major focus of production operations is on efficiency and effectiveness of processes</a:t>
            </a:r>
            <a:br>
              <a:rPr lang="en-US" sz="2400" i="1" dirty="0"/>
            </a:br>
            <a:endParaRPr lang="en-US" sz="1200" i="1" dirty="0"/>
          </a:p>
          <a:p>
            <a:pPr eaLnBrk="1" hangingPunct="1"/>
            <a:r>
              <a:rPr lang="en-US" sz="2400" i="1" dirty="0"/>
              <a:t>Production operations often include substantial measurement and analysis of internal processes</a:t>
            </a:r>
          </a:p>
        </p:txBody>
      </p:sp>
    </p:spTree>
    <p:extLst>
      <p:ext uri="{BB962C8B-B14F-4D97-AF65-F5344CB8AC3E}">
        <p14:creationId xmlns:p14="http://schemas.microsoft.com/office/powerpoint/2010/main" val="346306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010" name="Group 2"/>
          <p:cNvGrpSpPr>
            <a:grpSpLocks/>
          </p:cNvGrpSpPr>
          <p:nvPr/>
        </p:nvGrpSpPr>
        <p:grpSpPr bwMode="auto">
          <a:xfrm>
            <a:off x="2006108" y="733096"/>
            <a:ext cx="4876800" cy="2060575"/>
            <a:chOff x="2304" y="2640"/>
            <a:chExt cx="3072" cy="1298"/>
          </a:xfrm>
          <a:solidFill>
            <a:srgbClr val="E4D490"/>
          </a:solidFill>
        </p:grpSpPr>
        <p:sp>
          <p:nvSpPr>
            <p:cNvPr id="33817" name="Rectangle 3"/>
            <p:cNvSpPr>
              <a:spLocks noChangeArrowheads="1"/>
            </p:cNvSpPr>
            <p:nvPr/>
          </p:nvSpPr>
          <p:spPr bwMode="auto">
            <a:xfrm>
              <a:off x="2304" y="2640"/>
              <a:ext cx="3072" cy="129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33818" name="Freeform 4"/>
            <p:cNvSpPr>
              <a:spLocks/>
            </p:cNvSpPr>
            <p:nvPr/>
          </p:nvSpPr>
          <p:spPr bwMode="auto">
            <a:xfrm>
              <a:off x="3905" y="3106"/>
              <a:ext cx="822" cy="590"/>
            </a:xfrm>
            <a:custGeom>
              <a:avLst/>
              <a:gdLst>
                <a:gd name="T0" fmla="*/ 0 w 1368"/>
                <a:gd name="T1" fmla="*/ 0 h 1008"/>
                <a:gd name="T2" fmla="*/ 0 w 1368"/>
                <a:gd name="T3" fmla="*/ 345 h 1008"/>
                <a:gd name="T4" fmla="*/ 494 w 1368"/>
                <a:gd name="T5" fmla="*/ 345 h 1008"/>
                <a:gd name="T6" fmla="*/ 494 w 1368"/>
                <a:gd name="T7" fmla="*/ 197 h 1008"/>
                <a:gd name="T8" fmla="*/ 130 w 1368"/>
                <a:gd name="T9" fmla="*/ 0 h 1008"/>
                <a:gd name="T10" fmla="*/ 0 w 1368"/>
                <a:gd name="T11" fmla="*/ 0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1008">
                  <a:moveTo>
                    <a:pt x="0" y="0"/>
                  </a:moveTo>
                  <a:lnTo>
                    <a:pt x="0" y="1008"/>
                  </a:lnTo>
                  <a:lnTo>
                    <a:pt x="1368" y="1008"/>
                  </a:lnTo>
                  <a:lnTo>
                    <a:pt x="1368" y="576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9" name="Rectangle 5"/>
            <p:cNvSpPr>
              <a:spLocks noChangeArrowheads="1"/>
            </p:cNvSpPr>
            <p:nvPr/>
          </p:nvSpPr>
          <p:spPr bwMode="auto">
            <a:xfrm>
              <a:off x="3905" y="2673"/>
              <a:ext cx="822" cy="346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33820" name="Rectangle 6"/>
            <p:cNvSpPr>
              <a:spLocks noChangeArrowheads="1"/>
            </p:cNvSpPr>
            <p:nvPr/>
          </p:nvSpPr>
          <p:spPr bwMode="auto">
            <a:xfrm>
              <a:off x="3905" y="2803"/>
              <a:ext cx="822" cy="216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33821" name="Line 7"/>
            <p:cNvSpPr>
              <a:spLocks noChangeShapeType="1"/>
            </p:cNvSpPr>
            <p:nvPr/>
          </p:nvSpPr>
          <p:spPr bwMode="auto">
            <a:xfrm flipV="1">
              <a:off x="4121" y="2673"/>
              <a:ext cx="0" cy="13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3822" name="Group 8"/>
            <p:cNvGrpSpPr>
              <a:grpSpLocks/>
            </p:cNvGrpSpPr>
            <p:nvPr/>
          </p:nvGrpSpPr>
          <p:grpSpPr bwMode="auto">
            <a:xfrm>
              <a:off x="4857" y="3106"/>
              <a:ext cx="346" cy="608"/>
              <a:chOff x="7416" y="12528"/>
              <a:chExt cx="576" cy="1012"/>
            </a:xfrm>
            <a:grpFill/>
          </p:grpSpPr>
          <p:sp>
            <p:nvSpPr>
              <p:cNvPr id="33826" name="Freeform 9"/>
              <p:cNvSpPr>
                <a:spLocks/>
              </p:cNvSpPr>
              <p:nvPr/>
            </p:nvSpPr>
            <p:spPr bwMode="auto">
              <a:xfrm rot="5400000" flipH="1">
                <a:off x="7198" y="12746"/>
                <a:ext cx="1012" cy="576"/>
              </a:xfrm>
              <a:custGeom>
                <a:avLst/>
                <a:gdLst>
                  <a:gd name="T0" fmla="*/ 0 w 1012"/>
                  <a:gd name="T1" fmla="*/ 591 h 561"/>
                  <a:gd name="T2" fmla="*/ 232 w 1012"/>
                  <a:gd name="T3" fmla="*/ 591 h 561"/>
                  <a:gd name="T4" fmla="*/ 225 w 1012"/>
                  <a:gd name="T5" fmla="*/ 220 h 561"/>
                  <a:gd name="T6" fmla="*/ 1005 w 1012"/>
                  <a:gd name="T7" fmla="*/ 220 h 561"/>
                  <a:gd name="T8" fmla="*/ 1012 w 1012"/>
                  <a:gd name="T9" fmla="*/ 0 h 561"/>
                  <a:gd name="T10" fmla="*/ 4 w 1012"/>
                  <a:gd name="T11" fmla="*/ 0 h 561"/>
                  <a:gd name="T12" fmla="*/ 0 w 1012"/>
                  <a:gd name="T13" fmla="*/ 591 h 5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2" h="561">
                    <a:moveTo>
                      <a:pt x="0" y="561"/>
                    </a:moveTo>
                    <a:lnTo>
                      <a:pt x="232" y="561"/>
                    </a:lnTo>
                    <a:lnTo>
                      <a:pt x="225" y="208"/>
                    </a:lnTo>
                    <a:lnTo>
                      <a:pt x="1005" y="208"/>
                    </a:lnTo>
                    <a:lnTo>
                      <a:pt x="1012" y="0"/>
                    </a:lnTo>
                    <a:lnTo>
                      <a:pt x="4" y="0"/>
                    </a:lnTo>
                    <a:lnTo>
                      <a:pt x="0" y="5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27" name="Line 10"/>
              <p:cNvSpPr>
                <a:spLocks noChangeShapeType="1"/>
              </p:cNvSpPr>
              <p:nvPr/>
            </p:nvSpPr>
            <p:spPr bwMode="auto">
              <a:xfrm>
                <a:off x="7776" y="13104"/>
                <a:ext cx="216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823" name="Freeform 11"/>
            <p:cNvSpPr>
              <a:spLocks/>
            </p:cNvSpPr>
            <p:nvPr/>
          </p:nvSpPr>
          <p:spPr bwMode="auto">
            <a:xfrm flipH="1">
              <a:off x="2391" y="3106"/>
              <a:ext cx="822" cy="605"/>
            </a:xfrm>
            <a:custGeom>
              <a:avLst/>
              <a:gdLst>
                <a:gd name="T0" fmla="*/ 0 w 1368"/>
                <a:gd name="T1" fmla="*/ 0 h 1008"/>
                <a:gd name="T2" fmla="*/ 0 w 1368"/>
                <a:gd name="T3" fmla="*/ 363 h 1008"/>
                <a:gd name="T4" fmla="*/ 494 w 1368"/>
                <a:gd name="T5" fmla="*/ 363 h 1008"/>
                <a:gd name="T6" fmla="*/ 494 w 1368"/>
                <a:gd name="T7" fmla="*/ 208 h 1008"/>
                <a:gd name="T8" fmla="*/ 130 w 1368"/>
                <a:gd name="T9" fmla="*/ 0 h 1008"/>
                <a:gd name="T10" fmla="*/ 0 w 1368"/>
                <a:gd name="T11" fmla="*/ 0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1008">
                  <a:moveTo>
                    <a:pt x="0" y="0"/>
                  </a:moveTo>
                  <a:lnTo>
                    <a:pt x="0" y="1008"/>
                  </a:lnTo>
                  <a:lnTo>
                    <a:pt x="1368" y="1008"/>
                  </a:lnTo>
                  <a:lnTo>
                    <a:pt x="1368" y="576"/>
                  </a:lnTo>
                  <a:lnTo>
                    <a:pt x="36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24" name="Freeform 12"/>
            <p:cNvSpPr>
              <a:spLocks/>
            </p:cNvSpPr>
            <p:nvPr/>
          </p:nvSpPr>
          <p:spPr bwMode="auto">
            <a:xfrm rot="-5400000">
              <a:off x="3251" y="3241"/>
              <a:ext cx="608" cy="337"/>
            </a:xfrm>
            <a:custGeom>
              <a:avLst/>
              <a:gdLst>
                <a:gd name="T0" fmla="*/ 0 w 1012"/>
                <a:gd name="T1" fmla="*/ 202 h 561"/>
                <a:gd name="T2" fmla="*/ 84 w 1012"/>
                <a:gd name="T3" fmla="*/ 202 h 561"/>
                <a:gd name="T4" fmla="*/ 81 w 1012"/>
                <a:gd name="T5" fmla="*/ 75 h 561"/>
                <a:gd name="T6" fmla="*/ 363 w 1012"/>
                <a:gd name="T7" fmla="*/ 75 h 561"/>
                <a:gd name="T8" fmla="*/ 365 w 1012"/>
                <a:gd name="T9" fmla="*/ 0 h 561"/>
                <a:gd name="T10" fmla="*/ 1 w 1012"/>
                <a:gd name="T11" fmla="*/ 0 h 561"/>
                <a:gd name="T12" fmla="*/ 0 w 1012"/>
                <a:gd name="T13" fmla="*/ 202 h 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2" h="561">
                  <a:moveTo>
                    <a:pt x="0" y="561"/>
                  </a:moveTo>
                  <a:lnTo>
                    <a:pt x="232" y="561"/>
                  </a:lnTo>
                  <a:lnTo>
                    <a:pt x="225" y="208"/>
                  </a:lnTo>
                  <a:lnTo>
                    <a:pt x="1005" y="208"/>
                  </a:lnTo>
                  <a:lnTo>
                    <a:pt x="1012" y="0"/>
                  </a:lnTo>
                  <a:lnTo>
                    <a:pt x="4" y="0"/>
                  </a:lnTo>
                  <a:lnTo>
                    <a:pt x="0" y="561"/>
                  </a:lnTo>
                  <a:close/>
                </a:path>
              </a:pathLst>
            </a:custGeom>
            <a:grp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25" name="Rectangle 13"/>
            <p:cNvSpPr>
              <a:spLocks noChangeArrowheads="1"/>
            </p:cNvSpPr>
            <p:nvPr/>
          </p:nvSpPr>
          <p:spPr bwMode="auto">
            <a:xfrm>
              <a:off x="3905" y="3582"/>
              <a:ext cx="822" cy="114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/>
            </a:p>
          </p:txBody>
        </p:sp>
      </p:grpSp>
      <p:grpSp>
        <p:nvGrpSpPr>
          <p:cNvPr id="299022" name="Group 14"/>
          <p:cNvGrpSpPr>
            <a:grpSpLocks/>
          </p:cNvGrpSpPr>
          <p:nvPr/>
        </p:nvGrpSpPr>
        <p:grpSpPr bwMode="auto">
          <a:xfrm>
            <a:off x="2160095" y="999796"/>
            <a:ext cx="4464050" cy="1373188"/>
            <a:chOff x="2391" y="2673"/>
            <a:chExt cx="2812" cy="865"/>
          </a:xfrm>
        </p:grpSpPr>
        <p:sp>
          <p:nvSpPr>
            <p:cNvPr id="48137" name="Oval 15"/>
            <p:cNvSpPr>
              <a:spLocks noChangeArrowheads="1"/>
            </p:cNvSpPr>
            <p:nvPr/>
          </p:nvSpPr>
          <p:spPr bwMode="auto">
            <a:xfrm>
              <a:off x="4640" y="2716"/>
              <a:ext cx="44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38" name="Oval 16"/>
            <p:cNvSpPr>
              <a:spLocks noChangeArrowheads="1"/>
            </p:cNvSpPr>
            <p:nvPr/>
          </p:nvSpPr>
          <p:spPr bwMode="auto">
            <a:xfrm>
              <a:off x="4640" y="2760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39" name="Oval 17"/>
            <p:cNvSpPr>
              <a:spLocks noChangeArrowheads="1"/>
            </p:cNvSpPr>
            <p:nvPr/>
          </p:nvSpPr>
          <p:spPr bwMode="auto">
            <a:xfrm>
              <a:off x="4597" y="2760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0" name="Oval 18"/>
            <p:cNvSpPr>
              <a:spLocks noChangeArrowheads="1"/>
            </p:cNvSpPr>
            <p:nvPr/>
          </p:nvSpPr>
          <p:spPr bwMode="auto">
            <a:xfrm>
              <a:off x="5160" y="3365"/>
              <a:ext cx="43" cy="44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1" name="Oval 19"/>
            <p:cNvSpPr>
              <a:spLocks noChangeArrowheads="1"/>
            </p:cNvSpPr>
            <p:nvPr/>
          </p:nvSpPr>
          <p:spPr bwMode="auto">
            <a:xfrm>
              <a:off x="4684" y="2760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2" name="Oval 20"/>
            <p:cNvSpPr>
              <a:spLocks noChangeArrowheads="1"/>
            </p:cNvSpPr>
            <p:nvPr/>
          </p:nvSpPr>
          <p:spPr bwMode="auto">
            <a:xfrm>
              <a:off x="4684" y="2673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3" name="Oval 21"/>
            <p:cNvSpPr>
              <a:spLocks noChangeArrowheads="1"/>
            </p:cNvSpPr>
            <p:nvPr/>
          </p:nvSpPr>
          <p:spPr bwMode="auto">
            <a:xfrm>
              <a:off x="4684" y="345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4" name="Oval 22"/>
            <p:cNvSpPr>
              <a:spLocks noChangeArrowheads="1"/>
            </p:cNvSpPr>
            <p:nvPr/>
          </p:nvSpPr>
          <p:spPr bwMode="auto">
            <a:xfrm>
              <a:off x="5116" y="3365"/>
              <a:ext cx="44" cy="44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5" name="Oval 23"/>
            <p:cNvSpPr>
              <a:spLocks noChangeArrowheads="1"/>
            </p:cNvSpPr>
            <p:nvPr/>
          </p:nvSpPr>
          <p:spPr bwMode="auto">
            <a:xfrm>
              <a:off x="2434" y="345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6" name="Oval 24"/>
            <p:cNvSpPr>
              <a:spLocks noChangeArrowheads="1"/>
            </p:cNvSpPr>
            <p:nvPr/>
          </p:nvSpPr>
          <p:spPr bwMode="auto">
            <a:xfrm>
              <a:off x="2477" y="3409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7" name="Oval 25"/>
            <p:cNvSpPr>
              <a:spLocks noChangeArrowheads="1"/>
            </p:cNvSpPr>
            <p:nvPr/>
          </p:nvSpPr>
          <p:spPr bwMode="auto">
            <a:xfrm>
              <a:off x="2434" y="3495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8" name="Oval 26"/>
            <p:cNvSpPr>
              <a:spLocks noChangeArrowheads="1"/>
            </p:cNvSpPr>
            <p:nvPr/>
          </p:nvSpPr>
          <p:spPr bwMode="auto">
            <a:xfrm>
              <a:off x="2391" y="3452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49" name="Oval 27"/>
            <p:cNvSpPr>
              <a:spLocks noChangeArrowheads="1"/>
            </p:cNvSpPr>
            <p:nvPr/>
          </p:nvSpPr>
          <p:spPr bwMode="auto">
            <a:xfrm>
              <a:off x="4165" y="2855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50" name="Oval 28"/>
            <p:cNvSpPr>
              <a:spLocks noChangeArrowheads="1"/>
            </p:cNvSpPr>
            <p:nvPr/>
          </p:nvSpPr>
          <p:spPr bwMode="auto">
            <a:xfrm>
              <a:off x="2477" y="3495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51" name="Oval 29"/>
            <p:cNvSpPr>
              <a:spLocks noChangeArrowheads="1"/>
            </p:cNvSpPr>
            <p:nvPr/>
          </p:nvSpPr>
          <p:spPr bwMode="auto">
            <a:xfrm>
              <a:off x="3991" y="3365"/>
              <a:ext cx="44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52" name="Oval 30"/>
            <p:cNvSpPr>
              <a:spLocks noChangeArrowheads="1"/>
            </p:cNvSpPr>
            <p:nvPr/>
          </p:nvSpPr>
          <p:spPr bwMode="auto">
            <a:xfrm>
              <a:off x="5116" y="3409"/>
              <a:ext cx="44" cy="4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903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2869324"/>
            <a:ext cx="8229600" cy="2722179"/>
          </a:xfrm>
        </p:spPr>
        <p:txBody>
          <a:bodyPr/>
          <a:lstStyle/>
          <a:p>
            <a:pPr marL="231775" indent="-231775" eaLnBrk="1" hangingPunct="1"/>
            <a:r>
              <a:rPr lang="en-US" altLang="en-US" sz="2200" b="1" dirty="0">
                <a:cs typeface="Arial" charset="0"/>
              </a:rPr>
              <a:t>A defect concentration diagram graphically records the frequency of a defect with respect to product location.  </a:t>
            </a:r>
          </a:p>
          <a:p>
            <a:pPr marL="630238" lvl="1" indent="-173038" eaLnBrk="1" hangingPunct="1"/>
            <a:r>
              <a:rPr lang="en-US" altLang="en-US" sz="2000" b="1" dirty="0">
                <a:cs typeface="Arial" charset="0"/>
              </a:rPr>
              <a:t>Obtain a digital photo or multi-view part print showing all product faces. </a:t>
            </a:r>
          </a:p>
          <a:p>
            <a:pPr marL="630238" lvl="1" indent="-173038" eaLnBrk="1" hangingPunct="1"/>
            <a:r>
              <a:rPr lang="en-US" altLang="en-US" sz="2000" b="1" dirty="0">
                <a:cs typeface="Arial" charset="0"/>
              </a:rPr>
              <a:t>Operator tallies the number and location of defects as they occur on the diagram.</a:t>
            </a:r>
            <a:r>
              <a:rPr lang="en-US" altLang="en-US" sz="2000" b="1" dirty="0"/>
              <a:t> </a:t>
            </a:r>
          </a:p>
        </p:txBody>
      </p:sp>
      <p:sp>
        <p:nvSpPr>
          <p:cNvPr id="48136" name="Rectangle 32"/>
          <p:cNvSpPr>
            <a:spLocks noGrp="1" noChangeArrowheads="1"/>
          </p:cNvSpPr>
          <p:nvPr>
            <p:ph type="title"/>
          </p:nvPr>
        </p:nvSpPr>
        <p:spPr>
          <a:xfrm>
            <a:off x="788276" y="5412828"/>
            <a:ext cx="7985234" cy="74360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Ishikawa’s Tools:  Defect Diagram</a:t>
            </a:r>
          </a:p>
        </p:txBody>
      </p:sp>
    </p:spTree>
    <p:extLst>
      <p:ext uri="{BB962C8B-B14F-4D97-AF65-F5344CB8AC3E}">
        <p14:creationId xmlns:p14="http://schemas.microsoft.com/office/powerpoint/2010/main" val="39518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86702"/>
            <a:ext cx="7656786" cy="8854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Ishikawa’s Tools:  Check Sheet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924" y="977024"/>
            <a:ext cx="3124200" cy="4114800"/>
          </a:xfrm>
        </p:spPr>
        <p:txBody>
          <a:bodyPr/>
          <a:lstStyle/>
          <a:p>
            <a:pPr marL="231775" indent="-231775" eaLnBrk="1" hangingPunct="1"/>
            <a:r>
              <a:rPr lang="en-US" altLang="en-US" sz="2000" b="1" dirty="0">
                <a:cs typeface="Arial" charset="0"/>
              </a:rPr>
              <a:t>Check sheets are used to collect data (values or pieces of information) in a consistent manner.  </a:t>
            </a:r>
          </a:p>
          <a:p>
            <a:pPr marL="630238" lvl="1" indent="-173038" eaLnBrk="1" hangingPunct="1"/>
            <a:r>
              <a:rPr lang="en-US" altLang="en-US" sz="1800" b="1" dirty="0">
                <a:cs typeface="Arial" charset="0"/>
              </a:rPr>
              <a:t>List each of the known / possible problems</a:t>
            </a:r>
          </a:p>
          <a:p>
            <a:pPr marL="630238" lvl="1" indent="-173038" eaLnBrk="1" hangingPunct="1"/>
            <a:r>
              <a:rPr lang="en-US" altLang="en-US" sz="1800" b="1" dirty="0">
                <a:cs typeface="Arial" charset="0"/>
              </a:rPr>
              <a:t>Record each occurrence including time-orientation.</a:t>
            </a:r>
            <a:endParaRPr lang="en-US" altLang="en-US" sz="1800" b="1" dirty="0"/>
          </a:p>
        </p:txBody>
      </p:sp>
      <p:grpSp>
        <p:nvGrpSpPr>
          <p:cNvPr id="49159" name="Group 4"/>
          <p:cNvGrpSpPr>
            <a:grpSpLocks/>
          </p:cNvGrpSpPr>
          <p:nvPr/>
        </p:nvGrpSpPr>
        <p:grpSpPr bwMode="auto">
          <a:xfrm>
            <a:off x="3669478" y="633358"/>
            <a:ext cx="5121275" cy="4572000"/>
            <a:chOff x="2592" y="1440"/>
            <a:chExt cx="8064" cy="7992"/>
          </a:xfrm>
        </p:grpSpPr>
        <p:sp>
          <p:nvSpPr>
            <p:cNvPr id="49160" name="Rectangle 5"/>
            <p:cNvSpPr>
              <a:spLocks noChangeArrowheads="1"/>
            </p:cNvSpPr>
            <p:nvPr/>
          </p:nvSpPr>
          <p:spPr bwMode="auto">
            <a:xfrm>
              <a:off x="2592" y="1440"/>
              <a:ext cx="8064" cy="7992"/>
            </a:xfrm>
            <a:prstGeom prst="rect">
              <a:avLst/>
            </a:prstGeom>
            <a:solidFill>
              <a:srgbClr val="E4D49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9161" name="Text Box 6"/>
            <p:cNvSpPr txBox="1">
              <a:spLocks noChangeArrowheads="1"/>
            </p:cNvSpPr>
            <p:nvPr/>
          </p:nvSpPr>
          <p:spPr bwMode="auto">
            <a:xfrm>
              <a:off x="5832" y="1656"/>
              <a:ext cx="1728" cy="4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Title</a:t>
              </a:r>
            </a:p>
          </p:txBody>
        </p:sp>
        <p:sp>
          <p:nvSpPr>
            <p:cNvPr id="49162" name="Text Box 7"/>
            <p:cNvSpPr txBox="1">
              <a:spLocks noChangeArrowheads="1"/>
            </p:cNvSpPr>
            <p:nvPr/>
          </p:nvSpPr>
          <p:spPr bwMode="auto">
            <a:xfrm>
              <a:off x="2736" y="2232"/>
              <a:ext cx="7776" cy="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Header Info:  Date, Time, Location, Operator, etc.</a:t>
              </a:r>
            </a:p>
          </p:txBody>
        </p:sp>
        <p:sp>
          <p:nvSpPr>
            <p:cNvPr id="49163" name="Text Box 8"/>
            <p:cNvSpPr txBox="1">
              <a:spLocks noChangeArrowheads="1"/>
            </p:cNvSpPr>
            <p:nvPr/>
          </p:nvSpPr>
          <p:spPr bwMode="auto">
            <a:xfrm>
              <a:off x="2736" y="3744"/>
              <a:ext cx="1008" cy="28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List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of Prob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Types</a:t>
              </a:r>
            </a:p>
          </p:txBody>
        </p:sp>
        <p:sp>
          <p:nvSpPr>
            <p:cNvPr id="49164" name="Text Box 9"/>
            <p:cNvSpPr txBox="1">
              <a:spLocks noChangeArrowheads="1"/>
            </p:cNvSpPr>
            <p:nvPr/>
          </p:nvSpPr>
          <p:spPr bwMode="auto">
            <a:xfrm>
              <a:off x="3816" y="3096"/>
              <a:ext cx="5328" cy="5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Times of Problem Occurrence (periodic)</a:t>
              </a:r>
            </a:p>
          </p:txBody>
        </p:sp>
        <p:sp>
          <p:nvSpPr>
            <p:cNvPr id="49165" name="Text Box 10"/>
            <p:cNvSpPr txBox="1">
              <a:spLocks noChangeArrowheads="1"/>
            </p:cNvSpPr>
            <p:nvPr/>
          </p:nvSpPr>
          <p:spPr bwMode="auto">
            <a:xfrm>
              <a:off x="9288" y="3744"/>
              <a:ext cx="1224" cy="28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Statistics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For Prob Types</a:t>
              </a:r>
            </a:p>
          </p:txBody>
        </p:sp>
        <p:sp>
          <p:nvSpPr>
            <p:cNvPr id="49166" name="Text Box 11"/>
            <p:cNvSpPr txBox="1">
              <a:spLocks noChangeArrowheads="1"/>
            </p:cNvSpPr>
            <p:nvPr/>
          </p:nvSpPr>
          <p:spPr bwMode="auto">
            <a:xfrm>
              <a:off x="3816" y="6696"/>
              <a:ext cx="5328" cy="6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Time of Occurrence Statistics</a:t>
              </a:r>
            </a:p>
          </p:txBody>
        </p:sp>
        <p:sp>
          <p:nvSpPr>
            <p:cNvPr id="49167" name="Text Box 12"/>
            <p:cNvSpPr txBox="1">
              <a:spLocks noChangeArrowheads="1"/>
            </p:cNvSpPr>
            <p:nvPr/>
          </p:nvSpPr>
          <p:spPr bwMode="auto">
            <a:xfrm>
              <a:off x="9288" y="6696"/>
              <a:ext cx="1224" cy="6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Overall Statistics</a:t>
              </a:r>
            </a:p>
          </p:txBody>
        </p:sp>
        <p:sp>
          <p:nvSpPr>
            <p:cNvPr id="49168" name="Text Box 13"/>
            <p:cNvSpPr txBox="1">
              <a:spLocks noChangeArrowheads="1"/>
            </p:cNvSpPr>
            <p:nvPr/>
          </p:nvSpPr>
          <p:spPr bwMode="auto">
            <a:xfrm>
              <a:off x="2736" y="7560"/>
              <a:ext cx="7776" cy="15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Instructions, settings, comments, etc.</a:t>
              </a:r>
            </a:p>
          </p:txBody>
        </p:sp>
        <p:sp>
          <p:nvSpPr>
            <p:cNvPr id="49169" name="Text Box 14"/>
            <p:cNvSpPr txBox="1">
              <a:spLocks noChangeArrowheads="1"/>
            </p:cNvSpPr>
            <p:nvPr/>
          </p:nvSpPr>
          <p:spPr bwMode="auto">
            <a:xfrm>
              <a:off x="3816" y="3744"/>
              <a:ext cx="5328" cy="28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3366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3366"/>
                  </a:solidFill>
                  <a:latin typeface="Times New Roman" pitchFamily="18" charset="0"/>
                </a:rPr>
                <a:t>Raw Data recorded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1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1510" y="1048845"/>
            <a:ext cx="8458200" cy="4114800"/>
          </a:xfrm>
        </p:spPr>
        <p:txBody>
          <a:bodyPr>
            <a:normAutofit lnSpcReduction="10000"/>
          </a:bodyPr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A scatter plot shows the relationship between any two variables of interest:</a:t>
            </a: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Plot one variable along the X-axis and the other along the Y-axis</a:t>
            </a: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marL="630238" lvl="1" indent="-173038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The presence of a relationship can be inferred or ruled out, but it c</a:t>
            </a:r>
            <a:r>
              <a:rPr lang="en-US" altLang="en-US" sz="2000" dirty="0">
                <a:cs typeface="Times New Roman" pitchFamily="18" charset="0"/>
              </a:rPr>
              <a:t>annot determine if a cause and effect relationship exists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dirty="0"/>
              <a:t> </a:t>
            </a: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851338" y="2246587"/>
            <a:ext cx="7467600" cy="1981200"/>
          </a:xfrm>
          <a:prstGeom prst="rect">
            <a:avLst/>
          </a:prstGeom>
          <a:solidFill>
            <a:srgbClr val="E4D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B4F4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2C2C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3" name="Rectangle 4"/>
          <p:cNvSpPr>
            <a:spLocks noGrp="1" noChangeArrowheads="1"/>
          </p:cNvSpPr>
          <p:nvPr>
            <p:ph type="title"/>
          </p:nvPr>
        </p:nvSpPr>
        <p:spPr>
          <a:xfrm>
            <a:off x="761999" y="5171090"/>
            <a:ext cx="7572703" cy="100111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Ishikawa’s Tools:  Scatter Plot</a:t>
            </a:r>
          </a:p>
        </p:txBody>
      </p:sp>
      <p:grpSp>
        <p:nvGrpSpPr>
          <p:cNvPr id="50184" name="Group 5"/>
          <p:cNvGrpSpPr>
            <a:grpSpLocks/>
          </p:cNvGrpSpPr>
          <p:nvPr/>
        </p:nvGrpSpPr>
        <p:grpSpPr bwMode="auto">
          <a:xfrm>
            <a:off x="1003738" y="2322787"/>
            <a:ext cx="7132638" cy="1816100"/>
            <a:chOff x="739" y="2064"/>
            <a:chExt cx="3427" cy="720"/>
          </a:xfrm>
        </p:grpSpPr>
        <p:grpSp>
          <p:nvGrpSpPr>
            <p:cNvPr id="50185" name="Group 6"/>
            <p:cNvGrpSpPr>
              <a:grpSpLocks/>
            </p:cNvGrpSpPr>
            <p:nvPr/>
          </p:nvGrpSpPr>
          <p:grpSpPr bwMode="auto">
            <a:xfrm>
              <a:off x="739" y="2064"/>
              <a:ext cx="1008" cy="720"/>
              <a:chOff x="739" y="2064"/>
              <a:chExt cx="1008" cy="720"/>
            </a:xfrm>
          </p:grpSpPr>
          <p:grpSp>
            <p:nvGrpSpPr>
              <p:cNvPr id="50268" name="Group 7"/>
              <p:cNvGrpSpPr>
                <a:grpSpLocks/>
              </p:cNvGrpSpPr>
              <p:nvPr/>
            </p:nvGrpSpPr>
            <p:grpSpPr bwMode="auto">
              <a:xfrm>
                <a:off x="739" y="2064"/>
                <a:ext cx="1008" cy="720"/>
                <a:chOff x="1800" y="3240"/>
                <a:chExt cx="2520" cy="1800"/>
              </a:xfrm>
            </p:grpSpPr>
            <p:sp>
              <p:nvSpPr>
                <p:cNvPr id="50293" name="Rectangle 8"/>
                <p:cNvSpPr>
                  <a:spLocks noChangeArrowheads="1"/>
                </p:cNvSpPr>
                <p:nvPr/>
              </p:nvSpPr>
              <p:spPr bwMode="auto">
                <a:xfrm>
                  <a:off x="2016" y="3240"/>
                  <a:ext cx="2304" cy="1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9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00" y="3960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5029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96" y="4752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50296" name="Line 11"/>
                <p:cNvSpPr>
                  <a:spLocks noChangeShapeType="1"/>
                </p:cNvSpPr>
                <p:nvPr/>
              </p:nvSpPr>
              <p:spPr bwMode="auto">
                <a:xfrm>
                  <a:off x="3384" y="4896"/>
                  <a:ext cx="9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97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1512" y="360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69" name="Group 13"/>
              <p:cNvGrpSpPr>
                <a:grpSpLocks/>
              </p:cNvGrpSpPr>
              <p:nvPr/>
            </p:nvGrpSpPr>
            <p:grpSpPr bwMode="auto">
              <a:xfrm>
                <a:off x="912" y="2064"/>
                <a:ext cx="720" cy="576"/>
                <a:chOff x="2160" y="3240"/>
                <a:chExt cx="1800" cy="1440"/>
              </a:xfrm>
            </p:grpSpPr>
            <p:sp>
              <p:nvSpPr>
                <p:cNvPr id="50270" name="Oval 14"/>
                <p:cNvSpPr>
                  <a:spLocks noChangeArrowheads="1"/>
                </p:cNvSpPr>
                <p:nvPr/>
              </p:nvSpPr>
              <p:spPr bwMode="auto">
                <a:xfrm>
                  <a:off x="2808" y="396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1" name="Oval 15"/>
                <p:cNvSpPr>
                  <a:spLocks noChangeArrowheads="1"/>
                </p:cNvSpPr>
                <p:nvPr/>
              </p:nvSpPr>
              <p:spPr bwMode="auto">
                <a:xfrm>
                  <a:off x="2952" y="410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2" name="Oval 16"/>
                <p:cNvSpPr>
                  <a:spLocks noChangeArrowheads="1"/>
                </p:cNvSpPr>
                <p:nvPr/>
              </p:nvSpPr>
              <p:spPr bwMode="auto">
                <a:xfrm>
                  <a:off x="3024" y="388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3" name="Oval 17"/>
                <p:cNvSpPr>
                  <a:spLocks noChangeArrowheads="1"/>
                </p:cNvSpPr>
                <p:nvPr/>
              </p:nvSpPr>
              <p:spPr bwMode="auto">
                <a:xfrm>
                  <a:off x="3240" y="388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4" name="Oval 18"/>
                <p:cNvSpPr>
                  <a:spLocks noChangeArrowheads="1"/>
                </p:cNvSpPr>
                <p:nvPr/>
              </p:nvSpPr>
              <p:spPr bwMode="auto">
                <a:xfrm>
                  <a:off x="3456" y="374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5" name="Oval 19"/>
                <p:cNvSpPr>
                  <a:spLocks noChangeArrowheads="1"/>
                </p:cNvSpPr>
                <p:nvPr/>
              </p:nvSpPr>
              <p:spPr bwMode="auto">
                <a:xfrm>
                  <a:off x="3744" y="367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6" name="Oval 20"/>
                <p:cNvSpPr>
                  <a:spLocks noChangeArrowheads="1"/>
                </p:cNvSpPr>
                <p:nvPr/>
              </p:nvSpPr>
              <p:spPr bwMode="auto">
                <a:xfrm>
                  <a:off x="2448" y="424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7" name="Oval 21"/>
                <p:cNvSpPr>
                  <a:spLocks noChangeArrowheads="1"/>
                </p:cNvSpPr>
                <p:nvPr/>
              </p:nvSpPr>
              <p:spPr bwMode="auto">
                <a:xfrm>
                  <a:off x="3240" y="374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8" name="Oval 22"/>
                <p:cNvSpPr>
                  <a:spLocks noChangeArrowheads="1"/>
                </p:cNvSpPr>
                <p:nvPr/>
              </p:nvSpPr>
              <p:spPr bwMode="auto">
                <a:xfrm>
                  <a:off x="2784" y="386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79" name="Oval 23"/>
                <p:cNvSpPr>
                  <a:spLocks noChangeArrowheads="1"/>
                </p:cNvSpPr>
                <p:nvPr/>
              </p:nvSpPr>
              <p:spPr bwMode="auto">
                <a:xfrm>
                  <a:off x="2520" y="403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0" name="Oval 24"/>
                <p:cNvSpPr>
                  <a:spLocks noChangeArrowheads="1"/>
                </p:cNvSpPr>
                <p:nvPr/>
              </p:nvSpPr>
              <p:spPr bwMode="auto">
                <a:xfrm>
                  <a:off x="2376" y="446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1" name="Oval 25"/>
                <p:cNvSpPr>
                  <a:spLocks noChangeArrowheads="1"/>
                </p:cNvSpPr>
                <p:nvPr/>
              </p:nvSpPr>
              <p:spPr bwMode="auto">
                <a:xfrm>
                  <a:off x="3024" y="410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2" name="Oval 26"/>
                <p:cNvSpPr>
                  <a:spLocks noChangeArrowheads="1"/>
                </p:cNvSpPr>
                <p:nvPr/>
              </p:nvSpPr>
              <p:spPr bwMode="auto">
                <a:xfrm>
                  <a:off x="3456" y="360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3" name="Oval 27"/>
                <p:cNvSpPr>
                  <a:spLocks noChangeArrowheads="1"/>
                </p:cNvSpPr>
                <p:nvPr/>
              </p:nvSpPr>
              <p:spPr bwMode="auto">
                <a:xfrm>
                  <a:off x="3888" y="345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4" name="Oval 28"/>
                <p:cNvSpPr>
                  <a:spLocks noChangeArrowheads="1"/>
                </p:cNvSpPr>
                <p:nvPr/>
              </p:nvSpPr>
              <p:spPr bwMode="auto">
                <a:xfrm>
                  <a:off x="2808" y="424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5" name="Oval 29"/>
                <p:cNvSpPr>
                  <a:spLocks noChangeArrowheads="1"/>
                </p:cNvSpPr>
                <p:nvPr/>
              </p:nvSpPr>
              <p:spPr bwMode="auto">
                <a:xfrm>
                  <a:off x="2160" y="460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6" name="Oval 30"/>
                <p:cNvSpPr>
                  <a:spLocks noChangeArrowheads="1"/>
                </p:cNvSpPr>
                <p:nvPr/>
              </p:nvSpPr>
              <p:spPr bwMode="auto">
                <a:xfrm>
                  <a:off x="2304" y="453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7" name="Oval 31"/>
                <p:cNvSpPr>
                  <a:spLocks noChangeArrowheads="1"/>
                </p:cNvSpPr>
                <p:nvPr/>
              </p:nvSpPr>
              <p:spPr bwMode="auto">
                <a:xfrm>
                  <a:off x="2592" y="403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8" name="Oval 32"/>
                <p:cNvSpPr>
                  <a:spLocks noChangeArrowheads="1"/>
                </p:cNvSpPr>
                <p:nvPr/>
              </p:nvSpPr>
              <p:spPr bwMode="auto">
                <a:xfrm>
                  <a:off x="3888" y="324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89" name="Oval 33"/>
                <p:cNvSpPr>
                  <a:spLocks noChangeArrowheads="1"/>
                </p:cNvSpPr>
                <p:nvPr/>
              </p:nvSpPr>
              <p:spPr bwMode="auto">
                <a:xfrm>
                  <a:off x="3600" y="367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90" name="Oval 34"/>
                <p:cNvSpPr>
                  <a:spLocks noChangeArrowheads="1"/>
                </p:cNvSpPr>
                <p:nvPr/>
              </p:nvSpPr>
              <p:spPr bwMode="auto">
                <a:xfrm>
                  <a:off x="2448" y="439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91" name="Oval 35"/>
                <p:cNvSpPr>
                  <a:spLocks noChangeArrowheads="1"/>
                </p:cNvSpPr>
                <p:nvPr/>
              </p:nvSpPr>
              <p:spPr bwMode="auto">
                <a:xfrm>
                  <a:off x="3816" y="352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92" name="Oval 36"/>
                <p:cNvSpPr>
                  <a:spLocks noChangeArrowheads="1"/>
                </p:cNvSpPr>
                <p:nvPr/>
              </p:nvSpPr>
              <p:spPr bwMode="auto">
                <a:xfrm>
                  <a:off x="3888" y="331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50186" name="Group 37"/>
            <p:cNvGrpSpPr>
              <a:grpSpLocks/>
            </p:cNvGrpSpPr>
            <p:nvPr/>
          </p:nvGrpSpPr>
          <p:grpSpPr bwMode="auto">
            <a:xfrm>
              <a:off x="3158" y="2064"/>
              <a:ext cx="1008" cy="720"/>
              <a:chOff x="3158" y="2064"/>
              <a:chExt cx="1008" cy="720"/>
            </a:xfrm>
          </p:grpSpPr>
          <p:grpSp>
            <p:nvGrpSpPr>
              <p:cNvPr id="50238" name="Group 38"/>
              <p:cNvGrpSpPr>
                <a:grpSpLocks/>
              </p:cNvGrpSpPr>
              <p:nvPr/>
            </p:nvGrpSpPr>
            <p:grpSpPr bwMode="auto">
              <a:xfrm>
                <a:off x="3158" y="2064"/>
                <a:ext cx="1008" cy="720"/>
                <a:chOff x="1800" y="3240"/>
                <a:chExt cx="2520" cy="1800"/>
              </a:xfrm>
            </p:grpSpPr>
            <p:sp>
              <p:nvSpPr>
                <p:cNvPr id="50263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6" y="3240"/>
                  <a:ext cx="2304" cy="1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6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800" y="3960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502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096" y="4752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50266" name="Line 42"/>
                <p:cNvSpPr>
                  <a:spLocks noChangeShapeType="1"/>
                </p:cNvSpPr>
                <p:nvPr/>
              </p:nvSpPr>
              <p:spPr bwMode="auto">
                <a:xfrm>
                  <a:off x="3384" y="4896"/>
                  <a:ext cx="9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7" name="Line 43"/>
                <p:cNvSpPr>
                  <a:spLocks noChangeShapeType="1"/>
                </p:cNvSpPr>
                <p:nvPr/>
              </p:nvSpPr>
              <p:spPr bwMode="auto">
                <a:xfrm rot="-5400000">
                  <a:off x="1512" y="360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39" name="Group 44"/>
              <p:cNvGrpSpPr>
                <a:grpSpLocks/>
              </p:cNvGrpSpPr>
              <p:nvPr/>
            </p:nvGrpSpPr>
            <p:grpSpPr bwMode="auto">
              <a:xfrm flipV="1">
                <a:off x="3331" y="2064"/>
                <a:ext cx="720" cy="576"/>
                <a:chOff x="2160" y="3240"/>
                <a:chExt cx="1800" cy="1440"/>
              </a:xfrm>
            </p:grpSpPr>
            <p:sp>
              <p:nvSpPr>
                <p:cNvPr id="50240" name="Oval 45"/>
                <p:cNvSpPr>
                  <a:spLocks noChangeArrowheads="1"/>
                </p:cNvSpPr>
                <p:nvPr/>
              </p:nvSpPr>
              <p:spPr bwMode="auto">
                <a:xfrm>
                  <a:off x="2808" y="396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1" name="Oval 46"/>
                <p:cNvSpPr>
                  <a:spLocks noChangeArrowheads="1"/>
                </p:cNvSpPr>
                <p:nvPr/>
              </p:nvSpPr>
              <p:spPr bwMode="auto">
                <a:xfrm>
                  <a:off x="2952" y="410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2" name="Oval 47"/>
                <p:cNvSpPr>
                  <a:spLocks noChangeArrowheads="1"/>
                </p:cNvSpPr>
                <p:nvPr/>
              </p:nvSpPr>
              <p:spPr bwMode="auto">
                <a:xfrm>
                  <a:off x="3024" y="388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3" name="Oval 48"/>
                <p:cNvSpPr>
                  <a:spLocks noChangeArrowheads="1"/>
                </p:cNvSpPr>
                <p:nvPr/>
              </p:nvSpPr>
              <p:spPr bwMode="auto">
                <a:xfrm>
                  <a:off x="3240" y="388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4" name="Oval 49"/>
                <p:cNvSpPr>
                  <a:spLocks noChangeArrowheads="1"/>
                </p:cNvSpPr>
                <p:nvPr/>
              </p:nvSpPr>
              <p:spPr bwMode="auto">
                <a:xfrm>
                  <a:off x="3456" y="374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5" name="Oval 50"/>
                <p:cNvSpPr>
                  <a:spLocks noChangeArrowheads="1"/>
                </p:cNvSpPr>
                <p:nvPr/>
              </p:nvSpPr>
              <p:spPr bwMode="auto">
                <a:xfrm>
                  <a:off x="3744" y="367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6" name="Oval 51"/>
                <p:cNvSpPr>
                  <a:spLocks noChangeArrowheads="1"/>
                </p:cNvSpPr>
                <p:nvPr/>
              </p:nvSpPr>
              <p:spPr bwMode="auto">
                <a:xfrm>
                  <a:off x="2448" y="424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7" name="Oval 52"/>
                <p:cNvSpPr>
                  <a:spLocks noChangeArrowheads="1"/>
                </p:cNvSpPr>
                <p:nvPr/>
              </p:nvSpPr>
              <p:spPr bwMode="auto">
                <a:xfrm>
                  <a:off x="3240" y="374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8" name="Oval 53"/>
                <p:cNvSpPr>
                  <a:spLocks noChangeArrowheads="1"/>
                </p:cNvSpPr>
                <p:nvPr/>
              </p:nvSpPr>
              <p:spPr bwMode="auto">
                <a:xfrm>
                  <a:off x="2784" y="386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49" name="Oval 54"/>
                <p:cNvSpPr>
                  <a:spLocks noChangeArrowheads="1"/>
                </p:cNvSpPr>
                <p:nvPr/>
              </p:nvSpPr>
              <p:spPr bwMode="auto">
                <a:xfrm>
                  <a:off x="2520" y="403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0" name="Oval 55"/>
                <p:cNvSpPr>
                  <a:spLocks noChangeArrowheads="1"/>
                </p:cNvSpPr>
                <p:nvPr/>
              </p:nvSpPr>
              <p:spPr bwMode="auto">
                <a:xfrm>
                  <a:off x="2376" y="446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1" name="Oval 56"/>
                <p:cNvSpPr>
                  <a:spLocks noChangeArrowheads="1"/>
                </p:cNvSpPr>
                <p:nvPr/>
              </p:nvSpPr>
              <p:spPr bwMode="auto">
                <a:xfrm>
                  <a:off x="3024" y="410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2" name="Oval 57"/>
                <p:cNvSpPr>
                  <a:spLocks noChangeArrowheads="1"/>
                </p:cNvSpPr>
                <p:nvPr/>
              </p:nvSpPr>
              <p:spPr bwMode="auto">
                <a:xfrm>
                  <a:off x="3456" y="360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3" name="Oval 58"/>
                <p:cNvSpPr>
                  <a:spLocks noChangeArrowheads="1"/>
                </p:cNvSpPr>
                <p:nvPr/>
              </p:nvSpPr>
              <p:spPr bwMode="auto">
                <a:xfrm>
                  <a:off x="3888" y="345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4" name="Oval 59"/>
                <p:cNvSpPr>
                  <a:spLocks noChangeArrowheads="1"/>
                </p:cNvSpPr>
                <p:nvPr/>
              </p:nvSpPr>
              <p:spPr bwMode="auto">
                <a:xfrm>
                  <a:off x="2808" y="424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5" name="Oval 60"/>
                <p:cNvSpPr>
                  <a:spLocks noChangeArrowheads="1"/>
                </p:cNvSpPr>
                <p:nvPr/>
              </p:nvSpPr>
              <p:spPr bwMode="auto">
                <a:xfrm>
                  <a:off x="2160" y="460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6" name="Oval 61"/>
                <p:cNvSpPr>
                  <a:spLocks noChangeArrowheads="1"/>
                </p:cNvSpPr>
                <p:nvPr/>
              </p:nvSpPr>
              <p:spPr bwMode="auto">
                <a:xfrm>
                  <a:off x="2304" y="453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7" name="Oval 62"/>
                <p:cNvSpPr>
                  <a:spLocks noChangeArrowheads="1"/>
                </p:cNvSpPr>
                <p:nvPr/>
              </p:nvSpPr>
              <p:spPr bwMode="auto">
                <a:xfrm>
                  <a:off x="2592" y="403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8" name="Oval 63"/>
                <p:cNvSpPr>
                  <a:spLocks noChangeArrowheads="1"/>
                </p:cNvSpPr>
                <p:nvPr/>
              </p:nvSpPr>
              <p:spPr bwMode="auto">
                <a:xfrm>
                  <a:off x="3888" y="324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59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367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60" name="Oval 65"/>
                <p:cNvSpPr>
                  <a:spLocks noChangeArrowheads="1"/>
                </p:cNvSpPr>
                <p:nvPr/>
              </p:nvSpPr>
              <p:spPr bwMode="auto">
                <a:xfrm>
                  <a:off x="2448" y="439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61" name="Oval 66"/>
                <p:cNvSpPr>
                  <a:spLocks noChangeArrowheads="1"/>
                </p:cNvSpPr>
                <p:nvPr/>
              </p:nvSpPr>
              <p:spPr bwMode="auto">
                <a:xfrm>
                  <a:off x="3816" y="352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62" name="Oval 67"/>
                <p:cNvSpPr>
                  <a:spLocks noChangeArrowheads="1"/>
                </p:cNvSpPr>
                <p:nvPr/>
              </p:nvSpPr>
              <p:spPr bwMode="auto">
                <a:xfrm>
                  <a:off x="3888" y="331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50187" name="Group 68"/>
            <p:cNvGrpSpPr>
              <a:grpSpLocks/>
            </p:cNvGrpSpPr>
            <p:nvPr/>
          </p:nvGrpSpPr>
          <p:grpSpPr bwMode="auto">
            <a:xfrm>
              <a:off x="1920" y="2064"/>
              <a:ext cx="1008" cy="720"/>
              <a:chOff x="1920" y="2064"/>
              <a:chExt cx="1008" cy="720"/>
            </a:xfrm>
          </p:grpSpPr>
          <p:grpSp>
            <p:nvGrpSpPr>
              <p:cNvPr id="50188" name="Group 69"/>
              <p:cNvGrpSpPr>
                <a:grpSpLocks/>
              </p:cNvGrpSpPr>
              <p:nvPr/>
            </p:nvGrpSpPr>
            <p:grpSpPr bwMode="auto">
              <a:xfrm>
                <a:off x="1920" y="2064"/>
                <a:ext cx="1008" cy="720"/>
                <a:chOff x="1800" y="3240"/>
                <a:chExt cx="2520" cy="1800"/>
              </a:xfrm>
            </p:grpSpPr>
            <p:sp>
              <p:nvSpPr>
                <p:cNvPr id="50233" name="Rectangle 70"/>
                <p:cNvSpPr>
                  <a:spLocks noChangeArrowheads="1"/>
                </p:cNvSpPr>
                <p:nvPr/>
              </p:nvSpPr>
              <p:spPr bwMode="auto">
                <a:xfrm>
                  <a:off x="2016" y="3240"/>
                  <a:ext cx="2304" cy="1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800" y="3960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50235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096" y="4752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solidFill>
                        <a:srgbClr val="0033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50236" name="Line 73"/>
                <p:cNvSpPr>
                  <a:spLocks noChangeShapeType="1"/>
                </p:cNvSpPr>
                <p:nvPr/>
              </p:nvSpPr>
              <p:spPr bwMode="auto">
                <a:xfrm>
                  <a:off x="3384" y="4896"/>
                  <a:ext cx="9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7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1512" y="360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89" name="Group 75"/>
              <p:cNvGrpSpPr>
                <a:grpSpLocks/>
              </p:cNvGrpSpPr>
              <p:nvPr/>
            </p:nvGrpSpPr>
            <p:grpSpPr bwMode="auto">
              <a:xfrm>
                <a:off x="2064" y="2093"/>
                <a:ext cx="749" cy="461"/>
                <a:chOff x="5112" y="12066"/>
                <a:chExt cx="1872" cy="1152"/>
              </a:xfrm>
            </p:grpSpPr>
            <p:sp>
              <p:nvSpPr>
                <p:cNvPr id="50216" name="Oval 76"/>
                <p:cNvSpPr>
                  <a:spLocks noChangeArrowheads="1"/>
                </p:cNvSpPr>
                <p:nvPr/>
              </p:nvSpPr>
              <p:spPr bwMode="auto">
                <a:xfrm flipV="1">
                  <a:off x="5904" y="1271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7" name="Oval 77"/>
                <p:cNvSpPr>
                  <a:spLocks noChangeArrowheads="1"/>
                </p:cNvSpPr>
                <p:nvPr/>
              </p:nvSpPr>
              <p:spPr bwMode="auto">
                <a:xfrm flipV="1">
                  <a:off x="6048" y="1257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8" name="Oval 78"/>
                <p:cNvSpPr>
                  <a:spLocks noChangeArrowheads="1"/>
                </p:cNvSpPr>
                <p:nvPr/>
              </p:nvSpPr>
              <p:spPr bwMode="auto">
                <a:xfrm flipV="1">
                  <a:off x="6120" y="1278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9" name="Oval 79"/>
                <p:cNvSpPr>
                  <a:spLocks noChangeArrowheads="1"/>
                </p:cNvSpPr>
                <p:nvPr/>
              </p:nvSpPr>
              <p:spPr bwMode="auto">
                <a:xfrm flipV="1">
                  <a:off x="6336" y="1278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0" name="Oval 80"/>
                <p:cNvSpPr>
                  <a:spLocks noChangeArrowheads="1"/>
                </p:cNvSpPr>
                <p:nvPr/>
              </p:nvSpPr>
              <p:spPr bwMode="auto">
                <a:xfrm flipV="1">
                  <a:off x="6552" y="1293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1" name="Oval 81"/>
                <p:cNvSpPr>
                  <a:spLocks noChangeArrowheads="1"/>
                </p:cNvSpPr>
                <p:nvPr/>
              </p:nvSpPr>
              <p:spPr bwMode="auto">
                <a:xfrm flipV="1">
                  <a:off x="6840" y="1300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2" name="Oval 82"/>
                <p:cNvSpPr>
                  <a:spLocks noChangeArrowheads="1"/>
                </p:cNvSpPr>
                <p:nvPr/>
              </p:nvSpPr>
              <p:spPr bwMode="auto">
                <a:xfrm flipV="1">
                  <a:off x="5544" y="1242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3" name="Oval 83"/>
                <p:cNvSpPr>
                  <a:spLocks noChangeArrowheads="1"/>
                </p:cNvSpPr>
                <p:nvPr/>
              </p:nvSpPr>
              <p:spPr bwMode="auto">
                <a:xfrm flipV="1">
                  <a:off x="6336" y="1293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4" name="Oval 84"/>
                <p:cNvSpPr>
                  <a:spLocks noChangeArrowheads="1"/>
                </p:cNvSpPr>
                <p:nvPr/>
              </p:nvSpPr>
              <p:spPr bwMode="auto">
                <a:xfrm flipV="1">
                  <a:off x="6912" y="1264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5" name="Oval 85"/>
                <p:cNvSpPr>
                  <a:spLocks noChangeArrowheads="1"/>
                </p:cNvSpPr>
                <p:nvPr/>
              </p:nvSpPr>
              <p:spPr bwMode="auto">
                <a:xfrm flipV="1">
                  <a:off x="6552" y="1307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6" name="Oval 86"/>
                <p:cNvSpPr>
                  <a:spLocks noChangeArrowheads="1"/>
                </p:cNvSpPr>
                <p:nvPr/>
              </p:nvSpPr>
              <p:spPr bwMode="auto">
                <a:xfrm flipV="1">
                  <a:off x="5112" y="1235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7" name="Oval 87"/>
                <p:cNvSpPr>
                  <a:spLocks noChangeArrowheads="1"/>
                </p:cNvSpPr>
                <p:nvPr/>
              </p:nvSpPr>
              <p:spPr bwMode="auto">
                <a:xfrm flipV="1">
                  <a:off x="5256" y="1206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8" name="Oval 88"/>
                <p:cNvSpPr>
                  <a:spLocks noChangeArrowheads="1"/>
                </p:cNvSpPr>
                <p:nvPr/>
              </p:nvSpPr>
              <p:spPr bwMode="auto">
                <a:xfrm flipV="1">
                  <a:off x="5688" y="1264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29" name="Oval 89"/>
                <p:cNvSpPr>
                  <a:spLocks noChangeArrowheads="1"/>
                </p:cNvSpPr>
                <p:nvPr/>
              </p:nvSpPr>
              <p:spPr bwMode="auto">
                <a:xfrm flipV="1">
                  <a:off x="5904" y="1314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30" name="Oval 90"/>
                <p:cNvSpPr>
                  <a:spLocks noChangeArrowheads="1"/>
                </p:cNvSpPr>
                <p:nvPr/>
              </p:nvSpPr>
              <p:spPr bwMode="auto">
                <a:xfrm flipV="1">
                  <a:off x="6048" y="1242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31" name="Oval 91"/>
                <p:cNvSpPr>
                  <a:spLocks noChangeArrowheads="1"/>
                </p:cNvSpPr>
                <p:nvPr/>
              </p:nvSpPr>
              <p:spPr bwMode="auto">
                <a:xfrm flipV="1">
                  <a:off x="6912" y="1314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32" name="Oval 92"/>
                <p:cNvSpPr>
                  <a:spLocks noChangeArrowheads="1"/>
                </p:cNvSpPr>
                <p:nvPr/>
              </p:nvSpPr>
              <p:spPr bwMode="auto">
                <a:xfrm flipV="1">
                  <a:off x="5832" y="1235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0190" name="Group 93"/>
              <p:cNvGrpSpPr>
                <a:grpSpLocks/>
              </p:cNvGrpSpPr>
              <p:nvPr/>
            </p:nvGrpSpPr>
            <p:grpSpPr bwMode="auto">
              <a:xfrm>
                <a:off x="2121" y="2122"/>
                <a:ext cx="692" cy="460"/>
                <a:chOff x="5256" y="12138"/>
                <a:chExt cx="1728" cy="1152"/>
              </a:xfrm>
            </p:grpSpPr>
            <p:sp>
              <p:nvSpPr>
                <p:cNvPr id="50196" name="Oval 94"/>
                <p:cNvSpPr>
                  <a:spLocks noChangeArrowheads="1"/>
                </p:cNvSpPr>
                <p:nvPr/>
              </p:nvSpPr>
              <p:spPr bwMode="auto">
                <a:xfrm flipH="1" flipV="1">
                  <a:off x="6408" y="1271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197" name="Oval 95"/>
                <p:cNvSpPr>
                  <a:spLocks noChangeArrowheads="1"/>
                </p:cNvSpPr>
                <p:nvPr/>
              </p:nvSpPr>
              <p:spPr bwMode="auto">
                <a:xfrm flipH="1" flipV="1">
                  <a:off x="6264" y="1257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198" name="Oval 96"/>
                <p:cNvSpPr>
                  <a:spLocks noChangeArrowheads="1"/>
                </p:cNvSpPr>
                <p:nvPr/>
              </p:nvSpPr>
              <p:spPr bwMode="auto">
                <a:xfrm flipH="1" flipV="1">
                  <a:off x="6192" y="1278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199" name="Oval 97"/>
                <p:cNvSpPr>
                  <a:spLocks noChangeArrowheads="1"/>
                </p:cNvSpPr>
                <p:nvPr/>
              </p:nvSpPr>
              <p:spPr bwMode="auto">
                <a:xfrm flipH="1" flipV="1">
                  <a:off x="5976" y="1278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0" name="Oval 98"/>
                <p:cNvSpPr>
                  <a:spLocks noChangeArrowheads="1"/>
                </p:cNvSpPr>
                <p:nvPr/>
              </p:nvSpPr>
              <p:spPr bwMode="auto">
                <a:xfrm flipH="1" flipV="1">
                  <a:off x="5760" y="1293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1" name="Oval 99"/>
                <p:cNvSpPr>
                  <a:spLocks noChangeArrowheads="1"/>
                </p:cNvSpPr>
                <p:nvPr/>
              </p:nvSpPr>
              <p:spPr bwMode="auto">
                <a:xfrm flipH="1" flipV="1">
                  <a:off x="5472" y="1300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2" name="Oval 100"/>
                <p:cNvSpPr>
                  <a:spLocks noChangeArrowheads="1"/>
                </p:cNvSpPr>
                <p:nvPr/>
              </p:nvSpPr>
              <p:spPr bwMode="auto">
                <a:xfrm flipH="1" flipV="1">
                  <a:off x="6768" y="1242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3" name="Oval 101"/>
                <p:cNvSpPr>
                  <a:spLocks noChangeArrowheads="1"/>
                </p:cNvSpPr>
                <p:nvPr/>
              </p:nvSpPr>
              <p:spPr bwMode="auto">
                <a:xfrm flipH="1" flipV="1">
                  <a:off x="5976" y="1293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4" name="Oval 102"/>
                <p:cNvSpPr>
                  <a:spLocks noChangeArrowheads="1"/>
                </p:cNvSpPr>
                <p:nvPr/>
              </p:nvSpPr>
              <p:spPr bwMode="auto">
                <a:xfrm flipH="1" flipV="1">
                  <a:off x="6432" y="1281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5" name="Oval 103"/>
                <p:cNvSpPr>
                  <a:spLocks noChangeArrowheads="1"/>
                </p:cNvSpPr>
                <p:nvPr/>
              </p:nvSpPr>
              <p:spPr bwMode="auto">
                <a:xfrm flipH="1" flipV="1">
                  <a:off x="6192" y="1257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6" name="Oval 104"/>
                <p:cNvSpPr>
                  <a:spLocks noChangeArrowheads="1"/>
                </p:cNvSpPr>
                <p:nvPr/>
              </p:nvSpPr>
              <p:spPr bwMode="auto">
                <a:xfrm flipH="1" flipV="1">
                  <a:off x="5760" y="13074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7" name="Oval 105"/>
                <p:cNvSpPr>
                  <a:spLocks noChangeArrowheads="1"/>
                </p:cNvSpPr>
                <p:nvPr/>
              </p:nvSpPr>
              <p:spPr bwMode="auto">
                <a:xfrm flipH="1" flipV="1">
                  <a:off x="6120" y="1221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8" name="Oval 106"/>
                <p:cNvSpPr>
                  <a:spLocks noChangeArrowheads="1"/>
                </p:cNvSpPr>
                <p:nvPr/>
              </p:nvSpPr>
              <p:spPr bwMode="auto">
                <a:xfrm flipH="1" flipV="1">
                  <a:off x="6408" y="1242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09" name="Oval 107"/>
                <p:cNvSpPr>
                  <a:spLocks noChangeArrowheads="1"/>
                </p:cNvSpPr>
                <p:nvPr/>
              </p:nvSpPr>
              <p:spPr bwMode="auto">
                <a:xfrm flipH="1" flipV="1">
                  <a:off x="6912" y="1213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0" name="Oval 108"/>
                <p:cNvSpPr>
                  <a:spLocks noChangeArrowheads="1"/>
                </p:cNvSpPr>
                <p:nvPr/>
              </p:nvSpPr>
              <p:spPr bwMode="auto">
                <a:xfrm flipH="1" flipV="1">
                  <a:off x="6624" y="1264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1" name="Oval 109"/>
                <p:cNvSpPr>
                  <a:spLocks noChangeArrowheads="1"/>
                </p:cNvSpPr>
                <p:nvPr/>
              </p:nvSpPr>
              <p:spPr bwMode="auto">
                <a:xfrm flipH="1" flipV="1">
                  <a:off x="5832" y="1278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2" name="Oval 110"/>
                <p:cNvSpPr>
                  <a:spLocks noChangeArrowheads="1"/>
                </p:cNvSpPr>
                <p:nvPr/>
              </p:nvSpPr>
              <p:spPr bwMode="auto">
                <a:xfrm flipH="1" flipV="1">
                  <a:off x="5616" y="1300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3" name="Oval 111"/>
                <p:cNvSpPr>
                  <a:spLocks noChangeArrowheads="1"/>
                </p:cNvSpPr>
                <p:nvPr/>
              </p:nvSpPr>
              <p:spPr bwMode="auto">
                <a:xfrm flipH="1" flipV="1">
                  <a:off x="6768" y="1228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4" name="Oval 112"/>
                <p:cNvSpPr>
                  <a:spLocks noChangeArrowheads="1"/>
                </p:cNvSpPr>
                <p:nvPr/>
              </p:nvSpPr>
              <p:spPr bwMode="auto">
                <a:xfrm flipH="1" flipV="1">
                  <a:off x="6408" y="13218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215" name="Oval 113"/>
                <p:cNvSpPr>
                  <a:spLocks noChangeArrowheads="1"/>
                </p:cNvSpPr>
                <p:nvPr/>
              </p:nvSpPr>
              <p:spPr bwMode="auto">
                <a:xfrm flipH="1" flipV="1">
                  <a:off x="5256" y="13146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0000"/>
                    <a:buFont typeface="Wingdings" pitchFamily="2" charset="2"/>
                    <a:buChar char="l"/>
                    <a:defRPr sz="3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B4F4"/>
                    </a:buClr>
                    <a:buSzPct val="150000"/>
                    <a:buChar char="•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50000"/>
                    <a:buChar char="•"/>
                    <a:defRPr sz="2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2C2C2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999"/>
                    </a:buClr>
                    <a:buSzPct val="15000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50191" name="Oval 114"/>
              <p:cNvSpPr>
                <a:spLocks noChangeArrowheads="1"/>
              </p:cNvSpPr>
              <p:nvPr/>
            </p:nvSpPr>
            <p:spPr bwMode="auto">
              <a:xfrm flipV="1">
                <a:off x="2333" y="2275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92" name="Oval 115"/>
              <p:cNvSpPr>
                <a:spLocks noChangeArrowheads="1"/>
              </p:cNvSpPr>
              <p:nvPr/>
            </p:nvSpPr>
            <p:spPr bwMode="auto">
              <a:xfrm flipV="1">
                <a:off x="2525" y="2467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93" name="Oval 116"/>
              <p:cNvSpPr>
                <a:spLocks noChangeArrowheads="1"/>
              </p:cNvSpPr>
              <p:nvPr/>
            </p:nvSpPr>
            <p:spPr bwMode="auto">
              <a:xfrm flipV="1">
                <a:off x="2121" y="2352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94" name="Oval 117"/>
              <p:cNvSpPr>
                <a:spLocks noChangeArrowheads="1"/>
              </p:cNvSpPr>
              <p:nvPr/>
            </p:nvSpPr>
            <p:spPr bwMode="auto">
              <a:xfrm flipV="1">
                <a:off x="2640" y="2122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95" name="Oval 118"/>
              <p:cNvSpPr>
                <a:spLocks noChangeArrowheads="1"/>
              </p:cNvSpPr>
              <p:nvPr/>
            </p:nvSpPr>
            <p:spPr bwMode="auto">
              <a:xfrm flipV="1">
                <a:off x="2467" y="2554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sz="3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B4F4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2C2C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99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12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13130"/>
            <a:ext cx="7604234" cy="959069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Ishikawa’s Tools:  SPC Charts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80" y="3195144"/>
            <a:ext cx="7543800" cy="2575035"/>
          </a:xfrm>
        </p:spPr>
        <p:txBody>
          <a:bodyPr/>
          <a:lstStyle/>
          <a:p>
            <a:pPr marL="231775" indent="-231775"/>
            <a:r>
              <a:rPr lang="en-US" altLang="en-US" sz="2200" dirty="0"/>
              <a:t>A control chart is like a sideways hypothesis test</a:t>
            </a:r>
          </a:p>
          <a:p>
            <a:pPr marL="630238" lvl="1" indent="-173038"/>
            <a:r>
              <a:rPr lang="en-US" altLang="en-US" sz="2200" dirty="0"/>
              <a:t>Detects a shift in the process</a:t>
            </a:r>
          </a:p>
          <a:p>
            <a:pPr marL="630238" lvl="1" indent="-173038"/>
            <a:r>
              <a:rPr lang="en-US" altLang="en-US" sz="2200" dirty="0"/>
              <a:t>Heads-off costly errors by detecting trends</a:t>
            </a:r>
          </a:p>
        </p:txBody>
      </p:sp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1179075" y="464645"/>
            <a:ext cx="6892925" cy="2606675"/>
            <a:chOff x="703" y="2294"/>
            <a:chExt cx="4342" cy="1642"/>
          </a:xfrm>
        </p:grpSpPr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703" y="2294"/>
              <a:ext cx="4342" cy="1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773" y="2768"/>
              <a:ext cx="1110" cy="899"/>
              <a:chOff x="1550" y="1838"/>
              <a:chExt cx="2417" cy="1878"/>
            </a:xfrm>
          </p:grpSpPr>
          <p:sp>
            <p:nvSpPr>
              <p:cNvPr id="18515" name="Freeform 7"/>
              <p:cNvSpPr>
                <a:spLocks/>
              </p:cNvSpPr>
              <p:nvPr/>
            </p:nvSpPr>
            <p:spPr bwMode="auto">
              <a:xfrm>
                <a:off x="1592" y="2975"/>
                <a:ext cx="297" cy="132"/>
              </a:xfrm>
              <a:custGeom>
                <a:avLst/>
                <a:gdLst>
                  <a:gd name="T0" fmla="*/ 297 w 739"/>
                  <a:gd name="T1" fmla="*/ 131 h 235"/>
                  <a:gd name="T2" fmla="*/ 184 w 739"/>
                  <a:gd name="T3" fmla="*/ 131 h 235"/>
                  <a:gd name="T4" fmla="*/ 0 w 739"/>
                  <a:gd name="T5" fmla="*/ 132 h 235"/>
                  <a:gd name="T6" fmla="*/ 5 w 739"/>
                  <a:gd name="T7" fmla="*/ 81 h 235"/>
                  <a:gd name="T8" fmla="*/ 183 w 739"/>
                  <a:gd name="T9" fmla="*/ 45 h 235"/>
                  <a:gd name="T10" fmla="*/ 295 w 739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9" h="235">
                    <a:moveTo>
                      <a:pt x="739" y="233"/>
                    </a:moveTo>
                    <a:lnTo>
                      <a:pt x="457" y="233"/>
                    </a:lnTo>
                    <a:lnTo>
                      <a:pt x="0" y="235"/>
                    </a:lnTo>
                    <a:lnTo>
                      <a:pt x="13" y="144"/>
                    </a:lnTo>
                    <a:lnTo>
                      <a:pt x="456" y="81"/>
                    </a:lnTo>
                    <a:lnTo>
                      <a:pt x="733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"/>
              <p:cNvSpPr>
                <a:spLocks/>
              </p:cNvSpPr>
              <p:nvPr/>
            </p:nvSpPr>
            <p:spPr bwMode="auto">
              <a:xfrm flipH="1">
                <a:off x="3614" y="2975"/>
                <a:ext cx="297" cy="134"/>
              </a:xfrm>
              <a:custGeom>
                <a:avLst/>
                <a:gdLst>
                  <a:gd name="T0" fmla="*/ 297 w 739"/>
                  <a:gd name="T1" fmla="*/ 133 h 235"/>
                  <a:gd name="T2" fmla="*/ 184 w 739"/>
                  <a:gd name="T3" fmla="*/ 133 h 235"/>
                  <a:gd name="T4" fmla="*/ 0 w 739"/>
                  <a:gd name="T5" fmla="*/ 134 h 235"/>
                  <a:gd name="T6" fmla="*/ 5 w 739"/>
                  <a:gd name="T7" fmla="*/ 82 h 235"/>
                  <a:gd name="T8" fmla="*/ 183 w 739"/>
                  <a:gd name="T9" fmla="*/ 46 h 235"/>
                  <a:gd name="T10" fmla="*/ 295 w 739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9" h="235">
                    <a:moveTo>
                      <a:pt x="739" y="233"/>
                    </a:moveTo>
                    <a:lnTo>
                      <a:pt x="457" y="233"/>
                    </a:lnTo>
                    <a:lnTo>
                      <a:pt x="0" y="235"/>
                    </a:lnTo>
                    <a:lnTo>
                      <a:pt x="13" y="144"/>
                    </a:lnTo>
                    <a:lnTo>
                      <a:pt x="456" y="81"/>
                    </a:lnTo>
                    <a:lnTo>
                      <a:pt x="733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Line 9"/>
              <p:cNvSpPr>
                <a:spLocks noChangeShapeType="1"/>
              </p:cNvSpPr>
              <p:nvPr/>
            </p:nvSpPr>
            <p:spPr bwMode="auto">
              <a:xfrm>
                <a:off x="2754" y="1844"/>
                <a:ext cx="0" cy="14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Line 10"/>
              <p:cNvSpPr>
                <a:spLocks noChangeShapeType="1"/>
              </p:cNvSpPr>
              <p:nvPr/>
            </p:nvSpPr>
            <p:spPr bwMode="auto">
              <a:xfrm>
                <a:off x="3622" y="2975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11"/>
              <p:cNvSpPr>
                <a:spLocks noChangeShapeType="1"/>
              </p:cNvSpPr>
              <p:nvPr/>
            </p:nvSpPr>
            <p:spPr bwMode="auto">
              <a:xfrm>
                <a:off x="1886" y="2975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Line 12"/>
              <p:cNvSpPr>
                <a:spLocks noChangeShapeType="1"/>
              </p:cNvSpPr>
              <p:nvPr/>
            </p:nvSpPr>
            <p:spPr bwMode="auto">
              <a:xfrm>
                <a:off x="1597" y="3106"/>
                <a:ext cx="23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13"/>
              <p:cNvSpPr>
                <a:spLocks/>
              </p:cNvSpPr>
              <p:nvPr/>
            </p:nvSpPr>
            <p:spPr bwMode="auto">
              <a:xfrm>
                <a:off x="1597" y="1838"/>
                <a:ext cx="2314" cy="1218"/>
              </a:xfrm>
              <a:custGeom>
                <a:avLst/>
                <a:gdLst>
                  <a:gd name="T0" fmla="*/ 0 w 5760"/>
                  <a:gd name="T1" fmla="*/ 1218 h 2170"/>
                  <a:gd name="T2" fmla="*/ 289 w 5760"/>
                  <a:gd name="T3" fmla="*/ 1132 h 2170"/>
                  <a:gd name="T4" fmla="*/ 579 w 5760"/>
                  <a:gd name="T5" fmla="*/ 808 h 2170"/>
                  <a:gd name="T6" fmla="*/ 925 w 5760"/>
                  <a:gd name="T7" fmla="*/ 164 h 2170"/>
                  <a:gd name="T8" fmla="*/ 1157 w 5760"/>
                  <a:gd name="T9" fmla="*/ 0 h 2170"/>
                  <a:gd name="T10" fmla="*/ 1389 w 5760"/>
                  <a:gd name="T11" fmla="*/ 164 h 2170"/>
                  <a:gd name="T12" fmla="*/ 1736 w 5760"/>
                  <a:gd name="T13" fmla="*/ 808 h 2170"/>
                  <a:gd name="T14" fmla="*/ 2025 w 5760"/>
                  <a:gd name="T15" fmla="*/ 1132 h 2170"/>
                  <a:gd name="T16" fmla="*/ 2314 w 5760"/>
                  <a:gd name="T17" fmla="*/ 1218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Text Box 14"/>
              <p:cNvSpPr txBox="1">
                <a:spLocks noChangeArrowheads="1"/>
              </p:cNvSpPr>
              <p:nvPr/>
            </p:nvSpPr>
            <p:spPr bwMode="auto">
              <a:xfrm>
                <a:off x="2580" y="3298"/>
                <a:ext cx="348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3366"/>
                    </a:solidFill>
                    <a:latin typeface="Arial Narrow" pitchFamily="34" charset="0"/>
                    <a:sym typeface="Symbol" pitchFamily="18" charset="2"/>
                  </a:rPr>
                  <a:t></a:t>
                </a:r>
                <a:r>
                  <a:rPr lang="en-US" altLang="en-US" sz="1200" b="1" baseline="-25000">
                    <a:solidFill>
                      <a:srgbClr val="003366"/>
                    </a:solidFill>
                    <a:latin typeface="Arial Narrow" pitchFamily="34" charset="0"/>
                  </a:rPr>
                  <a:t>0</a:t>
                </a:r>
                <a:endParaRPr lang="en-US" altLang="en-US" sz="1200" b="1">
                  <a:solidFill>
                    <a:srgbClr val="003366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523" name="Group 15"/>
              <p:cNvGrpSpPr>
                <a:grpSpLocks/>
              </p:cNvGrpSpPr>
              <p:nvPr/>
            </p:nvGrpSpPr>
            <p:grpSpPr bwMode="auto">
              <a:xfrm>
                <a:off x="1550" y="2183"/>
                <a:ext cx="231" cy="499"/>
                <a:chOff x="5046" y="12834"/>
                <a:chExt cx="231" cy="499"/>
              </a:xfrm>
            </p:grpSpPr>
            <p:sp>
              <p:nvSpPr>
                <p:cNvPr id="185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046" y="12834"/>
                  <a:ext cx="231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  <a:sym typeface="Symbol" pitchFamily="18" charset="2"/>
                    </a:rPr>
                    <a:t></a:t>
                  </a:r>
                  <a:endParaRPr lang="en-US" altLang="en-US" sz="1200" b="1">
                    <a:solidFill>
                      <a:srgbClr val="003366"/>
                    </a:solidFill>
                    <a:latin typeface="Arial Narrow" pitchFamily="34" charset="0"/>
                  </a:endParaRPr>
                </a:p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2 </a:t>
                  </a:r>
                </a:p>
              </p:txBody>
            </p:sp>
            <p:sp>
              <p:nvSpPr>
                <p:cNvPr id="18530" name="Line 17"/>
                <p:cNvSpPr>
                  <a:spLocks noChangeShapeType="1"/>
                </p:cNvSpPr>
                <p:nvPr/>
              </p:nvSpPr>
              <p:spPr bwMode="auto">
                <a:xfrm>
                  <a:off x="5046" y="13073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4" name="Group 18"/>
              <p:cNvGrpSpPr>
                <a:grpSpLocks/>
              </p:cNvGrpSpPr>
              <p:nvPr/>
            </p:nvGrpSpPr>
            <p:grpSpPr bwMode="auto">
              <a:xfrm>
                <a:off x="3736" y="2183"/>
                <a:ext cx="231" cy="499"/>
                <a:chOff x="6781" y="12834"/>
                <a:chExt cx="231" cy="499"/>
              </a:xfrm>
            </p:grpSpPr>
            <p:sp>
              <p:nvSpPr>
                <p:cNvPr id="185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781" y="12834"/>
                  <a:ext cx="231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  <a:sym typeface="Symbol" pitchFamily="18" charset="2"/>
                    </a:rPr>
                    <a:t></a:t>
                  </a:r>
                  <a:endParaRPr lang="en-US" altLang="en-US" sz="1200" b="1">
                    <a:solidFill>
                      <a:srgbClr val="003366"/>
                    </a:solidFill>
                    <a:latin typeface="Arial Narrow" pitchFamily="34" charset="0"/>
                  </a:endParaRPr>
                </a:p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2 </a:t>
                  </a:r>
                </a:p>
              </p:txBody>
            </p:sp>
            <p:sp>
              <p:nvSpPr>
                <p:cNvPr id="18528" name="Line 20"/>
                <p:cNvSpPr>
                  <a:spLocks noChangeShapeType="1"/>
                </p:cNvSpPr>
                <p:nvPr/>
              </p:nvSpPr>
              <p:spPr bwMode="auto">
                <a:xfrm>
                  <a:off x="6781" y="13073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25" name="Line 21"/>
              <p:cNvSpPr>
                <a:spLocks noChangeShapeType="1"/>
              </p:cNvSpPr>
              <p:nvPr/>
            </p:nvSpPr>
            <p:spPr bwMode="auto">
              <a:xfrm>
                <a:off x="1728" y="2682"/>
                <a:ext cx="78" cy="3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Line 22"/>
              <p:cNvSpPr>
                <a:spLocks noChangeShapeType="1"/>
              </p:cNvSpPr>
              <p:nvPr/>
            </p:nvSpPr>
            <p:spPr bwMode="auto">
              <a:xfrm flipH="1">
                <a:off x="3678" y="2676"/>
                <a:ext cx="78" cy="3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23"/>
            <p:cNvGrpSpPr>
              <a:grpSpLocks/>
            </p:cNvGrpSpPr>
            <p:nvPr/>
          </p:nvGrpSpPr>
          <p:grpSpPr bwMode="auto">
            <a:xfrm>
              <a:off x="2076" y="2294"/>
              <a:ext cx="793" cy="1297"/>
              <a:chOff x="4115" y="1413"/>
              <a:chExt cx="1727" cy="2709"/>
            </a:xfrm>
          </p:grpSpPr>
          <p:sp>
            <p:nvSpPr>
              <p:cNvPr id="18499" name="Text Box 24"/>
              <p:cNvSpPr txBox="1">
                <a:spLocks noChangeArrowheads="1"/>
              </p:cNvSpPr>
              <p:nvPr/>
            </p:nvSpPr>
            <p:spPr bwMode="auto">
              <a:xfrm>
                <a:off x="4115" y="2632"/>
                <a:ext cx="348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3366"/>
                    </a:solidFill>
                    <a:latin typeface="Arial Narrow" pitchFamily="34" charset="0"/>
                    <a:sym typeface="Symbol" pitchFamily="18" charset="2"/>
                  </a:rPr>
                  <a:t></a:t>
                </a:r>
                <a:r>
                  <a:rPr lang="en-US" altLang="en-US" sz="1200" b="1" baseline="-25000">
                    <a:solidFill>
                      <a:srgbClr val="003366"/>
                    </a:solidFill>
                    <a:latin typeface="Arial Narrow" pitchFamily="34" charset="0"/>
                  </a:rPr>
                  <a:t>0</a:t>
                </a:r>
                <a:endParaRPr lang="en-US" altLang="en-US" sz="1200" b="1">
                  <a:solidFill>
                    <a:srgbClr val="003366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500" name="Group 25"/>
              <p:cNvGrpSpPr>
                <a:grpSpLocks/>
              </p:cNvGrpSpPr>
              <p:nvPr/>
            </p:nvGrpSpPr>
            <p:grpSpPr bwMode="auto">
              <a:xfrm>
                <a:off x="5072" y="1413"/>
                <a:ext cx="231" cy="499"/>
                <a:chOff x="5046" y="12834"/>
                <a:chExt cx="231" cy="499"/>
              </a:xfrm>
            </p:grpSpPr>
            <p:sp>
              <p:nvSpPr>
                <p:cNvPr id="185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46" y="12834"/>
                  <a:ext cx="231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  <a:sym typeface="Symbol" pitchFamily="18" charset="2"/>
                    </a:rPr>
                    <a:t></a:t>
                  </a:r>
                  <a:endParaRPr lang="en-US" altLang="en-US" sz="1200" b="1">
                    <a:solidFill>
                      <a:srgbClr val="003366"/>
                    </a:solidFill>
                    <a:latin typeface="Arial Narrow" pitchFamily="34" charset="0"/>
                  </a:endParaRPr>
                </a:p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2 </a:t>
                  </a:r>
                </a:p>
              </p:txBody>
            </p:sp>
            <p:sp>
              <p:nvSpPr>
                <p:cNvPr id="18514" name="Line 27"/>
                <p:cNvSpPr>
                  <a:spLocks noChangeShapeType="1"/>
                </p:cNvSpPr>
                <p:nvPr/>
              </p:nvSpPr>
              <p:spPr bwMode="auto">
                <a:xfrm>
                  <a:off x="5046" y="13073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01" name="Group 28"/>
              <p:cNvGrpSpPr>
                <a:grpSpLocks/>
              </p:cNvGrpSpPr>
              <p:nvPr/>
            </p:nvGrpSpPr>
            <p:grpSpPr bwMode="auto">
              <a:xfrm>
                <a:off x="5070" y="3623"/>
                <a:ext cx="231" cy="499"/>
                <a:chOff x="6781" y="12834"/>
                <a:chExt cx="231" cy="499"/>
              </a:xfrm>
            </p:grpSpPr>
            <p:sp>
              <p:nvSpPr>
                <p:cNvPr id="1851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781" y="12834"/>
                  <a:ext cx="231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  <a:sym typeface="Symbol" pitchFamily="18" charset="2"/>
                    </a:rPr>
                    <a:t></a:t>
                  </a:r>
                  <a:endParaRPr lang="en-US" altLang="en-US" sz="1200" b="1">
                    <a:solidFill>
                      <a:srgbClr val="003366"/>
                    </a:solidFill>
                    <a:latin typeface="Arial Narrow" pitchFamily="34" charset="0"/>
                  </a:endParaRPr>
                </a:p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2 </a:t>
                  </a:r>
                </a:p>
              </p:txBody>
            </p:sp>
            <p:sp>
              <p:nvSpPr>
                <p:cNvPr id="18512" name="Line 30"/>
                <p:cNvSpPr>
                  <a:spLocks noChangeShapeType="1"/>
                </p:cNvSpPr>
                <p:nvPr/>
              </p:nvSpPr>
              <p:spPr bwMode="auto">
                <a:xfrm>
                  <a:off x="6781" y="13073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02" name="Freeform 31"/>
              <p:cNvSpPr>
                <a:spLocks/>
              </p:cNvSpPr>
              <p:nvPr/>
            </p:nvSpPr>
            <p:spPr bwMode="auto">
              <a:xfrm rot="16200000" flipH="1">
                <a:off x="5519" y="1705"/>
                <a:ext cx="297" cy="134"/>
              </a:xfrm>
              <a:custGeom>
                <a:avLst/>
                <a:gdLst>
                  <a:gd name="T0" fmla="*/ 297 w 739"/>
                  <a:gd name="T1" fmla="*/ 133 h 235"/>
                  <a:gd name="T2" fmla="*/ 184 w 739"/>
                  <a:gd name="T3" fmla="*/ 133 h 235"/>
                  <a:gd name="T4" fmla="*/ 0 w 739"/>
                  <a:gd name="T5" fmla="*/ 134 h 235"/>
                  <a:gd name="T6" fmla="*/ 5 w 739"/>
                  <a:gd name="T7" fmla="*/ 82 h 235"/>
                  <a:gd name="T8" fmla="*/ 183 w 739"/>
                  <a:gd name="T9" fmla="*/ 46 h 235"/>
                  <a:gd name="T10" fmla="*/ 295 w 739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9" h="235">
                    <a:moveTo>
                      <a:pt x="739" y="233"/>
                    </a:moveTo>
                    <a:lnTo>
                      <a:pt x="457" y="233"/>
                    </a:lnTo>
                    <a:lnTo>
                      <a:pt x="0" y="235"/>
                    </a:lnTo>
                    <a:lnTo>
                      <a:pt x="13" y="144"/>
                    </a:lnTo>
                    <a:lnTo>
                      <a:pt x="456" y="81"/>
                    </a:lnTo>
                    <a:lnTo>
                      <a:pt x="733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32"/>
              <p:cNvSpPr>
                <a:spLocks/>
              </p:cNvSpPr>
              <p:nvPr/>
            </p:nvSpPr>
            <p:spPr bwMode="auto">
              <a:xfrm rot="-5400000">
                <a:off x="5518" y="3728"/>
                <a:ext cx="297" cy="132"/>
              </a:xfrm>
              <a:custGeom>
                <a:avLst/>
                <a:gdLst>
                  <a:gd name="T0" fmla="*/ 297 w 739"/>
                  <a:gd name="T1" fmla="*/ 131 h 235"/>
                  <a:gd name="T2" fmla="*/ 184 w 739"/>
                  <a:gd name="T3" fmla="*/ 131 h 235"/>
                  <a:gd name="T4" fmla="*/ 0 w 739"/>
                  <a:gd name="T5" fmla="*/ 132 h 235"/>
                  <a:gd name="T6" fmla="*/ 5 w 739"/>
                  <a:gd name="T7" fmla="*/ 81 h 235"/>
                  <a:gd name="T8" fmla="*/ 183 w 739"/>
                  <a:gd name="T9" fmla="*/ 45 h 235"/>
                  <a:gd name="T10" fmla="*/ 295 w 739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9" h="235">
                    <a:moveTo>
                      <a:pt x="739" y="233"/>
                    </a:moveTo>
                    <a:lnTo>
                      <a:pt x="457" y="233"/>
                    </a:lnTo>
                    <a:lnTo>
                      <a:pt x="0" y="235"/>
                    </a:lnTo>
                    <a:lnTo>
                      <a:pt x="13" y="144"/>
                    </a:lnTo>
                    <a:lnTo>
                      <a:pt x="456" y="81"/>
                    </a:lnTo>
                    <a:lnTo>
                      <a:pt x="733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33"/>
              <p:cNvSpPr>
                <a:spLocks noChangeShapeType="1"/>
              </p:cNvSpPr>
              <p:nvPr/>
            </p:nvSpPr>
            <p:spPr bwMode="auto">
              <a:xfrm rot="-5400000">
                <a:off x="5115" y="2053"/>
                <a:ext cx="0" cy="14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34"/>
              <p:cNvSpPr>
                <a:spLocks noChangeShapeType="1"/>
              </p:cNvSpPr>
              <p:nvPr/>
            </p:nvSpPr>
            <p:spPr bwMode="auto">
              <a:xfrm rot="-5400000">
                <a:off x="5721" y="1791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35"/>
              <p:cNvSpPr>
                <a:spLocks noChangeShapeType="1"/>
              </p:cNvSpPr>
              <p:nvPr/>
            </p:nvSpPr>
            <p:spPr bwMode="auto">
              <a:xfrm rot="-5400000">
                <a:off x="5721" y="3527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Line 36"/>
              <p:cNvSpPr>
                <a:spLocks noChangeShapeType="1"/>
              </p:cNvSpPr>
              <p:nvPr/>
            </p:nvSpPr>
            <p:spPr bwMode="auto">
              <a:xfrm rot="-5400000">
                <a:off x="4574" y="2780"/>
                <a:ext cx="23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37"/>
              <p:cNvSpPr>
                <a:spLocks/>
              </p:cNvSpPr>
              <p:nvPr/>
            </p:nvSpPr>
            <p:spPr bwMode="auto">
              <a:xfrm rot="-5400000">
                <a:off x="3915" y="2171"/>
                <a:ext cx="2314" cy="1218"/>
              </a:xfrm>
              <a:custGeom>
                <a:avLst/>
                <a:gdLst>
                  <a:gd name="T0" fmla="*/ 0 w 5760"/>
                  <a:gd name="T1" fmla="*/ 1218 h 2170"/>
                  <a:gd name="T2" fmla="*/ 289 w 5760"/>
                  <a:gd name="T3" fmla="*/ 1132 h 2170"/>
                  <a:gd name="T4" fmla="*/ 579 w 5760"/>
                  <a:gd name="T5" fmla="*/ 808 h 2170"/>
                  <a:gd name="T6" fmla="*/ 925 w 5760"/>
                  <a:gd name="T7" fmla="*/ 164 h 2170"/>
                  <a:gd name="T8" fmla="*/ 1157 w 5760"/>
                  <a:gd name="T9" fmla="*/ 0 h 2170"/>
                  <a:gd name="T10" fmla="*/ 1389 w 5760"/>
                  <a:gd name="T11" fmla="*/ 164 h 2170"/>
                  <a:gd name="T12" fmla="*/ 1736 w 5760"/>
                  <a:gd name="T13" fmla="*/ 808 h 2170"/>
                  <a:gd name="T14" fmla="*/ 2025 w 5760"/>
                  <a:gd name="T15" fmla="*/ 1132 h 2170"/>
                  <a:gd name="T16" fmla="*/ 2314 w 5760"/>
                  <a:gd name="T17" fmla="*/ 1218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38"/>
              <p:cNvSpPr>
                <a:spLocks noChangeShapeType="1"/>
              </p:cNvSpPr>
              <p:nvPr/>
            </p:nvSpPr>
            <p:spPr bwMode="auto">
              <a:xfrm rot="-5400000">
                <a:off x="5455" y="3580"/>
                <a:ext cx="78" cy="3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5449" y="1630"/>
                <a:ext cx="78" cy="3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3" name="Text Box 40"/>
            <p:cNvSpPr txBox="1">
              <a:spLocks noChangeArrowheads="1"/>
            </p:cNvSpPr>
            <p:nvPr/>
          </p:nvSpPr>
          <p:spPr bwMode="auto">
            <a:xfrm>
              <a:off x="820" y="3667"/>
              <a:ext cx="96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3366"/>
                  </a:solidFill>
                  <a:latin typeface="Arial Narrow" pitchFamily="34" charset="0"/>
                </a:rPr>
                <a:t>2-Sided Hypothesis Test</a:t>
              </a:r>
            </a:p>
          </p:txBody>
        </p:sp>
        <p:sp>
          <p:nvSpPr>
            <p:cNvPr id="18444" name="Text Box 41"/>
            <p:cNvSpPr txBox="1">
              <a:spLocks noChangeArrowheads="1"/>
            </p:cNvSpPr>
            <p:nvPr/>
          </p:nvSpPr>
          <p:spPr bwMode="auto">
            <a:xfrm>
              <a:off x="3545" y="3667"/>
              <a:ext cx="96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3366"/>
                  </a:solidFill>
                  <a:latin typeface="Arial Narrow" pitchFamily="34" charset="0"/>
                </a:rPr>
                <a:t>Shewhart Control Chart</a:t>
              </a:r>
            </a:p>
          </p:txBody>
        </p:sp>
        <p:sp>
          <p:nvSpPr>
            <p:cNvPr id="18445" name="Text Box 42"/>
            <p:cNvSpPr txBox="1">
              <a:spLocks noChangeArrowheads="1"/>
            </p:cNvSpPr>
            <p:nvPr/>
          </p:nvSpPr>
          <p:spPr bwMode="auto">
            <a:xfrm>
              <a:off x="2076" y="3667"/>
              <a:ext cx="96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3366"/>
                  </a:solidFill>
                  <a:latin typeface="Arial Narrow" pitchFamily="34" charset="0"/>
                </a:rPr>
                <a:t>Sideways Hypothesis Test</a:t>
              </a:r>
            </a:p>
          </p:txBody>
        </p:sp>
        <p:grpSp>
          <p:nvGrpSpPr>
            <p:cNvPr id="18446" name="Group 43"/>
            <p:cNvGrpSpPr>
              <a:grpSpLocks/>
            </p:cNvGrpSpPr>
            <p:nvPr/>
          </p:nvGrpSpPr>
          <p:grpSpPr bwMode="auto">
            <a:xfrm>
              <a:off x="2939" y="2408"/>
              <a:ext cx="2009" cy="1259"/>
              <a:chOff x="2939" y="2408"/>
              <a:chExt cx="2009" cy="1259"/>
            </a:xfrm>
          </p:grpSpPr>
          <p:grpSp>
            <p:nvGrpSpPr>
              <p:cNvPr id="18447" name="Group 44"/>
              <p:cNvGrpSpPr>
                <a:grpSpLocks/>
              </p:cNvGrpSpPr>
              <p:nvPr/>
            </p:nvGrpSpPr>
            <p:grpSpPr bwMode="auto">
              <a:xfrm>
                <a:off x="2939" y="2408"/>
                <a:ext cx="1976" cy="1259"/>
                <a:chOff x="2939" y="2408"/>
                <a:chExt cx="1976" cy="1259"/>
              </a:xfrm>
            </p:grpSpPr>
            <p:sp>
              <p:nvSpPr>
                <p:cNvPr id="18490" name="Line 45"/>
                <p:cNvSpPr>
                  <a:spLocks noChangeShapeType="1"/>
                </p:cNvSpPr>
                <p:nvPr/>
              </p:nvSpPr>
              <p:spPr bwMode="auto">
                <a:xfrm>
                  <a:off x="3127" y="2408"/>
                  <a:ext cx="0" cy="10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1" name="Line 46"/>
                <p:cNvSpPr>
                  <a:spLocks noChangeShapeType="1"/>
                </p:cNvSpPr>
                <p:nvPr/>
              </p:nvSpPr>
              <p:spPr bwMode="auto">
                <a:xfrm>
                  <a:off x="3127" y="3502"/>
                  <a:ext cx="178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67" y="2877"/>
                  <a:ext cx="16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C</a:t>
                  </a:r>
                  <a:r>
                    <a:rPr lang="en-US" altLang="en-US" sz="1200" b="1" baseline="-25000">
                      <a:solidFill>
                        <a:srgbClr val="003366"/>
                      </a:solidFill>
                      <a:latin typeface="Arial Narrow" pitchFamily="34" charset="0"/>
                    </a:rPr>
                    <a:t>L</a:t>
                  </a:r>
                  <a:endParaRPr lang="en-US" altLang="en-US" sz="1200" b="1">
                    <a:solidFill>
                      <a:srgbClr val="00336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849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967" y="3292"/>
                  <a:ext cx="16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LCL</a:t>
                  </a:r>
                </a:p>
              </p:txBody>
            </p:sp>
            <p:sp>
              <p:nvSpPr>
                <p:cNvPr id="1849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39" y="2468"/>
                  <a:ext cx="188" cy="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rgbClr val="003366"/>
                      </a:solidFill>
                      <a:latin typeface="Arial Narrow" pitchFamily="34" charset="0"/>
                    </a:rPr>
                    <a:t>UCL</a:t>
                  </a:r>
                </a:p>
              </p:txBody>
            </p:sp>
            <p:sp>
              <p:nvSpPr>
                <p:cNvPr id="1849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38" y="3531"/>
                  <a:ext cx="58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3366"/>
                      </a:solidFill>
                      <a:latin typeface="Arial Narrow" pitchFamily="34" charset="0"/>
                    </a:rPr>
                    <a:t>Sample Number</a:t>
                  </a:r>
                </a:p>
              </p:txBody>
            </p:sp>
            <p:sp>
              <p:nvSpPr>
                <p:cNvPr id="18496" name="Line 51"/>
                <p:cNvSpPr>
                  <a:spLocks noChangeShapeType="1"/>
                </p:cNvSpPr>
                <p:nvPr/>
              </p:nvSpPr>
              <p:spPr bwMode="auto">
                <a:xfrm>
                  <a:off x="3127" y="2536"/>
                  <a:ext cx="17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7" name="Line 52"/>
                <p:cNvSpPr>
                  <a:spLocks noChangeShapeType="1"/>
                </p:cNvSpPr>
                <p:nvPr/>
              </p:nvSpPr>
              <p:spPr bwMode="auto">
                <a:xfrm>
                  <a:off x="3127" y="3352"/>
                  <a:ext cx="17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8" name="Line 53"/>
                <p:cNvSpPr>
                  <a:spLocks noChangeShapeType="1"/>
                </p:cNvSpPr>
                <p:nvPr/>
              </p:nvSpPr>
              <p:spPr bwMode="auto">
                <a:xfrm>
                  <a:off x="3127" y="2948"/>
                  <a:ext cx="17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48" name="Group 54"/>
              <p:cNvGrpSpPr>
                <a:grpSpLocks/>
              </p:cNvGrpSpPr>
              <p:nvPr/>
            </p:nvGrpSpPr>
            <p:grpSpPr bwMode="auto">
              <a:xfrm>
                <a:off x="3198" y="2497"/>
                <a:ext cx="1750" cy="815"/>
                <a:chOff x="6776" y="1838"/>
                <a:chExt cx="3812" cy="1702"/>
              </a:xfrm>
            </p:grpSpPr>
            <p:sp>
              <p:nvSpPr>
                <p:cNvPr id="18451" name="AutoShape 55"/>
                <p:cNvSpPr>
                  <a:spLocks noChangeArrowheads="1"/>
                </p:cNvSpPr>
                <p:nvPr/>
              </p:nvSpPr>
              <p:spPr bwMode="auto">
                <a:xfrm>
                  <a:off x="6776" y="2913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2" name="AutoShape 56"/>
                <p:cNvSpPr>
                  <a:spLocks noChangeArrowheads="1"/>
                </p:cNvSpPr>
                <p:nvPr/>
              </p:nvSpPr>
              <p:spPr bwMode="auto">
                <a:xfrm>
                  <a:off x="7882" y="3173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3" name="AutoShape 57"/>
                <p:cNvSpPr>
                  <a:spLocks noChangeArrowheads="1"/>
                </p:cNvSpPr>
                <p:nvPr/>
              </p:nvSpPr>
              <p:spPr bwMode="auto">
                <a:xfrm>
                  <a:off x="7694" y="2062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4" name="AutoShape 58"/>
                <p:cNvSpPr>
                  <a:spLocks noChangeArrowheads="1"/>
                </p:cNvSpPr>
                <p:nvPr/>
              </p:nvSpPr>
              <p:spPr bwMode="auto">
                <a:xfrm>
                  <a:off x="7462" y="2839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5" name="AutoShape 59"/>
                <p:cNvSpPr>
                  <a:spLocks noChangeArrowheads="1"/>
                </p:cNvSpPr>
                <p:nvPr/>
              </p:nvSpPr>
              <p:spPr bwMode="auto">
                <a:xfrm>
                  <a:off x="7256" y="2558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6" name="AutoShape 60"/>
                <p:cNvSpPr>
                  <a:spLocks noChangeArrowheads="1"/>
                </p:cNvSpPr>
                <p:nvPr/>
              </p:nvSpPr>
              <p:spPr bwMode="auto">
                <a:xfrm>
                  <a:off x="7016" y="3167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7" name="AutoShape 61"/>
                <p:cNvSpPr>
                  <a:spLocks noChangeArrowheads="1"/>
                </p:cNvSpPr>
                <p:nvPr/>
              </p:nvSpPr>
              <p:spPr bwMode="auto">
                <a:xfrm>
                  <a:off x="7185" y="2902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8" name="AutoShape 62"/>
                <p:cNvSpPr>
                  <a:spLocks noChangeArrowheads="1"/>
                </p:cNvSpPr>
                <p:nvPr/>
              </p:nvSpPr>
              <p:spPr bwMode="auto">
                <a:xfrm>
                  <a:off x="8259" y="2558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59" name="AutoShape 63"/>
                <p:cNvSpPr>
                  <a:spLocks noChangeArrowheads="1"/>
                </p:cNvSpPr>
                <p:nvPr/>
              </p:nvSpPr>
              <p:spPr bwMode="auto">
                <a:xfrm>
                  <a:off x="8117" y="2976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0" name="AutoShape 64"/>
                <p:cNvSpPr>
                  <a:spLocks noChangeArrowheads="1"/>
                </p:cNvSpPr>
                <p:nvPr/>
              </p:nvSpPr>
              <p:spPr bwMode="auto">
                <a:xfrm>
                  <a:off x="8442" y="2632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1" name="AutoShape 65"/>
                <p:cNvSpPr>
                  <a:spLocks noChangeArrowheads="1"/>
                </p:cNvSpPr>
                <p:nvPr/>
              </p:nvSpPr>
              <p:spPr bwMode="auto">
                <a:xfrm>
                  <a:off x="8597" y="3466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2" name="AutoShape 66"/>
                <p:cNvSpPr>
                  <a:spLocks noChangeArrowheads="1"/>
                </p:cNvSpPr>
                <p:nvPr/>
              </p:nvSpPr>
              <p:spPr bwMode="auto">
                <a:xfrm>
                  <a:off x="8781" y="2780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3" name="AutoShape 67"/>
                <p:cNvSpPr>
                  <a:spLocks noChangeArrowheads="1"/>
                </p:cNvSpPr>
                <p:nvPr/>
              </p:nvSpPr>
              <p:spPr bwMode="auto">
                <a:xfrm>
                  <a:off x="9162" y="2976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4" name="AutoShape 68"/>
                <p:cNvSpPr>
                  <a:spLocks noChangeArrowheads="1"/>
                </p:cNvSpPr>
                <p:nvPr/>
              </p:nvSpPr>
              <p:spPr bwMode="auto">
                <a:xfrm>
                  <a:off x="8936" y="2632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5" name="AutoShape 69"/>
                <p:cNvSpPr>
                  <a:spLocks noChangeArrowheads="1"/>
                </p:cNvSpPr>
                <p:nvPr/>
              </p:nvSpPr>
              <p:spPr bwMode="auto">
                <a:xfrm>
                  <a:off x="9638" y="2854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6" name="AutoShape 70"/>
                <p:cNvSpPr>
                  <a:spLocks noChangeArrowheads="1"/>
                </p:cNvSpPr>
                <p:nvPr/>
              </p:nvSpPr>
              <p:spPr bwMode="auto">
                <a:xfrm>
                  <a:off x="9388" y="1838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67" name="Line 71"/>
                <p:cNvSpPr>
                  <a:spLocks noChangeShapeType="1"/>
                </p:cNvSpPr>
                <p:nvPr/>
              </p:nvSpPr>
              <p:spPr bwMode="auto">
                <a:xfrm>
                  <a:off x="6776" y="2976"/>
                  <a:ext cx="240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7016" y="2916"/>
                  <a:ext cx="169" cy="3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7185" y="2558"/>
                  <a:ext cx="142" cy="3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0" name="Line 74"/>
                <p:cNvSpPr>
                  <a:spLocks noChangeShapeType="1"/>
                </p:cNvSpPr>
                <p:nvPr/>
              </p:nvSpPr>
              <p:spPr bwMode="auto">
                <a:xfrm>
                  <a:off x="7327" y="2558"/>
                  <a:ext cx="135" cy="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7462" y="2062"/>
                  <a:ext cx="232" cy="7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2" name="Line 76"/>
                <p:cNvSpPr>
                  <a:spLocks noChangeShapeType="1"/>
                </p:cNvSpPr>
                <p:nvPr/>
              </p:nvSpPr>
              <p:spPr bwMode="auto">
                <a:xfrm>
                  <a:off x="7694" y="2062"/>
                  <a:ext cx="188" cy="11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7882" y="2987"/>
                  <a:ext cx="235" cy="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4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8117" y="2558"/>
                  <a:ext cx="142" cy="4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5" name="Line 79"/>
                <p:cNvSpPr>
                  <a:spLocks noChangeShapeType="1"/>
                </p:cNvSpPr>
                <p:nvPr/>
              </p:nvSpPr>
              <p:spPr bwMode="auto">
                <a:xfrm>
                  <a:off x="8259" y="2632"/>
                  <a:ext cx="18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6" name="Line 80"/>
                <p:cNvSpPr>
                  <a:spLocks noChangeShapeType="1"/>
                </p:cNvSpPr>
                <p:nvPr/>
              </p:nvSpPr>
              <p:spPr bwMode="auto">
                <a:xfrm>
                  <a:off x="8442" y="2706"/>
                  <a:ext cx="155" cy="7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8668" y="2780"/>
                  <a:ext cx="184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8852" y="2632"/>
                  <a:ext cx="84" cy="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9" name="Line 83"/>
                <p:cNvSpPr>
                  <a:spLocks noChangeShapeType="1"/>
                </p:cNvSpPr>
                <p:nvPr/>
              </p:nvSpPr>
              <p:spPr bwMode="auto">
                <a:xfrm>
                  <a:off x="9007" y="2706"/>
                  <a:ext cx="155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162" y="1856"/>
                  <a:ext cx="226" cy="11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1" name="Line 85"/>
                <p:cNvSpPr>
                  <a:spLocks noChangeShapeType="1"/>
                </p:cNvSpPr>
                <p:nvPr/>
              </p:nvSpPr>
              <p:spPr bwMode="auto">
                <a:xfrm>
                  <a:off x="9459" y="1856"/>
                  <a:ext cx="179" cy="10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2" name="Line 86"/>
                <p:cNvSpPr>
                  <a:spLocks noChangeShapeType="1"/>
                </p:cNvSpPr>
                <p:nvPr/>
              </p:nvSpPr>
              <p:spPr bwMode="auto">
                <a:xfrm>
                  <a:off x="9709" y="2902"/>
                  <a:ext cx="88" cy="2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9868" y="2632"/>
                  <a:ext cx="198" cy="4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0066" y="2484"/>
                  <a:ext cx="311" cy="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5" name="Line 89"/>
                <p:cNvSpPr>
                  <a:spLocks noChangeShapeType="1"/>
                </p:cNvSpPr>
                <p:nvPr/>
              </p:nvSpPr>
              <p:spPr bwMode="auto">
                <a:xfrm>
                  <a:off x="10377" y="2558"/>
                  <a:ext cx="14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6" name="AutoShape 90"/>
                <p:cNvSpPr>
                  <a:spLocks noChangeArrowheads="1"/>
                </p:cNvSpPr>
                <p:nvPr/>
              </p:nvSpPr>
              <p:spPr bwMode="auto">
                <a:xfrm>
                  <a:off x="10306" y="2484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7" name="AutoShape 91"/>
                <p:cNvSpPr>
                  <a:spLocks noChangeArrowheads="1"/>
                </p:cNvSpPr>
                <p:nvPr/>
              </p:nvSpPr>
              <p:spPr bwMode="auto">
                <a:xfrm>
                  <a:off x="10066" y="2632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8" name="AutoShape 92"/>
                <p:cNvSpPr>
                  <a:spLocks noChangeArrowheads="1"/>
                </p:cNvSpPr>
                <p:nvPr/>
              </p:nvSpPr>
              <p:spPr bwMode="auto">
                <a:xfrm>
                  <a:off x="9797" y="3050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9" name="AutoShape 93"/>
                <p:cNvSpPr>
                  <a:spLocks noChangeArrowheads="1"/>
                </p:cNvSpPr>
                <p:nvPr/>
              </p:nvSpPr>
              <p:spPr bwMode="auto">
                <a:xfrm>
                  <a:off x="10517" y="3247"/>
                  <a:ext cx="71" cy="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449" name="Rectangle 94"/>
              <p:cNvSpPr>
                <a:spLocks noChangeArrowheads="1"/>
              </p:cNvSpPr>
              <p:nvPr/>
            </p:nvSpPr>
            <p:spPr bwMode="auto">
              <a:xfrm>
                <a:off x="3127" y="3348"/>
                <a:ext cx="1788" cy="15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50" name="Rectangle 95"/>
              <p:cNvSpPr>
                <a:spLocks noChangeArrowheads="1"/>
              </p:cNvSpPr>
              <p:nvPr/>
            </p:nvSpPr>
            <p:spPr bwMode="auto">
              <a:xfrm>
                <a:off x="3127" y="2408"/>
                <a:ext cx="1788" cy="126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1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917" y="4929351"/>
            <a:ext cx="7688317" cy="454571"/>
          </a:xfrm>
        </p:spPr>
        <p:txBody>
          <a:bodyPr>
            <a:normAutofit fontScale="90000"/>
          </a:bodyPr>
          <a:lstStyle/>
          <a:p>
            <a:r>
              <a:rPr lang="en-US" altLang="en-US" sz="2500" dirty="0"/>
              <a:t>Why Monitor Both Process Mean and Process Variability? </a:t>
            </a: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38820"/>
              </p:ext>
            </p:extLst>
          </p:nvPr>
        </p:nvGraphicFramePr>
        <p:xfrm>
          <a:off x="564931" y="525517"/>
          <a:ext cx="32004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6009132" imgH="7609332" progId="Visio.Drawing.4">
                  <p:embed/>
                </p:oleObj>
              </mc:Choice>
              <mc:Fallback>
                <p:oleObj r:id="rId4" imgW="6009132" imgH="760933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31" y="525517"/>
                        <a:ext cx="3200400" cy="428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3993931" y="525517"/>
            <a:ext cx="2249488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432331" y="525517"/>
            <a:ext cx="2168525" cy="428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92198" name="Group 6"/>
          <p:cNvGrpSpPr>
            <a:grpSpLocks/>
          </p:cNvGrpSpPr>
          <p:nvPr/>
        </p:nvGrpSpPr>
        <p:grpSpPr bwMode="auto">
          <a:xfrm>
            <a:off x="4079656" y="3573517"/>
            <a:ext cx="2057400" cy="1214438"/>
            <a:chOff x="2742" y="3264"/>
            <a:chExt cx="1296" cy="765"/>
          </a:xfrm>
        </p:grpSpPr>
        <p:grpSp>
          <p:nvGrpSpPr>
            <p:cNvPr id="32917" name="Group 7"/>
            <p:cNvGrpSpPr>
              <a:grpSpLocks/>
            </p:cNvGrpSpPr>
            <p:nvPr/>
          </p:nvGrpSpPr>
          <p:grpSpPr bwMode="auto">
            <a:xfrm rot="5400000">
              <a:off x="3505" y="3551"/>
              <a:ext cx="765" cy="192"/>
              <a:chOff x="9065" y="9099"/>
              <a:chExt cx="1475" cy="663"/>
            </a:xfrm>
          </p:grpSpPr>
          <p:sp>
            <p:nvSpPr>
              <p:cNvPr id="32937" name="Freeform 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8" name="Line 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Line 1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Freeform 1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18" name="Group 12"/>
            <p:cNvGrpSpPr>
              <a:grpSpLocks/>
            </p:cNvGrpSpPr>
            <p:nvPr/>
          </p:nvGrpSpPr>
          <p:grpSpPr bwMode="auto">
            <a:xfrm rot="5400000">
              <a:off x="3366" y="3498"/>
              <a:ext cx="472" cy="292"/>
              <a:chOff x="9065" y="9099"/>
              <a:chExt cx="1475" cy="663"/>
            </a:xfrm>
          </p:grpSpPr>
          <p:sp>
            <p:nvSpPr>
              <p:cNvPr id="32933" name="Freeform 1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Line 1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Freeform 1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19" name="Group 17"/>
            <p:cNvGrpSpPr>
              <a:grpSpLocks/>
            </p:cNvGrpSpPr>
            <p:nvPr/>
          </p:nvGrpSpPr>
          <p:grpSpPr bwMode="auto">
            <a:xfrm rot="5400000">
              <a:off x="3030" y="3546"/>
              <a:ext cx="472" cy="292"/>
              <a:chOff x="9065" y="9099"/>
              <a:chExt cx="1475" cy="663"/>
            </a:xfrm>
          </p:grpSpPr>
          <p:sp>
            <p:nvSpPr>
              <p:cNvPr id="32929" name="Freeform 1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Line 1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1" name="Line 2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Freeform 2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20" name="Group 22"/>
            <p:cNvGrpSpPr>
              <a:grpSpLocks/>
            </p:cNvGrpSpPr>
            <p:nvPr/>
          </p:nvGrpSpPr>
          <p:grpSpPr bwMode="auto">
            <a:xfrm rot="5400000">
              <a:off x="2694" y="3498"/>
              <a:ext cx="472" cy="292"/>
              <a:chOff x="9065" y="9099"/>
              <a:chExt cx="1475" cy="663"/>
            </a:xfrm>
          </p:grpSpPr>
          <p:sp>
            <p:nvSpPr>
              <p:cNvPr id="32925" name="Freeform 2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Line 2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7" name="Line 2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Freeform 2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21" name="Group 27"/>
            <p:cNvGrpSpPr>
              <a:grpSpLocks/>
            </p:cNvGrpSpPr>
            <p:nvPr/>
          </p:nvGrpSpPr>
          <p:grpSpPr bwMode="auto">
            <a:xfrm>
              <a:off x="2742" y="3384"/>
              <a:ext cx="1296" cy="576"/>
              <a:chOff x="2736" y="3360"/>
              <a:chExt cx="1296" cy="576"/>
            </a:xfrm>
          </p:grpSpPr>
          <p:sp>
            <p:nvSpPr>
              <p:cNvPr id="32922" name="Line 28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71D4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923" name="Line 29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924" name="Line 30"/>
              <p:cNvSpPr>
                <a:spLocks noChangeShapeType="1"/>
              </p:cNvSpPr>
              <p:nvPr/>
            </p:nvSpPr>
            <p:spPr bwMode="auto">
              <a:xfrm>
                <a:off x="2736" y="3936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92223" name="Group 31"/>
          <p:cNvGrpSpPr>
            <a:grpSpLocks/>
          </p:cNvGrpSpPr>
          <p:nvPr/>
        </p:nvGrpSpPr>
        <p:grpSpPr bwMode="auto">
          <a:xfrm>
            <a:off x="4070131" y="906517"/>
            <a:ext cx="2063750" cy="930275"/>
            <a:chOff x="2736" y="1584"/>
            <a:chExt cx="1300" cy="586"/>
          </a:xfrm>
        </p:grpSpPr>
        <p:grpSp>
          <p:nvGrpSpPr>
            <p:cNvPr id="32893" name="Group 32"/>
            <p:cNvGrpSpPr>
              <a:grpSpLocks/>
            </p:cNvGrpSpPr>
            <p:nvPr/>
          </p:nvGrpSpPr>
          <p:grpSpPr bwMode="auto">
            <a:xfrm rot="5400000">
              <a:off x="2646" y="1722"/>
              <a:ext cx="472" cy="292"/>
              <a:chOff x="9065" y="9099"/>
              <a:chExt cx="1475" cy="663"/>
            </a:xfrm>
          </p:grpSpPr>
          <p:sp>
            <p:nvSpPr>
              <p:cNvPr id="32913" name="Freeform 3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4" name="Line 3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5" name="Line 3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6" name="Freeform 3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94" name="Group 37"/>
            <p:cNvGrpSpPr>
              <a:grpSpLocks/>
            </p:cNvGrpSpPr>
            <p:nvPr/>
          </p:nvGrpSpPr>
          <p:grpSpPr bwMode="auto">
            <a:xfrm rot="5400000">
              <a:off x="2982" y="1674"/>
              <a:ext cx="472" cy="292"/>
              <a:chOff x="9065" y="9099"/>
              <a:chExt cx="1475" cy="663"/>
            </a:xfrm>
          </p:grpSpPr>
          <p:sp>
            <p:nvSpPr>
              <p:cNvPr id="32909" name="Freeform 3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Line 3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1" name="Line 4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2" name="Freeform 4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95" name="Group 42"/>
            <p:cNvGrpSpPr>
              <a:grpSpLocks/>
            </p:cNvGrpSpPr>
            <p:nvPr/>
          </p:nvGrpSpPr>
          <p:grpSpPr bwMode="auto">
            <a:xfrm rot="5400000">
              <a:off x="3318" y="1722"/>
              <a:ext cx="472" cy="292"/>
              <a:chOff x="9065" y="9099"/>
              <a:chExt cx="1475" cy="663"/>
            </a:xfrm>
          </p:grpSpPr>
          <p:sp>
            <p:nvSpPr>
              <p:cNvPr id="32905" name="Freeform 4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Line 4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Line 4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Freeform 4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96" name="Group 47"/>
            <p:cNvGrpSpPr>
              <a:grpSpLocks/>
            </p:cNvGrpSpPr>
            <p:nvPr/>
          </p:nvGrpSpPr>
          <p:grpSpPr bwMode="auto">
            <a:xfrm rot="5400000">
              <a:off x="3654" y="1770"/>
              <a:ext cx="472" cy="292"/>
              <a:chOff x="9065" y="9099"/>
              <a:chExt cx="1475" cy="663"/>
            </a:xfrm>
          </p:grpSpPr>
          <p:sp>
            <p:nvSpPr>
              <p:cNvPr id="32901" name="Freeform 4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Line 4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Line 5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Freeform 5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97" name="Group 52"/>
            <p:cNvGrpSpPr>
              <a:grpSpLocks/>
            </p:cNvGrpSpPr>
            <p:nvPr/>
          </p:nvGrpSpPr>
          <p:grpSpPr bwMode="auto">
            <a:xfrm>
              <a:off x="2736" y="1594"/>
              <a:ext cx="1296" cy="576"/>
              <a:chOff x="2736" y="3360"/>
              <a:chExt cx="1296" cy="576"/>
            </a:xfrm>
          </p:grpSpPr>
          <p:sp>
            <p:nvSpPr>
              <p:cNvPr id="32898" name="Line 53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71D4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99" name="Line 54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900" name="Line 55"/>
              <p:cNvSpPr>
                <a:spLocks noChangeShapeType="1"/>
              </p:cNvSpPr>
              <p:nvPr/>
            </p:nvSpPr>
            <p:spPr bwMode="auto">
              <a:xfrm>
                <a:off x="2736" y="3936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92248" name="Group 56"/>
          <p:cNvGrpSpPr>
            <a:grpSpLocks/>
          </p:cNvGrpSpPr>
          <p:nvPr/>
        </p:nvGrpSpPr>
        <p:grpSpPr bwMode="auto">
          <a:xfrm>
            <a:off x="4076481" y="1973317"/>
            <a:ext cx="2057400" cy="1358900"/>
            <a:chOff x="2740" y="2256"/>
            <a:chExt cx="1296" cy="856"/>
          </a:xfrm>
        </p:grpSpPr>
        <p:grpSp>
          <p:nvGrpSpPr>
            <p:cNvPr id="32869" name="Group 57"/>
            <p:cNvGrpSpPr>
              <a:grpSpLocks/>
            </p:cNvGrpSpPr>
            <p:nvPr/>
          </p:nvGrpSpPr>
          <p:grpSpPr bwMode="auto">
            <a:xfrm rot="5400000">
              <a:off x="2694" y="2682"/>
              <a:ext cx="472" cy="292"/>
              <a:chOff x="9065" y="9099"/>
              <a:chExt cx="1475" cy="663"/>
            </a:xfrm>
          </p:grpSpPr>
          <p:sp>
            <p:nvSpPr>
              <p:cNvPr id="32889" name="Freeform 5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Line 5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Line 6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2" name="Freeform 6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70" name="Group 62"/>
            <p:cNvGrpSpPr>
              <a:grpSpLocks/>
            </p:cNvGrpSpPr>
            <p:nvPr/>
          </p:nvGrpSpPr>
          <p:grpSpPr bwMode="auto">
            <a:xfrm rot="5400000">
              <a:off x="3030" y="2634"/>
              <a:ext cx="472" cy="292"/>
              <a:chOff x="9065" y="9099"/>
              <a:chExt cx="1475" cy="663"/>
            </a:xfrm>
          </p:grpSpPr>
          <p:sp>
            <p:nvSpPr>
              <p:cNvPr id="32885" name="Freeform 6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Line 6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Line 6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8" name="Freeform 6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71" name="Group 67"/>
            <p:cNvGrpSpPr>
              <a:grpSpLocks/>
            </p:cNvGrpSpPr>
            <p:nvPr/>
          </p:nvGrpSpPr>
          <p:grpSpPr bwMode="auto">
            <a:xfrm rot="5400000">
              <a:off x="3366" y="2730"/>
              <a:ext cx="472" cy="292"/>
              <a:chOff x="9065" y="9099"/>
              <a:chExt cx="1475" cy="663"/>
            </a:xfrm>
          </p:grpSpPr>
          <p:sp>
            <p:nvSpPr>
              <p:cNvPr id="32881" name="Freeform 68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2" name="Line 69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3" name="Line 70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Freeform 71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72" name="Group 72"/>
            <p:cNvGrpSpPr>
              <a:grpSpLocks/>
            </p:cNvGrpSpPr>
            <p:nvPr/>
          </p:nvGrpSpPr>
          <p:grpSpPr bwMode="auto">
            <a:xfrm rot="5400000">
              <a:off x="3654" y="2346"/>
              <a:ext cx="472" cy="292"/>
              <a:chOff x="9065" y="9099"/>
              <a:chExt cx="1475" cy="663"/>
            </a:xfrm>
          </p:grpSpPr>
          <p:sp>
            <p:nvSpPr>
              <p:cNvPr id="32877" name="Freeform 73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573 h 2251"/>
                  <a:gd name="T2" fmla="*/ 3 w 5788"/>
                  <a:gd name="T3" fmla="*/ 550 h 2251"/>
                  <a:gd name="T4" fmla="*/ 116 w 5788"/>
                  <a:gd name="T5" fmla="*/ 534 h 2251"/>
                  <a:gd name="T6" fmla="*/ 187 w 5788"/>
                  <a:gd name="T7" fmla="*/ 513 h 2251"/>
                  <a:gd name="T8" fmla="*/ 301 w 5788"/>
                  <a:gd name="T9" fmla="*/ 429 h 2251"/>
                  <a:gd name="T10" fmla="*/ 370 w 5788"/>
                  <a:gd name="T11" fmla="*/ 367 h 2251"/>
                  <a:gd name="T12" fmla="*/ 485 w 5788"/>
                  <a:gd name="T13" fmla="*/ 207 h 2251"/>
                  <a:gd name="T14" fmla="*/ 554 w 5788"/>
                  <a:gd name="T15" fmla="*/ 110 h 2251"/>
                  <a:gd name="T16" fmla="*/ 588 w 5788"/>
                  <a:gd name="T17" fmla="*/ 72 h 2251"/>
                  <a:gd name="T18" fmla="*/ 636 w 5788"/>
                  <a:gd name="T19" fmla="*/ 26 h 2251"/>
                  <a:gd name="T20" fmla="*/ 701 w 5788"/>
                  <a:gd name="T21" fmla="*/ 0 h 2251"/>
                  <a:gd name="T22" fmla="*/ 737 w 5788"/>
                  <a:gd name="T23" fmla="*/ 0 h 2251"/>
                  <a:gd name="T24" fmla="*/ 781 w 5788"/>
                  <a:gd name="T25" fmla="*/ 1 h 2251"/>
                  <a:gd name="T26" fmla="*/ 839 w 5788"/>
                  <a:gd name="T27" fmla="*/ 28 h 2251"/>
                  <a:gd name="T28" fmla="*/ 884 w 5788"/>
                  <a:gd name="T29" fmla="*/ 73 h 2251"/>
                  <a:gd name="T30" fmla="*/ 921 w 5788"/>
                  <a:gd name="T31" fmla="*/ 110 h 2251"/>
                  <a:gd name="T32" fmla="*/ 997 w 5788"/>
                  <a:gd name="T33" fmla="*/ 215 h 2251"/>
                  <a:gd name="T34" fmla="*/ 1060 w 5788"/>
                  <a:gd name="T35" fmla="*/ 314 h 2251"/>
                  <a:gd name="T36" fmla="*/ 1104 w 5788"/>
                  <a:gd name="T37" fmla="*/ 367 h 2251"/>
                  <a:gd name="T38" fmla="*/ 1175 w 5788"/>
                  <a:gd name="T39" fmla="*/ 437 h 2251"/>
                  <a:gd name="T40" fmla="*/ 1288 w 5788"/>
                  <a:gd name="T41" fmla="*/ 513 h 2251"/>
                  <a:gd name="T42" fmla="*/ 1288 w 5788"/>
                  <a:gd name="T43" fmla="*/ 511 h 2251"/>
                  <a:gd name="T44" fmla="*/ 1395 w 5788"/>
                  <a:gd name="T45" fmla="*/ 543 h 2251"/>
                  <a:gd name="T46" fmla="*/ 1471 w 5788"/>
                  <a:gd name="T47" fmla="*/ 550 h 2251"/>
                  <a:gd name="T48" fmla="*/ 1475 w 5788"/>
                  <a:gd name="T49" fmla="*/ 573 h 2251"/>
                  <a:gd name="T50" fmla="*/ 0 w 5788"/>
                  <a:gd name="T51" fmla="*/ 573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8" name="Line 74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Line 75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Freeform 76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553 h 2170"/>
                  <a:gd name="T2" fmla="*/ 184 w 5760"/>
                  <a:gd name="T3" fmla="*/ 514 h 2170"/>
                  <a:gd name="T4" fmla="*/ 367 w 5760"/>
                  <a:gd name="T5" fmla="*/ 367 h 2170"/>
                  <a:gd name="T6" fmla="*/ 587 w 5760"/>
                  <a:gd name="T7" fmla="*/ 74 h 2170"/>
                  <a:gd name="T8" fmla="*/ 734 w 5760"/>
                  <a:gd name="T9" fmla="*/ 0 h 2170"/>
                  <a:gd name="T10" fmla="*/ 881 w 5760"/>
                  <a:gd name="T11" fmla="*/ 74 h 2170"/>
                  <a:gd name="T12" fmla="*/ 1101 w 5760"/>
                  <a:gd name="T13" fmla="*/ 367 h 2170"/>
                  <a:gd name="T14" fmla="*/ 1285 w 5760"/>
                  <a:gd name="T15" fmla="*/ 514 h 2170"/>
                  <a:gd name="T16" fmla="*/ 1468 w 5760"/>
                  <a:gd name="T17" fmla="*/ 553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73" name="Group 77"/>
            <p:cNvGrpSpPr>
              <a:grpSpLocks/>
            </p:cNvGrpSpPr>
            <p:nvPr/>
          </p:nvGrpSpPr>
          <p:grpSpPr bwMode="auto">
            <a:xfrm>
              <a:off x="2740" y="2524"/>
              <a:ext cx="1296" cy="576"/>
              <a:chOff x="2736" y="3360"/>
              <a:chExt cx="1296" cy="576"/>
            </a:xfrm>
          </p:grpSpPr>
          <p:sp>
            <p:nvSpPr>
              <p:cNvPr id="32874" name="Line 78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71D4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75" name="Line 79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76" name="Line 80"/>
              <p:cNvSpPr>
                <a:spLocks noChangeShapeType="1"/>
              </p:cNvSpPr>
              <p:nvPr/>
            </p:nvSpPr>
            <p:spPr bwMode="auto">
              <a:xfrm>
                <a:off x="2736" y="3936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92273" name="Group 81"/>
          <p:cNvGrpSpPr>
            <a:grpSpLocks/>
          </p:cNvGrpSpPr>
          <p:nvPr/>
        </p:nvGrpSpPr>
        <p:grpSpPr bwMode="auto">
          <a:xfrm>
            <a:off x="6584731" y="982717"/>
            <a:ext cx="1905000" cy="1050925"/>
            <a:chOff x="4320" y="1728"/>
            <a:chExt cx="1200" cy="662"/>
          </a:xfrm>
        </p:grpSpPr>
        <p:grpSp>
          <p:nvGrpSpPr>
            <p:cNvPr id="32841" name="Group 82"/>
            <p:cNvGrpSpPr>
              <a:grpSpLocks/>
            </p:cNvGrpSpPr>
            <p:nvPr/>
          </p:nvGrpSpPr>
          <p:grpSpPr bwMode="auto">
            <a:xfrm>
              <a:off x="4320" y="1728"/>
              <a:ext cx="528" cy="662"/>
              <a:chOff x="4320" y="1728"/>
              <a:chExt cx="528" cy="662"/>
            </a:xfrm>
          </p:grpSpPr>
          <p:sp>
            <p:nvSpPr>
              <p:cNvPr id="32863" name="Line 83"/>
              <p:cNvSpPr>
                <a:spLocks noChangeShapeType="1"/>
              </p:cNvSpPr>
              <p:nvPr/>
            </p:nvSpPr>
            <p:spPr bwMode="auto">
              <a:xfrm>
                <a:off x="4320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4" name="Line 84"/>
              <p:cNvSpPr>
                <a:spLocks noChangeShapeType="1"/>
              </p:cNvSpPr>
              <p:nvPr/>
            </p:nvSpPr>
            <p:spPr bwMode="auto">
              <a:xfrm>
                <a:off x="4320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5" name="Line 85"/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6" name="Line 8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7" name="Line 87"/>
              <p:cNvSpPr>
                <a:spLocks noChangeShapeType="1"/>
              </p:cNvSpPr>
              <p:nvPr/>
            </p:nvSpPr>
            <p:spPr bwMode="auto">
              <a:xfrm>
                <a:off x="4320" y="1824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8" name="Text Box 88"/>
              <p:cNvSpPr txBox="1">
                <a:spLocks noChangeArrowheads="1"/>
              </p:cNvSpPr>
              <p:nvPr/>
            </p:nvSpPr>
            <p:spPr bwMode="auto">
              <a:xfrm>
                <a:off x="4416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X-bar</a:t>
                </a:r>
              </a:p>
            </p:txBody>
          </p:sp>
        </p:grpSp>
        <p:grpSp>
          <p:nvGrpSpPr>
            <p:cNvPr id="32842" name="Group 89"/>
            <p:cNvGrpSpPr>
              <a:grpSpLocks/>
            </p:cNvGrpSpPr>
            <p:nvPr/>
          </p:nvGrpSpPr>
          <p:grpSpPr bwMode="auto">
            <a:xfrm>
              <a:off x="4992" y="1728"/>
              <a:ext cx="528" cy="662"/>
              <a:chOff x="4992" y="1728"/>
              <a:chExt cx="528" cy="662"/>
            </a:xfrm>
          </p:grpSpPr>
          <p:sp>
            <p:nvSpPr>
              <p:cNvPr id="32857" name="Line 90"/>
              <p:cNvSpPr>
                <a:spLocks noChangeShapeType="1"/>
              </p:cNvSpPr>
              <p:nvPr/>
            </p:nvSpPr>
            <p:spPr bwMode="auto">
              <a:xfrm>
                <a:off x="4992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58" name="Line 91"/>
              <p:cNvSpPr>
                <a:spLocks noChangeShapeType="1"/>
              </p:cNvSpPr>
              <p:nvPr/>
            </p:nvSpPr>
            <p:spPr bwMode="auto">
              <a:xfrm>
                <a:off x="4992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59" name="Line 92"/>
              <p:cNvSpPr>
                <a:spLocks noChangeShapeType="1"/>
              </p:cNvSpPr>
              <p:nvPr/>
            </p:nvSpPr>
            <p:spPr bwMode="auto">
              <a:xfrm>
                <a:off x="4992" y="20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0" name="Line 93"/>
              <p:cNvSpPr>
                <a:spLocks noChangeShapeType="1"/>
              </p:cNvSpPr>
              <p:nvPr/>
            </p:nvSpPr>
            <p:spPr bwMode="auto">
              <a:xfrm>
                <a:off x="4992" y="2160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1" name="Line 94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62" name="Text Box 95"/>
              <p:cNvSpPr txBox="1">
                <a:spLocks noChangeArrowheads="1"/>
              </p:cNvSpPr>
              <p:nvPr/>
            </p:nvSpPr>
            <p:spPr bwMode="auto">
              <a:xfrm>
                <a:off x="5040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R</a:t>
                </a:r>
              </a:p>
            </p:txBody>
          </p:sp>
        </p:grpSp>
        <p:sp>
          <p:nvSpPr>
            <p:cNvPr id="32843" name="Oval 96"/>
            <p:cNvSpPr>
              <a:spLocks noChangeArrowheads="1"/>
            </p:cNvSpPr>
            <p:nvPr/>
          </p:nvSpPr>
          <p:spPr bwMode="auto">
            <a:xfrm>
              <a:off x="4368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4" name="Oval 97"/>
            <p:cNvSpPr>
              <a:spLocks noChangeArrowheads="1"/>
            </p:cNvSpPr>
            <p:nvPr/>
          </p:nvSpPr>
          <p:spPr bwMode="auto">
            <a:xfrm>
              <a:off x="4512" y="18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5" name="Oval 98"/>
            <p:cNvSpPr>
              <a:spLocks noChangeArrowheads="1"/>
            </p:cNvSpPr>
            <p:nvPr/>
          </p:nvSpPr>
          <p:spPr bwMode="auto">
            <a:xfrm>
              <a:off x="4656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6" name="Oval 99"/>
            <p:cNvSpPr>
              <a:spLocks noChangeArrowheads="1"/>
            </p:cNvSpPr>
            <p:nvPr/>
          </p:nvSpPr>
          <p:spPr bwMode="auto">
            <a:xfrm>
              <a:off x="4800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7" name="Oval 100"/>
            <p:cNvSpPr>
              <a:spLocks noChangeArrowheads="1"/>
            </p:cNvSpPr>
            <p:nvPr/>
          </p:nvSpPr>
          <p:spPr bwMode="auto">
            <a:xfrm>
              <a:off x="5040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8" name="Oval 101"/>
            <p:cNvSpPr>
              <a:spLocks noChangeArrowheads="1"/>
            </p:cNvSpPr>
            <p:nvPr/>
          </p:nvSpPr>
          <p:spPr bwMode="auto">
            <a:xfrm>
              <a:off x="5184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49" name="Oval 102"/>
            <p:cNvSpPr>
              <a:spLocks noChangeArrowheads="1"/>
            </p:cNvSpPr>
            <p:nvPr/>
          </p:nvSpPr>
          <p:spPr bwMode="auto">
            <a:xfrm>
              <a:off x="532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50" name="Oval 103"/>
            <p:cNvSpPr>
              <a:spLocks noChangeArrowheads="1"/>
            </p:cNvSpPr>
            <p:nvPr/>
          </p:nvSpPr>
          <p:spPr bwMode="auto">
            <a:xfrm>
              <a:off x="5472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2851" name="AutoShape 104"/>
            <p:cNvCxnSpPr>
              <a:cxnSpLocks noChangeShapeType="1"/>
              <a:stCxn id="32843" idx="7"/>
              <a:endCxn id="32844" idx="2"/>
            </p:cNvCxnSpPr>
            <p:nvPr/>
          </p:nvCxnSpPr>
          <p:spPr bwMode="auto">
            <a:xfrm flipV="1">
              <a:off x="4409" y="1896"/>
              <a:ext cx="103" cy="31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52" name="AutoShape 105"/>
            <p:cNvCxnSpPr>
              <a:cxnSpLocks noChangeShapeType="1"/>
              <a:stCxn id="32845" idx="5"/>
              <a:endCxn id="32846" idx="1"/>
            </p:cNvCxnSpPr>
            <p:nvPr/>
          </p:nvCxnSpPr>
          <p:spPr bwMode="auto">
            <a:xfrm>
              <a:off x="4697" y="1961"/>
              <a:ext cx="110" cy="62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53" name="AutoShape 106"/>
            <p:cNvCxnSpPr>
              <a:cxnSpLocks noChangeShapeType="1"/>
              <a:stCxn id="32844" idx="6"/>
              <a:endCxn id="32845" idx="1"/>
            </p:cNvCxnSpPr>
            <p:nvPr/>
          </p:nvCxnSpPr>
          <p:spPr bwMode="auto">
            <a:xfrm>
              <a:off x="4560" y="1896"/>
              <a:ext cx="103" cy="31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54" name="AutoShape 107"/>
            <p:cNvCxnSpPr>
              <a:cxnSpLocks noChangeShapeType="1"/>
              <a:stCxn id="32847" idx="6"/>
              <a:endCxn id="32848" idx="2"/>
            </p:cNvCxnSpPr>
            <p:nvPr/>
          </p:nvCxnSpPr>
          <p:spPr bwMode="auto">
            <a:xfrm>
              <a:off x="5088" y="2040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55" name="AutoShape 108"/>
            <p:cNvCxnSpPr>
              <a:cxnSpLocks noChangeShapeType="1"/>
              <a:stCxn id="32848" idx="6"/>
              <a:endCxn id="32849" idx="2"/>
            </p:cNvCxnSpPr>
            <p:nvPr/>
          </p:nvCxnSpPr>
          <p:spPr bwMode="auto">
            <a:xfrm flipV="1">
              <a:off x="5232" y="2040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56" name="AutoShape 109"/>
            <p:cNvCxnSpPr>
              <a:cxnSpLocks noChangeShapeType="1"/>
              <a:stCxn id="32849" idx="6"/>
              <a:endCxn id="32850" idx="2"/>
            </p:cNvCxnSpPr>
            <p:nvPr/>
          </p:nvCxnSpPr>
          <p:spPr bwMode="auto">
            <a:xfrm>
              <a:off x="5376" y="2040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2302" name="Group 110"/>
          <p:cNvGrpSpPr>
            <a:grpSpLocks/>
          </p:cNvGrpSpPr>
          <p:nvPr/>
        </p:nvGrpSpPr>
        <p:grpSpPr bwMode="auto">
          <a:xfrm>
            <a:off x="6584731" y="2430517"/>
            <a:ext cx="1905000" cy="1050925"/>
            <a:chOff x="4320" y="2544"/>
            <a:chExt cx="1200" cy="662"/>
          </a:xfrm>
        </p:grpSpPr>
        <p:grpSp>
          <p:nvGrpSpPr>
            <p:cNvPr id="32813" name="Group 111"/>
            <p:cNvGrpSpPr>
              <a:grpSpLocks/>
            </p:cNvGrpSpPr>
            <p:nvPr/>
          </p:nvGrpSpPr>
          <p:grpSpPr bwMode="auto">
            <a:xfrm>
              <a:off x="4320" y="2544"/>
              <a:ext cx="528" cy="662"/>
              <a:chOff x="4320" y="1728"/>
              <a:chExt cx="528" cy="662"/>
            </a:xfrm>
          </p:grpSpPr>
          <p:sp>
            <p:nvSpPr>
              <p:cNvPr id="32835" name="Line 112"/>
              <p:cNvSpPr>
                <a:spLocks noChangeShapeType="1"/>
              </p:cNvSpPr>
              <p:nvPr/>
            </p:nvSpPr>
            <p:spPr bwMode="auto">
              <a:xfrm>
                <a:off x="4320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6" name="Line 113"/>
              <p:cNvSpPr>
                <a:spLocks noChangeShapeType="1"/>
              </p:cNvSpPr>
              <p:nvPr/>
            </p:nvSpPr>
            <p:spPr bwMode="auto">
              <a:xfrm>
                <a:off x="4320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7" name="Line 114"/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8" name="Line 115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9" name="Line 116"/>
              <p:cNvSpPr>
                <a:spLocks noChangeShapeType="1"/>
              </p:cNvSpPr>
              <p:nvPr/>
            </p:nvSpPr>
            <p:spPr bwMode="auto">
              <a:xfrm>
                <a:off x="4320" y="1824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40" name="Text Box 117"/>
              <p:cNvSpPr txBox="1">
                <a:spLocks noChangeArrowheads="1"/>
              </p:cNvSpPr>
              <p:nvPr/>
            </p:nvSpPr>
            <p:spPr bwMode="auto">
              <a:xfrm>
                <a:off x="4416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X-bar</a:t>
                </a:r>
              </a:p>
            </p:txBody>
          </p:sp>
        </p:grpSp>
        <p:grpSp>
          <p:nvGrpSpPr>
            <p:cNvPr id="32814" name="Group 118"/>
            <p:cNvGrpSpPr>
              <a:grpSpLocks/>
            </p:cNvGrpSpPr>
            <p:nvPr/>
          </p:nvGrpSpPr>
          <p:grpSpPr bwMode="auto">
            <a:xfrm>
              <a:off x="4992" y="2544"/>
              <a:ext cx="528" cy="662"/>
              <a:chOff x="4992" y="1728"/>
              <a:chExt cx="528" cy="662"/>
            </a:xfrm>
          </p:grpSpPr>
          <p:sp>
            <p:nvSpPr>
              <p:cNvPr id="32829" name="Line 119"/>
              <p:cNvSpPr>
                <a:spLocks noChangeShapeType="1"/>
              </p:cNvSpPr>
              <p:nvPr/>
            </p:nvSpPr>
            <p:spPr bwMode="auto">
              <a:xfrm>
                <a:off x="4992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0" name="Line 120"/>
              <p:cNvSpPr>
                <a:spLocks noChangeShapeType="1"/>
              </p:cNvSpPr>
              <p:nvPr/>
            </p:nvSpPr>
            <p:spPr bwMode="auto">
              <a:xfrm>
                <a:off x="4992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1" name="Line 121"/>
              <p:cNvSpPr>
                <a:spLocks noChangeShapeType="1"/>
              </p:cNvSpPr>
              <p:nvPr/>
            </p:nvSpPr>
            <p:spPr bwMode="auto">
              <a:xfrm>
                <a:off x="4992" y="20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2" name="Line 122"/>
              <p:cNvSpPr>
                <a:spLocks noChangeShapeType="1"/>
              </p:cNvSpPr>
              <p:nvPr/>
            </p:nvSpPr>
            <p:spPr bwMode="auto">
              <a:xfrm>
                <a:off x="4992" y="2160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3" name="Line 123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4" name="Text Box 124"/>
              <p:cNvSpPr txBox="1">
                <a:spLocks noChangeArrowheads="1"/>
              </p:cNvSpPr>
              <p:nvPr/>
            </p:nvSpPr>
            <p:spPr bwMode="auto">
              <a:xfrm>
                <a:off x="5040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R</a:t>
                </a:r>
              </a:p>
            </p:txBody>
          </p:sp>
        </p:grpSp>
        <p:sp>
          <p:nvSpPr>
            <p:cNvPr id="32815" name="Oval 125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6" name="Oval 126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7" name="Oval 127"/>
            <p:cNvSpPr>
              <a:spLocks noChangeArrowheads="1"/>
            </p:cNvSpPr>
            <p:nvPr/>
          </p:nvSpPr>
          <p:spPr bwMode="auto">
            <a:xfrm>
              <a:off x="4656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8" name="Oval 128"/>
            <p:cNvSpPr>
              <a:spLocks noChangeArrowheads="1"/>
            </p:cNvSpPr>
            <p:nvPr/>
          </p:nvSpPr>
          <p:spPr bwMode="auto">
            <a:xfrm>
              <a:off x="4800" y="2592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9" name="Oval 129"/>
            <p:cNvSpPr>
              <a:spLocks noChangeArrowheads="1"/>
            </p:cNvSpPr>
            <p:nvPr/>
          </p:nvSpPr>
          <p:spPr bwMode="auto">
            <a:xfrm>
              <a:off x="5040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20" name="Oval 130"/>
            <p:cNvSpPr>
              <a:spLocks noChangeArrowheads="1"/>
            </p:cNvSpPr>
            <p:nvPr/>
          </p:nvSpPr>
          <p:spPr bwMode="auto">
            <a:xfrm>
              <a:off x="518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21" name="Oval 131"/>
            <p:cNvSpPr>
              <a:spLocks noChangeArrowheads="1"/>
            </p:cNvSpPr>
            <p:nvPr/>
          </p:nvSpPr>
          <p:spPr bwMode="auto">
            <a:xfrm>
              <a:off x="5328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22" name="Oval 132"/>
            <p:cNvSpPr>
              <a:spLocks noChangeArrowheads="1"/>
            </p:cNvSpPr>
            <p:nvPr/>
          </p:nvSpPr>
          <p:spPr bwMode="auto">
            <a:xfrm>
              <a:off x="5472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2823" name="AutoShape 133"/>
            <p:cNvCxnSpPr>
              <a:cxnSpLocks noChangeShapeType="1"/>
              <a:stCxn id="32815" idx="6"/>
              <a:endCxn id="32816" idx="2"/>
            </p:cNvCxnSpPr>
            <p:nvPr/>
          </p:nvCxnSpPr>
          <p:spPr bwMode="auto">
            <a:xfrm flipV="1">
              <a:off x="4416" y="2760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24" name="AutoShape 134"/>
            <p:cNvCxnSpPr>
              <a:cxnSpLocks noChangeShapeType="1"/>
              <a:stCxn id="32817" idx="6"/>
              <a:endCxn id="32818" idx="2"/>
            </p:cNvCxnSpPr>
            <p:nvPr/>
          </p:nvCxnSpPr>
          <p:spPr bwMode="auto">
            <a:xfrm flipV="1">
              <a:off x="4704" y="2616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25" name="AutoShape 135"/>
            <p:cNvCxnSpPr>
              <a:cxnSpLocks noChangeShapeType="1"/>
              <a:stCxn id="32816" idx="6"/>
              <a:endCxn id="32817" idx="2"/>
            </p:cNvCxnSpPr>
            <p:nvPr/>
          </p:nvCxnSpPr>
          <p:spPr bwMode="auto">
            <a:xfrm>
              <a:off x="4560" y="2760"/>
              <a:ext cx="96" cy="96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26" name="AutoShape 136"/>
            <p:cNvCxnSpPr>
              <a:cxnSpLocks noChangeShapeType="1"/>
              <a:stCxn id="32819" idx="6"/>
              <a:endCxn id="32820" idx="2"/>
            </p:cNvCxnSpPr>
            <p:nvPr/>
          </p:nvCxnSpPr>
          <p:spPr bwMode="auto">
            <a:xfrm>
              <a:off x="5088" y="2856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27" name="AutoShape 137"/>
            <p:cNvCxnSpPr>
              <a:cxnSpLocks noChangeShapeType="1"/>
              <a:stCxn id="32820" idx="6"/>
              <a:endCxn id="32821" idx="3"/>
            </p:cNvCxnSpPr>
            <p:nvPr/>
          </p:nvCxnSpPr>
          <p:spPr bwMode="auto">
            <a:xfrm flipV="1">
              <a:off x="5232" y="2873"/>
              <a:ext cx="103" cy="31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28" name="AutoShape 138"/>
            <p:cNvCxnSpPr>
              <a:cxnSpLocks noChangeShapeType="1"/>
              <a:stCxn id="32821" idx="6"/>
              <a:endCxn id="32822" idx="2"/>
            </p:cNvCxnSpPr>
            <p:nvPr/>
          </p:nvCxnSpPr>
          <p:spPr bwMode="auto">
            <a:xfrm flipV="1">
              <a:off x="5376" y="2808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2331" name="Group 139"/>
          <p:cNvGrpSpPr>
            <a:grpSpLocks/>
          </p:cNvGrpSpPr>
          <p:nvPr/>
        </p:nvGrpSpPr>
        <p:grpSpPr bwMode="auto">
          <a:xfrm>
            <a:off x="6584731" y="3725917"/>
            <a:ext cx="1905000" cy="1050925"/>
            <a:chOff x="4320" y="3360"/>
            <a:chExt cx="1200" cy="662"/>
          </a:xfrm>
        </p:grpSpPr>
        <p:grpSp>
          <p:nvGrpSpPr>
            <p:cNvPr id="32785" name="Group 140"/>
            <p:cNvGrpSpPr>
              <a:grpSpLocks/>
            </p:cNvGrpSpPr>
            <p:nvPr/>
          </p:nvGrpSpPr>
          <p:grpSpPr bwMode="auto">
            <a:xfrm>
              <a:off x="4320" y="3360"/>
              <a:ext cx="528" cy="662"/>
              <a:chOff x="4320" y="1728"/>
              <a:chExt cx="528" cy="662"/>
            </a:xfrm>
          </p:grpSpPr>
          <p:sp>
            <p:nvSpPr>
              <p:cNvPr id="32807" name="Line 141"/>
              <p:cNvSpPr>
                <a:spLocks noChangeShapeType="1"/>
              </p:cNvSpPr>
              <p:nvPr/>
            </p:nvSpPr>
            <p:spPr bwMode="auto">
              <a:xfrm>
                <a:off x="4320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8" name="Line 142"/>
              <p:cNvSpPr>
                <a:spLocks noChangeShapeType="1"/>
              </p:cNvSpPr>
              <p:nvPr/>
            </p:nvSpPr>
            <p:spPr bwMode="auto">
              <a:xfrm>
                <a:off x="4320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9" name="Line 143"/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10" name="Line 144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11" name="Line 145"/>
              <p:cNvSpPr>
                <a:spLocks noChangeShapeType="1"/>
              </p:cNvSpPr>
              <p:nvPr/>
            </p:nvSpPr>
            <p:spPr bwMode="auto">
              <a:xfrm>
                <a:off x="4320" y="1824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12" name="Text Box 146"/>
              <p:cNvSpPr txBox="1">
                <a:spLocks noChangeArrowheads="1"/>
              </p:cNvSpPr>
              <p:nvPr/>
            </p:nvSpPr>
            <p:spPr bwMode="auto">
              <a:xfrm>
                <a:off x="4416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X-bar</a:t>
                </a:r>
              </a:p>
            </p:txBody>
          </p:sp>
        </p:grpSp>
        <p:grpSp>
          <p:nvGrpSpPr>
            <p:cNvPr id="32786" name="Group 147"/>
            <p:cNvGrpSpPr>
              <a:grpSpLocks/>
            </p:cNvGrpSpPr>
            <p:nvPr/>
          </p:nvGrpSpPr>
          <p:grpSpPr bwMode="auto">
            <a:xfrm>
              <a:off x="4992" y="3360"/>
              <a:ext cx="528" cy="662"/>
              <a:chOff x="4992" y="1728"/>
              <a:chExt cx="528" cy="662"/>
            </a:xfrm>
          </p:grpSpPr>
          <p:sp>
            <p:nvSpPr>
              <p:cNvPr id="32801" name="Line 148"/>
              <p:cNvSpPr>
                <a:spLocks noChangeShapeType="1"/>
              </p:cNvSpPr>
              <p:nvPr/>
            </p:nvSpPr>
            <p:spPr bwMode="auto">
              <a:xfrm>
                <a:off x="4992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2" name="Line 149"/>
              <p:cNvSpPr>
                <a:spLocks noChangeShapeType="1"/>
              </p:cNvSpPr>
              <p:nvPr/>
            </p:nvSpPr>
            <p:spPr bwMode="auto">
              <a:xfrm>
                <a:off x="4992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3" name="Line 150"/>
              <p:cNvSpPr>
                <a:spLocks noChangeShapeType="1"/>
              </p:cNvSpPr>
              <p:nvPr/>
            </p:nvSpPr>
            <p:spPr bwMode="auto">
              <a:xfrm>
                <a:off x="4992" y="20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4" name="Line 151"/>
              <p:cNvSpPr>
                <a:spLocks noChangeShapeType="1"/>
              </p:cNvSpPr>
              <p:nvPr/>
            </p:nvSpPr>
            <p:spPr bwMode="auto">
              <a:xfrm>
                <a:off x="4992" y="2160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5" name="Line 152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6" name="Text Box 153"/>
              <p:cNvSpPr txBox="1">
                <a:spLocks noChangeArrowheads="1"/>
              </p:cNvSpPr>
              <p:nvPr/>
            </p:nvSpPr>
            <p:spPr bwMode="auto">
              <a:xfrm>
                <a:off x="5040" y="2256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1"/>
                    </a:solidFill>
                  </a:rPr>
                  <a:t>R</a:t>
                </a:r>
              </a:p>
            </p:txBody>
          </p:sp>
        </p:grpSp>
        <p:sp>
          <p:nvSpPr>
            <p:cNvPr id="32787" name="Oval 154"/>
            <p:cNvSpPr>
              <a:spLocks noChangeArrowheads="1"/>
            </p:cNvSpPr>
            <p:nvPr/>
          </p:nvSpPr>
          <p:spPr bwMode="auto">
            <a:xfrm>
              <a:off x="4368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8" name="Oval 155"/>
            <p:cNvSpPr>
              <a:spLocks noChangeArrowheads="1"/>
            </p:cNvSpPr>
            <p:nvPr/>
          </p:nvSpPr>
          <p:spPr bwMode="auto">
            <a:xfrm>
              <a:off x="451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9" name="Oval 156"/>
            <p:cNvSpPr>
              <a:spLocks noChangeArrowheads="1"/>
            </p:cNvSpPr>
            <p:nvPr/>
          </p:nvSpPr>
          <p:spPr bwMode="auto">
            <a:xfrm>
              <a:off x="46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0" name="Oval 157"/>
            <p:cNvSpPr>
              <a:spLocks noChangeArrowheads="1"/>
            </p:cNvSpPr>
            <p:nvPr/>
          </p:nvSpPr>
          <p:spPr bwMode="auto">
            <a:xfrm>
              <a:off x="4800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1" name="Oval 158"/>
            <p:cNvSpPr>
              <a:spLocks noChangeArrowheads="1"/>
            </p:cNvSpPr>
            <p:nvPr/>
          </p:nvSpPr>
          <p:spPr bwMode="auto">
            <a:xfrm>
              <a:off x="5040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2" name="Oval 159"/>
            <p:cNvSpPr>
              <a:spLocks noChangeArrowheads="1"/>
            </p:cNvSpPr>
            <p:nvPr/>
          </p:nvSpPr>
          <p:spPr bwMode="auto">
            <a:xfrm>
              <a:off x="5184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3" name="Oval 160"/>
            <p:cNvSpPr>
              <a:spLocks noChangeArrowheads="1"/>
            </p:cNvSpPr>
            <p:nvPr/>
          </p:nvSpPr>
          <p:spPr bwMode="auto">
            <a:xfrm>
              <a:off x="5328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4" name="Oval 161"/>
            <p:cNvSpPr>
              <a:spLocks noChangeArrowheads="1"/>
            </p:cNvSpPr>
            <p:nvPr/>
          </p:nvSpPr>
          <p:spPr bwMode="auto">
            <a:xfrm>
              <a:off x="5472" y="3408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2795" name="AutoShape 162"/>
            <p:cNvCxnSpPr>
              <a:cxnSpLocks noChangeShapeType="1"/>
              <a:stCxn id="32787" idx="6"/>
              <a:endCxn id="32788" idx="2"/>
            </p:cNvCxnSpPr>
            <p:nvPr/>
          </p:nvCxnSpPr>
          <p:spPr bwMode="auto">
            <a:xfrm>
              <a:off x="4416" y="3576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6" name="AutoShape 163"/>
            <p:cNvCxnSpPr>
              <a:cxnSpLocks noChangeShapeType="1"/>
              <a:stCxn id="32789" idx="6"/>
              <a:endCxn id="32790" idx="2"/>
            </p:cNvCxnSpPr>
            <p:nvPr/>
          </p:nvCxnSpPr>
          <p:spPr bwMode="auto">
            <a:xfrm>
              <a:off x="4704" y="3576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7" name="AutoShape 164"/>
            <p:cNvCxnSpPr>
              <a:cxnSpLocks noChangeShapeType="1"/>
              <a:stCxn id="32788" idx="6"/>
              <a:endCxn id="32789" idx="2"/>
            </p:cNvCxnSpPr>
            <p:nvPr/>
          </p:nvCxnSpPr>
          <p:spPr bwMode="auto">
            <a:xfrm flipV="1">
              <a:off x="4560" y="3576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8" name="AutoShape 165"/>
            <p:cNvCxnSpPr>
              <a:cxnSpLocks noChangeShapeType="1"/>
              <a:stCxn id="32791" idx="6"/>
              <a:endCxn id="32792" idx="2"/>
            </p:cNvCxnSpPr>
            <p:nvPr/>
          </p:nvCxnSpPr>
          <p:spPr bwMode="auto">
            <a:xfrm>
              <a:off x="5088" y="3672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9" name="AutoShape 166"/>
            <p:cNvCxnSpPr>
              <a:cxnSpLocks noChangeShapeType="1"/>
              <a:stCxn id="32792" idx="6"/>
              <a:endCxn id="32793" idx="2"/>
            </p:cNvCxnSpPr>
            <p:nvPr/>
          </p:nvCxnSpPr>
          <p:spPr bwMode="auto">
            <a:xfrm flipV="1">
              <a:off x="5232" y="3672"/>
              <a:ext cx="96" cy="48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00" name="AutoShape 167"/>
            <p:cNvCxnSpPr>
              <a:cxnSpLocks noChangeShapeType="1"/>
              <a:stCxn id="32793" idx="6"/>
              <a:endCxn id="32794" idx="2"/>
            </p:cNvCxnSpPr>
            <p:nvPr/>
          </p:nvCxnSpPr>
          <p:spPr bwMode="auto">
            <a:xfrm flipV="1">
              <a:off x="5376" y="3432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782" name="Text Box 168"/>
          <p:cNvSpPr txBox="1">
            <a:spLocks noChangeArrowheads="1"/>
          </p:cNvSpPr>
          <p:nvPr/>
        </p:nvSpPr>
        <p:spPr bwMode="auto">
          <a:xfrm>
            <a:off x="4146331" y="525517"/>
            <a:ext cx="1905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3366"/>
                </a:solidFill>
              </a:rPr>
              <a:t>Process Over Time</a:t>
            </a:r>
          </a:p>
        </p:txBody>
      </p:sp>
      <p:sp>
        <p:nvSpPr>
          <p:cNvPr id="32783" name="Text Box 169"/>
          <p:cNvSpPr txBox="1">
            <a:spLocks noChangeArrowheads="1"/>
          </p:cNvSpPr>
          <p:nvPr/>
        </p:nvSpPr>
        <p:spPr bwMode="auto">
          <a:xfrm>
            <a:off x="6584731" y="525517"/>
            <a:ext cx="1905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3366"/>
                </a:solidFill>
              </a:rPr>
              <a:t>Control Charts</a:t>
            </a:r>
          </a:p>
        </p:txBody>
      </p:sp>
      <p:sp>
        <p:nvSpPr>
          <p:cNvPr id="173" name="Rectangle 2"/>
          <p:cNvSpPr txBox="1">
            <a:spLocks noChangeArrowheads="1"/>
          </p:cNvSpPr>
          <p:nvPr/>
        </p:nvSpPr>
        <p:spPr>
          <a:xfrm>
            <a:off x="762000" y="5580993"/>
            <a:ext cx="7604234" cy="591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/>
              <a:t>Ishikawa’s Tools:  SPC Charts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66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49766"/>
            <a:ext cx="7373008" cy="82243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Use of Ishikawa’s Tools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072" y="817617"/>
            <a:ext cx="2286000" cy="4114800"/>
          </a:xfrm>
        </p:spPr>
        <p:txBody>
          <a:bodyPr/>
          <a:lstStyle/>
          <a:p>
            <a:pPr marL="231775" indent="-231775" eaLnBrk="1" hangingPunct="1"/>
            <a:r>
              <a:rPr lang="en-US" altLang="en-US" sz="2000" b="1" dirty="0"/>
              <a:t>Removing special causes of variation</a:t>
            </a:r>
          </a:p>
          <a:p>
            <a:pPr marL="231775" indent="-231775" eaLnBrk="1" hangingPunct="1"/>
            <a:r>
              <a:rPr lang="en-US" altLang="en-US" sz="2000" b="1" dirty="0"/>
              <a:t>Preparation for: </a:t>
            </a:r>
          </a:p>
          <a:p>
            <a:pPr marL="630238" lvl="1" indent="-173038" eaLnBrk="1" hangingPunct="1"/>
            <a:r>
              <a:rPr lang="en-US" altLang="en-US" sz="1800" b="1" dirty="0"/>
              <a:t>hypothesis tests </a:t>
            </a:r>
          </a:p>
          <a:p>
            <a:pPr marL="630238" lvl="1" indent="-173038" eaLnBrk="1" hangingPunct="1"/>
            <a:r>
              <a:rPr lang="en-US" altLang="en-US" sz="1800" b="1" dirty="0"/>
              <a:t>control charts </a:t>
            </a:r>
          </a:p>
          <a:p>
            <a:pPr marL="630238" lvl="1" indent="-173038" eaLnBrk="1" hangingPunct="1"/>
            <a:r>
              <a:rPr lang="en-US" altLang="en-US" sz="1800" b="1" dirty="0"/>
              <a:t>process improvement</a:t>
            </a:r>
          </a:p>
        </p:txBody>
      </p:sp>
      <p:grpSp>
        <p:nvGrpSpPr>
          <p:cNvPr id="52231" name="Group 4"/>
          <p:cNvGrpSpPr>
            <a:grpSpLocks/>
          </p:cNvGrpSpPr>
          <p:nvPr/>
        </p:nvGrpSpPr>
        <p:grpSpPr bwMode="auto">
          <a:xfrm>
            <a:off x="2737945" y="733097"/>
            <a:ext cx="6108700" cy="4264025"/>
            <a:chOff x="1368" y="1605"/>
            <a:chExt cx="9621" cy="6714"/>
          </a:xfrm>
        </p:grpSpPr>
        <p:sp>
          <p:nvSpPr>
            <p:cNvPr id="52232" name="Rectangle 5"/>
            <p:cNvSpPr>
              <a:spLocks noChangeArrowheads="1"/>
            </p:cNvSpPr>
            <p:nvPr/>
          </p:nvSpPr>
          <p:spPr bwMode="auto">
            <a:xfrm>
              <a:off x="1368" y="1605"/>
              <a:ext cx="9621" cy="6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52233" name="Group 6"/>
            <p:cNvGrpSpPr>
              <a:grpSpLocks/>
            </p:cNvGrpSpPr>
            <p:nvPr/>
          </p:nvGrpSpPr>
          <p:grpSpPr bwMode="auto">
            <a:xfrm>
              <a:off x="7622" y="3841"/>
              <a:ext cx="1553" cy="663"/>
              <a:chOff x="9065" y="9099"/>
              <a:chExt cx="1475" cy="663"/>
            </a:xfrm>
          </p:grpSpPr>
          <p:sp>
            <p:nvSpPr>
              <p:cNvPr id="52299" name="Freeform 7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9 h 2251"/>
                  <a:gd name="T2" fmla="*/ 0 w 5788"/>
                  <a:gd name="T3" fmla="*/ 9 h 2251"/>
                  <a:gd name="T4" fmla="*/ 2 w 5788"/>
                  <a:gd name="T5" fmla="*/ 9 h 2251"/>
                  <a:gd name="T6" fmla="*/ 3 w 5788"/>
                  <a:gd name="T7" fmla="*/ 8 h 2251"/>
                  <a:gd name="T8" fmla="*/ 5 w 5788"/>
                  <a:gd name="T9" fmla="*/ 7 h 2251"/>
                  <a:gd name="T10" fmla="*/ 6 w 5788"/>
                  <a:gd name="T11" fmla="*/ 6 h 2251"/>
                  <a:gd name="T12" fmla="*/ 8 w 5788"/>
                  <a:gd name="T13" fmla="*/ 3 h 2251"/>
                  <a:gd name="T14" fmla="*/ 9 w 5788"/>
                  <a:gd name="T15" fmla="*/ 2 h 2251"/>
                  <a:gd name="T16" fmla="*/ 10 w 5788"/>
                  <a:gd name="T17" fmla="*/ 1 h 2251"/>
                  <a:gd name="T18" fmla="*/ 10 w 5788"/>
                  <a:gd name="T19" fmla="*/ 1 h 2251"/>
                  <a:gd name="T20" fmla="*/ 12 w 5788"/>
                  <a:gd name="T21" fmla="*/ 0 h 2251"/>
                  <a:gd name="T22" fmla="*/ 12 w 5788"/>
                  <a:gd name="T23" fmla="*/ 0 h 2251"/>
                  <a:gd name="T24" fmla="*/ 13 w 5788"/>
                  <a:gd name="T25" fmla="*/ 0 h 2251"/>
                  <a:gd name="T26" fmla="*/ 14 w 5788"/>
                  <a:gd name="T27" fmla="*/ 1 h 2251"/>
                  <a:gd name="T28" fmla="*/ 15 w 5788"/>
                  <a:gd name="T29" fmla="*/ 1 h 2251"/>
                  <a:gd name="T30" fmla="*/ 15 w 5788"/>
                  <a:gd name="T31" fmla="*/ 2 h 2251"/>
                  <a:gd name="T32" fmla="*/ 17 w 5788"/>
                  <a:gd name="T33" fmla="*/ 4 h 2251"/>
                  <a:gd name="T34" fmla="*/ 18 w 5788"/>
                  <a:gd name="T35" fmla="*/ 5 h 2251"/>
                  <a:gd name="T36" fmla="*/ 18 w 5788"/>
                  <a:gd name="T37" fmla="*/ 6 h 2251"/>
                  <a:gd name="T38" fmla="*/ 19 w 5788"/>
                  <a:gd name="T39" fmla="*/ 7 h 2251"/>
                  <a:gd name="T40" fmla="*/ 21 w 5788"/>
                  <a:gd name="T41" fmla="*/ 8 h 2251"/>
                  <a:gd name="T42" fmla="*/ 21 w 5788"/>
                  <a:gd name="T43" fmla="*/ 8 h 2251"/>
                  <a:gd name="T44" fmla="*/ 23 w 5788"/>
                  <a:gd name="T45" fmla="*/ 9 h 2251"/>
                  <a:gd name="T46" fmla="*/ 24 w 5788"/>
                  <a:gd name="T47" fmla="*/ 9 h 2251"/>
                  <a:gd name="T48" fmla="*/ 24 w 5788"/>
                  <a:gd name="T49" fmla="*/ 9 h 2251"/>
                  <a:gd name="T50" fmla="*/ 0 w 5788"/>
                  <a:gd name="T51" fmla="*/ 9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0" name="Line 8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1" name="Line 9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10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9 h 2170"/>
                  <a:gd name="T2" fmla="*/ 3 w 5760"/>
                  <a:gd name="T3" fmla="*/ 8 h 2170"/>
                  <a:gd name="T4" fmla="*/ 6 w 5760"/>
                  <a:gd name="T5" fmla="*/ 6 h 2170"/>
                  <a:gd name="T6" fmla="*/ 10 w 5760"/>
                  <a:gd name="T7" fmla="*/ 1 h 2170"/>
                  <a:gd name="T8" fmla="*/ 12 w 5760"/>
                  <a:gd name="T9" fmla="*/ 0 h 2170"/>
                  <a:gd name="T10" fmla="*/ 15 w 5760"/>
                  <a:gd name="T11" fmla="*/ 1 h 2170"/>
                  <a:gd name="T12" fmla="*/ 18 w 5760"/>
                  <a:gd name="T13" fmla="*/ 6 h 2170"/>
                  <a:gd name="T14" fmla="*/ 21 w 5760"/>
                  <a:gd name="T15" fmla="*/ 8 h 2170"/>
                  <a:gd name="T16" fmla="*/ 24 w 5760"/>
                  <a:gd name="T17" fmla="*/ 9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34" name="Text Box 11"/>
            <p:cNvSpPr txBox="1">
              <a:spLocks noChangeArrowheads="1"/>
            </p:cNvSpPr>
            <p:nvPr/>
          </p:nvSpPr>
          <p:spPr bwMode="auto">
            <a:xfrm>
              <a:off x="4113" y="7197"/>
              <a:ext cx="2088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Reduce Variability</a:t>
              </a:r>
            </a:p>
          </p:txBody>
        </p:sp>
        <p:sp>
          <p:nvSpPr>
            <p:cNvPr id="52235" name="Text Box 12"/>
            <p:cNvSpPr txBox="1">
              <a:spLocks noChangeArrowheads="1"/>
            </p:cNvSpPr>
            <p:nvPr/>
          </p:nvSpPr>
          <p:spPr bwMode="auto">
            <a:xfrm>
              <a:off x="4751" y="6675"/>
              <a:ext cx="360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Identify Special Causes - Good (Incorporate)</a:t>
              </a:r>
            </a:p>
          </p:txBody>
        </p:sp>
        <p:sp>
          <p:nvSpPr>
            <p:cNvPr id="52236" name="Text Box 13"/>
            <p:cNvSpPr txBox="1">
              <a:spLocks noChangeArrowheads="1"/>
            </p:cNvSpPr>
            <p:nvPr/>
          </p:nvSpPr>
          <p:spPr bwMode="auto">
            <a:xfrm>
              <a:off x="6576" y="2264"/>
              <a:ext cx="40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Improving Process Capability and Performance</a:t>
              </a:r>
            </a:p>
          </p:txBody>
        </p:sp>
        <p:grpSp>
          <p:nvGrpSpPr>
            <p:cNvPr id="52237" name="Group 14"/>
            <p:cNvGrpSpPr>
              <a:grpSpLocks/>
            </p:cNvGrpSpPr>
            <p:nvPr/>
          </p:nvGrpSpPr>
          <p:grpSpPr bwMode="auto">
            <a:xfrm>
              <a:off x="3258" y="6372"/>
              <a:ext cx="1475" cy="663"/>
              <a:chOff x="1261" y="6192"/>
              <a:chExt cx="5788" cy="2602"/>
            </a:xfrm>
          </p:grpSpPr>
          <p:sp>
            <p:nvSpPr>
              <p:cNvPr id="52295" name="Freeform 15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6" name="Line 16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7" name="Line 17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8" name="Freeform 18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38" name="Group 19"/>
            <p:cNvGrpSpPr>
              <a:grpSpLocks/>
            </p:cNvGrpSpPr>
            <p:nvPr/>
          </p:nvGrpSpPr>
          <p:grpSpPr bwMode="auto">
            <a:xfrm>
              <a:off x="8589" y="3299"/>
              <a:ext cx="1181" cy="731"/>
              <a:chOff x="9065" y="9099"/>
              <a:chExt cx="1475" cy="663"/>
            </a:xfrm>
          </p:grpSpPr>
          <p:sp>
            <p:nvSpPr>
              <p:cNvPr id="52291" name="Freeform 20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9 h 2251"/>
                  <a:gd name="T2" fmla="*/ 0 w 5788"/>
                  <a:gd name="T3" fmla="*/ 9 h 2251"/>
                  <a:gd name="T4" fmla="*/ 2 w 5788"/>
                  <a:gd name="T5" fmla="*/ 9 h 2251"/>
                  <a:gd name="T6" fmla="*/ 3 w 5788"/>
                  <a:gd name="T7" fmla="*/ 8 h 2251"/>
                  <a:gd name="T8" fmla="*/ 5 w 5788"/>
                  <a:gd name="T9" fmla="*/ 7 h 2251"/>
                  <a:gd name="T10" fmla="*/ 6 w 5788"/>
                  <a:gd name="T11" fmla="*/ 6 h 2251"/>
                  <a:gd name="T12" fmla="*/ 8 w 5788"/>
                  <a:gd name="T13" fmla="*/ 3 h 2251"/>
                  <a:gd name="T14" fmla="*/ 9 w 5788"/>
                  <a:gd name="T15" fmla="*/ 2 h 2251"/>
                  <a:gd name="T16" fmla="*/ 10 w 5788"/>
                  <a:gd name="T17" fmla="*/ 1 h 2251"/>
                  <a:gd name="T18" fmla="*/ 10 w 5788"/>
                  <a:gd name="T19" fmla="*/ 1 h 2251"/>
                  <a:gd name="T20" fmla="*/ 12 w 5788"/>
                  <a:gd name="T21" fmla="*/ 0 h 2251"/>
                  <a:gd name="T22" fmla="*/ 12 w 5788"/>
                  <a:gd name="T23" fmla="*/ 0 h 2251"/>
                  <a:gd name="T24" fmla="*/ 13 w 5788"/>
                  <a:gd name="T25" fmla="*/ 0 h 2251"/>
                  <a:gd name="T26" fmla="*/ 14 w 5788"/>
                  <a:gd name="T27" fmla="*/ 1 h 2251"/>
                  <a:gd name="T28" fmla="*/ 15 w 5788"/>
                  <a:gd name="T29" fmla="*/ 1 h 2251"/>
                  <a:gd name="T30" fmla="*/ 15 w 5788"/>
                  <a:gd name="T31" fmla="*/ 2 h 2251"/>
                  <a:gd name="T32" fmla="*/ 17 w 5788"/>
                  <a:gd name="T33" fmla="*/ 4 h 2251"/>
                  <a:gd name="T34" fmla="*/ 18 w 5788"/>
                  <a:gd name="T35" fmla="*/ 5 h 2251"/>
                  <a:gd name="T36" fmla="*/ 18 w 5788"/>
                  <a:gd name="T37" fmla="*/ 6 h 2251"/>
                  <a:gd name="T38" fmla="*/ 19 w 5788"/>
                  <a:gd name="T39" fmla="*/ 7 h 2251"/>
                  <a:gd name="T40" fmla="*/ 21 w 5788"/>
                  <a:gd name="T41" fmla="*/ 8 h 2251"/>
                  <a:gd name="T42" fmla="*/ 21 w 5788"/>
                  <a:gd name="T43" fmla="*/ 8 h 2251"/>
                  <a:gd name="T44" fmla="*/ 23 w 5788"/>
                  <a:gd name="T45" fmla="*/ 9 h 2251"/>
                  <a:gd name="T46" fmla="*/ 24 w 5788"/>
                  <a:gd name="T47" fmla="*/ 9 h 2251"/>
                  <a:gd name="T48" fmla="*/ 24 w 5788"/>
                  <a:gd name="T49" fmla="*/ 9 h 2251"/>
                  <a:gd name="T50" fmla="*/ 0 w 5788"/>
                  <a:gd name="T51" fmla="*/ 9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Line 21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Line 22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Freeform 23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9 h 2170"/>
                  <a:gd name="T2" fmla="*/ 3 w 5760"/>
                  <a:gd name="T3" fmla="*/ 8 h 2170"/>
                  <a:gd name="T4" fmla="*/ 6 w 5760"/>
                  <a:gd name="T5" fmla="*/ 6 h 2170"/>
                  <a:gd name="T6" fmla="*/ 10 w 5760"/>
                  <a:gd name="T7" fmla="*/ 1 h 2170"/>
                  <a:gd name="T8" fmla="*/ 12 w 5760"/>
                  <a:gd name="T9" fmla="*/ 0 h 2170"/>
                  <a:gd name="T10" fmla="*/ 15 w 5760"/>
                  <a:gd name="T11" fmla="*/ 1 h 2170"/>
                  <a:gd name="T12" fmla="*/ 18 w 5760"/>
                  <a:gd name="T13" fmla="*/ 6 h 2170"/>
                  <a:gd name="T14" fmla="*/ 21 w 5760"/>
                  <a:gd name="T15" fmla="*/ 8 h 2170"/>
                  <a:gd name="T16" fmla="*/ 24 w 5760"/>
                  <a:gd name="T17" fmla="*/ 9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39" name="Group 24"/>
            <p:cNvGrpSpPr>
              <a:grpSpLocks/>
            </p:cNvGrpSpPr>
            <p:nvPr/>
          </p:nvGrpSpPr>
          <p:grpSpPr bwMode="auto">
            <a:xfrm>
              <a:off x="6718" y="4388"/>
              <a:ext cx="1475" cy="663"/>
              <a:chOff x="1261" y="6192"/>
              <a:chExt cx="5788" cy="2602"/>
            </a:xfrm>
          </p:grpSpPr>
          <p:sp>
            <p:nvSpPr>
              <p:cNvPr id="52287" name="Freeform 25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Line 26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Line 27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Freeform 28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0" name="Group 29"/>
            <p:cNvGrpSpPr>
              <a:grpSpLocks/>
            </p:cNvGrpSpPr>
            <p:nvPr/>
          </p:nvGrpSpPr>
          <p:grpSpPr bwMode="auto">
            <a:xfrm>
              <a:off x="9444" y="2709"/>
              <a:ext cx="972" cy="959"/>
              <a:chOff x="9065" y="9099"/>
              <a:chExt cx="1475" cy="663"/>
            </a:xfrm>
          </p:grpSpPr>
          <p:sp>
            <p:nvSpPr>
              <p:cNvPr id="52283" name="Freeform 30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9 h 2251"/>
                  <a:gd name="T2" fmla="*/ 0 w 5788"/>
                  <a:gd name="T3" fmla="*/ 9 h 2251"/>
                  <a:gd name="T4" fmla="*/ 2 w 5788"/>
                  <a:gd name="T5" fmla="*/ 9 h 2251"/>
                  <a:gd name="T6" fmla="*/ 3 w 5788"/>
                  <a:gd name="T7" fmla="*/ 8 h 2251"/>
                  <a:gd name="T8" fmla="*/ 5 w 5788"/>
                  <a:gd name="T9" fmla="*/ 7 h 2251"/>
                  <a:gd name="T10" fmla="*/ 6 w 5788"/>
                  <a:gd name="T11" fmla="*/ 6 h 2251"/>
                  <a:gd name="T12" fmla="*/ 8 w 5788"/>
                  <a:gd name="T13" fmla="*/ 3 h 2251"/>
                  <a:gd name="T14" fmla="*/ 9 w 5788"/>
                  <a:gd name="T15" fmla="*/ 2 h 2251"/>
                  <a:gd name="T16" fmla="*/ 10 w 5788"/>
                  <a:gd name="T17" fmla="*/ 1 h 2251"/>
                  <a:gd name="T18" fmla="*/ 10 w 5788"/>
                  <a:gd name="T19" fmla="*/ 1 h 2251"/>
                  <a:gd name="T20" fmla="*/ 12 w 5788"/>
                  <a:gd name="T21" fmla="*/ 0 h 2251"/>
                  <a:gd name="T22" fmla="*/ 12 w 5788"/>
                  <a:gd name="T23" fmla="*/ 0 h 2251"/>
                  <a:gd name="T24" fmla="*/ 13 w 5788"/>
                  <a:gd name="T25" fmla="*/ 0 h 2251"/>
                  <a:gd name="T26" fmla="*/ 14 w 5788"/>
                  <a:gd name="T27" fmla="*/ 1 h 2251"/>
                  <a:gd name="T28" fmla="*/ 15 w 5788"/>
                  <a:gd name="T29" fmla="*/ 1 h 2251"/>
                  <a:gd name="T30" fmla="*/ 15 w 5788"/>
                  <a:gd name="T31" fmla="*/ 2 h 2251"/>
                  <a:gd name="T32" fmla="*/ 17 w 5788"/>
                  <a:gd name="T33" fmla="*/ 4 h 2251"/>
                  <a:gd name="T34" fmla="*/ 18 w 5788"/>
                  <a:gd name="T35" fmla="*/ 5 h 2251"/>
                  <a:gd name="T36" fmla="*/ 18 w 5788"/>
                  <a:gd name="T37" fmla="*/ 6 h 2251"/>
                  <a:gd name="T38" fmla="*/ 19 w 5788"/>
                  <a:gd name="T39" fmla="*/ 7 h 2251"/>
                  <a:gd name="T40" fmla="*/ 21 w 5788"/>
                  <a:gd name="T41" fmla="*/ 8 h 2251"/>
                  <a:gd name="T42" fmla="*/ 21 w 5788"/>
                  <a:gd name="T43" fmla="*/ 8 h 2251"/>
                  <a:gd name="T44" fmla="*/ 23 w 5788"/>
                  <a:gd name="T45" fmla="*/ 9 h 2251"/>
                  <a:gd name="T46" fmla="*/ 24 w 5788"/>
                  <a:gd name="T47" fmla="*/ 9 h 2251"/>
                  <a:gd name="T48" fmla="*/ 24 w 5788"/>
                  <a:gd name="T49" fmla="*/ 9 h 2251"/>
                  <a:gd name="T50" fmla="*/ 0 w 5788"/>
                  <a:gd name="T51" fmla="*/ 9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Line 31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Line 32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Freeform 33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9 h 2170"/>
                  <a:gd name="T2" fmla="*/ 3 w 5760"/>
                  <a:gd name="T3" fmla="*/ 8 h 2170"/>
                  <a:gd name="T4" fmla="*/ 6 w 5760"/>
                  <a:gd name="T5" fmla="*/ 6 h 2170"/>
                  <a:gd name="T6" fmla="*/ 10 w 5760"/>
                  <a:gd name="T7" fmla="*/ 1 h 2170"/>
                  <a:gd name="T8" fmla="*/ 12 w 5760"/>
                  <a:gd name="T9" fmla="*/ 0 h 2170"/>
                  <a:gd name="T10" fmla="*/ 15 w 5760"/>
                  <a:gd name="T11" fmla="*/ 1 h 2170"/>
                  <a:gd name="T12" fmla="*/ 18 w 5760"/>
                  <a:gd name="T13" fmla="*/ 6 h 2170"/>
                  <a:gd name="T14" fmla="*/ 21 w 5760"/>
                  <a:gd name="T15" fmla="*/ 8 h 2170"/>
                  <a:gd name="T16" fmla="*/ 24 w 5760"/>
                  <a:gd name="T17" fmla="*/ 9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1" name="Group 34"/>
            <p:cNvGrpSpPr>
              <a:grpSpLocks/>
            </p:cNvGrpSpPr>
            <p:nvPr/>
          </p:nvGrpSpPr>
          <p:grpSpPr bwMode="auto">
            <a:xfrm>
              <a:off x="4014" y="5966"/>
              <a:ext cx="1905" cy="487"/>
              <a:chOff x="1261" y="6192"/>
              <a:chExt cx="5788" cy="2602"/>
            </a:xfrm>
          </p:grpSpPr>
          <p:sp>
            <p:nvSpPr>
              <p:cNvPr id="52279" name="Freeform 35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Line 36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Line 37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38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2" name="Group 39"/>
            <p:cNvGrpSpPr>
              <a:grpSpLocks/>
            </p:cNvGrpSpPr>
            <p:nvPr/>
          </p:nvGrpSpPr>
          <p:grpSpPr bwMode="auto">
            <a:xfrm>
              <a:off x="10233" y="2170"/>
              <a:ext cx="620" cy="1129"/>
              <a:chOff x="9065" y="9099"/>
              <a:chExt cx="1475" cy="663"/>
            </a:xfrm>
          </p:grpSpPr>
          <p:sp>
            <p:nvSpPr>
              <p:cNvPr id="52275" name="Freeform 40"/>
              <p:cNvSpPr>
                <a:spLocks/>
              </p:cNvSpPr>
              <p:nvPr/>
            </p:nvSpPr>
            <p:spPr bwMode="auto">
              <a:xfrm>
                <a:off x="9065" y="9102"/>
                <a:ext cx="1475" cy="573"/>
              </a:xfrm>
              <a:custGeom>
                <a:avLst/>
                <a:gdLst>
                  <a:gd name="T0" fmla="*/ 0 w 5788"/>
                  <a:gd name="T1" fmla="*/ 9 h 2251"/>
                  <a:gd name="T2" fmla="*/ 0 w 5788"/>
                  <a:gd name="T3" fmla="*/ 9 h 2251"/>
                  <a:gd name="T4" fmla="*/ 2 w 5788"/>
                  <a:gd name="T5" fmla="*/ 9 h 2251"/>
                  <a:gd name="T6" fmla="*/ 3 w 5788"/>
                  <a:gd name="T7" fmla="*/ 8 h 2251"/>
                  <a:gd name="T8" fmla="*/ 5 w 5788"/>
                  <a:gd name="T9" fmla="*/ 7 h 2251"/>
                  <a:gd name="T10" fmla="*/ 6 w 5788"/>
                  <a:gd name="T11" fmla="*/ 6 h 2251"/>
                  <a:gd name="T12" fmla="*/ 8 w 5788"/>
                  <a:gd name="T13" fmla="*/ 3 h 2251"/>
                  <a:gd name="T14" fmla="*/ 9 w 5788"/>
                  <a:gd name="T15" fmla="*/ 2 h 2251"/>
                  <a:gd name="T16" fmla="*/ 10 w 5788"/>
                  <a:gd name="T17" fmla="*/ 1 h 2251"/>
                  <a:gd name="T18" fmla="*/ 10 w 5788"/>
                  <a:gd name="T19" fmla="*/ 1 h 2251"/>
                  <a:gd name="T20" fmla="*/ 12 w 5788"/>
                  <a:gd name="T21" fmla="*/ 0 h 2251"/>
                  <a:gd name="T22" fmla="*/ 12 w 5788"/>
                  <a:gd name="T23" fmla="*/ 0 h 2251"/>
                  <a:gd name="T24" fmla="*/ 13 w 5788"/>
                  <a:gd name="T25" fmla="*/ 0 h 2251"/>
                  <a:gd name="T26" fmla="*/ 14 w 5788"/>
                  <a:gd name="T27" fmla="*/ 1 h 2251"/>
                  <a:gd name="T28" fmla="*/ 15 w 5788"/>
                  <a:gd name="T29" fmla="*/ 1 h 2251"/>
                  <a:gd name="T30" fmla="*/ 15 w 5788"/>
                  <a:gd name="T31" fmla="*/ 2 h 2251"/>
                  <a:gd name="T32" fmla="*/ 17 w 5788"/>
                  <a:gd name="T33" fmla="*/ 4 h 2251"/>
                  <a:gd name="T34" fmla="*/ 18 w 5788"/>
                  <a:gd name="T35" fmla="*/ 5 h 2251"/>
                  <a:gd name="T36" fmla="*/ 18 w 5788"/>
                  <a:gd name="T37" fmla="*/ 6 h 2251"/>
                  <a:gd name="T38" fmla="*/ 19 w 5788"/>
                  <a:gd name="T39" fmla="*/ 7 h 2251"/>
                  <a:gd name="T40" fmla="*/ 21 w 5788"/>
                  <a:gd name="T41" fmla="*/ 8 h 2251"/>
                  <a:gd name="T42" fmla="*/ 21 w 5788"/>
                  <a:gd name="T43" fmla="*/ 8 h 2251"/>
                  <a:gd name="T44" fmla="*/ 23 w 5788"/>
                  <a:gd name="T45" fmla="*/ 9 h 2251"/>
                  <a:gd name="T46" fmla="*/ 24 w 5788"/>
                  <a:gd name="T47" fmla="*/ 9 h 2251"/>
                  <a:gd name="T48" fmla="*/ 24 w 5788"/>
                  <a:gd name="T49" fmla="*/ 9 h 2251"/>
                  <a:gd name="T50" fmla="*/ 0 w 5788"/>
                  <a:gd name="T51" fmla="*/ 9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99CCFF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Line 41"/>
              <p:cNvSpPr>
                <a:spLocks noChangeShapeType="1"/>
              </p:cNvSpPr>
              <p:nvPr/>
            </p:nvSpPr>
            <p:spPr bwMode="auto">
              <a:xfrm>
                <a:off x="9802" y="9102"/>
                <a:ext cx="0" cy="6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Line 42"/>
              <p:cNvSpPr>
                <a:spLocks noChangeShapeType="1"/>
              </p:cNvSpPr>
              <p:nvPr/>
            </p:nvSpPr>
            <p:spPr bwMode="auto">
              <a:xfrm>
                <a:off x="9068" y="9675"/>
                <a:ext cx="14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Freeform 43"/>
              <p:cNvSpPr>
                <a:spLocks/>
              </p:cNvSpPr>
              <p:nvPr/>
            </p:nvSpPr>
            <p:spPr bwMode="auto">
              <a:xfrm>
                <a:off x="9068" y="9099"/>
                <a:ext cx="1468" cy="553"/>
              </a:xfrm>
              <a:custGeom>
                <a:avLst/>
                <a:gdLst>
                  <a:gd name="T0" fmla="*/ 0 w 5760"/>
                  <a:gd name="T1" fmla="*/ 9 h 2170"/>
                  <a:gd name="T2" fmla="*/ 3 w 5760"/>
                  <a:gd name="T3" fmla="*/ 8 h 2170"/>
                  <a:gd name="T4" fmla="*/ 6 w 5760"/>
                  <a:gd name="T5" fmla="*/ 6 h 2170"/>
                  <a:gd name="T6" fmla="*/ 10 w 5760"/>
                  <a:gd name="T7" fmla="*/ 1 h 2170"/>
                  <a:gd name="T8" fmla="*/ 12 w 5760"/>
                  <a:gd name="T9" fmla="*/ 0 h 2170"/>
                  <a:gd name="T10" fmla="*/ 15 w 5760"/>
                  <a:gd name="T11" fmla="*/ 1 h 2170"/>
                  <a:gd name="T12" fmla="*/ 18 w 5760"/>
                  <a:gd name="T13" fmla="*/ 6 h 2170"/>
                  <a:gd name="T14" fmla="*/ 21 w 5760"/>
                  <a:gd name="T15" fmla="*/ 8 h 2170"/>
                  <a:gd name="T16" fmla="*/ 24 w 5760"/>
                  <a:gd name="T17" fmla="*/ 9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3" name="Line 44"/>
            <p:cNvSpPr>
              <a:spLocks noChangeShapeType="1"/>
            </p:cNvSpPr>
            <p:nvPr/>
          </p:nvSpPr>
          <p:spPr bwMode="auto">
            <a:xfrm flipV="1">
              <a:off x="1562" y="2967"/>
              <a:ext cx="8672" cy="5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Line 45"/>
            <p:cNvSpPr>
              <a:spLocks noChangeShapeType="1"/>
            </p:cNvSpPr>
            <p:nvPr/>
          </p:nvSpPr>
          <p:spPr bwMode="auto">
            <a:xfrm flipV="1">
              <a:off x="2191" y="3054"/>
              <a:ext cx="8558" cy="49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46"/>
            <p:cNvSpPr>
              <a:spLocks noChangeShapeType="1"/>
            </p:cNvSpPr>
            <p:nvPr/>
          </p:nvSpPr>
          <p:spPr bwMode="auto">
            <a:xfrm flipV="1">
              <a:off x="2865" y="3294"/>
              <a:ext cx="8124" cy="47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6" name="Group 47"/>
            <p:cNvGrpSpPr>
              <a:grpSpLocks/>
            </p:cNvGrpSpPr>
            <p:nvPr/>
          </p:nvGrpSpPr>
          <p:grpSpPr bwMode="auto">
            <a:xfrm>
              <a:off x="6062" y="5051"/>
              <a:ext cx="1475" cy="663"/>
              <a:chOff x="1261" y="6192"/>
              <a:chExt cx="5788" cy="2602"/>
            </a:xfrm>
          </p:grpSpPr>
          <p:sp>
            <p:nvSpPr>
              <p:cNvPr id="52271" name="Freeform 48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Line 49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50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Freeform 51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7" name="Group 52"/>
            <p:cNvGrpSpPr>
              <a:grpSpLocks/>
            </p:cNvGrpSpPr>
            <p:nvPr/>
          </p:nvGrpSpPr>
          <p:grpSpPr bwMode="auto">
            <a:xfrm>
              <a:off x="5004" y="5388"/>
              <a:ext cx="1475" cy="663"/>
              <a:chOff x="1261" y="6192"/>
              <a:chExt cx="5788" cy="2602"/>
            </a:xfrm>
          </p:grpSpPr>
          <p:sp>
            <p:nvSpPr>
              <p:cNvPr id="52267" name="Freeform 53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Line 54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Line 55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56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8" name="Group 57"/>
            <p:cNvGrpSpPr>
              <a:grpSpLocks/>
            </p:cNvGrpSpPr>
            <p:nvPr/>
          </p:nvGrpSpPr>
          <p:grpSpPr bwMode="auto">
            <a:xfrm>
              <a:off x="2303" y="6948"/>
              <a:ext cx="1815" cy="525"/>
              <a:chOff x="1261" y="6192"/>
              <a:chExt cx="5788" cy="2602"/>
            </a:xfrm>
          </p:grpSpPr>
          <p:sp>
            <p:nvSpPr>
              <p:cNvPr id="52263" name="Freeform 58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Line 59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Line 60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61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9" name="Text Box 62"/>
            <p:cNvSpPr txBox="1">
              <a:spLocks noChangeArrowheads="1"/>
            </p:cNvSpPr>
            <p:nvPr/>
          </p:nvSpPr>
          <p:spPr bwMode="auto">
            <a:xfrm>
              <a:off x="4842" y="3909"/>
              <a:ext cx="321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Characterize Stable Process Capability</a:t>
              </a:r>
            </a:p>
          </p:txBody>
        </p:sp>
        <p:sp>
          <p:nvSpPr>
            <p:cNvPr id="52250" name="Text Box 63"/>
            <p:cNvSpPr txBox="1">
              <a:spLocks noChangeArrowheads="1"/>
            </p:cNvSpPr>
            <p:nvPr/>
          </p:nvSpPr>
          <p:spPr bwMode="auto">
            <a:xfrm>
              <a:off x="7548" y="5354"/>
              <a:ext cx="2868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Head Off Shifts in Location, Spread</a:t>
              </a:r>
            </a:p>
          </p:txBody>
        </p:sp>
        <p:sp>
          <p:nvSpPr>
            <p:cNvPr id="52251" name="Text Box 64"/>
            <p:cNvSpPr txBox="1">
              <a:spLocks noChangeArrowheads="1"/>
            </p:cNvSpPr>
            <p:nvPr/>
          </p:nvSpPr>
          <p:spPr bwMode="auto">
            <a:xfrm>
              <a:off x="5821" y="6093"/>
              <a:ext cx="35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Identify Special Causes - Bad (Remove)</a:t>
              </a:r>
            </a:p>
          </p:txBody>
        </p:sp>
        <p:sp>
          <p:nvSpPr>
            <p:cNvPr id="52252" name="Text Box 65"/>
            <p:cNvSpPr txBox="1">
              <a:spLocks noChangeArrowheads="1"/>
            </p:cNvSpPr>
            <p:nvPr/>
          </p:nvSpPr>
          <p:spPr bwMode="auto">
            <a:xfrm>
              <a:off x="6576" y="2934"/>
              <a:ext cx="2868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Continually Improve the System</a:t>
              </a:r>
            </a:p>
          </p:txBody>
        </p:sp>
        <p:sp>
          <p:nvSpPr>
            <p:cNvPr id="52253" name="Text Box 66"/>
            <p:cNvSpPr txBox="1">
              <a:spLocks noChangeArrowheads="1"/>
            </p:cNvSpPr>
            <p:nvPr/>
          </p:nvSpPr>
          <p:spPr bwMode="auto">
            <a:xfrm>
              <a:off x="1467" y="1801"/>
              <a:ext cx="4595" cy="5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sng">
                  <a:solidFill>
                    <a:srgbClr val="003366"/>
                  </a:solidFill>
                  <a:latin typeface="Arial Narrow" pitchFamily="34" charset="0"/>
                </a:rPr>
                <a:t>Statistical Quality Control and Improvement</a:t>
              </a:r>
            </a:p>
          </p:txBody>
        </p:sp>
        <p:sp>
          <p:nvSpPr>
            <p:cNvPr id="52254" name="Line 67"/>
            <p:cNvSpPr>
              <a:spLocks noChangeShapeType="1"/>
            </p:cNvSpPr>
            <p:nvPr/>
          </p:nvSpPr>
          <p:spPr bwMode="auto">
            <a:xfrm flipV="1">
              <a:off x="3796" y="5038"/>
              <a:ext cx="1170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68"/>
            <p:cNvSpPr txBox="1">
              <a:spLocks noChangeArrowheads="1"/>
            </p:cNvSpPr>
            <p:nvPr/>
          </p:nvSpPr>
          <p:spPr bwMode="auto">
            <a:xfrm>
              <a:off x="3173" y="5627"/>
              <a:ext cx="73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Time</a:t>
              </a:r>
            </a:p>
          </p:txBody>
        </p:sp>
        <p:grpSp>
          <p:nvGrpSpPr>
            <p:cNvPr id="52256" name="Group 69"/>
            <p:cNvGrpSpPr>
              <a:grpSpLocks/>
            </p:cNvGrpSpPr>
            <p:nvPr/>
          </p:nvGrpSpPr>
          <p:grpSpPr bwMode="auto">
            <a:xfrm>
              <a:off x="1705" y="7473"/>
              <a:ext cx="2247" cy="522"/>
              <a:chOff x="1261" y="6192"/>
              <a:chExt cx="5788" cy="2602"/>
            </a:xfrm>
          </p:grpSpPr>
          <p:sp>
            <p:nvSpPr>
              <p:cNvPr id="52259" name="Freeform 70"/>
              <p:cNvSpPr>
                <a:spLocks/>
              </p:cNvSpPr>
              <p:nvPr/>
            </p:nvSpPr>
            <p:spPr bwMode="auto">
              <a:xfrm>
                <a:off x="1261" y="6202"/>
                <a:ext cx="5788" cy="2251"/>
              </a:xfrm>
              <a:custGeom>
                <a:avLst/>
                <a:gdLst>
                  <a:gd name="T0" fmla="*/ 0 w 5788"/>
                  <a:gd name="T1" fmla="*/ 2251 h 2251"/>
                  <a:gd name="T2" fmla="*/ 13 w 5788"/>
                  <a:gd name="T3" fmla="*/ 2160 h 2251"/>
                  <a:gd name="T4" fmla="*/ 456 w 5788"/>
                  <a:gd name="T5" fmla="*/ 2097 h 2251"/>
                  <a:gd name="T6" fmla="*/ 733 w 5788"/>
                  <a:gd name="T7" fmla="*/ 2016 h 2251"/>
                  <a:gd name="T8" fmla="*/ 1183 w 5788"/>
                  <a:gd name="T9" fmla="*/ 1685 h 2251"/>
                  <a:gd name="T10" fmla="*/ 1453 w 5788"/>
                  <a:gd name="T11" fmla="*/ 1440 h 2251"/>
                  <a:gd name="T12" fmla="*/ 1903 w 5788"/>
                  <a:gd name="T13" fmla="*/ 815 h 2251"/>
                  <a:gd name="T14" fmla="*/ 2173 w 5788"/>
                  <a:gd name="T15" fmla="*/ 432 h 2251"/>
                  <a:gd name="T16" fmla="*/ 2308 w 5788"/>
                  <a:gd name="T17" fmla="*/ 282 h 2251"/>
                  <a:gd name="T18" fmla="*/ 2496 w 5788"/>
                  <a:gd name="T19" fmla="*/ 102 h 2251"/>
                  <a:gd name="T20" fmla="*/ 2749 w 5788"/>
                  <a:gd name="T21" fmla="*/ 0 h 2251"/>
                  <a:gd name="T22" fmla="*/ 2893 w 5788"/>
                  <a:gd name="T23" fmla="*/ 0 h 2251"/>
                  <a:gd name="T24" fmla="*/ 3066 w 5788"/>
                  <a:gd name="T25" fmla="*/ 5 h 2251"/>
                  <a:gd name="T26" fmla="*/ 3291 w 5788"/>
                  <a:gd name="T27" fmla="*/ 110 h 2251"/>
                  <a:gd name="T28" fmla="*/ 3469 w 5788"/>
                  <a:gd name="T29" fmla="*/ 288 h 2251"/>
                  <a:gd name="T30" fmla="*/ 3613 w 5788"/>
                  <a:gd name="T31" fmla="*/ 432 h 2251"/>
                  <a:gd name="T32" fmla="*/ 3913 w 5788"/>
                  <a:gd name="T33" fmla="*/ 845 h 2251"/>
                  <a:gd name="T34" fmla="*/ 4161 w 5788"/>
                  <a:gd name="T35" fmla="*/ 1235 h 2251"/>
                  <a:gd name="T36" fmla="*/ 4333 w 5788"/>
                  <a:gd name="T37" fmla="*/ 1440 h 2251"/>
                  <a:gd name="T38" fmla="*/ 4611 w 5788"/>
                  <a:gd name="T39" fmla="*/ 1715 h 2251"/>
                  <a:gd name="T40" fmla="*/ 5053 w 5788"/>
                  <a:gd name="T41" fmla="*/ 2016 h 2251"/>
                  <a:gd name="T42" fmla="*/ 5053 w 5788"/>
                  <a:gd name="T43" fmla="*/ 2007 h 2251"/>
                  <a:gd name="T44" fmla="*/ 5473 w 5788"/>
                  <a:gd name="T45" fmla="*/ 2135 h 2251"/>
                  <a:gd name="T46" fmla="*/ 5773 w 5788"/>
                  <a:gd name="T47" fmla="*/ 2160 h 2251"/>
                  <a:gd name="T48" fmla="*/ 5788 w 5788"/>
                  <a:gd name="T49" fmla="*/ 2251 h 2251"/>
                  <a:gd name="T50" fmla="*/ 0 w 5788"/>
                  <a:gd name="T51" fmla="*/ 2251 h 22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88" h="2251">
                    <a:moveTo>
                      <a:pt x="0" y="2251"/>
                    </a:moveTo>
                    <a:lnTo>
                      <a:pt x="13" y="2160"/>
                    </a:lnTo>
                    <a:lnTo>
                      <a:pt x="456" y="2097"/>
                    </a:lnTo>
                    <a:lnTo>
                      <a:pt x="733" y="2016"/>
                    </a:lnTo>
                    <a:lnTo>
                      <a:pt x="1183" y="1685"/>
                    </a:lnTo>
                    <a:lnTo>
                      <a:pt x="1453" y="1440"/>
                    </a:lnTo>
                    <a:lnTo>
                      <a:pt x="1903" y="815"/>
                    </a:lnTo>
                    <a:lnTo>
                      <a:pt x="2173" y="432"/>
                    </a:lnTo>
                    <a:lnTo>
                      <a:pt x="2308" y="282"/>
                    </a:lnTo>
                    <a:lnTo>
                      <a:pt x="2496" y="102"/>
                    </a:lnTo>
                    <a:lnTo>
                      <a:pt x="2749" y="0"/>
                    </a:lnTo>
                    <a:lnTo>
                      <a:pt x="2893" y="0"/>
                    </a:lnTo>
                    <a:lnTo>
                      <a:pt x="3066" y="5"/>
                    </a:lnTo>
                    <a:lnTo>
                      <a:pt x="3291" y="110"/>
                    </a:lnTo>
                    <a:lnTo>
                      <a:pt x="3469" y="288"/>
                    </a:lnTo>
                    <a:lnTo>
                      <a:pt x="3613" y="432"/>
                    </a:lnTo>
                    <a:lnTo>
                      <a:pt x="3913" y="845"/>
                    </a:lnTo>
                    <a:lnTo>
                      <a:pt x="4161" y="1235"/>
                    </a:lnTo>
                    <a:lnTo>
                      <a:pt x="4333" y="1440"/>
                    </a:lnTo>
                    <a:lnTo>
                      <a:pt x="4611" y="1715"/>
                    </a:lnTo>
                    <a:cubicBezTo>
                      <a:pt x="4755" y="1811"/>
                      <a:pt x="4908" y="1921"/>
                      <a:pt x="5053" y="2016"/>
                    </a:cubicBezTo>
                    <a:cubicBezTo>
                      <a:pt x="5071" y="2028"/>
                      <a:pt x="4983" y="1987"/>
                      <a:pt x="5053" y="2007"/>
                    </a:cubicBezTo>
                    <a:lnTo>
                      <a:pt x="5473" y="2135"/>
                    </a:lnTo>
                    <a:lnTo>
                      <a:pt x="5773" y="2160"/>
                    </a:lnTo>
                    <a:lnTo>
                      <a:pt x="5788" y="2251"/>
                    </a:lnTo>
                    <a:lnTo>
                      <a:pt x="0" y="2251"/>
                    </a:lnTo>
                    <a:close/>
                  </a:path>
                </a:pathLst>
              </a:custGeom>
              <a:solidFill>
                <a:srgbClr val="FFFF99">
                  <a:alpha val="50195"/>
                </a:srgbClr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Line 71"/>
              <p:cNvSpPr>
                <a:spLocks noChangeShapeType="1"/>
              </p:cNvSpPr>
              <p:nvPr/>
            </p:nvSpPr>
            <p:spPr bwMode="auto">
              <a:xfrm>
                <a:off x="4154" y="620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Line 72"/>
              <p:cNvSpPr>
                <a:spLocks noChangeShapeType="1"/>
              </p:cNvSpPr>
              <p:nvPr/>
            </p:nvSpPr>
            <p:spPr bwMode="auto">
              <a:xfrm>
                <a:off x="1274" y="8452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73"/>
              <p:cNvSpPr>
                <a:spLocks/>
              </p:cNvSpPr>
              <p:nvPr/>
            </p:nvSpPr>
            <p:spPr bwMode="auto">
              <a:xfrm>
                <a:off x="1274" y="6192"/>
                <a:ext cx="5760" cy="2170"/>
              </a:xfrm>
              <a:custGeom>
                <a:avLst/>
                <a:gdLst>
                  <a:gd name="T0" fmla="*/ 0 w 5760"/>
                  <a:gd name="T1" fmla="*/ 2170 h 2170"/>
                  <a:gd name="T2" fmla="*/ 720 w 5760"/>
                  <a:gd name="T3" fmla="*/ 2017 h 2170"/>
                  <a:gd name="T4" fmla="*/ 1440 w 5760"/>
                  <a:gd name="T5" fmla="*/ 1440 h 2170"/>
                  <a:gd name="T6" fmla="*/ 2303 w 5760"/>
                  <a:gd name="T7" fmla="*/ 292 h 2170"/>
                  <a:gd name="T8" fmla="*/ 2880 w 5760"/>
                  <a:gd name="T9" fmla="*/ 0 h 2170"/>
                  <a:gd name="T10" fmla="*/ 3458 w 5760"/>
                  <a:gd name="T11" fmla="*/ 292 h 2170"/>
                  <a:gd name="T12" fmla="*/ 4320 w 5760"/>
                  <a:gd name="T13" fmla="*/ 1440 h 2170"/>
                  <a:gd name="T14" fmla="*/ 5040 w 5760"/>
                  <a:gd name="T15" fmla="*/ 2017 h 2170"/>
                  <a:gd name="T16" fmla="*/ 5760 w 5760"/>
                  <a:gd name="T17" fmla="*/ 2170 h 2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60" h="2170">
                    <a:moveTo>
                      <a:pt x="0" y="2170"/>
                    </a:moveTo>
                    <a:cubicBezTo>
                      <a:pt x="120" y="2144"/>
                      <a:pt x="480" y="2139"/>
                      <a:pt x="720" y="2017"/>
                    </a:cubicBezTo>
                    <a:cubicBezTo>
                      <a:pt x="960" y="1895"/>
                      <a:pt x="1176" y="1727"/>
                      <a:pt x="1440" y="1440"/>
                    </a:cubicBezTo>
                    <a:cubicBezTo>
                      <a:pt x="1704" y="1153"/>
                      <a:pt x="2063" y="532"/>
                      <a:pt x="2303" y="292"/>
                    </a:cubicBezTo>
                    <a:cubicBezTo>
                      <a:pt x="2543" y="52"/>
                      <a:pt x="2688" y="0"/>
                      <a:pt x="2880" y="0"/>
                    </a:cubicBezTo>
                    <a:cubicBezTo>
                      <a:pt x="3072" y="0"/>
                      <a:pt x="3218" y="52"/>
                      <a:pt x="3458" y="292"/>
                    </a:cubicBezTo>
                    <a:cubicBezTo>
                      <a:pt x="3698" y="532"/>
                      <a:pt x="4056" y="1153"/>
                      <a:pt x="4320" y="1440"/>
                    </a:cubicBezTo>
                    <a:cubicBezTo>
                      <a:pt x="4584" y="1727"/>
                      <a:pt x="4800" y="1895"/>
                      <a:pt x="5040" y="2017"/>
                    </a:cubicBezTo>
                    <a:cubicBezTo>
                      <a:pt x="5280" y="2139"/>
                      <a:pt x="5610" y="2138"/>
                      <a:pt x="5760" y="2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7" name="Text Box 74"/>
            <p:cNvSpPr txBox="1">
              <a:spLocks noChangeArrowheads="1"/>
            </p:cNvSpPr>
            <p:nvPr/>
          </p:nvSpPr>
          <p:spPr bwMode="auto">
            <a:xfrm>
              <a:off x="3763" y="7635"/>
              <a:ext cx="208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Center the Process</a:t>
              </a:r>
            </a:p>
          </p:txBody>
        </p:sp>
        <p:sp>
          <p:nvSpPr>
            <p:cNvPr id="52258" name="Text Box 75"/>
            <p:cNvSpPr txBox="1">
              <a:spLocks noChangeArrowheads="1"/>
            </p:cNvSpPr>
            <p:nvPr/>
          </p:nvSpPr>
          <p:spPr bwMode="auto">
            <a:xfrm>
              <a:off x="1512" y="7992"/>
              <a:ext cx="2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B4F4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2C2C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LSL       </a:t>
              </a: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  <a:sym typeface="Symbol" pitchFamily="18" charset="2"/>
                </a:rPr>
                <a:t></a:t>
              </a:r>
              <a:r>
                <a:rPr lang="en-US" altLang="en-US" sz="1000" baseline="-25000">
                  <a:solidFill>
                    <a:srgbClr val="003366"/>
                  </a:solidFill>
                  <a:latin typeface="Arial Narrow" pitchFamily="34" charset="0"/>
                </a:rPr>
                <a:t>0              </a:t>
              </a:r>
              <a:r>
                <a:rPr lang="en-US" altLang="en-US" sz="1000">
                  <a:solidFill>
                    <a:srgbClr val="003366"/>
                  </a:solidFill>
                  <a:latin typeface="Arial Narrow" pitchFamily="34" charset="0"/>
                </a:rPr>
                <a:t>USL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5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 descr="tab1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4688"/>
            <a:ext cx="86868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85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5728138"/>
            <a:ext cx="7541172" cy="444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>
                <a:latin typeface="Verdana" pitchFamily="-1" charset="0"/>
              </a:rPr>
              <a:t>Figure 12-2   </a:t>
            </a:r>
            <a:r>
              <a:rPr lang="en-US" sz="2400" i="1" dirty="0">
                <a:latin typeface="Verdana" pitchFamily="-1" charset="0"/>
              </a:rPr>
              <a:t>X</a:t>
            </a:r>
            <a:r>
              <a:rPr lang="en-US" sz="2400" dirty="0">
                <a:latin typeface="Verdana" pitchFamily="-1" charset="0"/>
              </a:rPr>
              <a:t>-bar control chart.</a:t>
            </a:r>
          </a:p>
        </p:txBody>
      </p:sp>
      <p:pic>
        <p:nvPicPr>
          <p:cNvPr id="20483" name="Picture 1" descr="FG_12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8" y="385161"/>
            <a:ext cx="71469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2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1999" y="5244662"/>
            <a:ext cx="7572703" cy="927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>
                <a:latin typeface="Verdana" pitchFamily="-1" charset="0"/>
              </a:rPr>
              <a:t>Figure 12-3   </a:t>
            </a:r>
            <a:r>
              <a:rPr lang="en-US" sz="1800" dirty="0">
                <a:latin typeface="Verdana" pitchFamily="-1" charset="0"/>
              </a:rPr>
              <a:t>Four distributions of a quality characteristic in terms of the upper and lower specification limits (USL and LSL) and specification midpoint </a:t>
            </a:r>
            <a:r>
              <a:rPr lang="en-US" sz="1800" i="1" dirty="0">
                <a:latin typeface="Verdana" pitchFamily="-1" charset="0"/>
              </a:rPr>
              <a:t>m</a:t>
            </a:r>
            <a:r>
              <a:rPr lang="en-US" sz="1800" dirty="0">
                <a:latin typeface="Verdana" pitchFamily="-1" charset="0"/>
              </a:rPr>
              <a:t>.</a:t>
            </a:r>
          </a:p>
        </p:txBody>
      </p:sp>
      <p:pic>
        <p:nvPicPr>
          <p:cNvPr id="21507" name="Picture 1" descr="FG_12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" y="1234802"/>
            <a:ext cx="8229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721-534E-4081-B934-5551E56C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Charts (HW 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E735-CC37-45F1-AF79-F80FCE4FF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858173"/>
            <a:ext cx="3657600" cy="4663735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Continuous measures</a:t>
            </a:r>
          </a:p>
          <a:p>
            <a:pPr lvl="2"/>
            <a:r>
              <a:rPr lang="en-US" dirty="0"/>
              <a:t>L, W, H, Dia.</a:t>
            </a:r>
          </a:p>
          <a:p>
            <a:pPr lvl="2"/>
            <a:r>
              <a:rPr lang="en-US" dirty="0"/>
              <a:t>Viscosity</a:t>
            </a:r>
          </a:p>
          <a:p>
            <a:pPr lvl="2"/>
            <a:r>
              <a:rPr lang="en-US" dirty="0"/>
              <a:t>Temperature</a:t>
            </a:r>
          </a:p>
          <a:p>
            <a:pPr marL="640080" lvl="2" indent="0">
              <a:buNone/>
            </a:pPr>
            <a:endParaRPr lang="en-US" dirty="0"/>
          </a:p>
          <a:p>
            <a:pPr marL="640080" lvl="2" indent="0">
              <a:buNone/>
            </a:pPr>
            <a:endParaRPr lang="en-US" sz="500" dirty="0"/>
          </a:p>
          <a:p>
            <a:r>
              <a:rPr lang="en-US" dirty="0"/>
              <a:t>Attributes</a:t>
            </a:r>
          </a:p>
          <a:p>
            <a:pPr lvl="1"/>
            <a:r>
              <a:rPr lang="en-US" dirty="0"/>
              <a:t>Discrete measures</a:t>
            </a:r>
          </a:p>
          <a:p>
            <a:pPr lvl="2"/>
            <a:r>
              <a:rPr lang="en-US" dirty="0"/>
              <a:t>Defectives </a:t>
            </a:r>
          </a:p>
          <a:p>
            <a:pPr lvl="3"/>
            <a:r>
              <a:rPr lang="en-US" dirty="0"/>
              <a:t>(no value)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Defects	</a:t>
            </a:r>
          </a:p>
          <a:p>
            <a:pPr lvl="3"/>
            <a:r>
              <a:rPr lang="en-US" dirty="0"/>
              <a:t>(diminished value)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45AE2-A790-4AC3-B6DC-B25C25785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548" y="858173"/>
            <a:ext cx="4271639" cy="4308627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dirty="0"/>
              <a:t>Variables Charts</a:t>
            </a:r>
          </a:p>
          <a:p>
            <a:pPr lvl="1"/>
            <a:r>
              <a:rPr lang="en-US" dirty="0"/>
              <a:t>X-bar charts</a:t>
            </a:r>
          </a:p>
          <a:p>
            <a:pPr lvl="2"/>
            <a:r>
              <a:rPr lang="en-US" dirty="0"/>
              <a:t>Location of dist. Center</a:t>
            </a:r>
          </a:p>
          <a:p>
            <a:pPr lvl="2"/>
            <a:endParaRPr lang="en-US" sz="300" dirty="0"/>
          </a:p>
          <a:p>
            <a:pPr lvl="1"/>
            <a:r>
              <a:rPr lang="en-US" dirty="0"/>
              <a:t>R- (or s-charts)</a:t>
            </a:r>
          </a:p>
          <a:p>
            <a:pPr lvl="2"/>
            <a:r>
              <a:rPr lang="en-US" dirty="0"/>
              <a:t>Range (spread) of dist.</a:t>
            </a:r>
          </a:p>
          <a:p>
            <a:pPr marL="640080" lvl="2" indent="0">
              <a:buNone/>
            </a:pPr>
            <a:endParaRPr lang="en-US" dirty="0"/>
          </a:p>
          <a:p>
            <a:r>
              <a:rPr lang="en-US" dirty="0"/>
              <a:t>Attributes Charts</a:t>
            </a:r>
          </a:p>
          <a:p>
            <a:pPr lvl="1"/>
            <a:r>
              <a:rPr lang="en-US" dirty="0"/>
              <a:t>Variable / Fixed sample size</a:t>
            </a:r>
          </a:p>
          <a:p>
            <a:pPr lvl="2"/>
            <a:r>
              <a:rPr lang="en-US" dirty="0"/>
              <a:t>Defectives</a:t>
            </a:r>
          </a:p>
          <a:p>
            <a:pPr lvl="3"/>
            <a:r>
              <a:rPr lang="en-US" dirty="0"/>
              <a:t>p-, np-charts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Defects</a:t>
            </a:r>
          </a:p>
          <a:p>
            <a:pPr lvl="3"/>
            <a:r>
              <a:rPr lang="en-US" dirty="0"/>
              <a:t>u-, c-charts</a:t>
            </a:r>
          </a:p>
        </p:txBody>
      </p:sp>
    </p:spTree>
    <p:extLst>
      <p:ext uri="{BB962C8B-B14F-4D97-AF65-F5344CB8AC3E}">
        <p14:creationId xmlns:p14="http://schemas.microsoft.com/office/powerpoint/2010/main" val="29929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1131" y="5580992"/>
            <a:ext cx="7777655" cy="591207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Production Planning and Control Systems</a:t>
            </a: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Material Requirements Planning (MRP)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Manufacturing Resource Planning (MRP II)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Enterprise Resource Planning (ERP)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Synchronized Manufacturing (OPT)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Lean Manufacturing (TPS)</a:t>
            </a:r>
          </a:p>
        </p:txBody>
      </p:sp>
    </p:spTree>
    <p:extLst>
      <p:ext uri="{BB962C8B-B14F-4D97-AF65-F5344CB8AC3E}">
        <p14:creationId xmlns:p14="http://schemas.microsoft.com/office/powerpoint/2010/main" val="505302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65682"/>
            <a:ext cx="7541172" cy="9065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>
                <a:latin typeface="Verdana" pitchFamily="-1" charset="0"/>
              </a:rPr>
              <a:t>Figure 11-8   </a:t>
            </a:r>
            <a:r>
              <a:rPr lang="en-US" sz="1800" dirty="0">
                <a:latin typeface="Verdana" pitchFamily="-1" charset="0"/>
              </a:rPr>
              <a:t>Schedule of production lead times for product </a:t>
            </a:r>
            <a:r>
              <a:rPr lang="en-US" sz="1800" i="1" dirty="0">
                <a:latin typeface="Verdana" pitchFamily="-1" charset="0"/>
              </a:rPr>
              <a:t>A</a:t>
            </a:r>
            <a:r>
              <a:rPr lang="en-US" sz="1800" dirty="0">
                <a:latin typeface="Verdana" pitchFamily="-1" charset="0"/>
              </a:rPr>
              <a:t>.</a:t>
            </a:r>
          </a:p>
        </p:txBody>
      </p:sp>
      <p:pic>
        <p:nvPicPr>
          <p:cNvPr id="26627" name="Picture 1" descr="FG_11_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9" y="1143766"/>
            <a:ext cx="82296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5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1999" y="5686096"/>
            <a:ext cx="7562193" cy="486103"/>
          </a:xfrm>
        </p:spPr>
        <p:txBody>
          <a:bodyPr/>
          <a:lstStyle/>
          <a:p>
            <a:r>
              <a:rPr lang="en-US" altLang="en-US" sz="1000" b="1" dirty="0">
                <a:latin typeface="Verdana" pitchFamily="-1" charset="0"/>
              </a:rPr>
              <a:t>Figure 11-9   </a:t>
            </a:r>
            <a:r>
              <a:rPr lang="en-US" altLang="en-US" sz="1000" dirty="0">
                <a:latin typeface="Verdana" pitchFamily="-1" charset="0"/>
              </a:rPr>
              <a:t>Examples of </a:t>
            </a:r>
            <a:r>
              <a:rPr lang="en-US" altLang="en-US" sz="1000" dirty="0" err="1">
                <a:latin typeface="Verdana" pitchFamily="-1" charset="0"/>
              </a:rPr>
              <a:t>kanban</a:t>
            </a:r>
            <a:r>
              <a:rPr lang="en-US" altLang="en-US" sz="1000" dirty="0">
                <a:latin typeface="Verdana" pitchFamily="-1" charset="0"/>
              </a:rPr>
              <a:t> cards. (From Hussein M. Reda, “A Review of ‘</a:t>
            </a:r>
            <a:r>
              <a:rPr lang="en-US" altLang="ja-JP" sz="1000" dirty="0">
                <a:latin typeface="Verdana" pitchFamily="-1" charset="0"/>
              </a:rPr>
              <a:t>Kanban</a:t>
            </a:r>
            <a:r>
              <a:rPr lang="en-US" altLang="en-US" sz="1000" dirty="0">
                <a:latin typeface="Verdana" pitchFamily="-1" charset="0"/>
              </a:rPr>
              <a:t>’</a:t>
            </a:r>
            <a:r>
              <a:rPr lang="en-US" altLang="ja-JP" sz="1000" dirty="0">
                <a:latin typeface="Verdana" pitchFamily="-1" charset="0"/>
              </a:rPr>
              <a:t>—the Japanese </a:t>
            </a:r>
            <a:r>
              <a:rPr lang="en-US" altLang="en-US" sz="1000" dirty="0">
                <a:latin typeface="Verdana" pitchFamily="-1" charset="0"/>
              </a:rPr>
              <a:t>‘</a:t>
            </a:r>
            <a:r>
              <a:rPr lang="en-US" altLang="ja-JP" sz="1000" dirty="0">
                <a:latin typeface="Verdana" pitchFamily="-1" charset="0"/>
              </a:rPr>
              <a:t>Just-in-Time</a:t>
            </a:r>
            <a:r>
              <a:rPr lang="en-US" altLang="en-US" sz="1000" dirty="0">
                <a:latin typeface="Verdana" pitchFamily="-1" charset="0"/>
              </a:rPr>
              <a:t>’</a:t>
            </a:r>
            <a:r>
              <a:rPr lang="en-US" altLang="ja-JP" sz="1000" dirty="0">
                <a:latin typeface="Verdana" pitchFamily="-1" charset="0"/>
              </a:rPr>
              <a:t> Production System,</a:t>
            </a:r>
            <a:r>
              <a:rPr lang="en-US" altLang="en-US" sz="1000" dirty="0">
                <a:latin typeface="Verdana" pitchFamily="-1" charset="0"/>
              </a:rPr>
              <a:t>”</a:t>
            </a:r>
            <a:r>
              <a:rPr lang="en-US" altLang="ja-JP" sz="1000" dirty="0">
                <a:latin typeface="Verdana" pitchFamily="-1" charset="0"/>
              </a:rPr>
              <a:t> </a:t>
            </a:r>
            <a:r>
              <a:rPr lang="en-US" altLang="ja-JP" sz="1000" i="1" dirty="0">
                <a:latin typeface="Verdana" pitchFamily="-1" charset="0"/>
              </a:rPr>
              <a:t>Engineering Management International</a:t>
            </a:r>
            <a:r>
              <a:rPr lang="en-US" altLang="ja-JP" sz="1000" dirty="0">
                <a:latin typeface="Verdana" pitchFamily="-1" charset="0"/>
              </a:rPr>
              <a:t>, 4, 1987, p. 146).</a:t>
            </a:r>
            <a:endParaRPr lang="en-US" altLang="en-US" sz="1000" dirty="0">
              <a:latin typeface="Verdana" pitchFamily="-1" charset="0"/>
            </a:endParaRPr>
          </a:p>
        </p:txBody>
      </p:sp>
      <p:pic>
        <p:nvPicPr>
          <p:cNvPr id="27651" name="Picture 1" descr="FG_11_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83" y="374650"/>
            <a:ext cx="45307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5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15159" y="5491655"/>
            <a:ext cx="8229600" cy="685800"/>
          </a:xfrm>
        </p:spPr>
        <p:txBody>
          <a:bodyPr>
            <a:noAutofit/>
          </a:bodyPr>
          <a:lstStyle/>
          <a:p>
            <a:r>
              <a:rPr lang="en-US" altLang="en-US" sz="1200" b="1" dirty="0">
                <a:latin typeface="Verdana" pitchFamily="-1" charset="0"/>
              </a:rPr>
              <a:t>Figure 11-10   </a:t>
            </a:r>
            <a:r>
              <a:rPr lang="en-US" altLang="en-US" sz="1200" dirty="0">
                <a:latin typeface="Verdana" pitchFamily="-1" charset="0"/>
              </a:rPr>
              <a:t>Mechanics of a simple 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cycle. (1) Part produced at preceding station and P-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attached to it is sent to the store. (2) When the part is needed at a succeeding station, a W-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is sent to the store to withdraw the part. (3) At the store, the P-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is removed from the part and the W-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attached to it. The P-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is then collected in a “production-ordering” box. (4) At short time intervals, the P-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is then sent to the preceding station, constituting a production order. (5) The part with the W-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goes to the succeeding station to meet the demand. (6) The W-</a:t>
            </a:r>
            <a:r>
              <a:rPr lang="en-US" altLang="en-US" sz="1200" dirty="0" err="1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 is detached from the part and collected in a “withdrawal” box. (From Hussein M. Reda, “A Review of ‘</a:t>
            </a:r>
            <a:r>
              <a:rPr lang="en-US" altLang="ja-JP" sz="1200" dirty="0">
                <a:latin typeface="Verdana" pitchFamily="-1" charset="0"/>
              </a:rPr>
              <a:t>Kanban</a:t>
            </a:r>
            <a:r>
              <a:rPr lang="en-US" altLang="en-US" sz="1200" dirty="0">
                <a:latin typeface="Verdana" pitchFamily="-1" charset="0"/>
              </a:rPr>
              <a:t>’</a:t>
            </a:r>
            <a:r>
              <a:rPr lang="en-US" altLang="ja-JP" sz="1200" dirty="0">
                <a:latin typeface="Verdana" pitchFamily="-1" charset="0"/>
              </a:rPr>
              <a:t>—the Japanese </a:t>
            </a:r>
            <a:r>
              <a:rPr lang="en-US" altLang="en-US" sz="1200" dirty="0">
                <a:latin typeface="Verdana" pitchFamily="-1" charset="0"/>
              </a:rPr>
              <a:t>‘</a:t>
            </a:r>
            <a:r>
              <a:rPr lang="en-US" altLang="ja-JP" sz="1200" dirty="0">
                <a:latin typeface="Verdana" pitchFamily="-1" charset="0"/>
              </a:rPr>
              <a:t>Just-in-Time</a:t>
            </a:r>
            <a:r>
              <a:rPr lang="en-US" altLang="en-US" sz="1200" dirty="0">
                <a:latin typeface="Verdana" pitchFamily="-1" charset="0"/>
              </a:rPr>
              <a:t>’</a:t>
            </a:r>
            <a:r>
              <a:rPr lang="en-US" altLang="ja-JP" sz="1200" dirty="0">
                <a:latin typeface="Verdana" pitchFamily="-1" charset="0"/>
              </a:rPr>
              <a:t> Production System,</a:t>
            </a:r>
            <a:r>
              <a:rPr lang="en-US" altLang="en-US" sz="1200" dirty="0">
                <a:latin typeface="Verdana" pitchFamily="-1" charset="0"/>
              </a:rPr>
              <a:t>”</a:t>
            </a:r>
            <a:r>
              <a:rPr lang="en-US" altLang="ja-JP" sz="1200" dirty="0">
                <a:latin typeface="Verdana" pitchFamily="-1" charset="0"/>
              </a:rPr>
              <a:t> </a:t>
            </a:r>
            <a:r>
              <a:rPr lang="en-US" altLang="ja-JP" sz="1200" i="1" dirty="0">
                <a:latin typeface="Verdana" pitchFamily="-1" charset="0"/>
              </a:rPr>
              <a:t>Engineering Management International</a:t>
            </a:r>
            <a:r>
              <a:rPr lang="en-US" altLang="ja-JP" sz="1200" dirty="0">
                <a:latin typeface="Verdana" pitchFamily="-1" charset="0"/>
              </a:rPr>
              <a:t>, 4, 1987, p. 146).</a:t>
            </a:r>
            <a:endParaRPr lang="en-US" altLang="en-US" sz="1200" dirty="0">
              <a:latin typeface="Verdana" pitchFamily="-1" charset="0"/>
            </a:endParaRPr>
          </a:p>
        </p:txBody>
      </p:sp>
      <p:pic>
        <p:nvPicPr>
          <p:cNvPr id="28675" name="Picture 1" descr="FG_11_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0" y="560991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Quality Engineering</a:t>
            </a:r>
          </a:p>
        </p:txBody>
      </p:sp>
    </p:spTree>
    <p:extLst>
      <p:ext uri="{BB962C8B-B14F-4D97-AF65-F5344CB8AC3E}">
        <p14:creationId xmlns:p14="http://schemas.microsoft.com/office/powerpoint/2010/main" val="48245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38" y="4913586"/>
            <a:ext cx="7772400" cy="12573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Malcolm Baldrige Quality Award Criteria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1148255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dirty="0"/>
              <a:t>Leadership</a:t>
            </a:r>
          </a:p>
          <a:p>
            <a:pPr eaLnBrk="1" hangingPunct="1"/>
            <a:r>
              <a:rPr lang="en-US" sz="3000" dirty="0"/>
              <a:t>Strategic Planning </a:t>
            </a:r>
          </a:p>
          <a:p>
            <a:pPr eaLnBrk="1" hangingPunct="1"/>
            <a:r>
              <a:rPr lang="en-US" sz="3000" dirty="0"/>
              <a:t>Customer and market focus </a:t>
            </a:r>
          </a:p>
          <a:p>
            <a:pPr eaLnBrk="1" hangingPunct="1"/>
            <a:r>
              <a:rPr lang="en-US" sz="3000" dirty="0"/>
              <a:t>Measurement, analysis, and   knowledge management </a:t>
            </a:r>
          </a:p>
          <a:p>
            <a:pPr eaLnBrk="1" hangingPunct="1"/>
            <a:r>
              <a:rPr lang="en-US" sz="3000" dirty="0"/>
              <a:t>Human resource focus </a:t>
            </a:r>
          </a:p>
          <a:p>
            <a:pPr eaLnBrk="1" hangingPunct="1"/>
            <a:r>
              <a:rPr lang="en-US" sz="3000" dirty="0"/>
              <a:t>Process management </a:t>
            </a:r>
          </a:p>
          <a:p>
            <a:pPr eaLnBrk="1" hangingPunct="1"/>
            <a:r>
              <a:rPr lang="en-US" sz="3000" dirty="0"/>
              <a:t>Business results</a:t>
            </a:r>
            <a:endParaRPr lang="en-US" sz="2800" dirty="0"/>
          </a:p>
          <a:p>
            <a:pPr eaLnBrk="1" hangingPunct="1">
              <a:buFontTx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3988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1999" y="5559972"/>
            <a:ext cx="7551683" cy="612228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International Organization for Standardization </a:t>
            </a:r>
          </a:p>
        </p:txBody>
      </p:sp>
      <p:sp>
        <p:nvSpPr>
          <p:cNvPr id="3174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0979" y="1211318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ISO: developing highly specific standards since 1947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Generic Management Business Standards</a:t>
            </a:r>
            <a:br>
              <a:rPr lang="en-US" dirty="0"/>
            </a:br>
            <a:r>
              <a:rPr lang="en-US" i="1" dirty="0"/>
              <a:t>ISO 9000 – 1987</a:t>
            </a:r>
          </a:p>
          <a:p>
            <a:pPr lvl="1"/>
            <a:r>
              <a:rPr lang="en-US" dirty="0"/>
              <a:t>Requires an organization to create processes in all functional areas that focus on customer needs and reasonable expectation  and that validate requirements of quality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Primarily Environmental Management </a:t>
            </a:r>
            <a:br>
              <a:rPr lang="en-US" dirty="0"/>
            </a:br>
            <a:r>
              <a:rPr lang="en-US" i="1" dirty="0"/>
              <a:t>ISO 14000 – 1997</a:t>
            </a:r>
          </a:p>
        </p:txBody>
      </p:sp>
    </p:spTree>
    <p:extLst>
      <p:ext uri="{BB962C8B-B14F-4D97-AF65-F5344CB8AC3E}">
        <p14:creationId xmlns:p14="http://schemas.microsoft.com/office/powerpoint/2010/main" val="3334075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6008</TotalTime>
  <Words>1315</Words>
  <Application>Microsoft Office PowerPoint</Application>
  <PresentationFormat>On-screen Show (4:3)</PresentationFormat>
  <Paragraphs>275</Paragraphs>
  <Slides>30</Slides>
  <Notes>5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Times New Roman</vt:lpstr>
      <vt:lpstr>Verdana</vt:lpstr>
      <vt:lpstr>NewsPrint</vt:lpstr>
      <vt:lpstr>Chart</vt:lpstr>
      <vt:lpstr>Visio.Drawing.4</vt:lpstr>
      <vt:lpstr>IENG 366</vt:lpstr>
      <vt:lpstr>Production Operations</vt:lpstr>
      <vt:lpstr>Production Planning and Control Systems</vt:lpstr>
      <vt:lpstr>Figure 11-8   Schedule of production lead times for product A.</vt:lpstr>
      <vt:lpstr>Figure 11-9   Examples of kanban cards. (From Hussein M. Reda, “A Review of ‘Kanban’—the Japanese ‘Just-in-Time’ Production System,” Engineering Management International, 4, 1987, p. 146).</vt:lpstr>
      <vt:lpstr>Figure 11-10   Mechanics of a simple kanban cycle. (1) Part produced at preceding station and P-kanban attached to it is sent to the store. (2) When the part is needed at a succeeding station, a W-kanban is sent to the store to withdraw the part. (3) At the store, the P-kanban is removed from the part and the W-kanban attached to it. The P-kanban is then collected in a “production-ordering” box. (4) At short time intervals, the P-kanban is then sent to the preceding station, constituting a production order. (5) The part with the W-kanban goes to the succeeding station to meet the demand. (6) The W-kanban is detached from the part and collected in a “withdrawal” box. (From Hussein M. Reda, “A Review of ‘Kanban’—the Japanese ‘Just-in-Time’ Production System,” Engineering Management International, 4, 1987, p. 146).</vt:lpstr>
      <vt:lpstr>Quality Engineering</vt:lpstr>
      <vt:lpstr>Malcolm Baldrige Quality Award Criteria</vt:lpstr>
      <vt:lpstr>International Organization for Standardization </vt:lpstr>
      <vt:lpstr>Baldrige / ISO Difference</vt:lpstr>
      <vt:lpstr>Basic Requirements of Quality Improvement</vt:lpstr>
      <vt:lpstr>Quality:  Understanding Process Variation</vt:lpstr>
      <vt:lpstr>Quality Myth: Higher Quality  Higher Cost </vt:lpstr>
      <vt:lpstr>Very Often: Higher Quality  Lower Cost </vt:lpstr>
      <vt:lpstr>Study  finds excessive process variability responsible for  high nonconformity rate </vt:lpstr>
      <vt:lpstr>Quality Control Tools and Techniques</vt:lpstr>
      <vt:lpstr>Ishikawa’s Tools:  Histogram</vt:lpstr>
      <vt:lpstr>Ishikawa’s Tools:  Pareto Chart</vt:lpstr>
      <vt:lpstr>Ishikawa’s Tools:  Cause &amp; Effect Diagram</vt:lpstr>
      <vt:lpstr>Ishikawa’s Tools:  Defect Diagram</vt:lpstr>
      <vt:lpstr>Ishikawa’s Tools:  Check Sheet</vt:lpstr>
      <vt:lpstr>Ishikawa’s Tools:  Scatter Plot</vt:lpstr>
      <vt:lpstr>Ishikawa’s Tools:  SPC Charts</vt:lpstr>
      <vt:lpstr>Why Monitor Both Process Mean and Process Variability? </vt:lpstr>
      <vt:lpstr>Use of Ishikawa’s Tools</vt:lpstr>
      <vt:lpstr>PowerPoint Presentation</vt:lpstr>
      <vt:lpstr>Figure 12-2   X-bar control chart.</vt:lpstr>
      <vt:lpstr>Figure 12-3   Four distributions of a quality characteristic in terms of the upper and lower specification limits (USL and LSL) and specification midpoint m.</vt:lpstr>
      <vt:lpstr>Control Charts (HW 03)</vt:lpstr>
      <vt:lpstr>IENG 366  Engineering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13</dc:title>
  <dc:creator>Jensen, Dean H.</dc:creator>
  <cp:lastModifiedBy>Jensen, Dean H.</cp:lastModifiedBy>
  <cp:revision>239</cp:revision>
  <cp:lastPrinted>2017-03-27T23:25:18Z</cp:lastPrinted>
  <dcterms:created xsi:type="dcterms:W3CDTF">2017-01-11T23:00:27Z</dcterms:created>
  <dcterms:modified xsi:type="dcterms:W3CDTF">2020-04-01T21:14:38Z</dcterms:modified>
</cp:coreProperties>
</file>