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330" r:id="rId3"/>
    <p:sldId id="588" r:id="rId4"/>
    <p:sldId id="597" r:id="rId5"/>
    <p:sldId id="589" r:id="rId6"/>
    <p:sldId id="590" r:id="rId7"/>
    <p:sldId id="591" r:id="rId8"/>
    <p:sldId id="592" r:id="rId9"/>
    <p:sldId id="593" r:id="rId10"/>
    <p:sldId id="598" r:id="rId11"/>
    <p:sldId id="599" r:id="rId12"/>
    <p:sldId id="600" r:id="rId13"/>
    <p:sldId id="669" r:id="rId14"/>
    <p:sldId id="668" r:id="rId15"/>
    <p:sldId id="670" r:id="rId16"/>
    <p:sldId id="595" r:id="rId17"/>
    <p:sldId id="601" r:id="rId18"/>
    <p:sldId id="602" r:id="rId19"/>
    <p:sldId id="673" r:id="rId20"/>
    <p:sldId id="674" r:id="rId21"/>
    <p:sldId id="675" r:id="rId22"/>
    <p:sldId id="676" r:id="rId23"/>
    <p:sldId id="677" r:id="rId24"/>
    <p:sldId id="678" r:id="rId25"/>
    <p:sldId id="679" r:id="rId26"/>
    <p:sldId id="651" r:id="rId27"/>
    <p:sldId id="605" r:id="rId28"/>
    <p:sldId id="609" r:id="rId29"/>
    <p:sldId id="612" r:id="rId30"/>
    <p:sldId id="615" r:id="rId31"/>
    <p:sldId id="665" r:id="rId32"/>
    <p:sldId id="666" r:id="rId33"/>
    <p:sldId id="667" r:id="rId34"/>
    <p:sldId id="683" r:id="rId35"/>
    <p:sldId id="680" r:id="rId36"/>
    <p:sldId id="682" r:id="rId37"/>
    <p:sldId id="681" r:id="rId38"/>
    <p:sldId id="307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9900"/>
    <a:srgbClr val="B3A369"/>
    <a:srgbClr val="0482AA"/>
    <a:srgbClr val="2D8149"/>
    <a:srgbClr val="E4D490"/>
    <a:srgbClr val="AD010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DB19D-9269-4AA2-84F8-8281890233B1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C02F0-E883-4560-ADFF-862A015E1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08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5DC8C7-7B49-460F-A91F-F1C5B153DCFE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9E158-6F93-4096-843F-7F09C829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E55FA176-E8E5-41CB-8CF1-72FCD7EA2537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933ABF14-AEA8-41C8-BC0D-99DD54695A9B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58AEA3A1-3276-4AF0-9A90-0A3D16026537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A41B7F08-F3C0-4BF6-9D91-3D0D26A18C70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2560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360C0D-C7F9-4E66-B221-359C3538BB8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IENG 366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999" y="4724400"/>
            <a:ext cx="7564315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Managing Product &amp; Production Planning </a:t>
            </a:r>
          </a:p>
          <a:p>
            <a:r>
              <a:rPr lang="en-US" dirty="0" smtClean="0"/>
              <a:t>Reading</a:t>
            </a:r>
            <a:r>
              <a:rPr lang="en-US" dirty="0"/>
              <a:t>:  pp. </a:t>
            </a:r>
            <a:r>
              <a:rPr lang="en-US" dirty="0" smtClean="0"/>
              <a:t>250 </a:t>
            </a:r>
            <a:r>
              <a:rPr lang="en-US" dirty="0"/>
              <a:t>– </a:t>
            </a:r>
            <a:r>
              <a:rPr lang="en-US" dirty="0" smtClean="0"/>
              <a:t>275.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9882" y="5506107"/>
            <a:ext cx="7522779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>
                <a:latin typeface="Verdana" pitchFamily="-1" charset="0"/>
              </a:rPr>
              <a:t>Reliability</a:t>
            </a:r>
            <a:endParaRPr lang="en-US" sz="3200" dirty="0">
              <a:latin typeface="Verdana" pitchFamily="-1" charset="0"/>
            </a:endParaRPr>
          </a:p>
        </p:txBody>
      </p:sp>
      <p:pic>
        <p:nvPicPr>
          <p:cNvPr id="20483" name="Picture 1" descr="tab10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8" y="1246626"/>
            <a:ext cx="86868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3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72662" y="5507420"/>
            <a:ext cx="7693572" cy="664779"/>
          </a:xfrm>
        </p:spPr>
        <p:txBody>
          <a:bodyPr/>
          <a:lstStyle/>
          <a:p>
            <a:r>
              <a:rPr lang="en-US" altLang="en-US" sz="1000" b="1" dirty="0" smtClean="0">
                <a:latin typeface="Verdana" pitchFamily="-1" charset="0"/>
              </a:rPr>
              <a:t>Figure 10-4   </a:t>
            </a:r>
            <a:r>
              <a:rPr lang="en-US" altLang="en-US" sz="1000" dirty="0" smtClean="0">
                <a:latin typeface="Verdana" pitchFamily="-1" charset="0"/>
              </a:rPr>
              <a:t>Simple reliability models: (a) series; (b) simple parallel; (c) series in parallel; (d) parallel in series. S, switch; L, lamp; </a:t>
            </a:r>
            <a:r>
              <a:rPr lang="en-US" altLang="en-US" sz="1000" i="1" dirty="0" smtClean="0">
                <a:latin typeface="Verdana" pitchFamily="-1" charset="0"/>
              </a:rPr>
              <a:t>R</a:t>
            </a:r>
            <a:r>
              <a:rPr lang="en-US" altLang="en-US" sz="1000" i="1" baseline="-25000" dirty="0" smtClean="0">
                <a:latin typeface="Verdana" pitchFamily="-1" charset="0"/>
              </a:rPr>
              <a:t>T</a:t>
            </a:r>
            <a:r>
              <a:rPr lang="en-US" altLang="en-US" sz="1000" dirty="0" smtClean="0">
                <a:latin typeface="Verdana" pitchFamily="-1" charset="0"/>
              </a:rPr>
              <a:t>, total system reliability; dashed “boxes” indicate subsystems analyzed within [] in calculation.</a:t>
            </a:r>
          </a:p>
        </p:txBody>
      </p:sp>
      <p:pic>
        <p:nvPicPr>
          <p:cNvPr id="22531" name="Picture 1" descr="FG_10_0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05" y="385161"/>
            <a:ext cx="594995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9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61999" y="5412828"/>
            <a:ext cx="7551683" cy="7593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b="1" dirty="0">
                <a:latin typeface="Verdana" pitchFamily="-1" charset="0"/>
              </a:rPr>
              <a:t>Figure 10-5   </a:t>
            </a:r>
            <a:r>
              <a:rPr lang="en-US" sz="1800" dirty="0">
                <a:latin typeface="Verdana" pitchFamily="-1" charset="0"/>
              </a:rPr>
              <a:t>The </a:t>
            </a:r>
            <a:r>
              <a:rPr lang="en-US" sz="1800" i="1" dirty="0">
                <a:latin typeface="Verdana" pitchFamily="-1" charset="0"/>
              </a:rPr>
              <a:t>bathtub</a:t>
            </a:r>
            <a:r>
              <a:rPr lang="en-US" sz="1800" dirty="0">
                <a:latin typeface="Verdana" pitchFamily="-1" charset="0"/>
              </a:rPr>
              <a:t> curve.</a:t>
            </a:r>
          </a:p>
        </p:txBody>
      </p:sp>
      <p:pic>
        <p:nvPicPr>
          <p:cNvPr id="23555" name="Picture 1" descr="FG_10_0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6" y="852269"/>
            <a:ext cx="82296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8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528732"/>
            <a:ext cx="6781800" cy="6434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Reliability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934" y="1092200"/>
            <a:ext cx="7543800" cy="38862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Reliability </a:t>
            </a:r>
            <a:r>
              <a:rPr lang="en-US" altLang="en-US" dirty="0" smtClean="0"/>
              <a:t>is a measure of how often a system fails:</a:t>
            </a:r>
          </a:p>
          <a:p>
            <a:pPr lvl="1" eaLnBrk="1" hangingPunct="1"/>
            <a:r>
              <a:rPr lang="en-US" altLang="en-US" sz="2000" dirty="0" smtClean="0"/>
              <a:t>How long (on average) you can run it until it stops working right </a:t>
            </a:r>
          </a:p>
          <a:p>
            <a:pPr lvl="2" eaLnBrk="1" hangingPunct="1"/>
            <a:r>
              <a:rPr lang="en-US" altLang="en-US" sz="1800" b="1" i="1" dirty="0" smtClean="0"/>
              <a:t>How do you know that it’s not working right?</a:t>
            </a:r>
          </a:p>
          <a:p>
            <a:pPr lvl="2" eaLnBrk="1" hangingPunct="1"/>
            <a:endParaRPr lang="en-US" altLang="en-US" dirty="0" smtClean="0"/>
          </a:p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</a:rPr>
              <a:t>MTTF</a:t>
            </a:r>
            <a:r>
              <a:rPr lang="en-US" altLang="en-US" dirty="0" smtClean="0"/>
              <a:t> (</a:t>
            </a:r>
            <a:r>
              <a:rPr lang="en-US" altLang="en-US" dirty="0" smtClean="0">
                <a:solidFill>
                  <a:srgbClr val="C00000"/>
                </a:solidFill>
              </a:rPr>
              <a:t>M</a:t>
            </a:r>
            <a:r>
              <a:rPr lang="en-US" altLang="en-US" dirty="0" smtClean="0"/>
              <a:t>ean </a:t>
            </a:r>
            <a:r>
              <a:rPr lang="en-US" altLang="en-US" dirty="0" smtClean="0">
                <a:solidFill>
                  <a:srgbClr val="C00000"/>
                </a:solidFill>
              </a:rPr>
              <a:t>T</a:t>
            </a:r>
            <a:r>
              <a:rPr lang="en-US" altLang="en-US" dirty="0" smtClean="0"/>
              <a:t>ime </a:t>
            </a:r>
            <a:r>
              <a:rPr lang="en-US" altLang="en-US" dirty="0" smtClean="0">
                <a:solidFill>
                  <a:srgbClr val="C00000"/>
                </a:solidFill>
              </a:rPr>
              <a:t>T</a:t>
            </a:r>
            <a:r>
              <a:rPr lang="en-US" altLang="en-US" dirty="0" smtClean="0"/>
              <a:t>o </a:t>
            </a:r>
            <a:r>
              <a:rPr lang="en-US" altLang="en-US" dirty="0" smtClean="0">
                <a:solidFill>
                  <a:srgbClr val="C00000"/>
                </a:solidFill>
              </a:rPr>
              <a:t>F</a:t>
            </a:r>
            <a:r>
              <a:rPr lang="en-US" altLang="en-US" dirty="0" smtClean="0"/>
              <a:t>ailure) or</a:t>
            </a:r>
          </a:p>
          <a:p>
            <a:pPr lvl="1" eaLnBrk="1" hangingPunct="1"/>
            <a:r>
              <a:rPr lang="en-US" altLang="en-US" b="1" dirty="0" smtClean="0">
                <a:solidFill>
                  <a:srgbClr val="C00000"/>
                </a:solidFill>
              </a:rPr>
              <a:t>MTBF</a:t>
            </a:r>
            <a:r>
              <a:rPr lang="en-US" altLang="en-US" dirty="0" smtClean="0">
                <a:solidFill>
                  <a:srgbClr val="C00000"/>
                </a:solidFill>
              </a:rPr>
              <a:t> </a:t>
            </a:r>
            <a:r>
              <a:rPr lang="en-US" altLang="en-US" dirty="0" smtClean="0"/>
              <a:t>(</a:t>
            </a:r>
            <a:r>
              <a:rPr lang="en-US" altLang="en-US" dirty="0" smtClean="0">
                <a:solidFill>
                  <a:srgbClr val="C00000"/>
                </a:solidFill>
              </a:rPr>
              <a:t>M</a:t>
            </a:r>
            <a:r>
              <a:rPr lang="en-US" altLang="en-US" dirty="0" smtClean="0"/>
              <a:t>ean </a:t>
            </a:r>
            <a:r>
              <a:rPr lang="en-US" altLang="en-US" dirty="0" smtClean="0">
                <a:solidFill>
                  <a:srgbClr val="C00000"/>
                </a:solidFill>
              </a:rPr>
              <a:t>T</a:t>
            </a:r>
            <a:r>
              <a:rPr lang="en-US" altLang="en-US" dirty="0" smtClean="0"/>
              <a:t>ime </a:t>
            </a:r>
            <a:r>
              <a:rPr lang="en-US" altLang="en-US" dirty="0" smtClean="0">
                <a:solidFill>
                  <a:srgbClr val="C00000"/>
                </a:solidFill>
              </a:rPr>
              <a:t>B</a:t>
            </a:r>
            <a:r>
              <a:rPr lang="en-US" altLang="en-US" dirty="0" smtClean="0"/>
              <a:t>etween </a:t>
            </a:r>
            <a:r>
              <a:rPr lang="en-US" altLang="en-US" dirty="0" smtClean="0">
                <a:solidFill>
                  <a:srgbClr val="C00000"/>
                </a:solidFill>
              </a:rPr>
              <a:t>F</a:t>
            </a:r>
            <a:r>
              <a:rPr lang="en-US" altLang="en-US" dirty="0" smtClean="0"/>
              <a:t>ailures)</a:t>
            </a:r>
          </a:p>
        </p:txBody>
      </p:sp>
    </p:spTree>
    <p:extLst>
      <p:ext uri="{BB962C8B-B14F-4D97-AF65-F5344CB8AC3E}">
        <p14:creationId xmlns:p14="http://schemas.microsoft.com/office/powerpoint/2010/main" val="32924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4885266"/>
            <a:ext cx="7535333" cy="128693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Maintainability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168400"/>
            <a:ext cx="7543800" cy="3886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solidFill>
                  <a:schemeClr val="tx1"/>
                </a:solidFill>
              </a:rPr>
              <a:t>Maintainability </a:t>
            </a:r>
            <a:r>
              <a:rPr lang="en-US" altLang="en-US" sz="2000" i="1" dirty="0" smtClean="0"/>
              <a:t>is a measure of how long it takes to return a system to proper operation:</a:t>
            </a:r>
          </a:p>
          <a:p>
            <a:pPr eaLnBrk="1" hangingPunct="1"/>
            <a:endParaRPr lang="en-US" altLang="en-US" sz="2000" i="1" dirty="0" smtClean="0"/>
          </a:p>
          <a:p>
            <a:pPr eaLnBrk="1" hangingPunct="1"/>
            <a:r>
              <a:rPr lang="en-US" altLang="en-US" dirty="0" smtClean="0"/>
              <a:t>Sum of the times required to:</a:t>
            </a:r>
          </a:p>
          <a:p>
            <a:pPr lvl="2" eaLnBrk="1" hangingPunct="1"/>
            <a:r>
              <a:rPr lang="en-US" altLang="en-US" dirty="0" smtClean="0"/>
              <a:t>diagnose the problem</a:t>
            </a:r>
          </a:p>
          <a:p>
            <a:pPr lvl="2" eaLnBrk="1" hangingPunct="1"/>
            <a:r>
              <a:rPr lang="en-US" altLang="en-US" dirty="0" smtClean="0"/>
              <a:t>obtain repair parts / tools</a:t>
            </a:r>
          </a:p>
          <a:p>
            <a:pPr lvl="2" eaLnBrk="1" hangingPunct="1"/>
            <a:r>
              <a:rPr lang="en-US" altLang="en-US" dirty="0" smtClean="0"/>
              <a:t>repair the failed components</a:t>
            </a:r>
          </a:p>
          <a:p>
            <a:pPr lvl="2" eaLnBrk="1" hangingPunct="1"/>
            <a:r>
              <a:rPr lang="en-US" altLang="en-US" dirty="0" smtClean="0"/>
              <a:t>return the unit to operating conditions </a:t>
            </a:r>
          </a:p>
          <a:p>
            <a:pPr lvl="2" eaLnBrk="1" hangingPunct="1"/>
            <a:endParaRPr lang="en-US" altLang="en-US" dirty="0" smtClean="0"/>
          </a:p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</a:rPr>
              <a:t>MTTR</a:t>
            </a:r>
            <a:r>
              <a:rPr lang="en-US" altLang="en-US" dirty="0" smtClean="0"/>
              <a:t> (</a:t>
            </a:r>
            <a:r>
              <a:rPr lang="en-US" altLang="en-US" dirty="0" smtClean="0">
                <a:solidFill>
                  <a:srgbClr val="C00000"/>
                </a:solidFill>
              </a:rPr>
              <a:t>M</a:t>
            </a:r>
            <a:r>
              <a:rPr lang="en-US" altLang="en-US" dirty="0" smtClean="0"/>
              <a:t>ean </a:t>
            </a:r>
            <a:r>
              <a:rPr lang="en-US" altLang="en-US" dirty="0" smtClean="0">
                <a:solidFill>
                  <a:srgbClr val="C00000"/>
                </a:solidFill>
              </a:rPr>
              <a:t>T</a:t>
            </a:r>
            <a:r>
              <a:rPr lang="en-US" altLang="en-US" dirty="0" smtClean="0"/>
              <a:t>ime </a:t>
            </a:r>
            <a:r>
              <a:rPr lang="en-US" altLang="en-US" dirty="0" smtClean="0">
                <a:solidFill>
                  <a:srgbClr val="C00000"/>
                </a:solidFill>
              </a:rPr>
              <a:t>T</a:t>
            </a:r>
            <a:r>
              <a:rPr lang="en-US" altLang="en-US" dirty="0" smtClean="0"/>
              <a:t>o </a:t>
            </a:r>
            <a:r>
              <a:rPr lang="en-US" altLang="en-US" dirty="0" smtClean="0">
                <a:solidFill>
                  <a:srgbClr val="C00000"/>
                </a:solidFill>
              </a:rPr>
              <a:t>R</a:t>
            </a:r>
            <a:r>
              <a:rPr lang="en-US" altLang="en-US" dirty="0" smtClean="0"/>
              <a:t>epair)</a:t>
            </a:r>
          </a:p>
        </p:txBody>
      </p:sp>
    </p:spTree>
    <p:extLst>
      <p:ext uri="{BB962C8B-B14F-4D97-AF65-F5344CB8AC3E}">
        <p14:creationId xmlns:p14="http://schemas.microsoft.com/office/powerpoint/2010/main" val="384852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80534" y="3623733"/>
            <a:ext cx="7772400" cy="1295400"/>
            <a:chOff x="864" y="2688"/>
            <a:chExt cx="4896" cy="816"/>
          </a:xfrm>
        </p:grpSpPr>
        <p:sp>
          <p:nvSpPr>
            <p:cNvPr id="21512" name="Rectangle 5"/>
            <p:cNvSpPr>
              <a:spLocks noChangeArrowheads="1"/>
            </p:cNvSpPr>
            <p:nvPr/>
          </p:nvSpPr>
          <p:spPr bwMode="auto">
            <a:xfrm>
              <a:off x="864" y="2688"/>
              <a:ext cx="4896" cy="816"/>
            </a:xfrm>
            <a:prstGeom prst="rect">
              <a:avLst/>
            </a:prstGeom>
            <a:solidFill>
              <a:srgbClr val="CC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80"/>
                  </a:solidFill>
                </a:rPr>
                <a:t>% Availability =</a:t>
              </a:r>
              <a:r>
                <a:rPr lang="en-US" altLang="en-US">
                  <a:solidFill>
                    <a:srgbClr val="66FFFF"/>
                  </a:solidFill>
                </a:rPr>
                <a:t> 		</a:t>
              </a:r>
              <a:r>
                <a:rPr lang="en-US" altLang="en-US">
                  <a:solidFill>
                    <a:srgbClr val="A50021"/>
                  </a:solidFill>
                </a:rPr>
                <a:t>MTTF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lang="en-US" altLang="en-US">
                  <a:solidFill>
                    <a:srgbClr val="A50021"/>
                  </a:solidFill>
                </a:rPr>
                <a:t>				        MTTF + MTTR</a:t>
              </a:r>
            </a:p>
          </p:txBody>
        </p:sp>
        <p:sp>
          <p:nvSpPr>
            <p:cNvPr id="21513" name="Line 6"/>
            <p:cNvSpPr>
              <a:spLocks noChangeShapeType="1"/>
            </p:cNvSpPr>
            <p:nvPr/>
          </p:nvSpPr>
          <p:spPr bwMode="auto">
            <a:xfrm>
              <a:off x="3216" y="3024"/>
              <a:ext cx="168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5334000"/>
            <a:ext cx="7586133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Availability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18367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Availability </a:t>
            </a:r>
            <a:r>
              <a:rPr lang="en-US" altLang="en-US" dirty="0" smtClean="0"/>
              <a:t>is a function of Reliability and Maintainability:</a:t>
            </a:r>
          </a:p>
          <a:p>
            <a:pPr lvl="2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It is the percentage of time that you can count on using it for production</a:t>
            </a:r>
          </a:p>
        </p:txBody>
      </p:sp>
    </p:spTree>
    <p:extLst>
      <p:ext uri="{BB962C8B-B14F-4D97-AF65-F5344CB8AC3E}">
        <p14:creationId xmlns:p14="http://schemas.microsoft.com/office/powerpoint/2010/main" val="209895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5076496"/>
            <a:ext cx="7572703" cy="109570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Ergonomics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0979" y="872359"/>
            <a:ext cx="7543800" cy="4624551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None/>
            </a:pPr>
            <a:r>
              <a:rPr lang="en-US" sz="3300" b="1" dirty="0"/>
              <a:t>Human Factors </a:t>
            </a:r>
            <a:r>
              <a:rPr lang="en-US" sz="3300" b="1" dirty="0" smtClean="0"/>
              <a:t>Engineering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eaLnBrk="1" hangingPunct="1">
              <a:lnSpc>
                <a:spcPct val="120000"/>
              </a:lnSpc>
            </a:pPr>
            <a:r>
              <a:rPr lang="en-US" dirty="0"/>
              <a:t>Science of designing machines, products, and systems to maximize the safety, comfort, and efficiency of the people who use them </a:t>
            </a:r>
            <a:endParaRPr lang="en-US" dirty="0" smtClean="0"/>
          </a:p>
          <a:p>
            <a:pPr eaLnBrk="1" hangingPunct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One of primary goals is prevention of workplace </a:t>
            </a:r>
            <a:r>
              <a:rPr lang="en-US" dirty="0" smtClean="0"/>
              <a:t>injuries, illnesses, fatigue </a:t>
            </a:r>
            <a:r>
              <a:rPr lang="en-US" dirty="0"/>
              <a:t>and accidents</a:t>
            </a:r>
            <a:br>
              <a:rPr lang="en-US" dirty="0"/>
            </a:b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May use </a:t>
            </a:r>
            <a:r>
              <a:rPr lang="en-US" dirty="0"/>
              <a:t>simulations – replicas of workstations, aircraft, cars, </a:t>
            </a:r>
            <a:r>
              <a:rPr lang="en-US" dirty="0" smtClean="0"/>
              <a:t>trucks </a:t>
            </a:r>
            <a:r>
              <a:rPr lang="en-US" dirty="0"/>
              <a:t>– </a:t>
            </a:r>
            <a:r>
              <a:rPr lang="en-US" dirty="0" smtClean="0"/>
              <a:t>and advanced sensors to collect data: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Physiological Effort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Cognitive Effort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7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69883" y="5495597"/>
            <a:ext cx="755431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dirty="0">
                <a:latin typeface="Verdana" pitchFamily="-1" charset="0"/>
              </a:rPr>
              <a:t>Table 10-2   </a:t>
            </a:r>
            <a:r>
              <a:rPr lang="en-US" sz="2000" dirty="0">
                <a:latin typeface="Verdana" pitchFamily="-1" charset="0"/>
              </a:rPr>
              <a:t>Control Placement in Military Aircraft</a:t>
            </a:r>
          </a:p>
        </p:txBody>
      </p:sp>
      <p:pic>
        <p:nvPicPr>
          <p:cNvPr id="24579" name="Picture 1" descr="tab10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0938"/>
            <a:ext cx="86868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7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5540" y="84083"/>
            <a:ext cx="8686800" cy="6889149"/>
            <a:chOff x="134009" y="206375"/>
            <a:chExt cx="8686800" cy="6889149"/>
          </a:xfrm>
        </p:grpSpPr>
        <p:pic>
          <p:nvPicPr>
            <p:cNvPr id="5" name="Picture 2" descr="tab10_03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75" y="2983899"/>
              <a:ext cx="8656583" cy="411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7" name="Picture 1" descr="tab10_03a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09" y="206375"/>
              <a:ext cx="8686800" cy="354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40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5391806"/>
            <a:ext cx="7848600" cy="78885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Production </a:t>
            </a:r>
            <a:r>
              <a:rPr lang="en-US" sz="4000" dirty="0" smtClean="0"/>
              <a:t>Planning</a:t>
            </a:r>
            <a:endParaRPr lang="en-US" sz="4000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511" y="3605047"/>
            <a:ext cx="7543800" cy="150297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Activities </a:t>
            </a:r>
            <a:r>
              <a:rPr lang="en-US" dirty="0"/>
              <a:t>involved in </a:t>
            </a:r>
            <a:r>
              <a:rPr lang="en-US" dirty="0" smtClean="0"/>
              <a:t>estimating and predicting how the product and the production system will be designed to meet the anticipated production quantities, quality, and profitability.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4504266"/>
            <a:ext cx="7848600" cy="1676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Product Planning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060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62000" y="5749158"/>
            <a:ext cx="7478110" cy="42304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dirty="0">
                <a:latin typeface="Verdana" pitchFamily="-1" charset="0"/>
              </a:rPr>
              <a:t>Figure 11-3   </a:t>
            </a:r>
            <a:r>
              <a:rPr lang="en-US" sz="2000" dirty="0">
                <a:latin typeface="Verdana" pitchFamily="-1" charset="0"/>
              </a:rPr>
              <a:t>Economic order quantity.</a:t>
            </a:r>
          </a:p>
        </p:txBody>
      </p:sp>
      <p:pic>
        <p:nvPicPr>
          <p:cNvPr id="19459" name="Picture 1" descr="FG_11_0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5" y="385160"/>
            <a:ext cx="799465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667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1999" y="5349766"/>
            <a:ext cx="7562193" cy="82243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dirty="0">
                <a:latin typeface="Verdana" pitchFamily="-1" charset="0"/>
              </a:rPr>
              <a:t>Figure 11-4   </a:t>
            </a:r>
            <a:r>
              <a:rPr lang="en-US" sz="2000" dirty="0">
                <a:latin typeface="Verdana" pitchFamily="-1" charset="0"/>
              </a:rPr>
              <a:t>Break-even </a:t>
            </a:r>
            <a:r>
              <a:rPr lang="en-US" sz="2000" dirty="0" smtClean="0">
                <a:latin typeface="Verdana" pitchFamily="-1" charset="0"/>
              </a:rPr>
              <a:t>chart.</a:t>
            </a:r>
            <a:endParaRPr lang="en-US" sz="2000" dirty="0">
              <a:latin typeface="Verdana" pitchFamily="-1" charset="0"/>
            </a:endParaRPr>
          </a:p>
        </p:txBody>
      </p:sp>
      <p:pic>
        <p:nvPicPr>
          <p:cNvPr id="20483" name="Picture 1" descr="FG_11_0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53" y="374649"/>
            <a:ext cx="712787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1659467" y="524933"/>
            <a:ext cx="5935133" cy="43349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659467" y="3979333"/>
            <a:ext cx="5943600" cy="0"/>
          </a:xfrm>
          <a:prstGeom prst="line">
            <a:avLst/>
          </a:prstGeom>
          <a:ln w="38100">
            <a:solidFill>
              <a:srgbClr val="B3A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59467" y="1397000"/>
            <a:ext cx="5943600" cy="2582333"/>
          </a:xfrm>
          <a:prstGeom prst="line">
            <a:avLst/>
          </a:prstGeom>
          <a:ln w="38100">
            <a:solidFill>
              <a:srgbClr val="2D81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2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62000" y="5717628"/>
            <a:ext cx="7541172" cy="45457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700" b="1" dirty="0">
                <a:latin typeface="Verdana" pitchFamily="-1" charset="0"/>
              </a:rPr>
              <a:t>Figure 11-5   </a:t>
            </a:r>
            <a:r>
              <a:rPr lang="en-US" sz="1700" dirty="0">
                <a:latin typeface="Verdana" pitchFamily="-1" charset="0"/>
              </a:rPr>
              <a:t>Break-even chart showing the effect of automation.</a:t>
            </a:r>
          </a:p>
        </p:txBody>
      </p:sp>
      <p:pic>
        <p:nvPicPr>
          <p:cNvPr id="21507" name="Picture 1" descr="FG_11_0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39" y="385160"/>
            <a:ext cx="68199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803400" y="3996266"/>
            <a:ext cx="5943600" cy="0"/>
          </a:xfrm>
          <a:prstGeom prst="line">
            <a:avLst/>
          </a:prstGeom>
          <a:ln w="38100">
            <a:solidFill>
              <a:srgbClr val="B3A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803400" y="1388533"/>
            <a:ext cx="5926667" cy="2607734"/>
          </a:xfrm>
          <a:prstGeom prst="line">
            <a:avLst/>
          </a:prstGeom>
          <a:ln w="38100">
            <a:solidFill>
              <a:srgbClr val="048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803400" y="482600"/>
            <a:ext cx="5952067" cy="4394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37267" y="3335866"/>
            <a:ext cx="5943600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794934" y="1507067"/>
            <a:ext cx="6062133" cy="183726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Brace 7"/>
          <p:cNvSpPr/>
          <p:nvPr/>
        </p:nvSpPr>
        <p:spPr>
          <a:xfrm>
            <a:off x="7840133" y="3327400"/>
            <a:ext cx="194734" cy="71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7857067" y="448733"/>
            <a:ext cx="177800" cy="1041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16200000" flipV="1">
            <a:off x="4965700" y="1680633"/>
            <a:ext cx="198967" cy="5969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32868" y="1540934"/>
            <a:ext cx="72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i="1" dirty="0" smtClean="0">
                <a:latin typeface="Times" panose="02020603050405020304" pitchFamily="18" charset="0"/>
                <a:cs typeface="Times" panose="02020603050405020304" pitchFamily="18" charset="0"/>
              </a:rPr>
              <a:t>Δ</a:t>
            </a:r>
            <a:r>
              <a:rPr lang="en-US" sz="1600" i="1" dirty="0" smtClean="0">
                <a:latin typeface="Times" panose="02020603050405020304" pitchFamily="18" charset="0"/>
                <a:cs typeface="Times" panose="02020603050405020304" pitchFamily="18" charset="0"/>
              </a:rPr>
              <a:t> BE</a:t>
            </a:r>
            <a:endParaRPr lang="en-US" sz="16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67133" y="3268134"/>
            <a:ext cx="1176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" panose="02020603050405020304" pitchFamily="18" charset="0"/>
                <a:cs typeface="Times" panose="02020603050405020304" pitchFamily="18" charset="0"/>
              </a:rPr>
              <a:t>Incremental Automation Fixed Costs</a:t>
            </a:r>
            <a:endParaRPr lang="en-US" sz="16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67133" y="550334"/>
            <a:ext cx="1176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" panose="02020603050405020304" pitchFamily="18" charset="0"/>
                <a:cs typeface="Times" panose="02020603050405020304" pitchFamily="18" charset="0"/>
              </a:rPr>
              <a:t>Increased Automation Profits</a:t>
            </a:r>
            <a:endParaRPr lang="en-US" sz="16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67133" y="1549400"/>
            <a:ext cx="1176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" panose="02020603050405020304" pitchFamily="18" charset="0"/>
                <a:cs typeface="Times" panose="02020603050405020304" pitchFamily="18" charset="0"/>
              </a:rPr>
              <a:t>Lowered Automation Variable Costs</a:t>
            </a:r>
            <a:endParaRPr lang="en-US" sz="16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9" name="Arc 18"/>
          <p:cNvSpPr/>
          <p:nvPr/>
        </p:nvSpPr>
        <p:spPr>
          <a:xfrm flipV="1">
            <a:off x="7687733" y="1253067"/>
            <a:ext cx="668867" cy="668866"/>
          </a:xfrm>
          <a:prstGeom prst="arc">
            <a:avLst>
              <a:gd name="adj1" fmla="val 10845631"/>
              <a:gd name="adj2" fmla="val 16332161"/>
            </a:avLst>
          </a:prstGeom>
          <a:ln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61667" y="440267"/>
            <a:ext cx="1286933" cy="1464733"/>
          </a:xfrm>
          <a:custGeom>
            <a:avLst/>
            <a:gdLst>
              <a:gd name="connsiteX0" fmla="*/ 0 w 1270000"/>
              <a:gd name="connsiteY0" fmla="*/ 0 h 1464733"/>
              <a:gd name="connsiteX1" fmla="*/ 1270000 w 1270000"/>
              <a:gd name="connsiteY1" fmla="*/ 0 h 1464733"/>
              <a:gd name="connsiteX2" fmla="*/ 1270000 w 1270000"/>
              <a:gd name="connsiteY2" fmla="*/ 1464733 h 1464733"/>
              <a:gd name="connsiteX3" fmla="*/ 0 w 1270000"/>
              <a:gd name="connsiteY3" fmla="*/ 1464733 h 1464733"/>
              <a:gd name="connsiteX4" fmla="*/ 0 w 1270000"/>
              <a:gd name="connsiteY4" fmla="*/ 0 h 1464733"/>
              <a:gd name="connsiteX0" fmla="*/ 0 w 1270000"/>
              <a:gd name="connsiteY0" fmla="*/ 948267 h 1464733"/>
              <a:gd name="connsiteX1" fmla="*/ 1270000 w 1270000"/>
              <a:gd name="connsiteY1" fmla="*/ 0 h 1464733"/>
              <a:gd name="connsiteX2" fmla="*/ 1270000 w 1270000"/>
              <a:gd name="connsiteY2" fmla="*/ 1464733 h 1464733"/>
              <a:gd name="connsiteX3" fmla="*/ 0 w 1270000"/>
              <a:gd name="connsiteY3" fmla="*/ 1464733 h 1464733"/>
              <a:gd name="connsiteX4" fmla="*/ 0 w 1270000"/>
              <a:gd name="connsiteY4" fmla="*/ 948267 h 1464733"/>
              <a:gd name="connsiteX0" fmla="*/ 0 w 1286933"/>
              <a:gd name="connsiteY0" fmla="*/ 948267 h 1464733"/>
              <a:gd name="connsiteX1" fmla="*/ 1270000 w 1286933"/>
              <a:gd name="connsiteY1" fmla="*/ 0 h 1464733"/>
              <a:gd name="connsiteX2" fmla="*/ 1286933 w 1286933"/>
              <a:gd name="connsiteY2" fmla="*/ 1066800 h 1464733"/>
              <a:gd name="connsiteX3" fmla="*/ 0 w 1286933"/>
              <a:gd name="connsiteY3" fmla="*/ 1464733 h 1464733"/>
              <a:gd name="connsiteX4" fmla="*/ 0 w 1286933"/>
              <a:gd name="connsiteY4" fmla="*/ 948267 h 146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1464733">
                <a:moveTo>
                  <a:pt x="0" y="948267"/>
                </a:moveTo>
                <a:lnTo>
                  <a:pt x="1270000" y="0"/>
                </a:lnTo>
                <a:lnTo>
                  <a:pt x="1286933" y="1066800"/>
                </a:lnTo>
                <a:lnTo>
                  <a:pt x="0" y="1464733"/>
                </a:lnTo>
                <a:lnTo>
                  <a:pt x="0" y="94826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/>
          <p:cNvSpPr/>
          <p:nvPr/>
        </p:nvSpPr>
        <p:spPr>
          <a:xfrm>
            <a:off x="4783668" y="1921934"/>
            <a:ext cx="1786466" cy="745065"/>
          </a:xfrm>
          <a:custGeom>
            <a:avLst/>
            <a:gdLst>
              <a:gd name="connsiteX0" fmla="*/ 0 w 1270000"/>
              <a:gd name="connsiteY0" fmla="*/ 0 h 1464733"/>
              <a:gd name="connsiteX1" fmla="*/ 1270000 w 1270000"/>
              <a:gd name="connsiteY1" fmla="*/ 0 h 1464733"/>
              <a:gd name="connsiteX2" fmla="*/ 1270000 w 1270000"/>
              <a:gd name="connsiteY2" fmla="*/ 1464733 h 1464733"/>
              <a:gd name="connsiteX3" fmla="*/ 0 w 1270000"/>
              <a:gd name="connsiteY3" fmla="*/ 1464733 h 1464733"/>
              <a:gd name="connsiteX4" fmla="*/ 0 w 1270000"/>
              <a:gd name="connsiteY4" fmla="*/ 0 h 1464733"/>
              <a:gd name="connsiteX0" fmla="*/ 0 w 1270000"/>
              <a:gd name="connsiteY0" fmla="*/ 948267 h 1464733"/>
              <a:gd name="connsiteX1" fmla="*/ 1270000 w 1270000"/>
              <a:gd name="connsiteY1" fmla="*/ 0 h 1464733"/>
              <a:gd name="connsiteX2" fmla="*/ 1270000 w 1270000"/>
              <a:gd name="connsiteY2" fmla="*/ 1464733 h 1464733"/>
              <a:gd name="connsiteX3" fmla="*/ 0 w 1270000"/>
              <a:gd name="connsiteY3" fmla="*/ 1464733 h 1464733"/>
              <a:gd name="connsiteX4" fmla="*/ 0 w 1270000"/>
              <a:gd name="connsiteY4" fmla="*/ 948267 h 1464733"/>
              <a:gd name="connsiteX0" fmla="*/ 0 w 1286933"/>
              <a:gd name="connsiteY0" fmla="*/ 948267 h 1464733"/>
              <a:gd name="connsiteX1" fmla="*/ 1270000 w 1286933"/>
              <a:gd name="connsiteY1" fmla="*/ 0 h 1464733"/>
              <a:gd name="connsiteX2" fmla="*/ 1286933 w 1286933"/>
              <a:gd name="connsiteY2" fmla="*/ 1066800 h 1464733"/>
              <a:gd name="connsiteX3" fmla="*/ 0 w 1286933"/>
              <a:gd name="connsiteY3" fmla="*/ 1464733 h 1464733"/>
              <a:gd name="connsiteX4" fmla="*/ 0 w 1286933"/>
              <a:gd name="connsiteY4" fmla="*/ 948267 h 1464733"/>
              <a:gd name="connsiteX0" fmla="*/ 0 w 1786466"/>
              <a:gd name="connsiteY0" fmla="*/ 948267 h 1464733"/>
              <a:gd name="connsiteX1" fmla="*/ 1270000 w 1786466"/>
              <a:gd name="connsiteY1" fmla="*/ 0 h 1464733"/>
              <a:gd name="connsiteX2" fmla="*/ 1786466 w 1786466"/>
              <a:gd name="connsiteY2" fmla="*/ 677334 h 1464733"/>
              <a:gd name="connsiteX3" fmla="*/ 0 w 1786466"/>
              <a:gd name="connsiteY3" fmla="*/ 1464733 h 1464733"/>
              <a:gd name="connsiteX4" fmla="*/ 0 w 1786466"/>
              <a:gd name="connsiteY4" fmla="*/ 948267 h 1464733"/>
              <a:gd name="connsiteX0" fmla="*/ 0 w 1786466"/>
              <a:gd name="connsiteY0" fmla="*/ 948267 h 1422399"/>
              <a:gd name="connsiteX1" fmla="*/ 1270000 w 1786466"/>
              <a:gd name="connsiteY1" fmla="*/ 0 h 1422399"/>
              <a:gd name="connsiteX2" fmla="*/ 1786466 w 1786466"/>
              <a:gd name="connsiteY2" fmla="*/ 677334 h 1422399"/>
              <a:gd name="connsiteX3" fmla="*/ 0 w 1786466"/>
              <a:gd name="connsiteY3" fmla="*/ 1422399 h 1422399"/>
              <a:gd name="connsiteX4" fmla="*/ 0 w 1786466"/>
              <a:gd name="connsiteY4" fmla="*/ 948267 h 1422399"/>
              <a:gd name="connsiteX0" fmla="*/ 0 w 1786466"/>
              <a:gd name="connsiteY0" fmla="*/ 1422399 h 1422399"/>
              <a:gd name="connsiteX1" fmla="*/ 1270000 w 1786466"/>
              <a:gd name="connsiteY1" fmla="*/ 0 h 1422399"/>
              <a:gd name="connsiteX2" fmla="*/ 1786466 w 1786466"/>
              <a:gd name="connsiteY2" fmla="*/ 677334 h 1422399"/>
              <a:gd name="connsiteX3" fmla="*/ 0 w 1786466"/>
              <a:gd name="connsiteY3" fmla="*/ 1422399 h 1422399"/>
              <a:gd name="connsiteX0" fmla="*/ 0 w 1786466"/>
              <a:gd name="connsiteY0" fmla="*/ 745065 h 745065"/>
              <a:gd name="connsiteX1" fmla="*/ 567266 w 1786466"/>
              <a:gd name="connsiteY1" fmla="*/ 364066 h 745065"/>
              <a:gd name="connsiteX2" fmla="*/ 1786466 w 1786466"/>
              <a:gd name="connsiteY2" fmla="*/ 0 h 745065"/>
              <a:gd name="connsiteX3" fmla="*/ 0 w 1786466"/>
              <a:gd name="connsiteY3" fmla="*/ 745065 h 74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466" h="745065">
                <a:moveTo>
                  <a:pt x="0" y="745065"/>
                </a:moveTo>
                <a:lnTo>
                  <a:pt x="567266" y="364066"/>
                </a:lnTo>
                <a:lnTo>
                  <a:pt x="1786466" y="0"/>
                </a:lnTo>
                <a:lnTo>
                  <a:pt x="0" y="745065"/>
                </a:lnTo>
                <a:close/>
              </a:path>
            </a:pathLst>
          </a:cu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1999" y="5423338"/>
            <a:ext cx="7551683" cy="7488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dirty="0">
                <a:latin typeface="Verdana" pitchFamily="-1" charset="0"/>
              </a:rPr>
              <a:t>Figure 11-6   </a:t>
            </a:r>
            <a:r>
              <a:rPr lang="en-US" sz="2000" dirty="0">
                <a:latin typeface="Verdana" pitchFamily="-1" charset="0"/>
              </a:rPr>
              <a:t>A more realistic break-even chart.</a:t>
            </a:r>
          </a:p>
        </p:txBody>
      </p:sp>
      <p:pic>
        <p:nvPicPr>
          <p:cNvPr id="22531" name="Picture 1" descr="FG_11_0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4" y="385160"/>
            <a:ext cx="760095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1388533" y="762000"/>
            <a:ext cx="5985934" cy="4106333"/>
          </a:xfrm>
          <a:custGeom>
            <a:avLst/>
            <a:gdLst>
              <a:gd name="connsiteX0" fmla="*/ 0 w 5985934"/>
              <a:gd name="connsiteY0" fmla="*/ 4106333 h 4106333"/>
              <a:gd name="connsiteX1" fmla="*/ 1320800 w 5985934"/>
              <a:gd name="connsiteY1" fmla="*/ 2480733 h 4106333"/>
              <a:gd name="connsiteX2" fmla="*/ 2565400 w 5985934"/>
              <a:gd name="connsiteY2" fmla="*/ 1439333 h 4106333"/>
              <a:gd name="connsiteX3" fmla="*/ 3606800 w 5985934"/>
              <a:gd name="connsiteY3" fmla="*/ 795867 h 4106333"/>
              <a:gd name="connsiteX4" fmla="*/ 4766734 w 5985934"/>
              <a:gd name="connsiteY4" fmla="*/ 279400 h 4106333"/>
              <a:gd name="connsiteX5" fmla="*/ 5985934 w 5985934"/>
              <a:gd name="connsiteY5" fmla="*/ 0 h 4106333"/>
              <a:gd name="connsiteX6" fmla="*/ 5985934 w 5985934"/>
              <a:gd name="connsiteY6" fmla="*/ 0 h 4106333"/>
              <a:gd name="connsiteX0" fmla="*/ 0 w 5985934"/>
              <a:gd name="connsiteY0" fmla="*/ 4106333 h 4106333"/>
              <a:gd name="connsiteX1" fmla="*/ 753534 w 5985934"/>
              <a:gd name="connsiteY1" fmla="*/ 3124200 h 4106333"/>
              <a:gd name="connsiteX2" fmla="*/ 1320800 w 5985934"/>
              <a:gd name="connsiteY2" fmla="*/ 2480733 h 4106333"/>
              <a:gd name="connsiteX3" fmla="*/ 2565400 w 5985934"/>
              <a:gd name="connsiteY3" fmla="*/ 1439333 h 4106333"/>
              <a:gd name="connsiteX4" fmla="*/ 3606800 w 5985934"/>
              <a:gd name="connsiteY4" fmla="*/ 795867 h 4106333"/>
              <a:gd name="connsiteX5" fmla="*/ 4766734 w 5985934"/>
              <a:gd name="connsiteY5" fmla="*/ 279400 h 4106333"/>
              <a:gd name="connsiteX6" fmla="*/ 5985934 w 5985934"/>
              <a:gd name="connsiteY6" fmla="*/ 0 h 4106333"/>
              <a:gd name="connsiteX7" fmla="*/ 5985934 w 5985934"/>
              <a:gd name="connsiteY7" fmla="*/ 0 h 4106333"/>
              <a:gd name="connsiteX0" fmla="*/ 0 w 5985934"/>
              <a:gd name="connsiteY0" fmla="*/ 4106333 h 4106333"/>
              <a:gd name="connsiteX1" fmla="*/ 753534 w 5985934"/>
              <a:gd name="connsiteY1" fmla="*/ 3124200 h 4106333"/>
              <a:gd name="connsiteX2" fmla="*/ 1701800 w 5985934"/>
              <a:gd name="connsiteY2" fmla="*/ 2091267 h 4106333"/>
              <a:gd name="connsiteX3" fmla="*/ 2565400 w 5985934"/>
              <a:gd name="connsiteY3" fmla="*/ 1439333 h 4106333"/>
              <a:gd name="connsiteX4" fmla="*/ 3606800 w 5985934"/>
              <a:gd name="connsiteY4" fmla="*/ 795867 h 4106333"/>
              <a:gd name="connsiteX5" fmla="*/ 4766734 w 5985934"/>
              <a:gd name="connsiteY5" fmla="*/ 279400 h 4106333"/>
              <a:gd name="connsiteX6" fmla="*/ 5985934 w 5985934"/>
              <a:gd name="connsiteY6" fmla="*/ 0 h 4106333"/>
              <a:gd name="connsiteX7" fmla="*/ 5985934 w 5985934"/>
              <a:gd name="connsiteY7" fmla="*/ 0 h 4106333"/>
              <a:gd name="connsiteX0" fmla="*/ 0 w 5985934"/>
              <a:gd name="connsiteY0" fmla="*/ 4106333 h 4106333"/>
              <a:gd name="connsiteX1" fmla="*/ 753534 w 5985934"/>
              <a:gd name="connsiteY1" fmla="*/ 3124200 h 4106333"/>
              <a:gd name="connsiteX2" fmla="*/ 1701800 w 5985934"/>
              <a:gd name="connsiteY2" fmla="*/ 2091267 h 4106333"/>
              <a:gd name="connsiteX3" fmla="*/ 2565400 w 5985934"/>
              <a:gd name="connsiteY3" fmla="*/ 1439333 h 4106333"/>
              <a:gd name="connsiteX4" fmla="*/ 3606800 w 5985934"/>
              <a:gd name="connsiteY4" fmla="*/ 795867 h 4106333"/>
              <a:gd name="connsiteX5" fmla="*/ 4766734 w 5985934"/>
              <a:gd name="connsiteY5" fmla="*/ 279400 h 4106333"/>
              <a:gd name="connsiteX6" fmla="*/ 4834467 w 5985934"/>
              <a:gd name="connsiteY6" fmla="*/ 254000 h 4106333"/>
              <a:gd name="connsiteX7" fmla="*/ 5985934 w 5985934"/>
              <a:gd name="connsiteY7" fmla="*/ 0 h 4106333"/>
              <a:gd name="connsiteX8" fmla="*/ 5985934 w 5985934"/>
              <a:gd name="connsiteY8" fmla="*/ 0 h 4106333"/>
              <a:gd name="connsiteX0" fmla="*/ 0 w 5985934"/>
              <a:gd name="connsiteY0" fmla="*/ 4106333 h 4106333"/>
              <a:gd name="connsiteX1" fmla="*/ 753534 w 5985934"/>
              <a:gd name="connsiteY1" fmla="*/ 3124200 h 4106333"/>
              <a:gd name="connsiteX2" fmla="*/ 1701800 w 5985934"/>
              <a:gd name="connsiteY2" fmla="*/ 2091267 h 4106333"/>
              <a:gd name="connsiteX3" fmla="*/ 2565400 w 5985934"/>
              <a:gd name="connsiteY3" fmla="*/ 1439333 h 4106333"/>
              <a:gd name="connsiteX4" fmla="*/ 3606800 w 5985934"/>
              <a:gd name="connsiteY4" fmla="*/ 795867 h 4106333"/>
              <a:gd name="connsiteX5" fmla="*/ 4766734 w 5985934"/>
              <a:gd name="connsiteY5" fmla="*/ 279400 h 4106333"/>
              <a:gd name="connsiteX6" fmla="*/ 4834467 w 5985934"/>
              <a:gd name="connsiteY6" fmla="*/ 254000 h 4106333"/>
              <a:gd name="connsiteX7" fmla="*/ 5985934 w 5985934"/>
              <a:gd name="connsiteY7" fmla="*/ 0 h 4106333"/>
              <a:gd name="connsiteX8" fmla="*/ 5985934 w 5985934"/>
              <a:gd name="connsiteY8" fmla="*/ 0 h 4106333"/>
              <a:gd name="connsiteX0" fmla="*/ 0 w 5985934"/>
              <a:gd name="connsiteY0" fmla="*/ 4106333 h 4106333"/>
              <a:gd name="connsiteX1" fmla="*/ 753534 w 5985934"/>
              <a:gd name="connsiteY1" fmla="*/ 3124200 h 4106333"/>
              <a:gd name="connsiteX2" fmla="*/ 1701800 w 5985934"/>
              <a:gd name="connsiteY2" fmla="*/ 2091267 h 4106333"/>
              <a:gd name="connsiteX3" fmla="*/ 2565400 w 5985934"/>
              <a:gd name="connsiteY3" fmla="*/ 1439333 h 4106333"/>
              <a:gd name="connsiteX4" fmla="*/ 3606800 w 5985934"/>
              <a:gd name="connsiteY4" fmla="*/ 795867 h 4106333"/>
              <a:gd name="connsiteX5" fmla="*/ 4766734 w 5985934"/>
              <a:gd name="connsiteY5" fmla="*/ 279400 h 4106333"/>
              <a:gd name="connsiteX6" fmla="*/ 4834467 w 5985934"/>
              <a:gd name="connsiteY6" fmla="*/ 254000 h 4106333"/>
              <a:gd name="connsiteX7" fmla="*/ 5985934 w 5985934"/>
              <a:gd name="connsiteY7" fmla="*/ 0 h 4106333"/>
              <a:gd name="connsiteX8" fmla="*/ 5985934 w 5985934"/>
              <a:gd name="connsiteY8" fmla="*/ 0 h 4106333"/>
              <a:gd name="connsiteX0" fmla="*/ 0 w 5985934"/>
              <a:gd name="connsiteY0" fmla="*/ 4106333 h 4106333"/>
              <a:gd name="connsiteX1" fmla="*/ 753534 w 5985934"/>
              <a:gd name="connsiteY1" fmla="*/ 3124200 h 4106333"/>
              <a:gd name="connsiteX2" fmla="*/ 1701800 w 5985934"/>
              <a:gd name="connsiteY2" fmla="*/ 2091267 h 4106333"/>
              <a:gd name="connsiteX3" fmla="*/ 2565400 w 5985934"/>
              <a:gd name="connsiteY3" fmla="*/ 1439333 h 4106333"/>
              <a:gd name="connsiteX4" fmla="*/ 3606800 w 5985934"/>
              <a:gd name="connsiteY4" fmla="*/ 795867 h 4106333"/>
              <a:gd name="connsiteX5" fmla="*/ 4766734 w 5985934"/>
              <a:gd name="connsiteY5" fmla="*/ 279400 h 4106333"/>
              <a:gd name="connsiteX6" fmla="*/ 5037667 w 5985934"/>
              <a:gd name="connsiteY6" fmla="*/ 203200 h 4106333"/>
              <a:gd name="connsiteX7" fmla="*/ 5985934 w 5985934"/>
              <a:gd name="connsiteY7" fmla="*/ 0 h 4106333"/>
              <a:gd name="connsiteX8" fmla="*/ 5985934 w 5985934"/>
              <a:gd name="connsiteY8" fmla="*/ 0 h 4106333"/>
              <a:gd name="connsiteX0" fmla="*/ 0 w 5985934"/>
              <a:gd name="connsiteY0" fmla="*/ 4106333 h 4106333"/>
              <a:gd name="connsiteX1" fmla="*/ 753534 w 5985934"/>
              <a:gd name="connsiteY1" fmla="*/ 3124200 h 4106333"/>
              <a:gd name="connsiteX2" fmla="*/ 1701800 w 5985934"/>
              <a:gd name="connsiteY2" fmla="*/ 2091267 h 4106333"/>
              <a:gd name="connsiteX3" fmla="*/ 2565400 w 5985934"/>
              <a:gd name="connsiteY3" fmla="*/ 1439333 h 4106333"/>
              <a:gd name="connsiteX4" fmla="*/ 3606800 w 5985934"/>
              <a:gd name="connsiteY4" fmla="*/ 795867 h 4106333"/>
              <a:gd name="connsiteX5" fmla="*/ 4766734 w 5985934"/>
              <a:gd name="connsiteY5" fmla="*/ 279400 h 4106333"/>
              <a:gd name="connsiteX6" fmla="*/ 5037667 w 5985934"/>
              <a:gd name="connsiteY6" fmla="*/ 203200 h 4106333"/>
              <a:gd name="connsiteX7" fmla="*/ 5985934 w 5985934"/>
              <a:gd name="connsiteY7" fmla="*/ 0 h 4106333"/>
              <a:gd name="connsiteX8" fmla="*/ 5985934 w 5985934"/>
              <a:gd name="connsiteY8" fmla="*/ 0 h 4106333"/>
              <a:gd name="connsiteX0" fmla="*/ 0 w 5985934"/>
              <a:gd name="connsiteY0" fmla="*/ 4106333 h 4106333"/>
              <a:gd name="connsiteX1" fmla="*/ 753534 w 5985934"/>
              <a:gd name="connsiteY1" fmla="*/ 3124200 h 4106333"/>
              <a:gd name="connsiteX2" fmla="*/ 1701800 w 5985934"/>
              <a:gd name="connsiteY2" fmla="*/ 2091267 h 4106333"/>
              <a:gd name="connsiteX3" fmla="*/ 2565400 w 5985934"/>
              <a:gd name="connsiteY3" fmla="*/ 1439333 h 4106333"/>
              <a:gd name="connsiteX4" fmla="*/ 3606800 w 5985934"/>
              <a:gd name="connsiteY4" fmla="*/ 795867 h 4106333"/>
              <a:gd name="connsiteX5" fmla="*/ 4766734 w 5985934"/>
              <a:gd name="connsiteY5" fmla="*/ 279400 h 4106333"/>
              <a:gd name="connsiteX6" fmla="*/ 5985934 w 5985934"/>
              <a:gd name="connsiteY6" fmla="*/ 0 h 4106333"/>
              <a:gd name="connsiteX7" fmla="*/ 5985934 w 5985934"/>
              <a:gd name="connsiteY7" fmla="*/ 0 h 4106333"/>
              <a:gd name="connsiteX0" fmla="*/ 0 w 5985934"/>
              <a:gd name="connsiteY0" fmla="*/ 4106333 h 4106333"/>
              <a:gd name="connsiteX1" fmla="*/ 753534 w 5985934"/>
              <a:gd name="connsiteY1" fmla="*/ 3124200 h 4106333"/>
              <a:gd name="connsiteX2" fmla="*/ 1701800 w 5985934"/>
              <a:gd name="connsiteY2" fmla="*/ 2091267 h 4106333"/>
              <a:gd name="connsiteX3" fmla="*/ 2565400 w 5985934"/>
              <a:gd name="connsiteY3" fmla="*/ 1439333 h 4106333"/>
              <a:gd name="connsiteX4" fmla="*/ 3606800 w 5985934"/>
              <a:gd name="connsiteY4" fmla="*/ 795867 h 4106333"/>
              <a:gd name="connsiteX5" fmla="*/ 4766734 w 5985934"/>
              <a:gd name="connsiteY5" fmla="*/ 279400 h 4106333"/>
              <a:gd name="connsiteX6" fmla="*/ 5164667 w 5985934"/>
              <a:gd name="connsiteY6" fmla="*/ 160867 h 4106333"/>
              <a:gd name="connsiteX7" fmla="*/ 5985934 w 5985934"/>
              <a:gd name="connsiteY7" fmla="*/ 0 h 4106333"/>
              <a:gd name="connsiteX8" fmla="*/ 5985934 w 5985934"/>
              <a:gd name="connsiteY8" fmla="*/ 0 h 4106333"/>
              <a:gd name="connsiteX0" fmla="*/ 0 w 5985934"/>
              <a:gd name="connsiteY0" fmla="*/ 4106333 h 4106333"/>
              <a:gd name="connsiteX1" fmla="*/ 753534 w 5985934"/>
              <a:gd name="connsiteY1" fmla="*/ 3124200 h 4106333"/>
              <a:gd name="connsiteX2" fmla="*/ 1701800 w 5985934"/>
              <a:gd name="connsiteY2" fmla="*/ 2091267 h 4106333"/>
              <a:gd name="connsiteX3" fmla="*/ 2565400 w 5985934"/>
              <a:gd name="connsiteY3" fmla="*/ 1439333 h 4106333"/>
              <a:gd name="connsiteX4" fmla="*/ 3606800 w 5985934"/>
              <a:gd name="connsiteY4" fmla="*/ 795867 h 4106333"/>
              <a:gd name="connsiteX5" fmla="*/ 4766734 w 5985934"/>
              <a:gd name="connsiteY5" fmla="*/ 279400 h 4106333"/>
              <a:gd name="connsiteX6" fmla="*/ 5198533 w 5985934"/>
              <a:gd name="connsiteY6" fmla="*/ 135467 h 4106333"/>
              <a:gd name="connsiteX7" fmla="*/ 5985934 w 5985934"/>
              <a:gd name="connsiteY7" fmla="*/ 0 h 4106333"/>
              <a:gd name="connsiteX8" fmla="*/ 5985934 w 5985934"/>
              <a:gd name="connsiteY8" fmla="*/ 0 h 4106333"/>
              <a:gd name="connsiteX0" fmla="*/ 0 w 5985934"/>
              <a:gd name="connsiteY0" fmla="*/ 4106333 h 4106333"/>
              <a:gd name="connsiteX1" fmla="*/ 753534 w 5985934"/>
              <a:gd name="connsiteY1" fmla="*/ 3124200 h 4106333"/>
              <a:gd name="connsiteX2" fmla="*/ 1701800 w 5985934"/>
              <a:gd name="connsiteY2" fmla="*/ 2091267 h 4106333"/>
              <a:gd name="connsiteX3" fmla="*/ 2565400 w 5985934"/>
              <a:gd name="connsiteY3" fmla="*/ 1439333 h 4106333"/>
              <a:gd name="connsiteX4" fmla="*/ 3606800 w 5985934"/>
              <a:gd name="connsiteY4" fmla="*/ 795867 h 4106333"/>
              <a:gd name="connsiteX5" fmla="*/ 4766734 w 5985934"/>
              <a:gd name="connsiteY5" fmla="*/ 279400 h 4106333"/>
              <a:gd name="connsiteX6" fmla="*/ 5198533 w 5985934"/>
              <a:gd name="connsiteY6" fmla="*/ 135467 h 4106333"/>
              <a:gd name="connsiteX7" fmla="*/ 5985934 w 5985934"/>
              <a:gd name="connsiteY7" fmla="*/ 0 h 4106333"/>
              <a:gd name="connsiteX8" fmla="*/ 5985934 w 5985934"/>
              <a:gd name="connsiteY8" fmla="*/ 0 h 4106333"/>
              <a:gd name="connsiteX0" fmla="*/ 0 w 5985934"/>
              <a:gd name="connsiteY0" fmla="*/ 4106333 h 4106333"/>
              <a:gd name="connsiteX1" fmla="*/ 753534 w 5985934"/>
              <a:gd name="connsiteY1" fmla="*/ 3124200 h 4106333"/>
              <a:gd name="connsiteX2" fmla="*/ 1701800 w 5985934"/>
              <a:gd name="connsiteY2" fmla="*/ 2091267 h 4106333"/>
              <a:gd name="connsiteX3" fmla="*/ 2565400 w 5985934"/>
              <a:gd name="connsiteY3" fmla="*/ 1439333 h 4106333"/>
              <a:gd name="connsiteX4" fmla="*/ 3606800 w 5985934"/>
              <a:gd name="connsiteY4" fmla="*/ 795867 h 4106333"/>
              <a:gd name="connsiteX5" fmla="*/ 4766734 w 5985934"/>
              <a:gd name="connsiteY5" fmla="*/ 279400 h 4106333"/>
              <a:gd name="connsiteX6" fmla="*/ 5198533 w 5985934"/>
              <a:gd name="connsiteY6" fmla="*/ 135467 h 4106333"/>
              <a:gd name="connsiteX7" fmla="*/ 5985934 w 5985934"/>
              <a:gd name="connsiteY7" fmla="*/ 0 h 4106333"/>
              <a:gd name="connsiteX8" fmla="*/ 5985934 w 5985934"/>
              <a:gd name="connsiteY8" fmla="*/ 0 h 4106333"/>
              <a:gd name="connsiteX0" fmla="*/ 0 w 5985934"/>
              <a:gd name="connsiteY0" fmla="*/ 4106333 h 4106333"/>
              <a:gd name="connsiteX1" fmla="*/ 753534 w 5985934"/>
              <a:gd name="connsiteY1" fmla="*/ 3124200 h 4106333"/>
              <a:gd name="connsiteX2" fmla="*/ 1701800 w 5985934"/>
              <a:gd name="connsiteY2" fmla="*/ 2091267 h 4106333"/>
              <a:gd name="connsiteX3" fmla="*/ 2565400 w 5985934"/>
              <a:gd name="connsiteY3" fmla="*/ 1439333 h 4106333"/>
              <a:gd name="connsiteX4" fmla="*/ 3606800 w 5985934"/>
              <a:gd name="connsiteY4" fmla="*/ 795867 h 4106333"/>
              <a:gd name="connsiteX5" fmla="*/ 4766734 w 5985934"/>
              <a:gd name="connsiteY5" fmla="*/ 279400 h 4106333"/>
              <a:gd name="connsiteX6" fmla="*/ 5249333 w 5985934"/>
              <a:gd name="connsiteY6" fmla="*/ 127000 h 4106333"/>
              <a:gd name="connsiteX7" fmla="*/ 5985934 w 5985934"/>
              <a:gd name="connsiteY7" fmla="*/ 0 h 4106333"/>
              <a:gd name="connsiteX8" fmla="*/ 5985934 w 5985934"/>
              <a:gd name="connsiteY8" fmla="*/ 0 h 4106333"/>
              <a:gd name="connsiteX0" fmla="*/ 0 w 5985934"/>
              <a:gd name="connsiteY0" fmla="*/ 4106333 h 4106333"/>
              <a:gd name="connsiteX1" fmla="*/ 753534 w 5985934"/>
              <a:gd name="connsiteY1" fmla="*/ 3124200 h 4106333"/>
              <a:gd name="connsiteX2" fmla="*/ 1701800 w 5985934"/>
              <a:gd name="connsiteY2" fmla="*/ 2091267 h 4106333"/>
              <a:gd name="connsiteX3" fmla="*/ 2565400 w 5985934"/>
              <a:gd name="connsiteY3" fmla="*/ 1439333 h 4106333"/>
              <a:gd name="connsiteX4" fmla="*/ 3606800 w 5985934"/>
              <a:gd name="connsiteY4" fmla="*/ 795867 h 4106333"/>
              <a:gd name="connsiteX5" fmla="*/ 4766734 w 5985934"/>
              <a:gd name="connsiteY5" fmla="*/ 279400 h 4106333"/>
              <a:gd name="connsiteX6" fmla="*/ 5249333 w 5985934"/>
              <a:gd name="connsiteY6" fmla="*/ 127000 h 4106333"/>
              <a:gd name="connsiteX7" fmla="*/ 5985934 w 5985934"/>
              <a:gd name="connsiteY7" fmla="*/ 0 h 4106333"/>
              <a:gd name="connsiteX8" fmla="*/ 5985934 w 5985934"/>
              <a:gd name="connsiteY8" fmla="*/ 0 h 410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5934" h="4106333">
                <a:moveTo>
                  <a:pt x="0" y="4106333"/>
                </a:moveTo>
                <a:cubicBezTo>
                  <a:pt x="125589" y="3942644"/>
                  <a:pt x="533401" y="3395133"/>
                  <a:pt x="753534" y="3124200"/>
                </a:cubicBezTo>
                <a:cubicBezTo>
                  <a:pt x="973667" y="2853267"/>
                  <a:pt x="1399822" y="2372078"/>
                  <a:pt x="1701800" y="2091267"/>
                </a:cubicBezTo>
                <a:cubicBezTo>
                  <a:pt x="2003778" y="1810456"/>
                  <a:pt x="2247900" y="1655233"/>
                  <a:pt x="2565400" y="1439333"/>
                </a:cubicBezTo>
                <a:cubicBezTo>
                  <a:pt x="2882900" y="1223433"/>
                  <a:pt x="3239911" y="989189"/>
                  <a:pt x="3606800" y="795867"/>
                </a:cubicBezTo>
                <a:cubicBezTo>
                  <a:pt x="3973689" y="602545"/>
                  <a:pt x="4492979" y="390878"/>
                  <a:pt x="4766734" y="279400"/>
                </a:cubicBezTo>
                <a:cubicBezTo>
                  <a:pt x="5040490" y="167922"/>
                  <a:pt x="4952999" y="215901"/>
                  <a:pt x="5249333" y="127000"/>
                </a:cubicBezTo>
                <a:cubicBezTo>
                  <a:pt x="5545666" y="71966"/>
                  <a:pt x="5863167" y="21167"/>
                  <a:pt x="5985934" y="0"/>
                </a:cubicBezTo>
                <a:lnTo>
                  <a:pt x="5985934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397000" y="1016000"/>
            <a:ext cx="5918200" cy="2980267"/>
          </a:xfrm>
          <a:custGeom>
            <a:avLst/>
            <a:gdLst>
              <a:gd name="connsiteX0" fmla="*/ 0 w 5918200"/>
              <a:gd name="connsiteY0" fmla="*/ 2980267 h 2980267"/>
              <a:gd name="connsiteX1" fmla="*/ 465667 w 5918200"/>
              <a:gd name="connsiteY1" fmla="*/ 2633133 h 2980267"/>
              <a:gd name="connsiteX2" fmla="*/ 1109133 w 5918200"/>
              <a:gd name="connsiteY2" fmla="*/ 2159000 h 2980267"/>
              <a:gd name="connsiteX3" fmla="*/ 1794933 w 5918200"/>
              <a:gd name="connsiteY3" fmla="*/ 1786467 h 2980267"/>
              <a:gd name="connsiteX4" fmla="*/ 2633133 w 5918200"/>
              <a:gd name="connsiteY4" fmla="*/ 1388533 h 2980267"/>
              <a:gd name="connsiteX5" fmla="*/ 3302000 w 5918200"/>
              <a:gd name="connsiteY5" fmla="*/ 1134533 h 2980267"/>
              <a:gd name="connsiteX6" fmla="*/ 3285067 w 5918200"/>
              <a:gd name="connsiteY6" fmla="*/ 990600 h 2980267"/>
              <a:gd name="connsiteX7" fmla="*/ 3513667 w 5918200"/>
              <a:gd name="connsiteY7" fmla="*/ 905933 h 2980267"/>
              <a:gd name="connsiteX8" fmla="*/ 3886200 w 5918200"/>
              <a:gd name="connsiteY8" fmla="*/ 846667 h 2980267"/>
              <a:gd name="connsiteX9" fmla="*/ 4148667 w 5918200"/>
              <a:gd name="connsiteY9" fmla="*/ 812800 h 2980267"/>
              <a:gd name="connsiteX10" fmla="*/ 4588933 w 5918200"/>
              <a:gd name="connsiteY10" fmla="*/ 685800 h 2980267"/>
              <a:gd name="connsiteX11" fmla="*/ 5003800 w 5918200"/>
              <a:gd name="connsiteY11" fmla="*/ 533400 h 2980267"/>
              <a:gd name="connsiteX12" fmla="*/ 5604933 w 5918200"/>
              <a:gd name="connsiteY12" fmla="*/ 228600 h 2980267"/>
              <a:gd name="connsiteX13" fmla="*/ 5918200 w 5918200"/>
              <a:gd name="connsiteY13" fmla="*/ 0 h 2980267"/>
              <a:gd name="connsiteX0" fmla="*/ 0 w 5918200"/>
              <a:gd name="connsiteY0" fmla="*/ 2980267 h 2980267"/>
              <a:gd name="connsiteX1" fmla="*/ 465667 w 5918200"/>
              <a:gd name="connsiteY1" fmla="*/ 2633133 h 2980267"/>
              <a:gd name="connsiteX2" fmla="*/ 1109133 w 5918200"/>
              <a:gd name="connsiteY2" fmla="*/ 2159000 h 2980267"/>
              <a:gd name="connsiteX3" fmla="*/ 1794933 w 5918200"/>
              <a:gd name="connsiteY3" fmla="*/ 1786467 h 2980267"/>
              <a:gd name="connsiteX4" fmla="*/ 2633133 w 5918200"/>
              <a:gd name="connsiteY4" fmla="*/ 1388533 h 2980267"/>
              <a:gd name="connsiteX5" fmla="*/ 3158067 w 5918200"/>
              <a:gd name="connsiteY5" fmla="*/ 1185333 h 2980267"/>
              <a:gd name="connsiteX6" fmla="*/ 3302000 w 5918200"/>
              <a:gd name="connsiteY6" fmla="*/ 1134533 h 2980267"/>
              <a:gd name="connsiteX7" fmla="*/ 3285067 w 5918200"/>
              <a:gd name="connsiteY7" fmla="*/ 990600 h 2980267"/>
              <a:gd name="connsiteX8" fmla="*/ 3513667 w 5918200"/>
              <a:gd name="connsiteY8" fmla="*/ 905933 h 2980267"/>
              <a:gd name="connsiteX9" fmla="*/ 3886200 w 5918200"/>
              <a:gd name="connsiteY9" fmla="*/ 846667 h 2980267"/>
              <a:gd name="connsiteX10" fmla="*/ 4148667 w 5918200"/>
              <a:gd name="connsiteY10" fmla="*/ 812800 h 2980267"/>
              <a:gd name="connsiteX11" fmla="*/ 4588933 w 5918200"/>
              <a:gd name="connsiteY11" fmla="*/ 685800 h 2980267"/>
              <a:gd name="connsiteX12" fmla="*/ 5003800 w 5918200"/>
              <a:gd name="connsiteY12" fmla="*/ 533400 h 2980267"/>
              <a:gd name="connsiteX13" fmla="*/ 5604933 w 5918200"/>
              <a:gd name="connsiteY13" fmla="*/ 228600 h 2980267"/>
              <a:gd name="connsiteX14" fmla="*/ 5918200 w 5918200"/>
              <a:gd name="connsiteY14" fmla="*/ 0 h 2980267"/>
              <a:gd name="connsiteX0" fmla="*/ 0 w 5918200"/>
              <a:gd name="connsiteY0" fmla="*/ 2980267 h 2980267"/>
              <a:gd name="connsiteX1" fmla="*/ 465667 w 5918200"/>
              <a:gd name="connsiteY1" fmla="*/ 2633133 h 2980267"/>
              <a:gd name="connsiteX2" fmla="*/ 1109133 w 5918200"/>
              <a:gd name="connsiteY2" fmla="*/ 2159000 h 2980267"/>
              <a:gd name="connsiteX3" fmla="*/ 1794933 w 5918200"/>
              <a:gd name="connsiteY3" fmla="*/ 1786467 h 2980267"/>
              <a:gd name="connsiteX4" fmla="*/ 2633133 w 5918200"/>
              <a:gd name="connsiteY4" fmla="*/ 1388533 h 2980267"/>
              <a:gd name="connsiteX5" fmla="*/ 3158067 w 5918200"/>
              <a:gd name="connsiteY5" fmla="*/ 1185333 h 2980267"/>
              <a:gd name="connsiteX6" fmla="*/ 3302000 w 5918200"/>
              <a:gd name="connsiteY6" fmla="*/ 1134533 h 2980267"/>
              <a:gd name="connsiteX7" fmla="*/ 3285067 w 5918200"/>
              <a:gd name="connsiteY7" fmla="*/ 990600 h 2980267"/>
              <a:gd name="connsiteX8" fmla="*/ 3344333 w 5918200"/>
              <a:gd name="connsiteY8" fmla="*/ 956733 h 2980267"/>
              <a:gd name="connsiteX9" fmla="*/ 3513667 w 5918200"/>
              <a:gd name="connsiteY9" fmla="*/ 905933 h 2980267"/>
              <a:gd name="connsiteX10" fmla="*/ 3886200 w 5918200"/>
              <a:gd name="connsiteY10" fmla="*/ 846667 h 2980267"/>
              <a:gd name="connsiteX11" fmla="*/ 4148667 w 5918200"/>
              <a:gd name="connsiteY11" fmla="*/ 812800 h 2980267"/>
              <a:gd name="connsiteX12" fmla="*/ 4588933 w 5918200"/>
              <a:gd name="connsiteY12" fmla="*/ 685800 h 2980267"/>
              <a:gd name="connsiteX13" fmla="*/ 5003800 w 5918200"/>
              <a:gd name="connsiteY13" fmla="*/ 533400 h 2980267"/>
              <a:gd name="connsiteX14" fmla="*/ 5604933 w 5918200"/>
              <a:gd name="connsiteY14" fmla="*/ 228600 h 2980267"/>
              <a:gd name="connsiteX15" fmla="*/ 5918200 w 5918200"/>
              <a:gd name="connsiteY15" fmla="*/ 0 h 2980267"/>
              <a:gd name="connsiteX0" fmla="*/ 0 w 5918200"/>
              <a:gd name="connsiteY0" fmla="*/ 2980267 h 2980267"/>
              <a:gd name="connsiteX1" fmla="*/ 465667 w 5918200"/>
              <a:gd name="connsiteY1" fmla="*/ 2633133 h 2980267"/>
              <a:gd name="connsiteX2" fmla="*/ 1109133 w 5918200"/>
              <a:gd name="connsiteY2" fmla="*/ 2159000 h 2980267"/>
              <a:gd name="connsiteX3" fmla="*/ 1794933 w 5918200"/>
              <a:gd name="connsiteY3" fmla="*/ 1786467 h 2980267"/>
              <a:gd name="connsiteX4" fmla="*/ 2633133 w 5918200"/>
              <a:gd name="connsiteY4" fmla="*/ 1388533 h 2980267"/>
              <a:gd name="connsiteX5" fmla="*/ 3158067 w 5918200"/>
              <a:gd name="connsiteY5" fmla="*/ 1185333 h 2980267"/>
              <a:gd name="connsiteX6" fmla="*/ 3276600 w 5918200"/>
              <a:gd name="connsiteY6" fmla="*/ 1134533 h 2980267"/>
              <a:gd name="connsiteX7" fmla="*/ 3285067 w 5918200"/>
              <a:gd name="connsiteY7" fmla="*/ 990600 h 2980267"/>
              <a:gd name="connsiteX8" fmla="*/ 3344333 w 5918200"/>
              <a:gd name="connsiteY8" fmla="*/ 956733 h 2980267"/>
              <a:gd name="connsiteX9" fmla="*/ 3513667 w 5918200"/>
              <a:gd name="connsiteY9" fmla="*/ 905933 h 2980267"/>
              <a:gd name="connsiteX10" fmla="*/ 3886200 w 5918200"/>
              <a:gd name="connsiteY10" fmla="*/ 846667 h 2980267"/>
              <a:gd name="connsiteX11" fmla="*/ 4148667 w 5918200"/>
              <a:gd name="connsiteY11" fmla="*/ 812800 h 2980267"/>
              <a:gd name="connsiteX12" fmla="*/ 4588933 w 5918200"/>
              <a:gd name="connsiteY12" fmla="*/ 685800 h 2980267"/>
              <a:gd name="connsiteX13" fmla="*/ 5003800 w 5918200"/>
              <a:gd name="connsiteY13" fmla="*/ 533400 h 2980267"/>
              <a:gd name="connsiteX14" fmla="*/ 5604933 w 5918200"/>
              <a:gd name="connsiteY14" fmla="*/ 228600 h 2980267"/>
              <a:gd name="connsiteX15" fmla="*/ 5918200 w 5918200"/>
              <a:gd name="connsiteY15" fmla="*/ 0 h 298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18200" h="2980267">
                <a:moveTo>
                  <a:pt x="0" y="2980267"/>
                </a:moveTo>
                <a:lnTo>
                  <a:pt x="465667" y="2633133"/>
                </a:lnTo>
                <a:cubicBezTo>
                  <a:pt x="650522" y="2496255"/>
                  <a:pt x="887589" y="2300111"/>
                  <a:pt x="1109133" y="2159000"/>
                </a:cubicBezTo>
                <a:cubicBezTo>
                  <a:pt x="1330677" y="2017889"/>
                  <a:pt x="1540933" y="1914878"/>
                  <a:pt x="1794933" y="1786467"/>
                </a:cubicBezTo>
                <a:cubicBezTo>
                  <a:pt x="2048933" y="1658056"/>
                  <a:pt x="2405944" y="1488722"/>
                  <a:pt x="2633133" y="1388533"/>
                </a:cubicBezTo>
                <a:cubicBezTo>
                  <a:pt x="2860322" y="1288344"/>
                  <a:pt x="3046589" y="1227666"/>
                  <a:pt x="3158067" y="1185333"/>
                </a:cubicBezTo>
                <a:cubicBezTo>
                  <a:pt x="3269545" y="1143000"/>
                  <a:pt x="3255433" y="1166988"/>
                  <a:pt x="3276600" y="1134533"/>
                </a:cubicBezTo>
                <a:cubicBezTo>
                  <a:pt x="3297767" y="1102078"/>
                  <a:pt x="3273778" y="1020233"/>
                  <a:pt x="3285067" y="990600"/>
                </a:cubicBezTo>
                <a:cubicBezTo>
                  <a:pt x="3296356" y="960967"/>
                  <a:pt x="3306233" y="970844"/>
                  <a:pt x="3344333" y="956733"/>
                </a:cubicBezTo>
                <a:cubicBezTo>
                  <a:pt x="3382433" y="942622"/>
                  <a:pt x="3423356" y="924277"/>
                  <a:pt x="3513667" y="905933"/>
                </a:cubicBezTo>
                <a:cubicBezTo>
                  <a:pt x="3603978" y="887589"/>
                  <a:pt x="3780367" y="862189"/>
                  <a:pt x="3886200" y="846667"/>
                </a:cubicBezTo>
                <a:cubicBezTo>
                  <a:pt x="3992033" y="831145"/>
                  <a:pt x="4031545" y="839611"/>
                  <a:pt x="4148667" y="812800"/>
                </a:cubicBezTo>
                <a:cubicBezTo>
                  <a:pt x="4265789" y="785989"/>
                  <a:pt x="4446411" y="732367"/>
                  <a:pt x="4588933" y="685800"/>
                </a:cubicBezTo>
                <a:cubicBezTo>
                  <a:pt x="4731455" y="639233"/>
                  <a:pt x="4834467" y="609600"/>
                  <a:pt x="5003800" y="533400"/>
                </a:cubicBezTo>
                <a:cubicBezTo>
                  <a:pt x="5173133" y="457200"/>
                  <a:pt x="5452533" y="317500"/>
                  <a:pt x="5604933" y="228600"/>
                </a:cubicBezTo>
                <a:cubicBezTo>
                  <a:pt x="5757333" y="139700"/>
                  <a:pt x="5837766" y="69850"/>
                  <a:pt x="5918200" y="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62000" y="5665076"/>
            <a:ext cx="7593724" cy="5071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>
                <a:latin typeface="Verdana" pitchFamily="-1" charset="0"/>
              </a:rPr>
              <a:t>Figure 11-7   </a:t>
            </a:r>
            <a:r>
              <a:rPr lang="en-US" sz="2400" dirty="0">
                <a:latin typeface="Verdana" pitchFamily="-1" charset="0"/>
              </a:rPr>
              <a:t>A 90 percent learning curve.</a:t>
            </a:r>
          </a:p>
        </p:txBody>
      </p:sp>
      <p:pic>
        <p:nvPicPr>
          <p:cNvPr id="23555" name="Picture 1" descr="FG_11_0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73" y="538509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282267" y="578358"/>
                <a:ext cx="2185535" cy="774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ctr"/>
                <a:endParaRPr lang="en-US" sz="8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𝑙𝑛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𝑙𝑛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r>
                      <a:rPr lang="en-US" b="0" i="1" dirty="0" smtClean="0">
                        <a:latin typeface="Cambria Math"/>
                      </a:rPr>
                      <m:t>𝑏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𝑙𝑛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267" y="578358"/>
                <a:ext cx="2185535" cy="774379"/>
              </a:xfrm>
              <a:prstGeom prst="rect">
                <a:avLst/>
              </a:prstGeom>
              <a:blipFill rotWithShape="1">
                <a:blip r:embed="rId3"/>
                <a:stretch>
                  <a:fillRect t="-3150" b="-1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03867" y="762000"/>
            <a:ext cx="6908800" cy="1303867"/>
            <a:chOff x="1303867" y="762000"/>
            <a:chExt cx="6908800" cy="130386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303867" y="762000"/>
              <a:ext cx="1371600" cy="4402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700867" y="939800"/>
              <a:ext cx="1371600" cy="4402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080933" y="1168400"/>
              <a:ext cx="1371600" cy="4402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461001" y="1397000"/>
              <a:ext cx="1371600" cy="4402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41067" y="1625600"/>
              <a:ext cx="1371600" cy="4402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Arc 5"/>
          <p:cNvSpPr/>
          <p:nvPr/>
        </p:nvSpPr>
        <p:spPr>
          <a:xfrm>
            <a:off x="5266267" y="1202267"/>
            <a:ext cx="2192866" cy="524933"/>
          </a:xfrm>
          <a:prstGeom prst="arc">
            <a:avLst>
              <a:gd name="adj1" fmla="val 10845631"/>
              <a:gd name="adj2" fmla="val 16332161"/>
            </a:avLst>
          </a:prstGeom>
          <a:ln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4318000"/>
            <a:ext cx="756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i="1" dirty="0" smtClean="0"/>
              <a:t>If the first unit takes 1000 minutes to produce, then the second takes 900 minutes, and the fourth takes 810 minutes, … because the operator learns how to make it at a 90% rate of improvement.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i="1" dirty="0" smtClean="0"/>
              <a:t>Actual learning also has a forgetting effect when production stops (red lines), so the effect is averaged (black line).  </a:t>
            </a:r>
            <a:endParaRPr lang="en-US" sz="16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583266" y="1365756"/>
                <a:ext cx="4985431" cy="169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Solving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𝑏</m:t>
                    </m:r>
                    <m:r>
                      <a:rPr lang="en-US" sz="1600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set</m:t>
                    </m:r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𝑘</m:t>
                    </m:r>
                    <m:r>
                      <a:rPr lang="en-US" sz="1600" b="0" i="1" smtClean="0">
                        <a:latin typeface="Cambria Math"/>
                      </a:rPr>
                      <m:t>=0.90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and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𝑛</m:t>
                    </m:r>
                    <m:r>
                      <a:rPr lang="en-US" sz="1600" b="0" i="1" smtClean="0">
                        <a:latin typeface="Cambria Math"/>
                      </a:rPr>
                      <m:t>=2:</m:t>
                    </m:r>
                  </m:oMath>
                </a14:m>
                <a:endParaRPr lang="en-US" sz="1600" b="0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b="0" i="0" dirty="0" smtClean="0">
                          <a:latin typeface="Cambria Math"/>
                        </a:rPr>
                        <m:t>=</m:t>
                      </m:r>
                      <m:r>
                        <a:rPr lang="en-US" sz="1600" b="0" i="1" dirty="0" smtClean="0">
                          <a:latin typeface="Cambria Math"/>
                        </a:rPr>
                        <m:t>𝑘</m:t>
                      </m:r>
                      <m:r>
                        <a:rPr lang="en-US" sz="1600" b="0" i="1" dirty="0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16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dirty="0" smtClean="0">
                              <a:latin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160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𝑙𝑛</m:t>
                    </m:r>
                    <m:r>
                      <a:rPr lang="en-US" sz="1600" i="1" dirty="0">
                        <a:latin typeface="Cambria Math"/>
                      </a:rPr>
                      <m:t> (0.90)</m:t>
                    </m:r>
                  </m:oMath>
                </a14:m>
                <a:r>
                  <a:rPr lang="en-US" sz="1600" dirty="0" smtClean="0"/>
                  <a:t>=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𝑙𝑛</m:t>
                    </m:r>
                    <m:r>
                      <a:rPr lang="en-US" sz="1600" b="0" i="1" dirty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6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1600" b="0" i="1" dirty="0" smtClean="0">
                        <a:latin typeface="Cambria Math"/>
                      </a:rPr>
                      <m:t>−</m:t>
                    </m:r>
                    <m:r>
                      <a:rPr lang="en-US" sz="1600" b="0" i="1" dirty="0" smtClean="0">
                        <a:latin typeface="Cambria Math"/>
                      </a:rPr>
                      <m:t>𝑏</m:t>
                    </m:r>
                    <m:r>
                      <a:rPr lang="en-US" sz="1600" b="0" i="1" dirty="0" smtClean="0">
                        <a:latin typeface="Cambria Math"/>
                      </a:rPr>
                      <m:t> </m:t>
                    </m:r>
                    <m:r>
                      <a:rPr lang="en-US" sz="1600" b="0" i="1" dirty="0" smtClean="0">
                        <a:latin typeface="Cambria Math"/>
                      </a:rPr>
                      <m:t>𝑙𝑛</m:t>
                    </m:r>
                    <m:r>
                      <a:rPr lang="en-US" sz="1600" b="0" i="1" dirty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6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1600" b="0" i="1" dirty="0" smtClean="0">
                        <a:latin typeface="Cambria Math"/>
                      </a:rPr>
                      <m:t>;</m:t>
                    </m:r>
                  </m:oMath>
                </a14:m>
                <a:endParaRPr lang="en-US" sz="1600" b="0" i="1" dirty="0" smtClean="0">
                  <a:latin typeface="Cambria Math"/>
                </a:endParaRPr>
              </a:p>
              <a:p>
                <a:pPr lvl="2"/>
                <a:endParaRPr lang="en-US" sz="600" b="0" i="1" dirty="0" smtClean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</a:rPr>
                        <m:t>𝑏</m:t>
                      </m:r>
                      <m:r>
                        <a:rPr lang="en-US" sz="1600" b="0" i="1" dirty="0" smtClean="0">
                          <a:latin typeface="Cambria Math"/>
                        </a:rPr>
                        <m:t>=  </m:t>
                      </m:r>
                      <m:f>
                        <m:fPr>
                          <m:ctrlPr>
                            <a:rPr lang="en-US" sz="16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600" b="0" i="0" dirty="0" smtClean="0">
                              <a:latin typeface="Cambria Math"/>
                            </a:rPr>
                            <m:t>ln</m:t>
                          </m:r>
                          <m:r>
                            <a:rPr lang="en-US" sz="1600" b="0" i="1" dirty="0" smtClean="0">
                              <a:latin typeface="Cambria Math"/>
                            </a:rPr>
                            <m:t>⁡(0.90)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dirty="0" smtClean="0">
                              <a:latin typeface="Cambria Math"/>
                            </a:rPr>
                            <m:t>ln</m:t>
                          </m:r>
                          <m:r>
                            <a:rPr lang="en-US" sz="1600" b="0" i="1" dirty="0" smtClean="0">
                              <a:latin typeface="Cambria Math"/>
                            </a:rPr>
                            <m:t>⁡(2)</m:t>
                          </m:r>
                        </m:den>
                      </m:f>
                      <m:r>
                        <a:rPr lang="en-US" sz="1600" b="0" i="1" dirty="0" smtClean="0">
                          <a:latin typeface="Cambria Math"/>
                        </a:rPr>
                        <m:t>=0.152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266" y="1365756"/>
                <a:ext cx="4985431" cy="1691104"/>
              </a:xfrm>
              <a:prstGeom prst="rect">
                <a:avLst/>
              </a:prstGeom>
              <a:blipFill rotWithShape="1">
                <a:blip r:embed="rId4"/>
                <a:stretch>
                  <a:fillRect l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30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" descr="tab11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228600"/>
            <a:ext cx="77120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4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5391806"/>
            <a:ext cx="7848600" cy="78885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Layout Planning</a:t>
            </a:r>
            <a:endParaRPr lang="en-US" sz="4000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511" y="3605047"/>
            <a:ext cx="7543800" cy="150297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Comprises all </a:t>
            </a:r>
            <a:r>
              <a:rPr lang="en-US" dirty="0"/>
              <a:t>activities involved in selection for and transportation routes among departments, processes, work centers, machines, and service </a:t>
            </a:r>
            <a:r>
              <a:rPr lang="en-US" dirty="0" smtClean="0"/>
              <a:t>functions.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56745" y="5370786"/>
            <a:ext cx="7554310" cy="80141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Planning Manufacturing Facilities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248" y="688427"/>
            <a:ext cx="7772400" cy="4840013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en-US" b="1" dirty="0"/>
              <a:t>Area </a:t>
            </a:r>
            <a:r>
              <a:rPr lang="en-US" b="1" dirty="0" smtClean="0"/>
              <a:t>Selection</a:t>
            </a:r>
          </a:p>
          <a:p>
            <a:pPr lvl="1"/>
            <a:r>
              <a:rPr lang="en-US" sz="2000" dirty="0"/>
              <a:t>Location of markets</a:t>
            </a:r>
          </a:p>
          <a:p>
            <a:pPr lvl="1"/>
            <a:r>
              <a:rPr lang="en-US" sz="2000" dirty="0"/>
              <a:t>Location of materials</a:t>
            </a:r>
          </a:p>
          <a:p>
            <a:pPr lvl="1"/>
            <a:r>
              <a:rPr lang="en-US" sz="2000" dirty="0" smtClean="0"/>
              <a:t>Transportation </a:t>
            </a:r>
            <a:r>
              <a:rPr lang="en-US" sz="2000" dirty="0"/>
              <a:t>facilities</a:t>
            </a:r>
          </a:p>
          <a:p>
            <a:pPr lvl="1"/>
            <a:r>
              <a:rPr lang="en-US" sz="2000" dirty="0"/>
              <a:t>Labor supply</a:t>
            </a:r>
          </a:p>
          <a:p>
            <a:pPr lvl="1"/>
            <a:r>
              <a:rPr lang="en-US" sz="2000" dirty="0"/>
              <a:t>Location of other plants and warehouses</a:t>
            </a:r>
          </a:p>
          <a:p>
            <a:pPr marL="0" indent="0" eaLnBrk="1" hangingPunct="1">
              <a:buNone/>
            </a:pPr>
            <a:r>
              <a:rPr lang="en-US" b="1" dirty="0" smtClean="0"/>
              <a:t>Community Selection</a:t>
            </a:r>
          </a:p>
          <a:p>
            <a:pPr lvl="1"/>
            <a:r>
              <a:rPr lang="en-US" sz="2000" dirty="0"/>
              <a:t>Managerial preferences</a:t>
            </a:r>
          </a:p>
          <a:p>
            <a:pPr lvl="1"/>
            <a:r>
              <a:rPr lang="en-US" sz="2000" dirty="0"/>
              <a:t>Community facilities</a:t>
            </a:r>
          </a:p>
          <a:p>
            <a:pPr lvl="1"/>
            <a:r>
              <a:rPr lang="en-US" sz="2000" dirty="0"/>
              <a:t>Community attitudes</a:t>
            </a:r>
          </a:p>
          <a:p>
            <a:pPr lvl="1"/>
            <a:r>
              <a:rPr lang="en-US" sz="2000" dirty="0"/>
              <a:t>Community, government and taxation</a:t>
            </a:r>
          </a:p>
          <a:p>
            <a:pPr lvl="1"/>
            <a:r>
              <a:rPr lang="en-US" sz="2000" dirty="0"/>
              <a:t>Financial inducements</a:t>
            </a:r>
          </a:p>
          <a:p>
            <a:pPr marL="0" indent="0" eaLnBrk="1" hangingPunct="1">
              <a:buNone/>
            </a:pPr>
            <a:r>
              <a:rPr lang="en-US" b="1" dirty="0" smtClean="0"/>
              <a:t>Site Selection</a:t>
            </a:r>
          </a:p>
          <a:p>
            <a:pPr lvl="1"/>
            <a:r>
              <a:rPr lang="en-US" sz="2000" dirty="0"/>
              <a:t>Size of site</a:t>
            </a:r>
          </a:p>
          <a:p>
            <a:pPr lvl="1"/>
            <a:r>
              <a:rPr lang="en-US" sz="2000" dirty="0"/>
              <a:t>Topography</a:t>
            </a:r>
          </a:p>
          <a:p>
            <a:pPr lvl="1"/>
            <a:r>
              <a:rPr lang="en-US" sz="2000" dirty="0"/>
              <a:t>Utilities</a:t>
            </a:r>
          </a:p>
          <a:p>
            <a:pPr lvl="1"/>
            <a:r>
              <a:rPr lang="en-US" sz="2000" dirty="0"/>
              <a:t>Waste Disposal</a:t>
            </a:r>
          </a:p>
          <a:p>
            <a:pPr lvl="1"/>
            <a:r>
              <a:rPr lang="en-US" sz="2000" dirty="0"/>
              <a:t>Transportation facilities</a:t>
            </a:r>
          </a:p>
          <a:p>
            <a:pPr lvl="1"/>
            <a:r>
              <a:rPr lang="en-US" sz="2000" dirty="0"/>
              <a:t>Land costs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6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4572000"/>
            <a:ext cx="7572703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Common Errors in Facility Location Analysis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200000"/>
              </a:lnSpc>
            </a:pPr>
            <a:r>
              <a:rPr lang="en-US" dirty="0"/>
              <a:t>Labor cost miscalculations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/>
              <a:t>Inadequate labor reservoir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/>
              <a:t>Lack of distribution outlets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/>
              <a:t>Underestimated importance of taxes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/>
              <a:t>Purchasing unsuitable building</a:t>
            </a:r>
          </a:p>
        </p:txBody>
      </p:sp>
    </p:spTree>
    <p:extLst>
      <p:ext uri="{BB962C8B-B14F-4D97-AF65-F5344CB8AC3E}">
        <p14:creationId xmlns:p14="http://schemas.microsoft.com/office/powerpoint/2010/main" val="36135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4572000"/>
            <a:ext cx="7562193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Objectives of Layout Planning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738" y="903891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/>
              <a:t>Minimize materials-handling costs</a:t>
            </a:r>
          </a:p>
          <a:p>
            <a:pPr eaLnBrk="1" hangingPunct="1"/>
            <a:r>
              <a:rPr lang="en-US" dirty="0"/>
              <a:t>Reduce congestion of personnel and material</a:t>
            </a:r>
          </a:p>
          <a:p>
            <a:pPr eaLnBrk="1" hangingPunct="1"/>
            <a:r>
              <a:rPr lang="en-US" dirty="0"/>
              <a:t>Increase safety of personnel</a:t>
            </a:r>
          </a:p>
          <a:p>
            <a:pPr eaLnBrk="1" hangingPunct="1"/>
            <a:r>
              <a:rPr lang="en-US" dirty="0"/>
              <a:t>Increase labor efficiency</a:t>
            </a:r>
          </a:p>
          <a:p>
            <a:r>
              <a:rPr lang="en-US" dirty="0" smtClean="0"/>
              <a:t>Facilitate </a:t>
            </a:r>
            <a:r>
              <a:rPr lang="en-US" dirty="0"/>
              <a:t>communication and coordination</a:t>
            </a:r>
          </a:p>
          <a:p>
            <a:r>
              <a:rPr lang="en-US" dirty="0"/>
              <a:t>Provide operations flexibility</a:t>
            </a:r>
          </a:p>
          <a:p>
            <a:r>
              <a:rPr lang="en-US" dirty="0"/>
              <a:t>Improve morale</a:t>
            </a:r>
          </a:p>
          <a:p>
            <a:r>
              <a:rPr lang="en-US" dirty="0" smtClean="0"/>
              <a:t>Increase </a:t>
            </a:r>
            <a:r>
              <a:rPr lang="en-US" dirty="0"/>
              <a:t>quality of working </a:t>
            </a:r>
            <a:r>
              <a:rPr lang="en-US" dirty="0" smtClean="0"/>
              <a:t>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7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5496910"/>
            <a:ext cx="7551683" cy="67529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New Product Development  Stages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511" y="1453055"/>
            <a:ext cx="7543800" cy="3886200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3100" dirty="0"/>
              <a:t>Conceptual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3100" dirty="0"/>
              <a:t>Technical Feasibility or Concept Definition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3100" dirty="0"/>
              <a:t>Development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3100" dirty="0"/>
              <a:t>Commercial Validation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3100" dirty="0"/>
              <a:t>Production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3100" dirty="0"/>
              <a:t>Product Support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3100" dirty="0"/>
              <a:t>Disposal Stage</a:t>
            </a:r>
            <a:br>
              <a:rPr lang="en-US" sz="31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33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93683" y="5496910"/>
            <a:ext cx="7693571" cy="675290"/>
          </a:xfrm>
        </p:spPr>
        <p:txBody>
          <a:bodyPr/>
          <a:lstStyle/>
          <a:p>
            <a:r>
              <a:rPr lang="en-US" altLang="en-US" sz="1000" b="1" dirty="0" smtClean="0">
                <a:latin typeface="Verdana" pitchFamily="-1" charset="0"/>
              </a:rPr>
              <a:t>Figure 11-2   </a:t>
            </a:r>
            <a:r>
              <a:rPr lang="en-US" altLang="en-US" sz="1000" dirty="0" smtClean="0">
                <a:latin typeface="Verdana" pitchFamily="-1" charset="0"/>
              </a:rPr>
              <a:t>Schematic representations of (a) product and (b) process layouts. </a:t>
            </a:r>
            <a:br>
              <a:rPr lang="en-US" altLang="en-US" sz="1000" dirty="0" smtClean="0">
                <a:latin typeface="Verdana" pitchFamily="-1" charset="0"/>
              </a:rPr>
            </a:br>
            <a:r>
              <a:rPr lang="en-US" altLang="en-US" sz="1000" dirty="0" smtClean="0">
                <a:latin typeface="Verdana" pitchFamily="-1" charset="0"/>
              </a:rPr>
              <a:t>(From Arthur C. </a:t>
            </a:r>
            <a:r>
              <a:rPr lang="en-US" altLang="en-US" sz="1000" dirty="0" err="1" smtClean="0">
                <a:latin typeface="Verdana" pitchFamily="-1" charset="0"/>
              </a:rPr>
              <a:t>Laufer</a:t>
            </a:r>
            <a:r>
              <a:rPr lang="en-US" altLang="en-US" sz="1000" dirty="0" smtClean="0">
                <a:latin typeface="Verdana" pitchFamily="-1" charset="0"/>
              </a:rPr>
              <a:t>, </a:t>
            </a:r>
            <a:r>
              <a:rPr lang="en-US" altLang="en-US" sz="1000" i="1" dirty="0" smtClean="0">
                <a:latin typeface="Verdana" pitchFamily="-1" charset="0"/>
              </a:rPr>
              <a:t>Production and Operations Management</a:t>
            </a:r>
            <a:r>
              <a:rPr lang="en-US" altLang="en-US" sz="1000" dirty="0" smtClean="0">
                <a:latin typeface="Verdana" pitchFamily="-1" charset="0"/>
              </a:rPr>
              <a:t>, 3rd ed., South-Western Publishing </a:t>
            </a:r>
            <a:r>
              <a:rPr lang="fi-FI" altLang="en-US" sz="1000" dirty="0" smtClean="0">
                <a:latin typeface="Verdana" pitchFamily="-1" charset="0"/>
              </a:rPr>
              <a:t>Company, Cincinnati, OH, 1984, pp. 232–233).</a:t>
            </a:r>
            <a:endParaRPr lang="en-US" altLang="en-US" sz="1000" dirty="0" smtClean="0">
              <a:latin typeface="Verdana" pitchFamily="-1" charset="0"/>
            </a:endParaRPr>
          </a:p>
        </p:txBody>
      </p:sp>
      <p:pic>
        <p:nvPicPr>
          <p:cNvPr id="18435" name="Picture 1" descr="FG_11_0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73" y="332609"/>
            <a:ext cx="415925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01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545666"/>
            <a:ext cx="7594600" cy="62653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Facilities Planning:  Job Shop Layout</a:t>
            </a:r>
          </a:p>
        </p:txBody>
      </p:sp>
      <p:grpSp>
        <p:nvGrpSpPr>
          <p:cNvPr id="21510" name="Group 39"/>
          <p:cNvGrpSpPr>
            <a:grpSpLocks/>
          </p:cNvGrpSpPr>
          <p:nvPr/>
        </p:nvGrpSpPr>
        <p:grpSpPr bwMode="auto">
          <a:xfrm>
            <a:off x="1456267" y="423333"/>
            <a:ext cx="6019800" cy="4724400"/>
            <a:chOff x="960" y="1008"/>
            <a:chExt cx="3792" cy="2976"/>
          </a:xfrm>
        </p:grpSpPr>
        <p:sp>
          <p:nvSpPr>
            <p:cNvPr id="21527" name="Rectangle 4"/>
            <p:cNvSpPr>
              <a:spLocks noChangeArrowheads="1"/>
            </p:cNvSpPr>
            <p:nvPr/>
          </p:nvSpPr>
          <p:spPr bwMode="auto">
            <a:xfrm>
              <a:off x="960" y="1008"/>
              <a:ext cx="3792" cy="2976"/>
            </a:xfrm>
            <a:prstGeom prst="rect">
              <a:avLst/>
            </a:prstGeom>
            <a:solidFill>
              <a:srgbClr val="CC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1528" name="Rectangle 29"/>
            <p:cNvSpPr>
              <a:spLocks noChangeArrowheads="1"/>
            </p:cNvSpPr>
            <p:nvPr/>
          </p:nvSpPr>
          <p:spPr bwMode="auto">
            <a:xfrm>
              <a:off x="2016" y="2160"/>
              <a:ext cx="768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1529" name="Rectangle 30"/>
            <p:cNvSpPr>
              <a:spLocks noChangeArrowheads="1"/>
            </p:cNvSpPr>
            <p:nvPr/>
          </p:nvSpPr>
          <p:spPr bwMode="auto">
            <a:xfrm>
              <a:off x="2064" y="2208"/>
              <a:ext cx="672" cy="480"/>
            </a:xfrm>
            <a:prstGeom prst="rect">
              <a:avLst/>
            </a:prstGeom>
            <a:solidFill>
              <a:srgbClr val="CC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1530" name="AutoShape 5"/>
            <p:cNvSpPr>
              <a:spLocks noChangeArrowheads="1"/>
            </p:cNvSpPr>
            <p:nvPr/>
          </p:nvSpPr>
          <p:spPr bwMode="auto">
            <a:xfrm>
              <a:off x="1152" y="1152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Drill</a:t>
              </a:r>
            </a:p>
          </p:txBody>
        </p:sp>
        <p:sp>
          <p:nvSpPr>
            <p:cNvPr id="21531" name="AutoShape 6"/>
            <p:cNvSpPr>
              <a:spLocks noChangeArrowheads="1"/>
            </p:cNvSpPr>
            <p:nvPr/>
          </p:nvSpPr>
          <p:spPr bwMode="auto">
            <a:xfrm>
              <a:off x="3264" y="2112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V. Mill</a:t>
              </a:r>
            </a:p>
          </p:txBody>
        </p:sp>
        <p:sp>
          <p:nvSpPr>
            <p:cNvPr id="21532" name="AutoShape 7"/>
            <p:cNvSpPr>
              <a:spLocks noChangeArrowheads="1"/>
            </p:cNvSpPr>
            <p:nvPr/>
          </p:nvSpPr>
          <p:spPr bwMode="auto">
            <a:xfrm>
              <a:off x="1152" y="3120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Lathe</a:t>
              </a:r>
            </a:p>
          </p:txBody>
        </p:sp>
        <p:sp>
          <p:nvSpPr>
            <p:cNvPr id="21533" name="AutoShape 8"/>
            <p:cNvSpPr>
              <a:spLocks noChangeArrowheads="1"/>
            </p:cNvSpPr>
            <p:nvPr/>
          </p:nvSpPr>
          <p:spPr bwMode="auto">
            <a:xfrm>
              <a:off x="3312" y="3168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L. Paint</a:t>
              </a:r>
            </a:p>
          </p:txBody>
        </p:sp>
        <p:sp>
          <p:nvSpPr>
            <p:cNvPr id="21534" name="AutoShape 9"/>
            <p:cNvSpPr>
              <a:spLocks noChangeArrowheads="1"/>
            </p:cNvSpPr>
            <p:nvPr/>
          </p:nvSpPr>
          <p:spPr bwMode="auto">
            <a:xfrm>
              <a:off x="4080" y="3120"/>
              <a:ext cx="528" cy="76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Oven</a:t>
              </a:r>
            </a:p>
          </p:txBody>
        </p:sp>
        <p:sp>
          <p:nvSpPr>
            <p:cNvPr id="21535" name="AutoShape 10"/>
            <p:cNvSpPr>
              <a:spLocks noChangeArrowheads="1"/>
            </p:cNvSpPr>
            <p:nvPr/>
          </p:nvSpPr>
          <p:spPr bwMode="auto">
            <a:xfrm>
              <a:off x="3264" y="1152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H. Mill</a:t>
              </a:r>
            </a:p>
          </p:txBody>
        </p:sp>
        <p:sp>
          <p:nvSpPr>
            <p:cNvPr id="21536" name="AutoShape 11"/>
            <p:cNvSpPr>
              <a:spLocks noChangeArrowheads="1"/>
            </p:cNvSpPr>
            <p:nvPr/>
          </p:nvSpPr>
          <p:spPr bwMode="auto">
            <a:xfrm>
              <a:off x="3312" y="3600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P. Paint</a:t>
              </a:r>
            </a:p>
          </p:txBody>
        </p:sp>
        <p:sp>
          <p:nvSpPr>
            <p:cNvPr id="21537" name="AutoShape 12"/>
            <p:cNvSpPr>
              <a:spLocks noChangeArrowheads="1"/>
            </p:cNvSpPr>
            <p:nvPr/>
          </p:nvSpPr>
          <p:spPr bwMode="auto">
            <a:xfrm>
              <a:off x="1152" y="1536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Drill</a:t>
              </a:r>
            </a:p>
          </p:txBody>
        </p:sp>
        <p:sp>
          <p:nvSpPr>
            <p:cNvPr id="21538" name="AutoShape 13"/>
            <p:cNvSpPr>
              <a:spLocks noChangeArrowheads="1"/>
            </p:cNvSpPr>
            <p:nvPr/>
          </p:nvSpPr>
          <p:spPr bwMode="auto">
            <a:xfrm>
              <a:off x="1152" y="1920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Drill</a:t>
              </a:r>
            </a:p>
          </p:txBody>
        </p:sp>
        <p:sp>
          <p:nvSpPr>
            <p:cNvPr id="21539" name="AutoShape 14"/>
            <p:cNvSpPr>
              <a:spLocks noChangeArrowheads="1"/>
            </p:cNvSpPr>
            <p:nvPr/>
          </p:nvSpPr>
          <p:spPr bwMode="auto">
            <a:xfrm>
              <a:off x="1152" y="2304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Drill</a:t>
              </a:r>
            </a:p>
          </p:txBody>
        </p:sp>
        <p:sp>
          <p:nvSpPr>
            <p:cNvPr id="21540" name="AutoShape 15"/>
            <p:cNvSpPr>
              <a:spLocks noChangeArrowheads="1"/>
            </p:cNvSpPr>
            <p:nvPr/>
          </p:nvSpPr>
          <p:spPr bwMode="auto">
            <a:xfrm>
              <a:off x="1152" y="3600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Lathe</a:t>
              </a:r>
            </a:p>
          </p:txBody>
        </p:sp>
        <p:sp>
          <p:nvSpPr>
            <p:cNvPr id="21541" name="AutoShape 16"/>
            <p:cNvSpPr>
              <a:spLocks noChangeArrowheads="1"/>
            </p:cNvSpPr>
            <p:nvPr/>
          </p:nvSpPr>
          <p:spPr bwMode="auto">
            <a:xfrm>
              <a:off x="1968" y="3600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Lathe</a:t>
              </a:r>
            </a:p>
          </p:txBody>
        </p:sp>
        <p:sp>
          <p:nvSpPr>
            <p:cNvPr id="21542" name="AutoShape 17"/>
            <p:cNvSpPr>
              <a:spLocks noChangeArrowheads="1"/>
            </p:cNvSpPr>
            <p:nvPr/>
          </p:nvSpPr>
          <p:spPr bwMode="auto">
            <a:xfrm>
              <a:off x="1968" y="3120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Lathe</a:t>
              </a:r>
            </a:p>
          </p:txBody>
        </p:sp>
        <p:sp>
          <p:nvSpPr>
            <p:cNvPr id="21543" name="AutoShape 18"/>
            <p:cNvSpPr>
              <a:spLocks noChangeArrowheads="1"/>
            </p:cNvSpPr>
            <p:nvPr/>
          </p:nvSpPr>
          <p:spPr bwMode="auto">
            <a:xfrm>
              <a:off x="4080" y="2112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V. Mill</a:t>
              </a:r>
            </a:p>
          </p:txBody>
        </p:sp>
        <p:sp>
          <p:nvSpPr>
            <p:cNvPr id="21544" name="AutoShape 19"/>
            <p:cNvSpPr>
              <a:spLocks noChangeArrowheads="1"/>
            </p:cNvSpPr>
            <p:nvPr/>
          </p:nvSpPr>
          <p:spPr bwMode="auto">
            <a:xfrm>
              <a:off x="4080" y="2544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V. Mill</a:t>
              </a:r>
            </a:p>
          </p:txBody>
        </p:sp>
        <p:sp>
          <p:nvSpPr>
            <p:cNvPr id="21545" name="AutoShape 20"/>
            <p:cNvSpPr>
              <a:spLocks noChangeArrowheads="1"/>
            </p:cNvSpPr>
            <p:nvPr/>
          </p:nvSpPr>
          <p:spPr bwMode="auto">
            <a:xfrm>
              <a:off x="3264" y="2544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V. Mill</a:t>
              </a:r>
            </a:p>
          </p:txBody>
        </p:sp>
        <p:sp>
          <p:nvSpPr>
            <p:cNvPr id="21546" name="AutoShape 21"/>
            <p:cNvSpPr>
              <a:spLocks noChangeArrowheads="1"/>
            </p:cNvSpPr>
            <p:nvPr/>
          </p:nvSpPr>
          <p:spPr bwMode="auto">
            <a:xfrm>
              <a:off x="4080" y="1584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H. Mill</a:t>
              </a:r>
            </a:p>
          </p:txBody>
        </p:sp>
        <p:sp>
          <p:nvSpPr>
            <p:cNvPr id="21547" name="AutoShape 22"/>
            <p:cNvSpPr>
              <a:spLocks noChangeArrowheads="1"/>
            </p:cNvSpPr>
            <p:nvPr/>
          </p:nvSpPr>
          <p:spPr bwMode="auto">
            <a:xfrm>
              <a:off x="4080" y="1152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H. Mill</a:t>
              </a:r>
            </a:p>
          </p:txBody>
        </p:sp>
        <p:sp>
          <p:nvSpPr>
            <p:cNvPr id="21548" name="AutoShape 23"/>
            <p:cNvSpPr>
              <a:spLocks noChangeArrowheads="1"/>
            </p:cNvSpPr>
            <p:nvPr/>
          </p:nvSpPr>
          <p:spPr bwMode="auto">
            <a:xfrm>
              <a:off x="3264" y="1584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H. Mill</a:t>
              </a:r>
            </a:p>
          </p:txBody>
        </p:sp>
        <p:sp>
          <p:nvSpPr>
            <p:cNvPr id="21549" name="AutoShape 24"/>
            <p:cNvSpPr>
              <a:spLocks noChangeArrowheads="1"/>
            </p:cNvSpPr>
            <p:nvPr/>
          </p:nvSpPr>
          <p:spPr bwMode="auto">
            <a:xfrm>
              <a:off x="2112" y="1152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Grind</a:t>
              </a:r>
            </a:p>
          </p:txBody>
        </p:sp>
        <p:sp>
          <p:nvSpPr>
            <p:cNvPr id="21550" name="AutoShape 25"/>
            <p:cNvSpPr>
              <a:spLocks noChangeArrowheads="1"/>
            </p:cNvSpPr>
            <p:nvPr/>
          </p:nvSpPr>
          <p:spPr bwMode="auto">
            <a:xfrm>
              <a:off x="2112" y="1536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Grind</a:t>
              </a:r>
            </a:p>
          </p:txBody>
        </p:sp>
        <p:sp>
          <p:nvSpPr>
            <p:cNvPr id="21551" name="AutoShape 26"/>
            <p:cNvSpPr>
              <a:spLocks noChangeArrowheads="1"/>
            </p:cNvSpPr>
            <p:nvPr/>
          </p:nvSpPr>
          <p:spPr bwMode="auto">
            <a:xfrm>
              <a:off x="2112" y="2304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CMM</a:t>
              </a:r>
            </a:p>
          </p:txBody>
        </p:sp>
        <p:sp>
          <p:nvSpPr>
            <p:cNvPr id="21552" name="Rectangle 27"/>
            <p:cNvSpPr>
              <a:spLocks noChangeArrowheads="1"/>
            </p:cNvSpPr>
            <p:nvPr/>
          </p:nvSpPr>
          <p:spPr bwMode="auto">
            <a:xfrm>
              <a:off x="3168" y="2976"/>
              <a:ext cx="59" cy="10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1553" name="Rectangle 28"/>
            <p:cNvSpPr>
              <a:spLocks noChangeArrowheads="1"/>
            </p:cNvSpPr>
            <p:nvPr/>
          </p:nvSpPr>
          <p:spPr bwMode="auto">
            <a:xfrm rot="-5400000">
              <a:off x="3936" y="2160"/>
              <a:ext cx="48" cy="15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1554" name="Text Box 31"/>
            <p:cNvSpPr txBox="1">
              <a:spLocks noChangeArrowheads="1"/>
            </p:cNvSpPr>
            <p:nvPr/>
          </p:nvSpPr>
          <p:spPr bwMode="auto">
            <a:xfrm>
              <a:off x="1008" y="2736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Receiving</a:t>
              </a:r>
            </a:p>
          </p:txBody>
        </p:sp>
        <p:sp>
          <p:nvSpPr>
            <p:cNvPr id="21555" name="Text Box 33"/>
            <p:cNvSpPr txBox="1">
              <a:spLocks noChangeArrowheads="1"/>
            </p:cNvSpPr>
            <p:nvPr/>
          </p:nvSpPr>
          <p:spPr bwMode="auto">
            <a:xfrm>
              <a:off x="2496" y="3696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Shipping</a:t>
              </a: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1608667" y="499533"/>
            <a:ext cx="5791200" cy="4572000"/>
            <a:chOff x="1056" y="1056"/>
            <a:chExt cx="3648" cy="2880"/>
          </a:xfrm>
        </p:grpSpPr>
        <p:sp>
          <p:nvSpPr>
            <p:cNvPr id="21522" name="AutoShape 34"/>
            <p:cNvSpPr>
              <a:spLocks noChangeArrowheads="1"/>
            </p:cNvSpPr>
            <p:nvPr/>
          </p:nvSpPr>
          <p:spPr bwMode="auto">
            <a:xfrm>
              <a:off x="1056" y="1104"/>
              <a:ext cx="720" cy="1536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50195"/>
              </a:srgbClr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1523" name="AutoShape 35"/>
            <p:cNvSpPr>
              <a:spLocks noChangeArrowheads="1"/>
            </p:cNvSpPr>
            <p:nvPr/>
          </p:nvSpPr>
          <p:spPr bwMode="auto">
            <a:xfrm>
              <a:off x="2016" y="1104"/>
              <a:ext cx="720" cy="768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50195"/>
              </a:srgbClr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1524" name="AutoShape 36"/>
            <p:cNvSpPr>
              <a:spLocks noChangeArrowheads="1"/>
            </p:cNvSpPr>
            <p:nvPr/>
          </p:nvSpPr>
          <p:spPr bwMode="auto">
            <a:xfrm>
              <a:off x="3168" y="1056"/>
              <a:ext cx="1536" cy="912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50195"/>
              </a:srgbClr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1525" name="AutoShape 37"/>
            <p:cNvSpPr>
              <a:spLocks noChangeArrowheads="1"/>
            </p:cNvSpPr>
            <p:nvPr/>
          </p:nvSpPr>
          <p:spPr bwMode="auto">
            <a:xfrm>
              <a:off x="3168" y="2016"/>
              <a:ext cx="1536" cy="864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50195"/>
              </a:srgbClr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1526" name="AutoShape 38"/>
            <p:cNvSpPr>
              <a:spLocks noChangeArrowheads="1"/>
            </p:cNvSpPr>
            <p:nvPr/>
          </p:nvSpPr>
          <p:spPr bwMode="auto">
            <a:xfrm>
              <a:off x="1056" y="3024"/>
              <a:ext cx="1488" cy="912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50195"/>
              </a:srgbClr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95000"/>
                <a:buFont typeface="Wingdings" pitchFamily="2" charset="2"/>
                <a:buChar char="l"/>
                <a:defRPr sz="3200" b="1">
                  <a:solidFill>
                    <a:srgbClr val="E4D490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Wingdings" pitchFamily="2" charset="2"/>
                <a:buChar char="l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95000"/>
                <a:buFont typeface="Wingdings" pitchFamily="2" charset="2"/>
                <a:buChar char="l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95000"/>
                <a:buFont typeface="Wingdings" pitchFamily="2" charset="2"/>
                <a:buChar char="l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</p:grpSp>
      <p:sp>
        <p:nvSpPr>
          <p:cNvPr id="91177" name="Line 41"/>
          <p:cNvSpPr>
            <a:spLocks noChangeShapeType="1"/>
          </p:cNvSpPr>
          <p:nvPr/>
        </p:nvSpPr>
        <p:spPr bwMode="auto">
          <a:xfrm>
            <a:off x="2142067" y="3318933"/>
            <a:ext cx="990600" cy="12192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1179" name="Line 43"/>
          <p:cNvSpPr>
            <a:spLocks noChangeShapeType="1"/>
          </p:cNvSpPr>
          <p:nvPr/>
        </p:nvSpPr>
        <p:spPr bwMode="auto">
          <a:xfrm flipH="1" flipV="1">
            <a:off x="2446867" y="1642533"/>
            <a:ext cx="990600" cy="28956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1180" name="Line 44"/>
          <p:cNvSpPr>
            <a:spLocks noChangeShapeType="1"/>
          </p:cNvSpPr>
          <p:nvPr/>
        </p:nvSpPr>
        <p:spPr bwMode="auto">
          <a:xfrm>
            <a:off x="2599267" y="1490133"/>
            <a:ext cx="2438400" cy="8382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1181" name="Line 45"/>
          <p:cNvSpPr>
            <a:spLocks noChangeShapeType="1"/>
          </p:cNvSpPr>
          <p:nvPr/>
        </p:nvSpPr>
        <p:spPr bwMode="auto">
          <a:xfrm flipV="1">
            <a:off x="5571067" y="1109133"/>
            <a:ext cx="914400" cy="10668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1182" name="Line 46"/>
          <p:cNvSpPr>
            <a:spLocks noChangeShapeType="1"/>
          </p:cNvSpPr>
          <p:nvPr/>
        </p:nvSpPr>
        <p:spPr bwMode="auto">
          <a:xfrm flipH="1">
            <a:off x="2599267" y="880533"/>
            <a:ext cx="3810000" cy="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1183" name="Line 47"/>
          <p:cNvSpPr>
            <a:spLocks noChangeShapeType="1"/>
          </p:cNvSpPr>
          <p:nvPr/>
        </p:nvSpPr>
        <p:spPr bwMode="auto">
          <a:xfrm>
            <a:off x="2599267" y="880533"/>
            <a:ext cx="1066800" cy="3810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1184" name="Line 48"/>
          <p:cNvSpPr>
            <a:spLocks noChangeShapeType="1"/>
          </p:cNvSpPr>
          <p:nvPr/>
        </p:nvSpPr>
        <p:spPr bwMode="auto">
          <a:xfrm flipH="1">
            <a:off x="3666067" y="1718733"/>
            <a:ext cx="152400" cy="7620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1185" name="Line 49"/>
          <p:cNvSpPr>
            <a:spLocks noChangeShapeType="1"/>
          </p:cNvSpPr>
          <p:nvPr/>
        </p:nvSpPr>
        <p:spPr bwMode="auto">
          <a:xfrm>
            <a:off x="3742267" y="2937933"/>
            <a:ext cx="1447800" cy="10668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1186" name="Line 50"/>
          <p:cNvSpPr>
            <a:spLocks noChangeShapeType="1"/>
          </p:cNvSpPr>
          <p:nvPr/>
        </p:nvSpPr>
        <p:spPr bwMode="auto">
          <a:xfrm>
            <a:off x="6028267" y="4080933"/>
            <a:ext cx="381000" cy="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1187" name="Line 51"/>
          <p:cNvSpPr>
            <a:spLocks noChangeShapeType="1"/>
          </p:cNvSpPr>
          <p:nvPr/>
        </p:nvSpPr>
        <p:spPr bwMode="auto">
          <a:xfrm flipH="1">
            <a:off x="4580467" y="4461933"/>
            <a:ext cx="1828800" cy="3048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2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77" grpId="0" animBg="1"/>
      <p:bldP spid="91179" grpId="0" animBg="1"/>
      <p:bldP spid="91180" grpId="0" animBg="1"/>
      <p:bldP spid="91181" grpId="0" animBg="1"/>
      <p:bldP spid="91182" grpId="0" animBg="1"/>
      <p:bldP spid="91183" grpId="0" animBg="1"/>
      <p:bldP spid="91184" grpId="0" animBg="1"/>
      <p:bldP spid="91185" grpId="0" animBg="1"/>
      <p:bldP spid="91186" grpId="0" animBg="1"/>
      <p:bldP spid="9118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5401732"/>
            <a:ext cx="7577667" cy="77046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/>
              <a:t>Facilities Planning: Mass Production Layout</a:t>
            </a: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1532467" y="423334"/>
            <a:ext cx="6019800" cy="4724400"/>
          </a:xfrm>
          <a:prstGeom prst="rect">
            <a:avLst/>
          </a:prstGeom>
          <a:solidFill>
            <a:srgbClr val="CC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6333067" y="2099734"/>
            <a:ext cx="12192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22536" name="Rectangle 6"/>
          <p:cNvSpPr>
            <a:spLocks noChangeArrowheads="1"/>
          </p:cNvSpPr>
          <p:nvPr/>
        </p:nvSpPr>
        <p:spPr bwMode="auto">
          <a:xfrm>
            <a:off x="6409267" y="2175934"/>
            <a:ext cx="1066800" cy="762000"/>
          </a:xfrm>
          <a:prstGeom prst="rect">
            <a:avLst/>
          </a:prstGeom>
          <a:solidFill>
            <a:srgbClr val="CC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22537" name="AutoShape 7"/>
          <p:cNvSpPr>
            <a:spLocks noChangeArrowheads="1"/>
          </p:cNvSpPr>
          <p:nvPr/>
        </p:nvSpPr>
        <p:spPr bwMode="auto">
          <a:xfrm>
            <a:off x="5418667" y="651934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Drill</a:t>
            </a:r>
          </a:p>
        </p:txBody>
      </p:sp>
      <p:sp>
        <p:nvSpPr>
          <p:cNvPr id="22538" name="AutoShape 8"/>
          <p:cNvSpPr>
            <a:spLocks noChangeArrowheads="1"/>
          </p:cNvSpPr>
          <p:nvPr/>
        </p:nvSpPr>
        <p:spPr bwMode="auto">
          <a:xfrm>
            <a:off x="2751667" y="651934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V. Mill</a:t>
            </a:r>
          </a:p>
        </p:txBody>
      </p:sp>
      <p:sp>
        <p:nvSpPr>
          <p:cNvPr id="22539" name="AutoShape 10"/>
          <p:cNvSpPr>
            <a:spLocks noChangeArrowheads="1"/>
          </p:cNvSpPr>
          <p:nvPr/>
        </p:nvSpPr>
        <p:spPr bwMode="auto">
          <a:xfrm>
            <a:off x="6485467" y="3166534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L. Paint</a:t>
            </a:r>
          </a:p>
        </p:txBody>
      </p:sp>
      <p:sp>
        <p:nvSpPr>
          <p:cNvPr id="22540" name="AutoShape 11"/>
          <p:cNvSpPr>
            <a:spLocks noChangeArrowheads="1"/>
          </p:cNvSpPr>
          <p:nvPr/>
        </p:nvSpPr>
        <p:spPr bwMode="auto">
          <a:xfrm>
            <a:off x="6485467" y="3852334"/>
            <a:ext cx="838200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Oven</a:t>
            </a:r>
          </a:p>
        </p:txBody>
      </p:sp>
      <p:sp>
        <p:nvSpPr>
          <p:cNvPr id="22541" name="AutoShape 16"/>
          <p:cNvSpPr>
            <a:spLocks noChangeArrowheads="1"/>
          </p:cNvSpPr>
          <p:nvPr/>
        </p:nvSpPr>
        <p:spPr bwMode="auto">
          <a:xfrm>
            <a:off x="1837267" y="1413934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Drill</a:t>
            </a:r>
          </a:p>
        </p:txBody>
      </p:sp>
      <p:sp>
        <p:nvSpPr>
          <p:cNvPr id="22542" name="AutoShape 18"/>
          <p:cNvSpPr>
            <a:spLocks noChangeArrowheads="1"/>
          </p:cNvSpPr>
          <p:nvPr/>
        </p:nvSpPr>
        <p:spPr bwMode="auto">
          <a:xfrm>
            <a:off x="1837267" y="2404534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Lathe</a:t>
            </a:r>
          </a:p>
        </p:txBody>
      </p:sp>
      <p:sp>
        <p:nvSpPr>
          <p:cNvPr id="22543" name="AutoShape 24"/>
          <p:cNvSpPr>
            <a:spLocks noChangeArrowheads="1"/>
          </p:cNvSpPr>
          <p:nvPr/>
        </p:nvSpPr>
        <p:spPr bwMode="auto">
          <a:xfrm>
            <a:off x="4047067" y="651934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H. Mill</a:t>
            </a:r>
          </a:p>
        </p:txBody>
      </p:sp>
      <p:sp>
        <p:nvSpPr>
          <p:cNvPr id="22544" name="AutoShape 26"/>
          <p:cNvSpPr>
            <a:spLocks noChangeArrowheads="1"/>
          </p:cNvSpPr>
          <p:nvPr/>
        </p:nvSpPr>
        <p:spPr bwMode="auto">
          <a:xfrm>
            <a:off x="6485467" y="1337734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Grind</a:t>
            </a:r>
          </a:p>
        </p:txBody>
      </p:sp>
      <p:sp>
        <p:nvSpPr>
          <p:cNvPr id="22545" name="AutoShape 28"/>
          <p:cNvSpPr>
            <a:spLocks noChangeArrowheads="1"/>
          </p:cNvSpPr>
          <p:nvPr/>
        </p:nvSpPr>
        <p:spPr bwMode="auto">
          <a:xfrm>
            <a:off x="6485467" y="2328334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CMM</a:t>
            </a:r>
          </a:p>
        </p:txBody>
      </p:sp>
      <p:sp>
        <p:nvSpPr>
          <p:cNvPr id="22546" name="Rectangle 29"/>
          <p:cNvSpPr>
            <a:spLocks noChangeArrowheads="1"/>
          </p:cNvSpPr>
          <p:nvPr/>
        </p:nvSpPr>
        <p:spPr bwMode="auto">
          <a:xfrm>
            <a:off x="6333067" y="3014134"/>
            <a:ext cx="76200" cy="2057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22547" name="Rectangle 30"/>
          <p:cNvSpPr>
            <a:spLocks noChangeArrowheads="1"/>
          </p:cNvSpPr>
          <p:nvPr/>
        </p:nvSpPr>
        <p:spPr bwMode="auto">
          <a:xfrm rot="-5400000">
            <a:off x="6904567" y="2366434"/>
            <a:ext cx="762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22548" name="Text Box 31"/>
          <p:cNvSpPr txBox="1">
            <a:spLocks noChangeArrowheads="1"/>
          </p:cNvSpPr>
          <p:nvPr/>
        </p:nvSpPr>
        <p:spPr bwMode="auto">
          <a:xfrm>
            <a:off x="1608667" y="3242734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Receiving</a:t>
            </a:r>
          </a:p>
        </p:txBody>
      </p:sp>
      <p:sp>
        <p:nvSpPr>
          <p:cNvPr id="22549" name="Text Box 32"/>
          <p:cNvSpPr txBox="1">
            <a:spLocks noChangeArrowheads="1"/>
          </p:cNvSpPr>
          <p:nvPr/>
        </p:nvSpPr>
        <p:spPr bwMode="auto">
          <a:xfrm>
            <a:off x="3970867" y="4766734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Shipping</a:t>
            </a:r>
          </a:p>
        </p:txBody>
      </p:sp>
      <p:sp>
        <p:nvSpPr>
          <p:cNvPr id="93223" name="Line 39"/>
          <p:cNvSpPr>
            <a:spLocks noChangeShapeType="1"/>
          </p:cNvSpPr>
          <p:nvPr/>
        </p:nvSpPr>
        <p:spPr bwMode="auto">
          <a:xfrm flipV="1">
            <a:off x="2218267" y="2861734"/>
            <a:ext cx="0" cy="5334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233" name="Line 49"/>
          <p:cNvSpPr>
            <a:spLocks noChangeShapeType="1"/>
          </p:cNvSpPr>
          <p:nvPr/>
        </p:nvSpPr>
        <p:spPr bwMode="auto">
          <a:xfrm flipV="1">
            <a:off x="2218267" y="1871134"/>
            <a:ext cx="0" cy="5334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234" name="Line 50"/>
          <p:cNvSpPr>
            <a:spLocks noChangeShapeType="1"/>
          </p:cNvSpPr>
          <p:nvPr/>
        </p:nvSpPr>
        <p:spPr bwMode="auto">
          <a:xfrm flipV="1">
            <a:off x="2294467" y="880534"/>
            <a:ext cx="457200" cy="5334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235" name="Line 51"/>
          <p:cNvSpPr>
            <a:spLocks noChangeShapeType="1"/>
          </p:cNvSpPr>
          <p:nvPr/>
        </p:nvSpPr>
        <p:spPr bwMode="auto">
          <a:xfrm flipV="1">
            <a:off x="3589867" y="880534"/>
            <a:ext cx="457200" cy="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236" name="Line 52"/>
          <p:cNvSpPr>
            <a:spLocks noChangeShapeType="1"/>
          </p:cNvSpPr>
          <p:nvPr/>
        </p:nvSpPr>
        <p:spPr bwMode="auto">
          <a:xfrm flipV="1">
            <a:off x="4885267" y="880534"/>
            <a:ext cx="533400" cy="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237" name="Line 53"/>
          <p:cNvSpPr>
            <a:spLocks noChangeShapeType="1"/>
          </p:cNvSpPr>
          <p:nvPr/>
        </p:nvSpPr>
        <p:spPr bwMode="auto">
          <a:xfrm>
            <a:off x="6256867" y="880534"/>
            <a:ext cx="609600" cy="4572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238" name="Line 54"/>
          <p:cNvSpPr>
            <a:spLocks noChangeShapeType="1"/>
          </p:cNvSpPr>
          <p:nvPr/>
        </p:nvSpPr>
        <p:spPr bwMode="auto">
          <a:xfrm>
            <a:off x="6942667" y="1794934"/>
            <a:ext cx="0" cy="5334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239" name="Line 55"/>
          <p:cNvSpPr>
            <a:spLocks noChangeShapeType="1"/>
          </p:cNvSpPr>
          <p:nvPr/>
        </p:nvSpPr>
        <p:spPr bwMode="auto">
          <a:xfrm>
            <a:off x="6942667" y="2785534"/>
            <a:ext cx="0" cy="3810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240" name="Line 56"/>
          <p:cNvSpPr>
            <a:spLocks noChangeShapeType="1"/>
          </p:cNvSpPr>
          <p:nvPr/>
        </p:nvSpPr>
        <p:spPr bwMode="auto">
          <a:xfrm>
            <a:off x="6942667" y="3623734"/>
            <a:ext cx="0" cy="3810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241" name="Line 57"/>
          <p:cNvSpPr>
            <a:spLocks noChangeShapeType="1"/>
          </p:cNvSpPr>
          <p:nvPr/>
        </p:nvSpPr>
        <p:spPr bwMode="auto">
          <a:xfrm flipH="1">
            <a:off x="4656667" y="4461934"/>
            <a:ext cx="1828800" cy="3810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23" grpId="0" animBg="1"/>
      <p:bldP spid="93233" grpId="0" animBg="1"/>
      <p:bldP spid="93234" grpId="0" animBg="1"/>
      <p:bldP spid="93235" grpId="0" animBg="1"/>
      <p:bldP spid="93236" grpId="0" animBg="1"/>
      <p:bldP spid="93237" grpId="0" animBg="1"/>
      <p:bldP spid="93238" grpId="0" animBg="1"/>
      <p:bldP spid="93239" grpId="0" animBg="1"/>
      <p:bldP spid="93240" grpId="0" animBg="1"/>
      <p:bldP spid="932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5300132"/>
            <a:ext cx="7552267" cy="8720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Facilities Planning: Group Technology Layout</a:t>
            </a:r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1625600" y="397934"/>
            <a:ext cx="6019800" cy="4724400"/>
          </a:xfrm>
          <a:prstGeom prst="rect">
            <a:avLst/>
          </a:prstGeom>
          <a:solidFill>
            <a:srgbClr val="CC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6426200" y="2074334"/>
            <a:ext cx="12192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6502400" y="2150534"/>
            <a:ext cx="1066800" cy="762000"/>
          </a:xfrm>
          <a:prstGeom prst="rect">
            <a:avLst/>
          </a:prstGeom>
          <a:solidFill>
            <a:srgbClr val="CC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23561" name="AutoShape 6"/>
          <p:cNvSpPr>
            <a:spLocks noChangeArrowheads="1"/>
          </p:cNvSpPr>
          <p:nvPr/>
        </p:nvSpPr>
        <p:spPr bwMode="auto">
          <a:xfrm>
            <a:off x="5511800" y="626534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Drill</a:t>
            </a:r>
          </a:p>
        </p:txBody>
      </p:sp>
      <p:sp>
        <p:nvSpPr>
          <p:cNvPr id="23562" name="AutoShape 7"/>
          <p:cNvSpPr>
            <a:spLocks noChangeArrowheads="1"/>
          </p:cNvSpPr>
          <p:nvPr/>
        </p:nvSpPr>
        <p:spPr bwMode="auto">
          <a:xfrm>
            <a:off x="2844800" y="626534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V. Mill</a:t>
            </a:r>
          </a:p>
        </p:txBody>
      </p:sp>
      <p:sp>
        <p:nvSpPr>
          <p:cNvPr id="23563" name="AutoShape 8"/>
          <p:cNvSpPr>
            <a:spLocks noChangeArrowheads="1"/>
          </p:cNvSpPr>
          <p:nvPr/>
        </p:nvSpPr>
        <p:spPr bwMode="auto">
          <a:xfrm>
            <a:off x="6578600" y="3141134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L. Paint</a:t>
            </a:r>
          </a:p>
        </p:txBody>
      </p:sp>
      <p:sp>
        <p:nvSpPr>
          <p:cNvPr id="23564" name="AutoShape 9"/>
          <p:cNvSpPr>
            <a:spLocks noChangeArrowheads="1"/>
          </p:cNvSpPr>
          <p:nvPr/>
        </p:nvSpPr>
        <p:spPr bwMode="auto">
          <a:xfrm>
            <a:off x="6578600" y="3826934"/>
            <a:ext cx="838200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Oven</a:t>
            </a:r>
          </a:p>
        </p:txBody>
      </p:sp>
      <p:sp>
        <p:nvSpPr>
          <p:cNvPr id="23565" name="AutoShape 10"/>
          <p:cNvSpPr>
            <a:spLocks noChangeArrowheads="1"/>
          </p:cNvSpPr>
          <p:nvPr/>
        </p:nvSpPr>
        <p:spPr bwMode="auto">
          <a:xfrm>
            <a:off x="1930400" y="1388534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Drill</a:t>
            </a:r>
          </a:p>
        </p:txBody>
      </p:sp>
      <p:sp>
        <p:nvSpPr>
          <p:cNvPr id="23566" name="AutoShape 11"/>
          <p:cNvSpPr>
            <a:spLocks noChangeArrowheads="1"/>
          </p:cNvSpPr>
          <p:nvPr/>
        </p:nvSpPr>
        <p:spPr bwMode="auto">
          <a:xfrm>
            <a:off x="1930400" y="2379134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Lathe</a:t>
            </a:r>
          </a:p>
        </p:txBody>
      </p:sp>
      <p:sp>
        <p:nvSpPr>
          <p:cNvPr id="23567" name="AutoShape 12"/>
          <p:cNvSpPr>
            <a:spLocks noChangeArrowheads="1"/>
          </p:cNvSpPr>
          <p:nvPr/>
        </p:nvSpPr>
        <p:spPr bwMode="auto">
          <a:xfrm>
            <a:off x="4140200" y="1540934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H. Mill</a:t>
            </a:r>
          </a:p>
        </p:txBody>
      </p:sp>
      <p:sp>
        <p:nvSpPr>
          <p:cNvPr id="23568" name="AutoShape 13"/>
          <p:cNvSpPr>
            <a:spLocks noChangeArrowheads="1"/>
          </p:cNvSpPr>
          <p:nvPr/>
        </p:nvSpPr>
        <p:spPr bwMode="auto">
          <a:xfrm>
            <a:off x="6578600" y="1312334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Grind</a:t>
            </a:r>
          </a:p>
        </p:txBody>
      </p:sp>
      <p:sp>
        <p:nvSpPr>
          <p:cNvPr id="23569" name="AutoShape 14"/>
          <p:cNvSpPr>
            <a:spLocks noChangeArrowheads="1"/>
          </p:cNvSpPr>
          <p:nvPr/>
        </p:nvSpPr>
        <p:spPr bwMode="auto">
          <a:xfrm>
            <a:off x="6578600" y="2302934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CMM</a:t>
            </a: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6426200" y="2988734"/>
            <a:ext cx="76200" cy="2057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 rot="-5400000">
            <a:off x="6997700" y="2341034"/>
            <a:ext cx="762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23572" name="Text Box 17"/>
          <p:cNvSpPr txBox="1">
            <a:spLocks noChangeArrowheads="1"/>
          </p:cNvSpPr>
          <p:nvPr/>
        </p:nvSpPr>
        <p:spPr bwMode="auto">
          <a:xfrm>
            <a:off x="1701800" y="3217334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Receiving</a:t>
            </a:r>
          </a:p>
        </p:txBody>
      </p:sp>
      <p:sp>
        <p:nvSpPr>
          <p:cNvPr id="23573" name="Text Box 18"/>
          <p:cNvSpPr txBox="1">
            <a:spLocks noChangeArrowheads="1"/>
          </p:cNvSpPr>
          <p:nvPr/>
        </p:nvSpPr>
        <p:spPr bwMode="auto">
          <a:xfrm>
            <a:off x="4064000" y="4741334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Shipping</a:t>
            </a:r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 flipV="1">
            <a:off x="2311400" y="2836334"/>
            <a:ext cx="0" cy="5334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 flipV="1">
            <a:off x="2311400" y="1845734"/>
            <a:ext cx="0" cy="5334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29" name="Line 21"/>
          <p:cNvSpPr>
            <a:spLocks noChangeShapeType="1"/>
          </p:cNvSpPr>
          <p:nvPr/>
        </p:nvSpPr>
        <p:spPr bwMode="auto">
          <a:xfrm flipV="1">
            <a:off x="2387600" y="855134"/>
            <a:ext cx="457200" cy="5334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30" name="Line 22"/>
          <p:cNvSpPr>
            <a:spLocks noChangeShapeType="1"/>
          </p:cNvSpPr>
          <p:nvPr/>
        </p:nvSpPr>
        <p:spPr bwMode="auto">
          <a:xfrm flipV="1">
            <a:off x="3683000" y="855134"/>
            <a:ext cx="457200" cy="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31" name="Line 23"/>
          <p:cNvSpPr>
            <a:spLocks noChangeShapeType="1"/>
          </p:cNvSpPr>
          <p:nvPr/>
        </p:nvSpPr>
        <p:spPr bwMode="auto">
          <a:xfrm flipV="1">
            <a:off x="4978400" y="855134"/>
            <a:ext cx="533400" cy="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32" name="Line 24"/>
          <p:cNvSpPr>
            <a:spLocks noChangeShapeType="1"/>
          </p:cNvSpPr>
          <p:nvPr/>
        </p:nvSpPr>
        <p:spPr bwMode="auto">
          <a:xfrm>
            <a:off x="6350000" y="855134"/>
            <a:ext cx="609600" cy="4572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33" name="Line 25"/>
          <p:cNvSpPr>
            <a:spLocks noChangeShapeType="1"/>
          </p:cNvSpPr>
          <p:nvPr/>
        </p:nvSpPr>
        <p:spPr bwMode="auto">
          <a:xfrm>
            <a:off x="7035800" y="1769534"/>
            <a:ext cx="0" cy="5334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34" name="Line 26"/>
          <p:cNvSpPr>
            <a:spLocks noChangeShapeType="1"/>
          </p:cNvSpPr>
          <p:nvPr/>
        </p:nvSpPr>
        <p:spPr bwMode="auto">
          <a:xfrm>
            <a:off x="7035800" y="2760134"/>
            <a:ext cx="0" cy="3810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36" name="Line 28"/>
          <p:cNvSpPr>
            <a:spLocks noChangeShapeType="1"/>
          </p:cNvSpPr>
          <p:nvPr/>
        </p:nvSpPr>
        <p:spPr bwMode="auto">
          <a:xfrm flipH="1">
            <a:off x="4749800" y="4436534"/>
            <a:ext cx="1828800" cy="3810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83" name="AutoShape 29"/>
          <p:cNvSpPr>
            <a:spLocks noChangeArrowheads="1"/>
          </p:cNvSpPr>
          <p:nvPr/>
        </p:nvSpPr>
        <p:spPr bwMode="auto">
          <a:xfrm>
            <a:off x="5283200" y="2302934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Drill</a:t>
            </a:r>
          </a:p>
        </p:txBody>
      </p:sp>
      <p:sp>
        <p:nvSpPr>
          <p:cNvPr id="23584" name="AutoShape 30"/>
          <p:cNvSpPr>
            <a:spLocks noChangeArrowheads="1"/>
          </p:cNvSpPr>
          <p:nvPr/>
        </p:nvSpPr>
        <p:spPr bwMode="auto">
          <a:xfrm>
            <a:off x="4140200" y="626534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Grind</a:t>
            </a:r>
          </a:p>
        </p:txBody>
      </p:sp>
      <p:sp>
        <p:nvSpPr>
          <p:cNvPr id="94239" name="Line 31"/>
          <p:cNvSpPr>
            <a:spLocks noChangeShapeType="1"/>
          </p:cNvSpPr>
          <p:nvPr/>
        </p:nvSpPr>
        <p:spPr bwMode="auto">
          <a:xfrm>
            <a:off x="3683000" y="855134"/>
            <a:ext cx="457200" cy="9144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40" name="Line 32"/>
          <p:cNvSpPr>
            <a:spLocks noChangeShapeType="1"/>
          </p:cNvSpPr>
          <p:nvPr/>
        </p:nvSpPr>
        <p:spPr bwMode="auto">
          <a:xfrm flipV="1">
            <a:off x="4978400" y="1083734"/>
            <a:ext cx="838200" cy="6858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41" name="Line 33"/>
          <p:cNvSpPr>
            <a:spLocks noChangeShapeType="1"/>
          </p:cNvSpPr>
          <p:nvPr/>
        </p:nvSpPr>
        <p:spPr bwMode="auto">
          <a:xfrm flipH="1">
            <a:off x="5740400" y="1540934"/>
            <a:ext cx="838200" cy="7620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42" name="Line 34"/>
          <p:cNvSpPr>
            <a:spLocks noChangeShapeType="1"/>
          </p:cNvSpPr>
          <p:nvPr/>
        </p:nvSpPr>
        <p:spPr bwMode="auto">
          <a:xfrm flipV="1">
            <a:off x="6121400" y="2531534"/>
            <a:ext cx="457200" cy="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35" name="Line 27"/>
          <p:cNvSpPr>
            <a:spLocks noChangeShapeType="1"/>
          </p:cNvSpPr>
          <p:nvPr/>
        </p:nvSpPr>
        <p:spPr bwMode="auto">
          <a:xfrm>
            <a:off x="7035800" y="3598334"/>
            <a:ext cx="0" cy="3810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7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7" grpId="0" animBg="1"/>
      <p:bldP spid="94228" grpId="0" animBg="1"/>
      <p:bldP spid="94229" grpId="0" animBg="1"/>
      <p:bldP spid="94230" grpId="0" animBg="1"/>
      <p:bldP spid="94231" grpId="0" animBg="1"/>
      <p:bldP spid="94232" grpId="0" animBg="1"/>
      <p:bldP spid="94233" grpId="0" animBg="1"/>
      <p:bldP spid="94234" grpId="0" animBg="1"/>
      <p:bldP spid="94236" grpId="0" animBg="1"/>
      <p:bldP spid="94239" grpId="0" animBg="1"/>
      <p:bldP spid="94240" grpId="0" animBg="1"/>
      <p:bldP spid="94241" grpId="0" animBg="1"/>
      <p:bldP spid="94242" grpId="0" animBg="1"/>
      <p:bldP spid="942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5537200"/>
            <a:ext cx="7535333" cy="635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dirty="0" smtClean="0"/>
              <a:t>Group Technology:  Relationship </a:t>
            </a:r>
            <a:r>
              <a:rPr lang="en-US" altLang="en-US" sz="2800" dirty="0" smtClean="0"/>
              <a:t>(Incidence) Matrix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200" y="889000"/>
            <a:ext cx="7924800" cy="4419600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b="1" dirty="0" smtClean="0">
                <a:solidFill>
                  <a:schemeClr val="tx1"/>
                </a:solidFill>
              </a:rPr>
              <a:t>How to Identify Families – Incidence Matrix </a:t>
            </a:r>
          </a:p>
          <a:p>
            <a:pPr eaLnBrk="1" hangingPunct="1">
              <a:lnSpc>
                <a:spcPct val="90000"/>
              </a:lnSpc>
            </a:pPr>
            <a:endParaRPr lang="en-US" altLang="en-US" sz="1100" i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 smtClean="0">
                <a:solidFill>
                  <a:srgbClr val="0000FF"/>
                </a:solidFill>
              </a:rPr>
              <a:t>Rows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and </a:t>
            </a:r>
            <a:r>
              <a:rPr lang="en-US" altLang="en-US" sz="2400" i="1" dirty="0" smtClean="0">
                <a:solidFill>
                  <a:schemeClr val="accent1"/>
                </a:solidFill>
              </a:rPr>
              <a:t>Columns</a:t>
            </a:r>
            <a:r>
              <a:rPr lang="en-US" altLang="en-US" sz="2400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dirty="0" smtClean="0">
                <a:solidFill>
                  <a:srgbClr val="0000FF"/>
                </a:solidFill>
              </a:rPr>
              <a:t>Parts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smtClean="0"/>
              <a:t>requiring operations on different </a:t>
            </a:r>
            <a:r>
              <a:rPr lang="en-US" altLang="en-US" sz="2400" b="1" i="1" dirty="0" smtClean="0">
                <a:solidFill>
                  <a:schemeClr val="accent1"/>
                </a:solidFill>
              </a:rPr>
              <a:t>machines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dirty="0" smtClean="0">
                <a:solidFill>
                  <a:srgbClr val="0000FF"/>
                </a:solidFill>
              </a:rPr>
              <a:t>Tools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smtClean="0"/>
              <a:t>(in a CNC magazine) needed to produce </a:t>
            </a:r>
            <a:r>
              <a:rPr lang="en-US" altLang="en-US" sz="2400" b="1" i="1" dirty="0" smtClean="0">
                <a:solidFill>
                  <a:schemeClr val="accent1"/>
                </a:solidFill>
              </a:rPr>
              <a:t>part families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dirty="0" smtClean="0">
                <a:solidFill>
                  <a:srgbClr val="0000FF"/>
                </a:solidFill>
              </a:rPr>
              <a:t>Departments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smtClean="0"/>
              <a:t>requiring </a:t>
            </a:r>
            <a:r>
              <a:rPr lang="en-US" altLang="en-US" sz="2400" b="1" i="1" dirty="0" smtClean="0">
                <a:solidFill>
                  <a:schemeClr val="accent1"/>
                </a:solidFill>
              </a:rPr>
              <a:t>technicians</a:t>
            </a:r>
            <a:r>
              <a:rPr lang="en-US" altLang="en-US" sz="2400" dirty="0" smtClean="0"/>
              <a:t> (shared head count)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dirty="0" smtClean="0">
                <a:solidFill>
                  <a:srgbClr val="0000FF"/>
                </a:solidFill>
              </a:rPr>
              <a:t>Departments</a:t>
            </a:r>
            <a:r>
              <a:rPr lang="en-US" altLang="en-US" sz="2400" dirty="0" smtClean="0"/>
              <a:t> requiring </a:t>
            </a:r>
            <a:r>
              <a:rPr lang="en-US" altLang="en-US" sz="2400" b="1" i="1" dirty="0" smtClean="0">
                <a:solidFill>
                  <a:schemeClr val="accent1"/>
                </a:solidFill>
              </a:rPr>
              <a:t>adjacent location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dirty="0" smtClean="0">
                <a:solidFill>
                  <a:srgbClr val="0000FF"/>
                </a:solidFill>
              </a:rPr>
              <a:t>Integrated Circuits</a:t>
            </a:r>
            <a:r>
              <a:rPr lang="en-US" altLang="en-US" sz="2400" b="1" dirty="0" smtClean="0">
                <a:solidFill>
                  <a:srgbClr val="663300"/>
                </a:solidFill>
              </a:rPr>
              <a:t> </a:t>
            </a:r>
            <a:r>
              <a:rPr lang="en-US" altLang="en-US" sz="2400" dirty="0" smtClean="0"/>
              <a:t>requiring</a:t>
            </a:r>
            <a:r>
              <a:rPr lang="en-US" altLang="en-US" sz="2400" b="1" dirty="0" smtClean="0">
                <a:solidFill>
                  <a:srgbClr val="663300"/>
                </a:solidFill>
              </a:rPr>
              <a:t> </a:t>
            </a:r>
            <a:r>
              <a:rPr lang="en-US" altLang="en-US" sz="2400" b="1" i="1" dirty="0" smtClean="0">
                <a:solidFill>
                  <a:schemeClr val="accent1"/>
                </a:solidFill>
              </a:rPr>
              <a:t>modularization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i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An entry in the incidence matrix means that there is a strong relationship between the </a:t>
            </a:r>
            <a:r>
              <a:rPr lang="en-US" altLang="en-US" sz="2400" dirty="0" smtClean="0">
                <a:solidFill>
                  <a:srgbClr val="0000FF"/>
                </a:solidFill>
              </a:rPr>
              <a:t>row</a:t>
            </a:r>
            <a:r>
              <a:rPr lang="en-US" altLang="en-US" sz="2400" dirty="0" smtClean="0"/>
              <a:t> and </a:t>
            </a:r>
            <a:r>
              <a:rPr lang="en-US" altLang="en-US" sz="2400" dirty="0" smtClean="0">
                <a:solidFill>
                  <a:srgbClr val="C00000"/>
                </a:solidFill>
              </a:rPr>
              <a:t>column</a:t>
            </a:r>
            <a:r>
              <a:rPr lang="en-US" altLang="en-US" sz="2400" dirty="0" smtClean="0"/>
              <a:t> items</a:t>
            </a:r>
          </a:p>
        </p:txBody>
      </p:sp>
    </p:spTree>
    <p:extLst>
      <p:ext uri="{BB962C8B-B14F-4D97-AF65-F5344CB8AC3E}">
        <p14:creationId xmlns:p14="http://schemas.microsoft.com/office/powerpoint/2010/main" val="114187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5410200"/>
            <a:ext cx="7552267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/>
              <a:t>Group Technology:  Incidence </a:t>
            </a:r>
            <a:r>
              <a:rPr lang="en-US" altLang="en-US" sz="2800" dirty="0" smtClean="0"/>
              <a:t>Matrix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267" y="482600"/>
            <a:ext cx="7924800" cy="198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800" dirty="0" smtClean="0"/>
              <a:t>Rows represent </a:t>
            </a:r>
            <a:r>
              <a:rPr lang="en-US" altLang="en-US" sz="1800" dirty="0" smtClean="0">
                <a:solidFill>
                  <a:srgbClr val="C00000"/>
                </a:solidFill>
              </a:rPr>
              <a:t>Operations</a:t>
            </a:r>
            <a:r>
              <a:rPr lang="en-US" altLang="en-US" sz="1800" dirty="0" smtClean="0">
                <a:solidFill>
                  <a:schemeClr val="accent1"/>
                </a:solidFill>
              </a:rPr>
              <a:t> </a:t>
            </a:r>
            <a:r>
              <a:rPr lang="en-US" altLang="en-US" sz="1800" dirty="0" smtClean="0">
                <a:solidFill>
                  <a:schemeClr val="accent1"/>
                </a:solidFill>
              </a:rPr>
              <a:t>		</a:t>
            </a:r>
            <a:r>
              <a:rPr lang="en-US" altLang="en-US" sz="1800" b="0" dirty="0" smtClean="0"/>
              <a:t>(index = </a:t>
            </a:r>
            <a:r>
              <a:rPr lang="en-US" altLang="en-US" sz="1800" b="0" dirty="0" err="1" smtClean="0">
                <a:solidFill>
                  <a:srgbClr val="C00000"/>
                </a:solidFill>
              </a:rPr>
              <a:t>i</a:t>
            </a:r>
            <a:r>
              <a:rPr lang="en-US" altLang="en-US" sz="1800" b="0" dirty="0" smtClean="0"/>
              <a:t>)</a:t>
            </a:r>
          </a:p>
          <a:p>
            <a:pPr eaLnBrk="1" hangingPunct="1">
              <a:defRPr/>
            </a:pPr>
            <a:r>
              <a:rPr lang="en-US" altLang="en-US" sz="1800" dirty="0" smtClean="0"/>
              <a:t>Columns represent </a:t>
            </a:r>
            <a:r>
              <a:rPr lang="en-US" altLang="en-US" sz="1800" dirty="0" smtClean="0">
                <a:solidFill>
                  <a:srgbClr val="0000FF"/>
                </a:solidFill>
              </a:rPr>
              <a:t>Components</a:t>
            </a:r>
            <a:r>
              <a:rPr lang="en-US" altLang="en-US" sz="1800" b="0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en-US" altLang="en-US" sz="1800" b="0" dirty="0" smtClean="0"/>
              <a:t>	</a:t>
            </a:r>
            <a:r>
              <a:rPr lang="en-US" altLang="en-US" sz="1800" b="0" dirty="0" smtClean="0"/>
              <a:t>	(</a:t>
            </a:r>
            <a:r>
              <a:rPr lang="en-US" altLang="en-US" sz="1800" b="0" dirty="0" smtClean="0"/>
              <a:t>index = </a:t>
            </a:r>
            <a:r>
              <a:rPr lang="en-US" altLang="en-US" sz="1800" dirty="0" smtClean="0">
                <a:solidFill>
                  <a:srgbClr val="0000FF"/>
                </a:solidFill>
              </a:rPr>
              <a:t>j</a:t>
            </a:r>
            <a:r>
              <a:rPr lang="en-US" altLang="en-US" sz="1800" b="0" dirty="0" smtClean="0"/>
              <a:t>)</a:t>
            </a:r>
          </a:p>
          <a:p>
            <a:pPr eaLnBrk="1" hangingPunct="1">
              <a:defRPr/>
            </a:pPr>
            <a:r>
              <a:rPr lang="en-US" altLang="en-US" sz="1800" dirty="0" smtClean="0">
                <a:solidFill>
                  <a:srgbClr val="009900"/>
                </a:solidFill>
              </a:rPr>
              <a:t>Cell Entries </a:t>
            </a:r>
            <a:r>
              <a:rPr lang="en-US" altLang="en-US" sz="1800" dirty="0" smtClean="0"/>
              <a:t>are:			</a:t>
            </a:r>
            <a:r>
              <a:rPr lang="en-US" altLang="en-US" sz="1800" b="0" dirty="0" smtClean="0"/>
              <a:t>(</a:t>
            </a:r>
            <a:r>
              <a:rPr lang="en-US" altLang="en-US" sz="1800" dirty="0" smtClean="0"/>
              <a:t>M </a:t>
            </a:r>
            <a:r>
              <a:rPr lang="en-US" altLang="en-US" sz="1800" baseline="-25000" dirty="0" err="1" smtClean="0">
                <a:solidFill>
                  <a:srgbClr val="C00000"/>
                </a:solidFill>
              </a:rPr>
              <a:t>i</a:t>
            </a:r>
            <a:r>
              <a:rPr lang="en-US" altLang="en-US" sz="1800" baseline="-25000" dirty="0" smtClean="0">
                <a:solidFill>
                  <a:srgbClr val="FF0000"/>
                </a:solidFill>
              </a:rPr>
              <a:t> </a:t>
            </a:r>
            <a:r>
              <a:rPr lang="en-US" altLang="en-US" sz="1800" baseline="-25000" dirty="0" smtClean="0">
                <a:solidFill>
                  <a:srgbClr val="0000FF"/>
                </a:solidFill>
              </a:rPr>
              <a:t>j</a:t>
            </a:r>
            <a:r>
              <a:rPr lang="en-US" altLang="en-US" sz="1800" baseline="-25000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en-US" altLang="en-US" sz="1800" b="0" dirty="0" smtClean="0"/>
              <a:t>)</a:t>
            </a:r>
          </a:p>
          <a:p>
            <a:pPr lvl="1" eaLnBrk="1" hangingPunct="1">
              <a:defRPr/>
            </a:pPr>
            <a:r>
              <a:rPr lang="en-US" altLang="en-US" sz="1800" dirty="0" smtClean="0"/>
              <a:t>1 (or mark)  -  if the component requires the operation</a:t>
            </a:r>
          </a:p>
          <a:p>
            <a:pPr lvl="1" eaLnBrk="1" hangingPunct="1">
              <a:defRPr/>
            </a:pPr>
            <a:r>
              <a:rPr lang="en-US" altLang="en-US" sz="1800" dirty="0" smtClean="0"/>
              <a:t>0 (or blank) -  if the component does NOT require the operation</a:t>
            </a:r>
          </a:p>
          <a:p>
            <a:pPr eaLnBrk="1" hangingPunct="1">
              <a:defRPr/>
            </a:pPr>
            <a:endParaRPr lang="en-US" altLang="en-US" sz="1800" dirty="0" smtClean="0"/>
          </a:p>
        </p:txBody>
      </p:sp>
      <p:graphicFrame>
        <p:nvGraphicFramePr>
          <p:cNvPr id="7582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107108"/>
              </p:ext>
            </p:extLst>
          </p:nvPr>
        </p:nvGraphicFramePr>
        <p:xfrm>
          <a:off x="2015067" y="2159000"/>
          <a:ext cx="6096000" cy="317024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A-112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A-115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CF"/>
                    </a:solidFill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Saw01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CF"/>
                    </a:solidFill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Lathe01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CF"/>
                    </a:solidFill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Lathe02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CF"/>
                    </a:solidFill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Drill01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CF"/>
                    </a:solidFill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Mill02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CF"/>
                    </a:solidFill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Mill05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CF"/>
                    </a:solidFill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Grind05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C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4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5401732"/>
            <a:ext cx="7586133" cy="77046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/>
              <a:t>Group Technology:  Solution Methods</a:t>
            </a:r>
            <a:endParaRPr lang="en-US" altLang="en-US" sz="2800" dirty="0" smtClean="0"/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14867"/>
            <a:ext cx="7772400" cy="510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b="1" dirty="0" smtClean="0"/>
              <a:t>Requirements: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Need for grouping similar items together, and identifying separable items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 smtClean="0"/>
              <a:t>Incidence Matrix: </a:t>
            </a:r>
            <a:r>
              <a:rPr lang="en-US" altLang="en-US" sz="1800" i="1" dirty="0" smtClean="0"/>
              <a:t>of related </a:t>
            </a:r>
            <a:r>
              <a:rPr lang="en-US" altLang="en-US" sz="1800" i="1" dirty="0" smtClean="0"/>
              <a:t>entities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Tooling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Equipment</a:t>
            </a:r>
            <a:endParaRPr lang="en-US" altLang="en-US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Parts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Integrated Circuits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Modular Components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000" dirty="0" smtClean="0"/>
          </a:p>
          <a:p>
            <a:pPr lvl="1">
              <a:lnSpc>
                <a:spcPct val="90000"/>
              </a:lnSpc>
            </a:pPr>
            <a:r>
              <a:rPr lang="en-US" altLang="en-US" sz="1800" b="1" dirty="0" smtClean="0"/>
              <a:t>Solution Method: </a:t>
            </a:r>
            <a:r>
              <a:rPr lang="en-US" altLang="en-US" sz="1800" i="1" dirty="0" smtClean="0"/>
              <a:t>Matrix </a:t>
            </a:r>
            <a:r>
              <a:rPr lang="en-US" altLang="en-US" sz="1800" i="1" dirty="0" err="1" smtClean="0"/>
              <a:t>Triangularization</a:t>
            </a:r>
            <a:endParaRPr lang="en-US" altLang="en-US" sz="1800" i="1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King’s </a:t>
            </a:r>
            <a:r>
              <a:rPr lang="en-US" altLang="en-US" sz="2000" dirty="0" smtClean="0"/>
              <a:t>Algorithm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*	</a:t>
            </a: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dirty="0" smtClean="0">
                <a:solidFill>
                  <a:srgbClr val="C00000"/>
                </a:solidFill>
              </a:rPr>
              <a:t>          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 * </a:t>
            </a:r>
            <a:r>
              <a:rPr lang="en-US" altLang="en-US" sz="1400" b="1" i="1" dirty="0" smtClean="0">
                <a:solidFill>
                  <a:srgbClr val="C00000"/>
                </a:solidFill>
              </a:rPr>
              <a:t>method implemented for this class</a:t>
            </a:r>
            <a:endParaRPr lang="en-US" altLang="en-US" sz="2000" b="1" i="1" dirty="0" smtClean="0">
              <a:solidFill>
                <a:srgbClr val="C0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Direct Clustering Algorithm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err="1" smtClean="0"/>
              <a:t>Kusiak’s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Triangularization</a:t>
            </a:r>
            <a:r>
              <a:rPr lang="en-US" altLang="en-US" sz="2000" dirty="0" smtClean="0"/>
              <a:t> Method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Ullman’s Design Structure Matrix</a:t>
            </a:r>
          </a:p>
        </p:txBody>
      </p:sp>
    </p:spTree>
    <p:extLst>
      <p:ext uri="{BB962C8B-B14F-4D97-AF65-F5344CB8AC3E}">
        <p14:creationId xmlns:p14="http://schemas.microsoft.com/office/powerpoint/2010/main" val="20487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149"/>
          <p:cNvSpPr>
            <a:spLocks noChangeArrowheads="1"/>
          </p:cNvSpPr>
          <p:nvPr/>
        </p:nvSpPr>
        <p:spPr bwMode="auto">
          <a:xfrm>
            <a:off x="2616200" y="2404534"/>
            <a:ext cx="5257800" cy="3124200"/>
          </a:xfrm>
          <a:prstGeom prst="rect">
            <a:avLst/>
          </a:prstGeom>
          <a:solidFill>
            <a:srgbClr val="E8E7C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3166FB"/>
              </a:solidFill>
            </a:endParaRPr>
          </a:p>
        </p:txBody>
      </p:sp>
      <p:sp>
        <p:nvSpPr>
          <p:cNvPr id="409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5520266"/>
            <a:ext cx="7535333" cy="65193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Group Technology:  Partitioning</a:t>
            </a:r>
            <a:endParaRPr lang="en-US" altLang="en-US" sz="2800" dirty="0" smtClean="0"/>
          </a:p>
        </p:txBody>
      </p:sp>
      <p:graphicFrame>
        <p:nvGraphicFramePr>
          <p:cNvPr id="8923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570758"/>
              </p:ext>
            </p:extLst>
          </p:nvPr>
        </p:nvGraphicFramePr>
        <p:xfrm>
          <a:off x="2607733" y="2379134"/>
          <a:ext cx="5257800" cy="3081355"/>
        </p:xfrm>
        <a:graphic>
          <a:graphicData uri="http://schemas.openxmlformats.org/drawingml/2006/table">
            <a:tbl>
              <a:tblPr/>
              <a:tblGrid>
                <a:gridCol w="6858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88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A4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A3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A5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A8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A9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A1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A2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A6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A7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A0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91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L01</a:t>
                      </a:r>
                    </a:p>
                  </a:txBody>
                  <a:tcPr marT="45700" marB="457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G05</a:t>
                      </a:r>
                    </a:p>
                  </a:txBody>
                  <a:tcPr marT="45700" marB="457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L02</a:t>
                      </a:r>
                    </a:p>
                  </a:txBody>
                  <a:tcPr marT="45700" marB="457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S01</a:t>
                      </a:r>
                    </a:p>
                  </a:txBody>
                  <a:tcPr marT="45700" marB="457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M02</a:t>
                      </a:r>
                    </a:p>
                  </a:txBody>
                  <a:tcPr marT="45700" marB="457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G06</a:t>
                      </a:r>
                    </a:p>
                  </a:txBody>
                  <a:tcPr marT="45700" marB="457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D01</a:t>
                      </a:r>
                    </a:p>
                  </a:txBody>
                  <a:tcPr marT="45700" marB="457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M05</a:t>
                      </a:r>
                    </a:p>
                  </a:txBody>
                  <a:tcPr marT="45700" marB="457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88" name="Rectangle 143"/>
          <p:cNvSpPr>
            <a:spLocks noGrp="1" noChangeArrowheads="1"/>
          </p:cNvSpPr>
          <p:nvPr>
            <p:ph type="body" idx="1"/>
          </p:nvPr>
        </p:nvSpPr>
        <p:spPr>
          <a:xfrm>
            <a:off x="550333" y="397934"/>
            <a:ext cx="7924800" cy="1793875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Ideally, the cells form mutually exclusive blocks (as below).  These blocks define the</a:t>
            </a:r>
            <a:r>
              <a:rPr lang="en-US" altLang="en-US" sz="1800" b="1" i="1" dirty="0" smtClean="0"/>
              <a:t> </a:t>
            </a:r>
            <a:r>
              <a:rPr lang="en-US" altLang="en-US" sz="1800" b="1" i="1" dirty="0" smtClean="0"/>
              <a:t>families</a:t>
            </a:r>
            <a:r>
              <a:rPr lang="en-US" altLang="en-US" sz="1800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 dirty="0" smtClean="0">
                <a:solidFill>
                  <a:srgbClr val="0000CC"/>
                </a:solidFill>
              </a:rPr>
              <a:t>Family A </a:t>
            </a:r>
            <a:r>
              <a:rPr lang="en-US" altLang="en-US" sz="1800" dirty="0" smtClean="0">
                <a:solidFill>
                  <a:srgbClr val="0000CC"/>
                </a:solidFill>
              </a:rPr>
              <a:t>consists of Components </a:t>
            </a:r>
            <a:r>
              <a:rPr lang="en-US" altLang="en-US" sz="1800" i="1" dirty="0" smtClean="0">
                <a:solidFill>
                  <a:srgbClr val="0000CC"/>
                </a:solidFill>
              </a:rPr>
              <a:t>A1, A3, A4, A5, A8, and A9</a:t>
            </a:r>
            <a:r>
              <a:rPr lang="en-US" altLang="en-US" sz="1800" dirty="0" smtClean="0">
                <a:solidFill>
                  <a:srgbClr val="0000CC"/>
                </a:solidFill>
              </a:rPr>
              <a:t>; which can be machined in a cell performing Operations </a:t>
            </a:r>
            <a:r>
              <a:rPr lang="en-US" altLang="en-US" sz="1800" i="1" dirty="0" smtClean="0">
                <a:solidFill>
                  <a:srgbClr val="0000CC"/>
                </a:solidFill>
              </a:rPr>
              <a:t>G05, L01, L02, and S01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 dirty="0" smtClean="0">
                <a:solidFill>
                  <a:srgbClr val="CC0000"/>
                </a:solidFill>
              </a:rPr>
              <a:t>Family B </a:t>
            </a:r>
            <a:r>
              <a:rPr lang="en-US" altLang="en-US" sz="1800" dirty="0" smtClean="0">
                <a:solidFill>
                  <a:srgbClr val="CC0000"/>
                </a:solidFill>
              </a:rPr>
              <a:t>consists of Components </a:t>
            </a:r>
            <a:r>
              <a:rPr lang="en-US" altLang="en-US" sz="1800" i="1" dirty="0" smtClean="0">
                <a:solidFill>
                  <a:srgbClr val="CC0000"/>
                </a:solidFill>
              </a:rPr>
              <a:t>A0, A2, A6, and A7</a:t>
            </a:r>
            <a:r>
              <a:rPr lang="en-US" altLang="en-US" sz="1800" dirty="0" smtClean="0">
                <a:solidFill>
                  <a:srgbClr val="CC0000"/>
                </a:solidFill>
              </a:rPr>
              <a:t>; which can be machined in a cell performing Operations </a:t>
            </a:r>
            <a:r>
              <a:rPr lang="en-US" altLang="en-US" sz="1800" i="1" dirty="0" smtClean="0">
                <a:solidFill>
                  <a:srgbClr val="CC0000"/>
                </a:solidFill>
              </a:rPr>
              <a:t>D01, G06, M02, and M05</a:t>
            </a:r>
          </a:p>
        </p:txBody>
      </p:sp>
      <p:sp>
        <p:nvSpPr>
          <p:cNvPr id="41089" name="AutoShape 144"/>
          <p:cNvSpPr>
            <a:spLocks noChangeArrowheads="1"/>
          </p:cNvSpPr>
          <p:nvPr/>
        </p:nvSpPr>
        <p:spPr bwMode="auto">
          <a:xfrm>
            <a:off x="3293533" y="2760134"/>
            <a:ext cx="2743200" cy="1371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3166FB"/>
              </a:solidFill>
            </a:endParaRPr>
          </a:p>
        </p:txBody>
      </p:sp>
      <p:sp>
        <p:nvSpPr>
          <p:cNvPr id="41090" name="AutoShape 145"/>
          <p:cNvSpPr>
            <a:spLocks noChangeArrowheads="1"/>
          </p:cNvSpPr>
          <p:nvPr/>
        </p:nvSpPr>
        <p:spPr bwMode="auto">
          <a:xfrm>
            <a:off x="6036733" y="4131734"/>
            <a:ext cx="1752600" cy="1371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SzPct val="95000"/>
              <a:buFont typeface="Wingdings" pitchFamily="2" charset="2"/>
              <a:buChar char="l"/>
              <a:defRPr sz="3200" b="1">
                <a:solidFill>
                  <a:srgbClr val="E4D49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l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95000"/>
              <a:buFont typeface="Wingdings" pitchFamily="2" charset="2"/>
              <a:buChar char="l"/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3166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IENG 366 </a:t>
            </a:r>
            <a:br>
              <a:rPr lang="en-US" sz="4000" dirty="0"/>
            </a:br>
            <a:r>
              <a:rPr lang="en-US" sz="4000" dirty="0"/>
              <a:t>Engineering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924800" cy="3886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4500" b="1" dirty="0"/>
              <a:t>Questions &amp; Issues?</a:t>
            </a:r>
            <a:endParaRPr lang="en-US" alt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1000" b="1" dirty="0">
                <a:latin typeface="Verdana" pitchFamily="-1" charset="0"/>
              </a:rPr>
              <a:t>Figure 10-2   </a:t>
            </a:r>
            <a:r>
              <a:rPr lang="en-US" sz="1000" dirty="0">
                <a:latin typeface="Verdana" pitchFamily="-1" charset="0"/>
              </a:rPr>
              <a:t>Formulation of a </a:t>
            </a:r>
            <a:r>
              <a:rPr lang="en-US" sz="1000" dirty="0" err="1">
                <a:latin typeface="Verdana" pitchFamily="-1" charset="0"/>
              </a:rPr>
              <a:t>multispeciality</a:t>
            </a:r>
            <a:r>
              <a:rPr lang="en-US" sz="1000" dirty="0">
                <a:latin typeface="Verdana" pitchFamily="-1" charset="0"/>
              </a:rPr>
              <a:t> project team designed to accomplish concurrent engineering in the stages of new product development. </a:t>
            </a:r>
            <a:br>
              <a:rPr lang="en-US" sz="1000" dirty="0">
                <a:latin typeface="Verdana" pitchFamily="-1" charset="0"/>
              </a:rPr>
            </a:br>
            <a:r>
              <a:rPr lang="en-US" sz="1000" dirty="0">
                <a:latin typeface="Verdana" pitchFamily="-1" charset="0"/>
              </a:rPr>
              <a:t>(From National Society of Professional Engineers, </a:t>
            </a:r>
            <a:r>
              <a:rPr lang="en-US" sz="1000" i="1" dirty="0">
                <a:latin typeface="Verdana" pitchFamily="-1" charset="0"/>
              </a:rPr>
              <a:t>Engineering Stages of New Product Development</a:t>
            </a:r>
            <a:r>
              <a:rPr lang="en-US" sz="1000" dirty="0">
                <a:latin typeface="Verdana" pitchFamily="-1" charset="0"/>
              </a:rPr>
              <a:t>, NSPE Publication #3018, Figure 22, p. 10.)</a:t>
            </a:r>
          </a:p>
        </p:txBody>
      </p:sp>
      <p:pic>
        <p:nvPicPr>
          <p:cNvPr id="18435" name="Picture 1" descr="FG_10_0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7" y="378098"/>
            <a:ext cx="82296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1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Concurrent Engineering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A set </a:t>
            </a:r>
            <a:r>
              <a:rPr lang="en-US" dirty="0"/>
              <a:t>of methods, techniques, and practices, that:</a:t>
            </a:r>
          </a:p>
          <a:p>
            <a:pPr eaLnBrk="1" hangingPunct="1"/>
            <a:r>
              <a:rPr lang="en-US" dirty="0" smtClean="0"/>
              <a:t>Increases consideration </a:t>
            </a:r>
            <a:r>
              <a:rPr lang="en-US" dirty="0"/>
              <a:t>within design phase of factors from later in cycle</a:t>
            </a:r>
          </a:p>
          <a:p>
            <a:pPr eaLnBrk="1" hangingPunct="1"/>
            <a:r>
              <a:rPr lang="en-US" dirty="0" smtClean="0"/>
              <a:t>Creates a </a:t>
            </a:r>
            <a:r>
              <a:rPr lang="en-US" dirty="0"/>
              <a:t>design of processes</a:t>
            </a:r>
          </a:p>
          <a:p>
            <a:pPr eaLnBrk="1" hangingPunct="1"/>
            <a:r>
              <a:rPr lang="en-US" dirty="0" smtClean="0"/>
              <a:t>Facilitates a </a:t>
            </a:r>
            <a:r>
              <a:rPr lang="en-US" dirty="0"/>
              <a:t>reduction of </a:t>
            </a:r>
            <a:r>
              <a:rPr lang="en-US" dirty="0" smtClean="0"/>
              <a:t>the time </a:t>
            </a:r>
            <a:r>
              <a:rPr lang="en-US" dirty="0"/>
              <a:t>required to translate design into products</a:t>
            </a:r>
          </a:p>
          <a:p>
            <a:pPr eaLnBrk="1" hangingPunct="1"/>
            <a:r>
              <a:rPr lang="en-US" dirty="0" smtClean="0"/>
              <a:t>Enhances the ability </a:t>
            </a:r>
            <a:r>
              <a:rPr lang="en-US" dirty="0"/>
              <a:t>to meet user’s needs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3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34454"/>
            <a:ext cx="7583214" cy="113774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Special Considerations in </a:t>
            </a:r>
            <a:r>
              <a:rPr lang="en-US" sz="2800" dirty="0" smtClean="0"/>
              <a:t>Concurrent Design</a:t>
            </a:r>
            <a:endParaRPr lang="en-US" sz="2800" dirty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0979" y="1106214"/>
            <a:ext cx="7543800" cy="3886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Product </a:t>
            </a:r>
            <a:r>
              <a:rPr lang="en-US" dirty="0" smtClean="0"/>
              <a:t>Liability </a:t>
            </a:r>
            <a:endParaRPr lang="en-US" dirty="0"/>
          </a:p>
          <a:p>
            <a:pPr eaLnBrk="1" hangingPunct="1">
              <a:lnSpc>
                <a:spcPct val="150000"/>
              </a:lnSpc>
            </a:pPr>
            <a:r>
              <a:rPr lang="en-US" dirty="0"/>
              <a:t>Safety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Reliability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Maintainability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Availability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Ergonomics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err="1"/>
              <a:t>Producibility</a:t>
            </a: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34454"/>
            <a:ext cx="7583214" cy="113774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Product Liability</a:t>
            </a:r>
            <a:endParaRPr lang="en-US" sz="3600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77614"/>
            <a:ext cx="7772400" cy="457200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dirty="0"/>
              <a:t>Designer </a:t>
            </a:r>
            <a:r>
              <a:rPr lang="en-US" dirty="0" smtClean="0"/>
              <a:t>foresees </a:t>
            </a:r>
            <a:r>
              <a:rPr lang="en-US" dirty="0"/>
              <a:t>unlikely conditions</a:t>
            </a:r>
          </a:p>
          <a:p>
            <a:pPr>
              <a:lnSpc>
                <a:spcPct val="200000"/>
              </a:lnSpc>
            </a:pPr>
            <a:r>
              <a:rPr lang="en-US" dirty="0"/>
              <a:t>Risks are reduced to the greatest extent possible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/>
              <a:t>Product </a:t>
            </a:r>
            <a:r>
              <a:rPr lang="en-US" dirty="0"/>
              <a:t>contains adequate warnings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/>
              <a:t>Meets </a:t>
            </a:r>
            <a:r>
              <a:rPr lang="en-US" dirty="0"/>
              <a:t>user’s reasonable expectations of safety</a:t>
            </a:r>
          </a:p>
        </p:txBody>
      </p:sp>
    </p:spTree>
    <p:extLst>
      <p:ext uri="{BB962C8B-B14F-4D97-AF65-F5344CB8AC3E}">
        <p14:creationId xmlns:p14="http://schemas.microsoft.com/office/powerpoint/2010/main" val="331421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706821" y="5050221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Safety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10" y="759372"/>
            <a:ext cx="7885659" cy="430688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dirty="0"/>
              <a:t>Safeguards to Reduce or </a:t>
            </a:r>
            <a:r>
              <a:rPr lang="en-US" sz="2800" dirty="0" smtClean="0"/>
              <a:t>Eliminate Accidents </a:t>
            </a:r>
            <a:r>
              <a:rPr lang="en-US" sz="2800" dirty="0"/>
              <a:t>Influenced By:</a:t>
            </a:r>
          </a:p>
          <a:p>
            <a:pPr lvl="1" eaLnBrk="1" hangingPunct="1">
              <a:buFontTx/>
              <a:buChar char="•"/>
            </a:pPr>
            <a:r>
              <a:rPr lang="en-US" sz="2800" dirty="0"/>
              <a:t>Design</a:t>
            </a:r>
          </a:p>
          <a:p>
            <a:pPr lvl="1" eaLnBrk="1" hangingPunct="1">
              <a:buFontTx/>
              <a:buChar char="•"/>
            </a:pPr>
            <a:r>
              <a:rPr lang="en-US" sz="2800" dirty="0"/>
              <a:t>Proven materials and components</a:t>
            </a:r>
          </a:p>
          <a:p>
            <a:pPr lvl="1" eaLnBrk="1" hangingPunct="1">
              <a:buFontTx/>
              <a:buChar char="•"/>
            </a:pPr>
            <a:r>
              <a:rPr lang="en-US" sz="2800" dirty="0"/>
              <a:t>Proven manufacturing methods</a:t>
            </a:r>
          </a:p>
          <a:p>
            <a:pPr lvl="1" eaLnBrk="1" hangingPunct="1">
              <a:buFontTx/>
              <a:buChar char="•"/>
            </a:pPr>
            <a:r>
              <a:rPr lang="en-US" sz="2800" dirty="0"/>
              <a:t>Clear </a:t>
            </a:r>
            <a:r>
              <a:rPr lang="en-US" sz="2800" dirty="0" smtClean="0"/>
              <a:t>instructions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737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108028"/>
            <a:ext cx="7541172" cy="106417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Reliability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531" y="1232338"/>
            <a:ext cx="7543800" cy="3886200"/>
          </a:xfrm>
        </p:spPr>
        <p:txBody>
          <a:bodyPr>
            <a:normAutofit/>
          </a:bodyPr>
          <a:lstStyle/>
          <a:p>
            <a:pPr lvl="1" eaLnBrk="1" hangingPunct="1">
              <a:buFont typeface="Times" pitchFamily="-72" charset="0"/>
              <a:buChar char="•"/>
              <a:defRPr/>
            </a:pPr>
            <a:r>
              <a:rPr lang="en-US" sz="2800" dirty="0" smtClean="0"/>
              <a:t>The probability </a:t>
            </a:r>
            <a:r>
              <a:rPr lang="en-US" sz="2800" dirty="0"/>
              <a:t>that the </a:t>
            </a:r>
            <a:r>
              <a:rPr lang="en-US" sz="2800" dirty="0" smtClean="0"/>
              <a:t>product:</a:t>
            </a:r>
          </a:p>
          <a:p>
            <a:pPr lvl="1" eaLnBrk="1" hangingPunct="1">
              <a:buFont typeface="Times" pitchFamily="-72" charset="0"/>
              <a:buChar char="•"/>
              <a:defRPr/>
            </a:pPr>
            <a:endParaRPr lang="en-US" sz="2800" dirty="0" smtClean="0"/>
          </a:p>
          <a:p>
            <a:pPr lvl="2">
              <a:buFont typeface="Times" pitchFamily="-72" charset="0"/>
              <a:buChar char="•"/>
              <a:defRPr/>
            </a:pPr>
            <a:r>
              <a:rPr lang="en-US" sz="2400" dirty="0" smtClean="0"/>
              <a:t>Will </a:t>
            </a:r>
            <a:r>
              <a:rPr lang="en-US" sz="2400" dirty="0"/>
              <a:t>perform a specified </a:t>
            </a:r>
            <a:r>
              <a:rPr lang="en-US" sz="2400" dirty="0" smtClean="0"/>
              <a:t>function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2">
              <a:buFont typeface="Times" pitchFamily="-72" charset="0"/>
              <a:buChar char="•"/>
              <a:defRPr/>
            </a:pPr>
            <a:r>
              <a:rPr lang="en-US" sz="2400" dirty="0"/>
              <a:t>Under specified conditions</a:t>
            </a:r>
            <a:br>
              <a:rPr lang="en-US" sz="2400" dirty="0"/>
            </a:br>
            <a:endParaRPr lang="en-US" sz="2400" dirty="0"/>
          </a:p>
          <a:p>
            <a:pPr lvl="2">
              <a:buFont typeface="Times" pitchFamily="-72" charset="0"/>
              <a:buChar char="•"/>
              <a:defRPr/>
            </a:pPr>
            <a:r>
              <a:rPr lang="en-US" sz="2400" dirty="0"/>
              <a:t>For a stated period of time</a:t>
            </a:r>
            <a:endParaRPr lang="en-US" sz="2800" dirty="0"/>
          </a:p>
          <a:p>
            <a:pPr eaLnBrk="1" hangingPunct="1">
              <a:buFontTx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953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6308</TotalTime>
  <Words>1127</Words>
  <Application>Microsoft Office PowerPoint</Application>
  <PresentationFormat>On-screen Show (4:3)</PresentationFormat>
  <Paragraphs>283</Paragraphs>
  <Slides>38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NewsPrint</vt:lpstr>
      <vt:lpstr>IENG 366</vt:lpstr>
      <vt:lpstr>Product Planning</vt:lpstr>
      <vt:lpstr>New Product Development  Stages</vt:lpstr>
      <vt:lpstr>Figure 10-2   Formulation of a multispeciality project team designed to accomplish concurrent engineering in the stages of new product development.  (From National Society of Professional Engineers, Engineering Stages of New Product Development, NSPE Publication #3018, Figure 22, p. 10.)</vt:lpstr>
      <vt:lpstr>Concurrent Engineering</vt:lpstr>
      <vt:lpstr>Special Considerations in Concurrent Design</vt:lpstr>
      <vt:lpstr>Product Liability</vt:lpstr>
      <vt:lpstr>Safety</vt:lpstr>
      <vt:lpstr>Reliability</vt:lpstr>
      <vt:lpstr>Reliability</vt:lpstr>
      <vt:lpstr>Figure 10-4   Simple reliability models: (a) series; (b) simple parallel; (c) series in parallel; (d) parallel in series. S, switch; L, lamp; RT, total system reliability; dashed “boxes” indicate subsystems analyzed within [] in calculation.</vt:lpstr>
      <vt:lpstr>Figure 10-5   The bathtub curve.</vt:lpstr>
      <vt:lpstr>Reliability</vt:lpstr>
      <vt:lpstr>Maintainability</vt:lpstr>
      <vt:lpstr>Availability</vt:lpstr>
      <vt:lpstr>Ergonomics</vt:lpstr>
      <vt:lpstr>Table 10-2   Control Placement in Military Aircraft</vt:lpstr>
      <vt:lpstr>PowerPoint Presentation</vt:lpstr>
      <vt:lpstr>Production Planning</vt:lpstr>
      <vt:lpstr>Figure 11-3   Economic order quantity.</vt:lpstr>
      <vt:lpstr>Figure 11-4   Break-even chart.</vt:lpstr>
      <vt:lpstr>Figure 11-5   Break-even chart showing the effect of automation.</vt:lpstr>
      <vt:lpstr>Figure 11-6   A more realistic break-even chart.</vt:lpstr>
      <vt:lpstr>Figure 11-7   A 90 percent learning curve.</vt:lpstr>
      <vt:lpstr>PowerPoint Presentation</vt:lpstr>
      <vt:lpstr>Layout Planning</vt:lpstr>
      <vt:lpstr>Planning Manufacturing Facilities</vt:lpstr>
      <vt:lpstr>Common Errors in Facility Location Analysis</vt:lpstr>
      <vt:lpstr>Objectives of Layout Planning</vt:lpstr>
      <vt:lpstr>Figure 11-2   Schematic representations of (a) product and (b) process layouts.  (From Arthur C. Laufer, Production and Operations Management, 3rd ed., South-Western Publishing Company, Cincinnati, OH, 1984, pp. 232–233).</vt:lpstr>
      <vt:lpstr>Facilities Planning:  Job Shop Layout</vt:lpstr>
      <vt:lpstr>Facilities Planning: Mass Production Layout</vt:lpstr>
      <vt:lpstr>Facilities Planning: Group Technology Layout</vt:lpstr>
      <vt:lpstr>Group Technology:  Relationship (Incidence) Matrix</vt:lpstr>
      <vt:lpstr>Group Technology:  Incidence Matrix</vt:lpstr>
      <vt:lpstr>Group Technology:  Solution Methods</vt:lpstr>
      <vt:lpstr>Group Technology:  Partitioning</vt:lpstr>
      <vt:lpstr>IENG 366  Engineering 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IENG 366 Lecture 12</dc:title>
  <dc:creator>Jensen, Dean H.</dc:creator>
  <cp:lastModifiedBy>Jensen, Dean H.</cp:lastModifiedBy>
  <cp:revision>254</cp:revision>
  <cp:lastPrinted>2017-03-27T23:24:28Z</cp:lastPrinted>
  <dcterms:created xsi:type="dcterms:W3CDTF">2017-01-11T23:00:27Z</dcterms:created>
  <dcterms:modified xsi:type="dcterms:W3CDTF">2017-03-27T23:50:32Z</dcterms:modified>
</cp:coreProperties>
</file>