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0" r:id="rId3"/>
    <p:sldId id="581" r:id="rId4"/>
    <p:sldId id="521" r:id="rId5"/>
    <p:sldId id="546" r:id="rId6"/>
    <p:sldId id="547" r:id="rId7"/>
    <p:sldId id="523" r:id="rId8"/>
    <p:sldId id="548" r:id="rId9"/>
    <p:sldId id="549" r:id="rId10"/>
    <p:sldId id="550" r:id="rId11"/>
    <p:sldId id="582" r:id="rId12"/>
    <p:sldId id="584" r:id="rId13"/>
    <p:sldId id="551" r:id="rId14"/>
    <p:sldId id="524" r:id="rId15"/>
    <p:sldId id="525" r:id="rId16"/>
    <p:sldId id="526" r:id="rId17"/>
    <p:sldId id="583" r:id="rId18"/>
    <p:sldId id="538" r:id="rId19"/>
    <p:sldId id="554" r:id="rId20"/>
    <p:sldId id="528" r:id="rId21"/>
    <p:sldId id="529" r:id="rId22"/>
    <p:sldId id="530" r:id="rId23"/>
    <p:sldId id="533" r:id="rId24"/>
    <p:sldId id="535" r:id="rId25"/>
    <p:sldId id="552" r:id="rId26"/>
    <p:sldId id="553" r:id="rId27"/>
    <p:sldId id="539" r:id="rId28"/>
    <p:sldId id="540" r:id="rId29"/>
    <p:sldId id="541" r:id="rId30"/>
    <p:sldId id="542" r:id="rId31"/>
    <p:sldId id="543" r:id="rId32"/>
    <p:sldId id="544" r:id="rId33"/>
    <p:sldId id="30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369"/>
    <a:srgbClr val="AD0101"/>
    <a:srgbClr val="00FF00"/>
    <a:srgbClr val="0482AA"/>
    <a:srgbClr val="E4D490"/>
    <a:srgbClr val="2D8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98A86115-F7A7-4DD7-9F4F-D30F4098168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DCE6ED98-77FB-45D0-AD80-39D13D01F1EF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19F9335A-6094-461E-9E31-94CFBBD760F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30D795C2-1CCB-49E3-81CB-7FA98E399C5C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E5DEF5C6-59C9-401E-8C4F-E3FDAF9D6D56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D876D118-0E93-4768-B715-58774BE87D7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724400"/>
            <a:ext cx="7564315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Managing Research &amp; Development</a:t>
            </a:r>
            <a:endParaRPr lang="en-US" dirty="0"/>
          </a:p>
          <a:p>
            <a:r>
              <a:rPr lang="en-US" dirty="0"/>
              <a:t>Reading:  pp. </a:t>
            </a:r>
            <a:r>
              <a:rPr lang="en-US" dirty="0" smtClean="0"/>
              <a:t>222 </a:t>
            </a:r>
            <a:r>
              <a:rPr lang="en-US" dirty="0"/>
              <a:t>– </a:t>
            </a:r>
            <a:r>
              <a:rPr lang="en-US" dirty="0" smtClean="0"/>
              <a:t>275.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692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b="1" dirty="0">
                <a:latin typeface="Verdana" pitchFamily="-1" charset="0"/>
              </a:rPr>
              <a:t>Figure 9-3   </a:t>
            </a:r>
            <a:r>
              <a:rPr lang="en-US" sz="1800" dirty="0">
                <a:latin typeface="Verdana" pitchFamily="-1" charset="0"/>
              </a:rPr>
              <a:t>Screening of research project ideas.</a:t>
            </a:r>
          </a:p>
        </p:txBody>
      </p:sp>
      <p:pic>
        <p:nvPicPr>
          <p:cNvPr id="23555" name="Picture 1" descr="FG_09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58" y="425450"/>
            <a:ext cx="70421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7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5556737"/>
            <a:ext cx="7772400" cy="627185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800" dirty="0" smtClean="0"/>
              <a:t>R &amp; D:  Screening Projects</a:t>
            </a:r>
            <a:endParaRPr lang="en-US" sz="28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06399"/>
            <a:ext cx="7727950" cy="5291667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pPr marL="0" indent="0">
              <a:buNone/>
            </a:pPr>
            <a:r>
              <a:rPr lang="en-US" sz="1900" dirty="0" smtClean="0"/>
              <a:t>Review of Engineering Economic Analysis:</a:t>
            </a:r>
            <a:endParaRPr lang="en-US" sz="1900" dirty="0" smtClean="0"/>
          </a:p>
          <a:p>
            <a:pPr marL="0" indent="0">
              <a:buNone/>
            </a:pPr>
            <a:endParaRPr lang="en-US" sz="900" i="1" dirty="0" smtClean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Simple Payback Time</a:t>
            </a:r>
            <a:endParaRPr lang="en-US" b="1" dirty="0" smtClean="0"/>
          </a:p>
          <a:p>
            <a:pPr lvl="2">
              <a:lnSpc>
                <a:spcPct val="110000"/>
              </a:lnSpc>
            </a:pPr>
            <a:r>
              <a:rPr lang="en-US" i="1" dirty="0" smtClean="0"/>
              <a:t>Does NOT account for the time value of money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Payback must occur within company standards</a:t>
            </a:r>
          </a:p>
          <a:p>
            <a:pPr lvl="2">
              <a:lnSpc>
                <a:spcPct val="110000"/>
              </a:lnSpc>
            </a:pPr>
            <a:endParaRPr lang="en-US" sz="900" i="1" dirty="0" smtClean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Net Present Worth</a:t>
            </a:r>
            <a:endParaRPr lang="en-US" b="1" dirty="0" smtClean="0"/>
          </a:p>
          <a:p>
            <a:pPr lvl="2">
              <a:lnSpc>
                <a:spcPct val="110000"/>
              </a:lnSpc>
            </a:pPr>
            <a:r>
              <a:rPr lang="en-US" i="1" dirty="0" smtClean="0"/>
              <a:t>DOES account for the time value of money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Establish a Minimum Attractive Return Rate (MARR = </a:t>
            </a:r>
            <a:r>
              <a:rPr lang="en-US" i="1" dirty="0" err="1" smtClean="0"/>
              <a:t>i</a:t>
            </a:r>
            <a:r>
              <a:rPr lang="en-US" i="1" dirty="0" smtClean="0"/>
              <a:t> in calculations)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Take all cash flows back to present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Positive NPW means the project IS feasible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All projects must have same lifetime in order to compare NPWs, though</a:t>
            </a:r>
          </a:p>
          <a:p>
            <a:pPr lvl="2">
              <a:lnSpc>
                <a:spcPct val="110000"/>
              </a:lnSpc>
            </a:pPr>
            <a:endParaRPr lang="en-US" sz="900" i="1" dirty="0" smtClean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Annual Worth</a:t>
            </a:r>
            <a:endParaRPr lang="en-US" b="1" dirty="0"/>
          </a:p>
          <a:p>
            <a:pPr lvl="2">
              <a:lnSpc>
                <a:spcPct val="110000"/>
              </a:lnSpc>
            </a:pPr>
            <a:r>
              <a:rPr lang="en-US" i="1" dirty="0"/>
              <a:t>DOES account for the time value of money</a:t>
            </a:r>
          </a:p>
          <a:p>
            <a:pPr lvl="2">
              <a:lnSpc>
                <a:spcPct val="110000"/>
              </a:lnSpc>
            </a:pPr>
            <a:r>
              <a:rPr lang="en-US" i="1" dirty="0"/>
              <a:t>Establish </a:t>
            </a:r>
            <a:r>
              <a:rPr lang="en-US" i="1" dirty="0" smtClean="0"/>
              <a:t>MARR , compute NPW, and check for feasibility</a:t>
            </a:r>
            <a:endParaRPr lang="en-US" i="1" dirty="0"/>
          </a:p>
          <a:p>
            <a:pPr lvl="2">
              <a:lnSpc>
                <a:spcPct val="110000"/>
              </a:lnSpc>
            </a:pPr>
            <a:r>
              <a:rPr lang="en-US" i="1" dirty="0" smtClean="0"/>
              <a:t>Convert </a:t>
            </a:r>
            <a:r>
              <a:rPr lang="en-US" i="1" dirty="0"/>
              <a:t>NPW </a:t>
            </a:r>
            <a:r>
              <a:rPr lang="en-US" i="1" dirty="0" smtClean="0"/>
              <a:t>to Annual Worth for comparison (Projects do NOT have to have the same lifetimes)</a:t>
            </a:r>
            <a:endParaRPr lang="en-US" i="1" dirty="0"/>
          </a:p>
          <a:p>
            <a:pPr lvl="2">
              <a:lnSpc>
                <a:spcPct val="110000"/>
              </a:lnSpc>
            </a:pPr>
            <a:endParaRPr lang="en-US" sz="900" i="1" dirty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Time to Payback</a:t>
            </a:r>
            <a:endParaRPr lang="en-US" b="1" dirty="0" smtClean="0"/>
          </a:p>
          <a:p>
            <a:pPr lvl="2">
              <a:lnSpc>
                <a:spcPct val="110000"/>
              </a:lnSpc>
            </a:pPr>
            <a:r>
              <a:rPr lang="en-US" i="1" dirty="0"/>
              <a:t>DOES account for the time value of money</a:t>
            </a:r>
          </a:p>
          <a:p>
            <a:pPr lvl="2">
              <a:lnSpc>
                <a:spcPct val="110000"/>
              </a:lnSpc>
            </a:pPr>
            <a:r>
              <a:rPr lang="en-US" i="1" dirty="0"/>
              <a:t>Establish MARR , compute NPW, and check for </a:t>
            </a:r>
            <a:r>
              <a:rPr lang="en-US" i="1" dirty="0" smtClean="0"/>
              <a:t>feasibility, Convert </a:t>
            </a:r>
            <a:r>
              <a:rPr lang="en-US" i="1" dirty="0"/>
              <a:t>NPW to Annual </a:t>
            </a:r>
            <a:r>
              <a:rPr lang="en-US" i="1" dirty="0" smtClean="0"/>
              <a:t>Worth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Payback must occur within company standards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196666" y="612227"/>
                <a:ext cx="1099468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66" y="612227"/>
                <a:ext cx="1099468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010401" y="4269827"/>
                <a:ext cx="1325876" cy="610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1" y="4269827"/>
                <a:ext cx="1325876" cy="610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343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651" end="6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692" end="7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777" end="8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5556737"/>
            <a:ext cx="7772400" cy="627185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800" dirty="0" smtClean="0"/>
              <a:t>R &amp; D:  Screening Projects</a:t>
            </a:r>
            <a:endParaRPr lang="en-US" sz="28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06399"/>
            <a:ext cx="7727950" cy="5291667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pPr marL="0" indent="0">
              <a:buNone/>
            </a:pPr>
            <a:r>
              <a:rPr lang="en-US" sz="1900" dirty="0" smtClean="0"/>
              <a:t>Sum of score from simple judgement scale for each item (below): 	(-2, -1, 0 , +1, +2)</a:t>
            </a:r>
          </a:p>
          <a:p>
            <a:pPr marL="0" indent="0">
              <a:buNone/>
            </a:pPr>
            <a:endParaRPr lang="en-US" sz="900" i="1" dirty="0" smtClean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Technical Factors</a:t>
            </a:r>
          </a:p>
          <a:p>
            <a:pPr lvl="2">
              <a:lnSpc>
                <a:spcPct val="110000"/>
              </a:lnSpc>
            </a:pPr>
            <a:r>
              <a:rPr lang="en-US" sz="1800" i="1" dirty="0" smtClean="0"/>
              <a:t>Availability of skills, facilities, and probability of technical success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Research Direction &amp; Balance</a:t>
            </a:r>
          </a:p>
          <a:p>
            <a:pPr lvl="2">
              <a:lnSpc>
                <a:spcPct val="110000"/>
              </a:lnSpc>
            </a:pPr>
            <a:r>
              <a:rPr lang="en-US" sz="1800" i="1" dirty="0" smtClean="0"/>
              <a:t>Compatibility with research goals and desired research balance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Timing</a:t>
            </a:r>
          </a:p>
          <a:p>
            <a:pPr lvl="2">
              <a:lnSpc>
                <a:spcPct val="110000"/>
              </a:lnSpc>
            </a:pPr>
            <a:r>
              <a:rPr lang="en-US" sz="1800" i="1" dirty="0" smtClean="0"/>
              <a:t>With respect to market development relative to competition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Stability</a:t>
            </a:r>
          </a:p>
          <a:p>
            <a:pPr lvl="2">
              <a:lnSpc>
                <a:spcPct val="110000"/>
              </a:lnSpc>
            </a:pPr>
            <a:r>
              <a:rPr lang="en-US" sz="1800" i="1" dirty="0" smtClean="0"/>
              <a:t>Of the potential market with respect to economic change and difficulty of substitution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Position Factor</a:t>
            </a:r>
          </a:p>
          <a:p>
            <a:pPr lvl="2">
              <a:lnSpc>
                <a:spcPct val="110000"/>
              </a:lnSpc>
            </a:pPr>
            <a:r>
              <a:rPr lang="en-US" sz="1800" i="1" dirty="0" smtClean="0"/>
              <a:t>Relative to other products and raw materials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Market Growth Factors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Marketability and Compatibility</a:t>
            </a:r>
          </a:p>
          <a:p>
            <a:pPr lvl="2">
              <a:lnSpc>
                <a:spcPct val="110000"/>
              </a:lnSpc>
            </a:pPr>
            <a:r>
              <a:rPr lang="en-US" sz="1800" i="1" dirty="0" smtClean="0"/>
              <a:t>With existing goals, distribution methods, and customer make-up</a:t>
            </a:r>
          </a:p>
          <a:p>
            <a:pPr lvl="1">
              <a:lnSpc>
                <a:spcPct val="110000"/>
              </a:lnSpc>
            </a:pPr>
            <a:r>
              <a:rPr lang="en-US" b="1" dirty="0" err="1" smtClean="0"/>
              <a:t>Producability</a:t>
            </a:r>
            <a:endParaRPr lang="en-US" b="1" dirty="0" smtClean="0"/>
          </a:p>
          <a:p>
            <a:pPr lvl="2">
              <a:lnSpc>
                <a:spcPct val="110000"/>
              </a:lnSpc>
            </a:pPr>
            <a:r>
              <a:rPr lang="en-US" i="1" dirty="0" smtClean="0"/>
              <a:t>Using current facilities and employees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Financial Factors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Required investment level and rate of return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Patentability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and need for continuing defensive research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910668" y="6180667"/>
            <a:ext cx="345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R. E. Seiler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8204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 descr="tab09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7925"/>
            <a:ext cx="86868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5556737"/>
            <a:ext cx="7772400" cy="627185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800" dirty="0" smtClean="0"/>
              <a:t>R &amp; D:  Screening Projects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8934" y="4648200"/>
            <a:ext cx="75438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INTELLECTUAL PROPERTY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11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6" y="5037666"/>
            <a:ext cx="7772400" cy="11430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4000" dirty="0"/>
              <a:t>Intellectual </a:t>
            </a:r>
            <a:r>
              <a:rPr lang="en-US" sz="4000" dirty="0" smtClean="0"/>
              <a:t>Property (IP)</a:t>
            </a:r>
            <a:endParaRPr lang="en-US" sz="4000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67" y="651934"/>
            <a:ext cx="7772400" cy="44958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Ideas and </a:t>
            </a:r>
            <a:r>
              <a:rPr lang="en-US" dirty="0" smtClean="0"/>
              <a:t>Inventions </a:t>
            </a:r>
            <a:r>
              <a:rPr lang="en-US" i="1" dirty="0"/>
              <a:t>(products of the mind</a:t>
            </a:r>
            <a:r>
              <a:rPr lang="en-US" i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Patents, Copyrights and Trademarks are methods of protecting intellectual property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Lawyers in this </a:t>
            </a:r>
            <a:r>
              <a:rPr lang="en-US" dirty="0" smtClean="0"/>
              <a:t>field are referred </a:t>
            </a:r>
            <a:r>
              <a:rPr lang="en-US" dirty="0"/>
              <a:t>to as: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intellectual </a:t>
            </a:r>
            <a:r>
              <a:rPr lang="en-US" dirty="0"/>
              <a:t>property lawyers,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patent </a:t>
            </a:r>
            <a:r>
              <a:rPr lang="en-US" dirty="0"/>
              <a:t>lawyers,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patent </a:t>
            </a:r>
            <a:r>
              <a:rPr lang="en-US" dirty="0"/>
              <a:t>agents,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patent attorneys, or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patent trolls</a:t>
            </a:r>
          </a:p>
          <a:p>
            <a:pPr lvl="1">
              <a:lnSpc>
                <a:spcPct val="90000"/>
              </a:lnSpc>
            </a:pPr>
            <a:endParaRPr lang="en-US" b="1" i="1" dirty="0"/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U.S.  has joined the rest of the world by moving from </a:t>
            </a:r>
            <a:r>
              <a:rPr lang="en-US" b="1" i="1" dirty="0" smtClean="0">
                <a:solidFill>
                  <a:srgbClr val="C00000"/>
                </a:solidFill>
              </a:rPr>
              <a:t>“first to invent” </a:t>
            </a:r>
            <a:r>
              <a:rPr lang="en-US" b="1" i="1" dirty="0" smtClean="0"/>
              <a:t>to </a:t>
            </a:r>
            <a:r>
              <a:rPr lang="en-US" b="1" i="1" dirty="0" smtClean="0">
                <a:solidFill>
                  <a:srgbClr val="C00000"/>
                </a:solidFill>
              </a:rPr>
              <a:t>“first to file”</a:t>
            </a:r>
            <a:r>
              <a:rPr lang="en-US" b="1" i="1" dirty="0" smtClean="0">
                <a:solidFill>
                  <a:schemeClr val="tx1"/>
                </a:solidFill>
              </a:rPr>
              <a:t>,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so protecting IP is vital!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83088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4000" dirty="0" smtClean="0"/>
              <a:t>IP Protection </a:t>
            </a:r>
            <a:r>
              <a:rPr lang="en-US" sz="4000" dirty="0"/>
              <a:t>Types</a:t>
            </a:r>
            <a:r>
              <a:rPr lang="en-US" sz="4000" b="0" dirty="0"/>
              <a:t>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534" y="643466"/>
            <a:ext cx="7543800" cy="4902200"/>
          </a:xfrm>
        </p:spPr>
        <p:txBody>
          <a:bodyPr lIns="90488" tIns="44450" rIns="90488" bIns="4445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/>
              <a:t>Design Patents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 smtClean="0"/>
              <a:t>Protection for a </a:t>
            </a:r>
            <a:r>
              <a:rPr lang="en-US" sz="1800" i="1" dirty="0"/>
              <a:t>fixed design or “look” of an </a:t>
            </a:r>
            <a:r>
              <a:rPr lang="en-US" sz="1800" i="1" dirty="0" smtClean="0"/>
              <a:t>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 smtClean="0">
                <a:solidFill>
                  <a:srgbClr val="C00000"/>
                </a:solidFill>
              </a:rPr>
              <a:t>Duration:  14 years</a:t>
            </a:r>
          </a:p>
          <a:p>
            <a:pPr lvl="1" eaLnBrk="1" hangingPunct="1">
              <a:lnSpc>
                <a:spcPct val="90000"/>
              </a:lnSpc>
            </a:pPr>
            <a:endParaRPr lang="en-US" sz="600" b="1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/>
              <a:t>Utility Patents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 smtClean="0"/>
              <a:t>Protection for a composition </a:t>
            </a:r>
            <a:r>
              <a:rPr lang="en-US" sz="1800" i="1" dirty="0"/>
              <a:t>of matter, </a:t>
            </a:r>
            <a:r>
              <a:rPr lang="en-US" sz="1800" i="1" dirty="0" smtClean="0"/>
              <a:t>a process</a:t>
            </a:r>
            <a:r>
              <a:rPr lang="en-US" sz="1800" i="1" dirty="0"/>
              <a:t>, </a:t>
            </a:r>
            <a:r>
              <a:rPr lang="en-US" sz="1800" i="1" dirty="0" smtClean="0"/>
              <a:t>a method </a:t>
            </a:r>
            <a:r>
              <a:rPr lang="en-US" sz="1800" i="1" dirty="0"/>
              <a:t>or </a:t>
            </a:r>
            <a:r>
              <a:rPr lang="en-US" sz="1800" i="1" dirty="0" smtClean="0"/>
              <a:t>an apparatus that is useful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 smtClean="0">
                <a:solidFill>
                  <a:srgbClr val="C00000"/>
                </a:solidFill>
              </a:rPr>
              <a:t>Duration:  20 years</a:t>
            </a:r>
          </a:p>
          <a:p>
            <a:pPr lvl="1" eaLnBrk="1" hangingPunct="1">
              <a:lnSpc>
                <a:spcPct val="90000"/>
              </a:lnSpc>
            </a:pPr>
            <a:endParaRPr lang="en-US" sz="600" b="1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/>
              <a:t>Plant </a:t>
            </a:r>
            <a:r>
              <a:rPr lang="en-US" sz="2000" b="1" dirty="0" smtClean="0"/>
              <a:t>Patents</a:t>
            </a:r>
          </a:p>
          <a:p>
            <a:pPr marL="548640" lvl="2">
              <a:lnSpc>
                <a:spcPct val="90000"/>
              </a:lnSpc>
            </a:pPr>
            <a:r>
              <a:rPr lang="en-US" sz="1800" i="1" dirty="0"/>
              <a:t>Protection for </a:t>
            </a:r>
            <a:r>
              <a:rPr lang="en-US" sz="1800" i="1" dirty="0" smtClean="0"/>
              <a:t>new plants reproduced asexually (graft / clone)</a:t>
            </a:r>
          </a:p>
          <a:p>
            <a:pPr marL="548640" lvl="2">
              <a:lnSpc>
                <a:spcPct val="90000"/>
              </a:lnSpc>
            </a:pPr>
            <a:r>
              <a:rPr lang="en-US" sz="1800" i="1" dirty="0" smtClean="0">
                <a:solidFill>
                  <a:srgbClr val="C00000"/>
                </a:solidFill>
              </a:rPr>
              <a:t>Duration:  20 years</a:t>
            </a:r>
          </a:p>
          <a:p>
            <a:pPr marL="548640" lvl="2">
              <a:lnSpc>
                <a:spcPct val="90000"/>
              </a:lnSpc>
            </a:pPr>
            <a:endParaRPr lang="en-US" sz="600" i="1" dirty="0"/>
          </a:p>
          <a:p>
            <a:pPr marL="0" indent="0">
              <a:buNone/>
            </a:pPr>
            <a:r>
              <a:rPr lang="en-US" sz="2000" b="1" dirty="0" smtClean="0"/>
              <a:t>Three Primary Criteria for Grant of a Utility Patent:</a:t>
            </a:r>
          </a:p>
          <a:p>
            <a:pPr lvl="1"/>
            <a:r>
              <a:rPr lang="en-US" sz="1800" i="1" dirty="0" smtClean="0"/>
              <a:t>Novelty</a:t>
            </a:r>
            <a:endParaRPr lang="en-US" sz="1800" i="1" dirty="0"/>
          </a:p>
          <a:p>
            <a:pPr lvl="1"/>
            <a:r>
              <a:rPr lang="en-US" sz="1800" i="1" dirty="0"/>
              <a:t>Usefulness</a:t>
            </a:r>
          </a:p>
          <a:p>
            <a:pPr lvl="1"/>
            <a:r>
              <a:rPr lang="en-US" sz="1800" i="1" dirty="0"/>
              <a:t>Non-obvious to someone “skilled in the art</a:t>
            </a:r>
            <a:r>
              <a:rPr lang="en-US" sz="1800" i="1" dirty="0" smtClean="0"/>
              <a:t>”</a:t>
            </a:r>
            <a:endParaRPr lang="en-US" sz="1800" i="1" dirty="0"/>
          </a:p>
          <a:p>
            <a:pPr eaLnBrk="1" hangingPunct="1">
              <a:lnSpc>
                <a:spcPct val="90000"/>
              </a:lnSpc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287907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4000" dirty="0" smtClean="0"/>
              <a:t>IP Protection </a:t>
            </a:r>
            <a:r>
              <a:rPr lang="en-US" sz="4000" dirty="0"/>
              <a:t>Types</a:t>
            </a:r>
            <a:r>
              <a:rPr lang="en-US" sz="4000" b="0" dirty="0"/>
              <a:t>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534" y="491066"/>
            <a:ext cx="7543800" cy="4902200"/>
          </a:xfrm>
        </p:spPr>
        <p:txBody>
          <a:bodyPr lIns="90488" tIns="44450" rIns="90488" bIns="4445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Trademarks</a:t>
            </a:r>
          </a:p>
          <a:p>
            <a:pPr lvl="1">
              <a:lnSpc>
                <a:spcPct val="90000"/>
              </a:lnSpc>
            </a:pPr>
            <a:r>
              <a:rPr lang="en-US" sz="1600" i="1" dirty="0"/>
              <a:t>A distinguishing symbol, design, mark or word used by a manufacturer to identify his product from his competitors’</a:t>
            </a:r>
          </a:p>
          <a:p>
            <a:pPr lvl="1">
              <a:lnSpc>
                <a:spcPct val="90000"/>
              </a:lnSpc>
            </a:pPr>
            <a:r>
              <a:rPr lang="en-US" sz="1600" i="1" dirty="0"/>
              <a:t>A mark, character or symbol by which another entity is recognized or </a:t>
            </a:r>
            <a:r>
              <a:rPr lang="en-US" sz="1600" i="1" dirty="0" smtClean="0"/>
              <a:t>associated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>
                <a:solidFill>
                  <a:srgbClr val="C00000"/>
                </a:solidFill>
              </a:rPr>
              <a:t>Duration:  10 years, can be renewed for additional 10 year terms</a:t>
            </a:r>
            <a:endParaRPr lang="en-US" sz="1600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Copyrights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/>
              <a:t>Protection for the right to reproduce, derive, distribute, perform, and display a creative work in tangible form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>
                <a:solidFill>
                  <a:srgbClr val="C00000"/>
                </a:solidFill>
              </a:rPr>
              <a:t>Duration:  Life of author + 70 years</a:t>
            </a:r>
          </a:p>
          <a:p>
            <a:pPr eaLnBrk="1" hangingPunct="1">
              <a:lnSpc>
                <a:spcPct val="90000"/>
              </a:lnSpc>
            </a:pPr>
            <a:endParaRPr 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Trade Secrets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/>
              <a:t>Protection for information that is secret, substantial and valuable; must not be generally known in the trade or industry to which it applies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/>
              <a:t>Must be actively protected, often through limited disclosure and non-disclosure / confidentiality agreements</a:t>
            </a:r>
          </a:p>
          <a:p>
            <a:pPr lvl="1">
              <a:lnSpc>
                <a:spcPct val="90000"/>
              </a:lnSpc>
            </a:pPr>
            <a:r>
              <a:rPr lang="en-US" sz="1600" i="1" dirty="0">
                <a:solidFill>
                  <a:srgbClr val="C00000"/>
                </a:solidFill>
              </a:rPr>
              <a:t>Duration:  As long as it is not disclosed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/>
              <a:t>May legally be “reverse engineered”</a:t>
            </a:r>
          </a:p>
        </p:txBody>
      </p:sp>
    </p:spTree>
    <p:extLst>
      <p:ext uri="{BB962C8B-B14F-4D97-AF65-F5344CB8AC3E}">
        <p14:creationId xmlns:p14="http://schemas.microsoft.com/office/powerpoint/2010/main" val="3271391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778933" y="5037667"/>
            <a:ext cx="7586134" cy="11430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4000" dirty="0" smtClean="0"/>
              <a:t>IP:  Examples </a:t>
            </a:r>
            <a:r>
              <a:rPr lang="en-US" sz="4000" dirty="0"/>
              <a:t>of Copyrights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3" y="719667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Literary works</a:t>
            </a:r>
          </a:p>
          <a:p>
            <a:pPr eaLnBrk="1" hangingPunct="1"/>
            <a:r>
              <a:rPr lang="en-US" dirty="0"/>
              <a:t>Musical works</a:t>
            </a:r>
          </a:p>
          <a:p>
            <a:pPr eaLnBrk="1" hangingPunct="1"/>
            <a:r>
              <a:rPr lang="en-US" dirty="0"/>
              <a:t>Dramatic works</a:t>
            </a:r>
          </a:p>
          <a:p>
            <a:pPr eaLnBrk="1" hangingPunct="1"/>
            <a:r>
              <a:rPr lang="en-US" dirty="0"/>
              <a:t>Choreographic works</a:t>
            </a:r>
          </a:p>
          <a:p>
            <a:pPr eaLnBrk="1" hangingPunct="1"/>
            <a:r>
              <a:rPr lang="en-US" dirty="0"/>
              <a:t>Pictorial works</a:t>
            </a:r>
          </a:p>
          <a:p>
            <a:pPr eaLnBrk="1" hangingPunct="1"/>
            <a:r>
              <a:rPr lang="en-US" dirty="0"/>
              <a:t>Motion Pictures/Videos</a:t>
            </a:r>
          </a:p>
          <a:p>
            <a:pPr eaLnBrk="1" hangingPunct="1"/>
            <a:r>
              <a:rPr lang="en-US" dirty="0"/>
              <a:t>Sound </a:t>
            </a:r>
            <a:r>
              <a:rPr lang="en-US" dirty="0" smtClean="0"/>
              <a:t>Recordings</a:t>
            </a:r>
          </a:p>
          <a:p>
            <a:pPr eaLnBrk="1" hangingPunct="1"/>
            <a:r>
              <a:rPr lang="en-US" dirty="0" smtClean="0"/>
              <a:t>Computer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6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1" descr="tab09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28600"/>
            <a:ext cx="82200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RESEARCH &amp; Development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60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74732"/>
            <a:ext cx="7594600" cy="897467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4000" dirty="0" smtClean="0"/>
              <a:t>IP:  Disclosure</a:t>
            </a:r>
            <a:endParaRPr lang="en-US" sz="4000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075267"/>
            <a:ext cx="7543800" cy="3886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Full, formal disclosure to Technology Transfer </a:t>
            </a:r>
            <a:r>
              <a:rPr lang="en-US" dirty="0" smtClean="0"/>
              <a:t>Manager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Bound laboratory notebooks with third party </a:t>
            </a:r>
            <a:r>
              <a:rPr lang="en-US" dirty="0" smtClean="0"/>
              <a:t>corroboration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Completion of Disclosure </a:t>
            </a:r>
            <a:r>
              <a:rPr lang="en-US" dirty="0" smtClean="0"/>
              <a:t>Checklist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Include drawings and sketches</a:t>
            </a:r>
          </a:p>
        </p:txBody>
      </p:sp>
    </p:spTree>
    <p:extLst>
      <p:ext uri="{BB962C8B-B14F-4D97-AF65-F5344CB8AC3E}">
        <p14:creationId xmlns:p14="http://schemas.microsoft.com/office/powerpoint/2010/main" val="2526528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399" y="5037667"/>
            <a:ext cx="7882468" cy="1143000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US" sz="4000" dirty="0" err="1" smtClean="0"/>
              <a:t>Inventorship</a:t>
            </a:r>
            <a:r>
              <a:rPr lang="en-US" sz="4000" dirty="0" smtClean="0"/>
              <a:t> - Legal Aspects</a:t>
            </a:r>
            <a:endParaRPr lang="en-US" sz="4000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465666"/>
            <a:ext cx="7772400" cy="4495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Joint </a:t>
            </a:r>
            <a:r>
              <a:rPr lang="en-US" dirty="0" err="1" smtClean="0"/>
              <a:t>Inventorship</a:t>
            </a:r>
            <a:r>
              <a:rPr lang="en-US" dirty="0" smtClean="0"/>
              <a:t> is two </a:t>
            </a:r>
            <a:r>
              <a:rPr lang="en-US" dirty="0"/>
              <a:t>or more persons who have contributed to the inventive acts of an invention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Group research often results in joint </a:t>
            </a:r>
            <a:r>
              <a:rPr lang="en-US" dirty="0" err="1"/>
              <a:t>inventorship</a:t>
            </a:r>
            <a:r>
              <a:rPr lang="en-US" dirty="0"/>
              <a:t>, however, it is critical to document evidence of joint </a:t>
            </a:r>
            <a:r>
              <a:rPr lang="en-US" dirty="0" err="1"/>
              <a:t>inventorship</a:t>
            </a:r>
            <a:r>
              <a:rPr lang="en-US" dirty="0"/>
              <a:t> in laboratory </a:t>
            </a:r>
            <a:r>
              <a:rPr lang="en-US" dirty="0" smtClean="0"/>
              <a:t>notebooks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Companies typically have their engineers sign an agreement specifying the </a:t>
            </a:r>
            <a:r>
              <a:rPr lang="en-US" b="1" i="1" dirty="0" smtClean="0"/>
              <a:t>ownership</a:t>
            </a:r>
            <a:r>
              <a:rPr lang="en-US" dirty="0" smtClean="0"/>
              <a:t> of the invention rights as a condition of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12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5300132"/>
            <a:ext cx="7687732" cy="872067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US" sz="2800" dirty="0" smtClean="0"/>
              <a:t>IP:  Laboratory Notebooks - Legal Aspects</a:t>
            </a:r>
            <a:endParaRPr lang="en-US" sz="2800" dirty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933" y="812799"/>
            <a:ext cx="7772400" cy="5037666"/>
          </a:xfrm>
        </p:spPr>
        <p:txBody>
          <a:bodyPr lIns="90488" tIns="44450" rIns="90488" bIns="44450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b="1" i="1" dirty="0"/>
              <a:t>The best primary record of invention is </a:t>
            </a:r>
            <a:r>
              <a:rPr lang="en-US" sz="1800" b="1" i="1" dirty="0" smtClean="0"/>
              <a:t>a numbered</a:t>
            </a:r>
            <a:r>
              <a:rPr lang="en-US" sz="1800" b="1" i="1" dirty="0"/>
              <a:t>, bound laboratory </a:t>
            </a:r>
            <a:r>
              <a:rPr lang="en-US" sz="1800" b="1" i="1" dirty="0" smtClean="0"/>
              <a:t>notebook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5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Pages skipped or not completely filled in by writing have a line drawn through the unwritten portion(s)</a:t>
            </a:r>
          </a:p>
          <a:p>
            <a:pPr eaLnBrk="1" hangingPunct="1">
              <a:lnSpc>
                <a:spcPct val="90000"/>
              </a:lnSpc>
            </a:pPr>
            <a:endParaRPr lang="en-US" sz="500" dirty="0" smtClean="0"/>
          </a:p>
          <a:p>
            <a:r>
              <a:rPr lang="en-US" sz="1800" dirty="0" smtClean="0"/>
              <a:t>Contemplated </a:t>
            </a:r>
            <a:r>
              <a:rPr lang="en-US" sz="1800" dirty="0"/>
              <a:t>or planned experiments are written out as precisely as possible, with results recorded as soon as they are </a:t>
            </a:r>
            <a:r>
              <a:rPr lang="en-US" sz="1800" dirty="0" smtClean="0"/>
              <a:t>obtained</a:t>
            </a:r>
          </a:p>
          <a:p>
            <a:endParaRPr lang="en-US" sz="500" dirty="0"/>
          </a:p>
          <a:p>
            <a:r>
              <a:rPr lang="en-US" sz="1800" dirty="0"/>
              <a:t>Each page is initialed and dated by the person who directs the </a:t>
            </a:r>
            <a:r>
              <a:rPr lang="en-US" sz="1800" dirty="0" smtClean="0"/>
              <a:t>experiments</a:t>
            </a:r>
          </a:p>
          <a:p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Each page is initialed and dated by the person who conducts the </a:t>
            </a:r>
            <a:r>
              <a:rPr lang="en-US" sz="1800" dirty="0" smtClean="0"/>
              <a:t>experiments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i="1" dirty="0" smtClean="0"/>
              <a:t>This creates a </a:t>
            </a:r>
            <a:r>
              <a:rPr lang="en-US" sz="1800" i="1" dirty="0"/>
              <a:t>complete and timely record of the experimental work, in a manner which is legally recognized as </a:t>
            </a:r>
            <a:r>
              <a:rPr lang="en-US" sz="1800" b="1" i="1" dirty="0"/>
              <a:t>“highly probative evidence</a:t>
            </a:r>
            <a:r>
              <a:rPr lang="en-US" sz="1800" b="1" i="1" dirty="0" smtClean="0"/>
              <a:t>”</a:t>
            </a:r>
            <a:endParaRPr lang="en-US" sz="1800" b="1" i="1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5271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4572000"/>
            <a:ext cx="7636932" cy="1600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3200" dirty="0" smtClean="0"/>
              <a:t>IP: Diligence in Documentation</a:t>
            </a:r>
            <a:endParaRPr lang="en-US" sz="3200" dirty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3" y="685799"/>
            <a:ext cx="7628467" cy="4707467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Record progress (or failure) using lab notebooks and project </a:t>
            </a:r>
            <a:r>
              <a:rPr lang="en-US" b="1" dirty="0" smtClean="0"/>
              <a:t>reports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At least once a month, all of the inventors and two technically competent witnesses should sign and date the </a:t>
            </a:r>
            <a:r>
              <a:rPr lang="en-US" b="1" dirty="0" smtClean="0"/>
              <a:t>entries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Always use actual dates... never backdate or predate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Make numbered, dated, </a:t>
            </a:r>
            <a:r>
              <a:rPr lang="en-US" b="1" dirty="0"/>
              <a:t>comprehensive </a:t>
            </a:r>
            <a:r>
              <a:rPr lang="en-US" b="1" dirty="0" smtClean="0"/>
              <a:t>sketches </a:t>
            </a:r>
            <a:r>
              <a:rPr lang="en-US" b="1" dirty="0"/>
              <a:t>and </a:t>
            </a:r>
            <a:r>
              <a:rPr lang="en-US" b="1" dirty="0" smtClean="0"/>
              <a:t>a written </a:t>
            </a:r>
            <a:r>
              <a:rPr lang="en-US" b="1" dirty="0"/>
              <a:t>description of the </a:t>
            </a:r>
            <a:r>
              <a:rPr lang="en-US" b="1" dirty="0" smtClean="0"/>
              <a:t>concept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Sign and date all documents with the inventor and two witnesses who are: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/>
              <a:t>not the inventor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/>
              <a:t>fully understand the 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/>
              <a:t>expected to be around years later to testify in </a:t>
            </a:r>
            <a:r>
              <a:rPr lang="en-US" sz="2400" i="1" dirty="0" smtClean="0"/>
              <a:t>court, </a:t>
            </a:r>
            <a:r>
              <a:rPr lang="en-US" sz="2400" i="1" dirty="0"/>
              <a:t>if necessary</a:t>
            </a:r>
          </a:p>
        </p:txBody>
      </p:sp>
    </p:spTree>
    <p:extLst>
      <p:ext uri="{BB962C8B-B14F-4D97-AF65-F5344CB8AC3E}">
        <p14:creationId xmlns:p14="http://schemas.microsoft.com/office/powerpoint/2010/main" val="292791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45066" y="5444066"/>
            <a:ext cx="7603067" cy="736599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4000" dirty="0" smtClean="0"/>
              <a:t>IP:  Patent </a:t>
            </a:r>
            <a:r>
              <a:rPr lang="en-US" sz="4000" dirty="0"/>
              <a:t>Infringement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267" y="508000"/>
            <a:ext cx="8001000" cy="4419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patent </a:t>
            </a:r>
            <a:r>
              <a:rPr lang="en-US" dirty="0"/>
              <a:t>is infringed when the invention covered by the patent is used without the permission of the inventor during the time that the patent is in </a:t>
            </a:r>
            <a:r>
              <a:rPr lang="en-US" dirty="0" smtClean="0"/>
              <a:t>force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The patent </a:t>
            </a:r>
            <a:r>
              <a:rPr lang="en-US" dirty="0"/>
              <a:t>owner has the right to sue the infringer in the federal </a:t>
            </a:r>
            <a:r>
              <a:rPr lang="en-US" dirty="0" smtClean="0"/>
              <a:t>courts, collect </a:t>
            </a:r>
            <a:r>
              <a:rPr lang="en-US" dirty="0"/>
              <a:t>compensation for past </a:t>
            </a:r>
            <a:r>
              <a:rPr lang="en-US" dirty="0" smtClean="0"/>
              <a:t>infringement, </a:t>
            </a:r>
            <a:r>
              <a:rPr lang="en-US" dirty="0"/>
              <a:t>and can cause the infringer to cease and desist all infringing activity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280589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" descr="tab09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3125"/>
            <a:ext cx="86868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45066" y="5579533"/>
            <a:ext cx="7603067" cy="601132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4000" dirty="0" smtClean="0"/>
              <a:t>IP:  Patent Productivity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9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" descr="tab09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455083"/>
            <a:ext cx="8686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45066" y="5579533"/>
            <a:ext cx="7603067" cy="601132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4000" dirty="0" smtClean="0"/>
              <a:t>IP:  Patent Productivity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7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10200"/>
            <a:ext cx="754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IP: Protection Web Addresses</a:t>
            </a:r>
            <a:endParaRPr lang="en-US" sz="4000" dirty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Patent </a:t>
            </a:r>
            <a:r>
              <a:rPr lang="en-US" dirty="0" smtClean="0"/>
              <a:t>Office - http</a:t>
            </a:r>
            <a:r>
              <a:rPr lang="en-US" dirty="0"/>
              <a:t>://www.uspto.gov 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 smtClean="0"/>
              <a:t>Copyright - http</a:t>
            </a:r>
            <a:r>
              <a:rPr lang="en-US" dirty="0"/>
              <a:t>://</a:t>
            </a:r>
            <a:r>
              <a:rPr lang="en-US" dirty="0" smtClean="0"/>
              <a:t>www.copyright.gov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7400" y="4648200"/>
            <a:ext cx="7543800" cy="1524000"/>
          </a:xfrm>
        </p:spPr>
        <p:txBody>
          <a:bodyPr/>
          <a:lstStyle/>
          <a:p>
            <a:pPr eaLnBrk="1" hangingPunct="1"/>
            <a:r>
              <a:rPr lang="en-US" dirty="0"/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2509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94866"/>
            <a:ext cx="7535333" cy="67733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Creativity Process	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534" y="1405467"/>
            <a:ext cx="7543800" cy="38862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100" i="1" dirty="0" smtClean="0"/>
              <a:t>R. E. Shannon’s (1980) steps in the creative process: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Preparation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Frustration</a:t>
            </a:r>
            <a:br>
              <a:rPr lang="en-US" dirty="0"/>
            </a:br>
            <a:endParaRPr lang="en-US" dirty="0"/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Inspiration or illumination</a:t>
            </a:r>
            <a:br>
              <a:rPr lang="en-US" dirty="0"/>
            </a:br>
            <a:endParaRPr lang="en-US" dirty="0"/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Verification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4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3100" i="1" dirty="0" smtClean="0"/>
              <a:t>Edison (and others</a:t>
            </a:r>
            <a:r>
              <a:rPr lang="en-US" sz="3100" i="1" smtClean="0"/>
              <a:t>) took </a:t>
            </a:r>
            <a:r>
              <a:rPr lang="en-US" sz="3100" i="1" dirty="0" smtClean="0"/>
              <a:t>some exception: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i="1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“Genius is 1% inspiration and 99% perspiration”</a:t>
            </a:r>
          </a:p>
          <a:p>
            <a:pPr lvl="1">
              <a:lnSpc>
                <a:spcPct val="90000"/>
              </a:lnSpc>
            </a:pPr>
            <a:endParaRPr lang="en-US" i="1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“Inspiration is for amateurs.  Professionals show up and get to work.”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5556737"/>
            <a:ext cx="7772400" cy="627185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800" dirty="0" smtClean="0"/>
              <a:t>R &amp; D:  Definitions</a:t>
            </a:r>
            <a:endParaRPr lang="en-US" sz="28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609600"/>
            <a:ext cx="7727950" cy="48006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i="1" dirty="0" smtClean="0"/>
              <a:t>Research</a:t>
            </a:r>
            <a:endParaRPr lang="en-US" sz="2800" b="1" i="1" dirty="0"/>
          </a:p>
          <a:p>
            <a:pPr marL="0" indent="0">
              <a:buNone/>
            </a:pPr>
            <a:r>
              <a:rPr lang="en-US" sz="1900" dirty="0" smtClean="0"/>
              <a:t>Both basic and applied, is systematic, intensive study directed toward fuller scientific knowledge of the subject studied.</a:t>
            </a:r>
          </a:p>
          <a:p>
            <a:pPr marL="0" indent="0">
              <a:buNone/>
            </a:pPr>
            <a:endParaRPr lang="en-US" sz="900" i="1" dirty="0" smtClean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Basic Research</a:t>
            </a:r>
            <a:endParaRPr lang="en-US" b="1" dirty="0"/>
          </a:p>
          <a:p>
            <a:pPr lvl="2">
              <a:lnSpc>
                <a:spcPct val="110000"/>
              </a:lnSpc>
            </a:pPr>
            <a:r>
              <a:rPr lang="en-US" sz="1900" i="1" dirty="0" smtClean="0"/>
              <a:t>Devoted to achieving a fuller knowledge or understanding, rather than practical application, of the subject under study … it may be in fields of present or potential interest to a company.</a:t>
            </a:r>
          </a:p>
          <a:p>
            <a:pPr lvl="2">
              <a:lnSpc>
                <a:spcPct val="110000"/>
              </a:lnSpc>
            </a:pPr>
            <a:r>
              <a:rPr lang="en-US" sz="1800" b="1" dirty="0" smtClean="0"/>
              <a:t>Typically done by governments and research universities</a:t>
            </a:r>
          </a:p>
          <a:p>
            <a:pPr lvl="2">
              <a:lnSpc>
                <a:spcPct val="110000"/>
              </a:lnSpc>
            </a:pPr>
            <a:endParaRPr lang="en-US" sz="1900" i="1" dirty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Applied Research</a:t>
            </a:r>
            <a:endParaRPr lang="en-US" b="1" dirty="0"/>
          </a:p>
          <a:p>
            <a:pPr lvl="2">
              <a:lnSpc>
                <a:spcPct val="110000"/>
              </a:lnSpc>
            </a:pPr>
            <a:r>
              <a:rPr lang="en-US" sz="1900" i="1" dirty="0" smtClean="0"/>
              <a:t>Directed toward the practical application of knowledge, which of industry means the discovery of new knowledge that has specific commercial objectives with respect to either products of processes.</a:t>
            </a:r>
          </a:p>
          <a:p>
            <a:pPr lvl="2">
              <a:lnSpc>
                <a:spcPct val="110000"/>
              </a:lnSpc>
            </a:pPr>
            <a:r>
              <a:rPr lang="en-US" sz="1800" b="1" dirty="0" smtClean="0"/>
              <a:t>Typically be done by corporations, industry organizations, and universities</a:t>
            </a:r>
            <a:endParaRPr lang="en-US" sz="1800" b="1" dirty="0"/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US" sz="2800" b="1" i="1" dirty="0" smtClean="0"/>
              <a:t>Development</a:t>
            </a:r>
            <a:endParaRPr lang="en-US" sz="2800" b="1" i="1" dirty="0"/>
          </a:p>
          <a:p>
            <a:pPr marL="45720" indent="0">
              <a:lnSpc>
                <a:spcPct val="110000"/>
              </a:lnSpc>
              <a:buNone/>
            </a:pPr>
            <a:r>
              <a:rPr lang="en-US" sz="1900" dirty="0"/>
              <a:t>T</a:t>
            </a:r>
            <a:r>
              <a:rPr lang="en-US" sz="1900" dirty="0" smtClean="0"/>
              <a:t>he systematic use of scientific knowledge directed toward the production of useful materials, devices, systems, or methods, including design and development of prototypes and processes.</a:t>
            </a:r>
            <a:endParaRPr lang="en-US" sz="1900" dirty="0"/>
          </a:p>
        </p:txBody>
      </p:sp>
      <p:sp>
        <p:nvSpPr>
          <p:cNvPr id="2" name="TextBox 1"/>
          <p:cNvSpPr txBox="1"/>
          <p:nvPr/>
        </p:nvSpPr>
        <p:spPr>
          <a:xfrm>
            <a:off x="4910668" y="6180667"/>
            <a:ext cx="345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National Science Foundation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822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35600"/>
            <a:ext cx="7560733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Creativity Techniques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Brainstorming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Nominal Group Technique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Attribute-listing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Mindmapping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marL="320040" lvl="1" indent="0">
              <a:lnSpc>
                <a:spcPct val="90000"/>
              </a:lnSpc>
              <a:buNone/>
            </a:pPr>
            <a:r>
              <a:rPr lang="en-US" sz="2000" i="1" dirty="0" smtClean="0"/>
              <a:t>… and other methods (see text for some descriptions)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227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94267" y="4572000"/>
            <a:ext cx="7755466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Characteristics of </a:t>
            </a:r>
            <a:r>
              <a:rPr lang="en-US" sz="3600" dirty="0" smtClean="0"/>
              <a:t>Creative </a:t>
            </a:r>
            <a:r>
              <a:rPr lang="en-US" sz="3600" dirty="0"/>
              <a:t>People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Self-confidence and </a:t>
            </a:r>
            <a:r>
              <a:rPr lang="en-US" dirty="0" smtClean="0"/>
              <a:t>Independence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Curiosity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Different Approach </a:t>
            </a:r>
            <a:r>
              <a:rPr lang="en-US" dirty="0"/>
              <a:t>to </a:t>
            </a:r>
            <a:r>
              <a:rPr lang="en-US" dirty="0" smtClean="0"/>
              <a:t>Problems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Personal: loners, game players, creative </a:t>
            </a:r>
            <a:r>
              <a:rPr lang="en-US" dirty="0" smtClean="0"/>
              <a:t>writers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702733" y="4572000"/>
            <a:ext cx="7662333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Personnel Needed for </a:t>
            </a:r>
            <a:r>
              <a:rPr lang="en-US" sz="2800" dirty="0"/>
              <a:t>Technological Innovation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41400"/>
            <a:ext cx="7772400" cy="3886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dirty="0"/>
              <a:t>Idea </a:t>
            </a:r>
            <a:r>
              <a:rPr lang="en-US" b="1" dirty="0" smtClean="0"/>
              <a:t>Generators </a:t>
            </a:r>
            <a:r>
              <a:rPr lang="en-US" dirty="0" smtClean="0"/>
              <a:t>– </a:t>
            </a:r>
            <a:r>
              <a:rPr lang="en-US" i="1" dirty="0" smtClean="0"/>
              <a:t>the creative individual</a:t>
            </a:r>
          </a:p>
          <a:p>
            <a:pPr eaLnBrk="1" hangingPunct="1"/>
            <a:endParaRPr lang="en-US" dirty="0"/>
          </a:p>
          <a:p>
            <a:r>
              <a:rPr lang="en-US" b="1" dirty="0"/>
              <a:t>Entrepreneurs </a:t>
            </a:r>
            <a:r>
              <a:rPr lang="en-US" dirty="0" smtClean="0"/>
              <a:t>– </a:t>
            </a:r>
            <a:r>
              <a:rPr lang="en-US" i="1" dirty="0" smtClean="0"/>
              <a:t>undertakes </a:t>
            </a:r>
            <a:r>
              <a:rPr lang="en-US" i="1" dirty="0"/>
              <a:t>effort to transform innovation into </a:t>
            </a:r>
            <a:r>
              <a:rPr lang="en-US" i="1" dirty="0" smtClean="0"/>
              <a:t>product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 smtClean="0"/>
              <a:t>Gatekeepers</a:t>
            </a:r>
            <a:r>
              <a:rPr lang="en-US" dirty="0" smtClean="0"/>
              <a:t> – </a:t>
            </a:r>
            <a:r>
              <a:rPr lang="en-US" i="1" dirty="0" smtClean="0"/>
              <a:t>connect ideas, people, information – networkers 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b="1" dirty="0"/>
              <a:t>Program </a:t>
            </a:r>
            <a:r>
              <a:rPr lang="en-US" b="1" dirty="0" smtClean="0"/>
              <a:t>Managers </a:t>
            </a:r>
            <a:r>
              <a:rPr lang="en-US" dirty="0" smtClean="0"/>
              <a:t>– </a:t>
            </a:r>
            <a:r>
              <a:rPr lang="en-US" i="1" dirty="0" smtClean="0"/>
              <a:t>provide management without inhibiting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 smtClean="0"/>
              <a:t>Sponsors </a:t>
            </a:r>
            <a:r>
              <a:rPr lang="en-US" b="1" dirty="0"/>
              <a:t>or </a:t>
            </a:r>
            <a:r>
              <a:rPr lang="en-US" b="1" dirty="0" smtClean="0"/>
              <a:t>Champions </a:t>
            </a:r>
            <a:r>
              <a:rPr lang="en-US" dirty="0" smtClean="0"/>
              <a:t>– </a:t>
            </a:r>
            <a:r>
              <a:rPr lang="en-US" i="1" dirty="0" smtClean="0"/>
              <a:t>provides financial and moral support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63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Product Life Cycle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314710"/>
              </p:ext>
            </p:extLst>
          </p:nvPr>
        </p:nvGraphicFramePr>
        <p:xfrm>
          <a:off x="541867" y="1820333"/>
          <a:ext cx="8077200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3" imgW="8686800" imgH="3263900" progId="">
                  <p:embed/>
                </p:oleObj>
              </mc:Choice>
              <mc:Fallback>
                <p:oleObj name="Visio" r:id="rId3" imgW="8686800" imgH="3263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67" y="1820333"/>
                        <a:ext cx="8077200" cy="303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10668" y="6180667"/>
            <a:ext cx="345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B.S. Blanchard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74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 descr="FG_09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89" y="389467"/>
            <a:ext cx="4582488" cy="59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5799666"/>
            <a:ext cx="6781800" cy="37253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900" b="1" dirty="0" smtClean="0">
                <a:latin typeface="Verdana" pitchFamily="-1" charset="0"/>
              </a:rPr>
              <a:t>Figure 9-1   </a:t>
            </a:r>
            <a:r>
              <a:rPr lang="en-US" altLang="en-US" sz="900" dirty="0" smtClean="0">
                <a:latin typeface="Verdana" pitchFamily="-1" charset="0"/>
              </a:rPr>
              <a:t>Steps or functions and typical activities in the product life cycle. (From Benjamin S. Blanchard, </a:t>
            </a:r>
            <a:r>
              <a:rPr lang="en-US" altLang="en-US" sz="900" i="1" dirty="0" smtClean="0">
                <a:latin typeface="Verdana" pitchFamily="-1" charset="0"/>
              </a:rPr>
              <a:t>Engineering Organization and Management</a:t>
            </a:r>
            <a:r>
              <a:rPr lang="en-US" altLang="en-US" sz="900" dirty="0" smtClean="0">
                <a:latin typeface="Verdana" pitchFamily="-1" charset="0"/>
              </a:rPr>
              <a:t>, © 1976, p. 16..)</a:t>
            </a:r>
          </a:p>
        </p:txBody>
      </p:sp>
    </p:spTree>
    <p:extLst>
      <p:ext uri="{BB962C8B-B14F-4D97-AF65-F5344CB8AC3E}">
        <p14:creationId xmlns:p14="http://schemas.microsoft.com/office/powerpoint/2010/main" val="16823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2267" cy="1600200"/>
          </a:xfrm>
        </p:spPr>
        <p:txBody>
          <a:bodyPr/>
          <a:lstStyle/>
          <a:p>
            <a:r>
              <a:rPr lang="en-US" altLang="en-US" sz="1000" b="1" dirty="0" smtClean="0">
                <a:latin typeface="Verdana" pitchFamily="-1" charset="0"/>
              </a:rPr>
              <a:t>Figure 9-2   </a:t>
            </a:r>
            <a:r>
              <a:rPr lang="en-US" altLang="en-US" sz="1000" dirty="0" smtClean="0">
                <a:latin typeface="Verdana" pitchFamily="-1" charset="0"/>
              </a:rPr>
              <a:t>Technology life cycle. (From Frederick Betz, </a:t>
            </a:r>
            <a:r>
              <a:rPr lang="en-US" altLang="en-US" sz="1000" i="1" dirty="0" smtClean="0">
                <a:latin typeface="Verdana" pitchFamily="-1" charset="0"/>
              </a:rPr>
              <a:t>Managing Technology: Competing Through New Ventures, Innovation, and Corporate Research</a:t>
            </a:r>
            <a:r>
              <a:rPr lang="en-US" altLang="en-US" sz="1000" dirty="0" smtClean="0">
                <a:latin typeface="Verdana" pitchFamily="-1" charset="0"/>
              </a:rPr>
              <a:t>, 1987, pp. 72–74.)</a:t>
            </a:r>
          </a:p>
        </p:txBody>
      </p:sp>
      <p:pic>
        <p:nvPicPr>
          <p:cNvPr id="18435" name="Picture 1" descr="FG_09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64" y="423332"/>
            <a:ext cx="7076940" cy="526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77932"/>
            <a:ext cx="7552267" cy="69426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R &amp; D:  New </a:t>
            </a:r>
            <a:r>
              <a:rPr lang="en-US" sz="3200" dirty="0"/>
              <a:t>Product Strategies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334" y="389467"/>
            <a:ext cx="7543800" cy="529166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First-to-Market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Typically demands major research expenditures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Typically demands heavy development expenditures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May require large marketing expenditures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Has tremendous possibilities for rewards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 smtClean="0"/>
              <a:t>Follow-the-Leader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Does NOT require major </a:t>
            </a:r>
            <a:r>
              <a:rPr lang="en-US" sz="1600" dirty="0"/>
              <a:t>research </a:t>
            </a:r>
            <a:r>
              <a:rPr lang="en-US" sz="1600" dirty="0" smtClean="0"/>
              <a:t>effort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Does demand high engineering development efforts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Goal is to wait for a competitor to find research success, then firm joins the race and tries to beat the competitor to market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Me-Too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Does </a:t>
            </a:r>
            <a:r>
              <a:rPr lang="en-US" sz="1600" dirty="0"/>
              <a:t>NOT </a:t>
            </a:r>
            <a:r>
              <a:rPr lang="en-US" sz="1600" dirty="0" smtClean="0"/>
              <a:t>have ANY research </a:t>
            </a:r>
            <a:r>
              <a:rPr lang="en-US" sz="1600" dirty="0"/>
              <a:t>effort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Does </a:t>
            </a:r>
            <a:r>
              <a:rPr lang="en-US" sz="1600" dirty="0" smtClean="0"/>
              <a:t>NOT have ANY development effort 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Strategy </a:t>
            </a:r>
            <a:r>
              <a:rPr lang="en-US" sz="1600" dirty="0"/>
              <a:t>is to </a:t>
            </a:r>
            <a:r>
              <a:rPr lang="en-US" sz="1600" dirty="0" smtClean="0"/>
              <a:t>copy designs from others, buying or leasing  the needed technology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Concentrates on being the absolute minimum-cost producer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Requires maintaining the lowest possible overhead</a:t>
            </a:r>
          </a:p>
          <a:p>
            <a:pPr lvl="1">
              <a:lnSpc>
                <a:spcPct val="90000"/>
              </a:lnSpc>
            </a:pPr>
            <a:endParaRPr lang="en-US" sz="15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Application Engineering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Takes an established product and produces it in forms particularly well suited to customer needs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Requires no research and little development effort 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Requires a good deal of effort to understand customer needs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Requires flexibility in production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 descr="tab09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5513"/>
            <a:ext cx="8686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5556737"/>
            <a:ext cx="7772400" cy="627185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800" dirty="0" smtClean="0"/>
              <a:t>R &amp; D:  Relative Expenditure Levels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86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" descr="tab09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0188"/>
            <a:ext cx="86868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5556737"/>
            <a:ext cx="7772400" cy="627185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800" dirty="0" smtClean="0"/>
              <a:t>R &amp; D:  National Investment Levels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93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5346</TotalTime>
  <Words>1246</Words>
  <Application>Microsoft Office PowerPoint</Application>
  <PresentationFormat>On-screen Show (4:3)</PresentationFormat>
  <Paragraphs>248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NewsPrint</vt:lpstr>
      <vt:lpstr>Visio</vt:lpstr>
      <vt:lpstr>IENG 366</vt:lpstr>
      <vt:lpstr>RESEARCH &amp; Development</vt:lpstr>
      <vt:lpstr>R &amp; D:  Definitions</vt:lpstr>
      <vt:lpstr>Product Life Cycle</vt:lpstr>
      <vt:lpstr>Figure 9-1   Steps or functions and typical activities in the product life cycle. (From Benjamin S. Blanchard, Engineering Organization and Management, © 1976, p. 16..)</vt:lpstr>
      <vt:lpstr>Figure 9-2   Technology life cycle. (From Frederick Betz, Managing Technology: Competing Through New Ventures, Innovation, and Corporate Research, 1987, pp. 72–74.)</vt:lpstr>
      <vt:lpstr>R &amp; D:  New Product Strategies</vt:lpstr>
      <vt:lpstr>R &amp; D:  Relative Expenditure Levels</vt:lpstr>
      <vt:lpstr>R &amp; D:  National Investment Levels</vt:lpstr>
      <vt:lpstr>Figure 9-3   Screening of research project ideas.</vt:lpstr>
      <vt:lpstr>R &amp; D:  Screening Projects</vt:lpstr>
      <vt:lpstr>R &amp; D:  Screening Projects</vt:lpstr>
      <vt:lpstr>R &amp; D:  Screening Projects</vt:lpstr>
      <vt:lpstr>INTELLECTUAL PROPERTY</vt:lpstr>
      <vt:lpstr>Intellectual Property (IP)</vt:lpstr>
      <vt:lpstr>IP Protection Types </vt:lpstr>
      <vt:lpstr>IP Protection Types </vt:lpstr>
      <vt:lpstr>IP:  Examples of Copyrights</vt:lpstr>
      <vt:lpstr>PowerPoint Presentation</vt:lpstr>
      <vt:lpstr>IP:  Disclosure</vt:lpstr>
      <vt:lpstr>Inventorship - Legal Aspects</vt:lpstr>
      <vt:lpstr>IP:  Laboratory Notebooks - Legal Aspects</vt:lpstr>
      <vt:lpstr>IP: Diligence in Documentation</vt:lpstr>
      <vt:lpstr>IP:  Patent Infringement</vt:lpstr>
      <vt:lpstr>IP:  Patent Productivity</vt:lpstr>
      <vt:lpstr>IP:  Patent Productivity</vt:lpstr>
      <vt:lpstr>IP: Protection Web Addresses</vt:lpstr>
      <vt:lpstr>Creativity</vt:lpstr>
      <vt:lpstr>Creativity Process </vt:lpstr>
      <vt:lpstr>Creativity Techniques</vt:lpstr>
      <vt:lpstr>Characteristics of Creative People</vt:lpstr>
      <vt:lpstr>Personnel Needed for Technological Innovation</vt:lpstr>
      <vt:lpstr>IENG 366  Engineering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11</dc:title>
  <dc:creator>Jensen, Dean H.</dc:creator>
  <cp:lastModifiedBy>Jensen, Dean H.</cp:lastModifiedBy>
  <cp:revision>203</cp:revision>
  <cp:lastPrinted>2017-02-09T14:45:41Z</cp:lastPrinted>
  <dcterms:created xsi:type="dcterms:W3CDTF">2017-01-11T23:00:27Z</dcterms:created>
  <dcterms:modified xsi:type="dcterms:W3CDTF">2017-03-16T13:50:22Z</dcterms:modified>
</cp:coreProperties>
</file>