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489" r:id="rId3"/>
    <p:sldId id="520" r:id="rId4"/>
    <p:sldId id="521" r:id="rId5"/>
    <p:sldId id="522" r:id="rId6"/>
    <p:sldId id="30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A369"/>
    <a:srgbClr val="AD0101"/>
    <a:srgbClr val="00FF00"/>
    <a:srgbClr val="0482AA"/>
    <a:srgbClr val="E4D490"/>
    <a:srgbClr val="2D81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DB19D-9269-4AA2-84F8-8281890233B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02F0-E883-4560-ADFF-862A015E1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08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5DC8C7-7B49-460F-A91F-F1C5B153DCFE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D9E158-6F93-4096-843F-7F09C829E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4872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3814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D360C0D-C7F9-4E66-B221-359C3538BB8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IENG 366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 I Review</a:t>
            </a:r>
          </a:p>
        </p:txBody>
      </p:sp>
    </p:spTree>
    <p:extLst>
      <p:ext uri="{BB962C8B-B14F-4D97-AF65-F5344CB8AC3E}">
        <p14:creationId xmlns:p14="http://schemas.microsoft.com/office/powerpoint/2010/main" val="314850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756137" y="5389684"/>
            <a:ext cx="7578971" cy="782515"/>
          </a:xfrm>
        </p:spPr>
        <p:txBody>
          <a:bodyPr lIns="90488" tIns="44450" rIns="90488" bIns="44450" anchor="b">
            <a:normAutofit/>
          </a:bodyPr>
          <a:lstStyle/>
          <a:p>
            <a:r>
              <a:rPr lang="en-US" sz="2800" dirty="0"/>
              <a:t>Topical Review</a:t>
            </a:r>
            <a:endParaRPr lang="en-US" sz="2800" b="0" dirty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77" y="1011115"/>
            <a:ext cx="7543800" cy="4431324"/>
          </a:xfrm>
        </p:spPr>
        <p:txBody>
          <a:bodyPr lIns="90488" tIns="44450" rIns="90488" bIns="44450"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Management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3 Levels of Managers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3 Roles of Managers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4 Functions of Managers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3 Management Philosophies</a:t>
            </a:r>
          </a:p>
          <a:p>
            <a:pPr lvl="1"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800" dirty="0"/>
              <a:t>Leadership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Traits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Behavioral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Contingency</a:t>
            </a:r>
          </a:p>
          <a:p>
            <a:pPr lvl="1"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800" dirty="0"/>
              <a:t>Motivation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Content Theories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Hierarchy of Needs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Theory X, Theory Y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Two Factor Theory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Process Theories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Equity Theory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Expectancy Theory, Porter-Lawler Extension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Reinforcement Theory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9249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756137" y="5389684"/>
            <a:ext cx="7578971" cy="782515"/>
          </a:xfrm>
        </p:spPr>
        <p:txBody>
          <a:bodyPr lIns="90488" tIns="44450" rIns="90488" bIns="44450" anchor="b">
            <a:normAutofit/>
          </a:bodyPr>
          <a:lstStyle/>
          <a:p>
            <a:r>
              <a:rPr lang="en-US" sz="2800" dirty="0"/>
              <a:t>Topical Review</a:t>
            </a:r>
            <a:endParaRPr lang="en-US" sz="2800" b="0" dirty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77" y="580292"/>
            <a:ext cx="7543800" cy="5169877"/>
          </a:xfrm>
        </p:spPr>
        <p:txBody>
          <a:bodyPr lIns="90488" tIns="44450" rIns="90488" bIns="4445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Planning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Strategic Planning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SWOT Analysis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Strategic Planning Process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Tactical Planning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Goals &amp; Objectives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SMART Goals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Management by Objectives</a:t>
            </a:r>
          </a:p>
          <a:p>
            <a:pPr lvl="2">
              <a:lnSpc>
                <a:spcPct val="90000"/>
              </a:lnSpc>
            </a:pPr>
            <a:endParaRPr lang="en-US" sz="500" dirty="0"/>
          </a:p>
          <a:p>
            <a:pPr>
              <a:lnSpc>
                <a:spcPct val="90000"/>
              </a:lnSpc>
            </a:pPr>
            <a:r>
              <a:rPr lang="en-US" sz="1400" dirty="0"/>
              <a:t>Forecasting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400" dirty="0"/>
              <a:t>Long / Short Range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Qualitative Methods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Jury of Experts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Delphi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Sales Force Composite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User’s Expectations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Quantitative Methods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Time Series Methods</a:t>
            </a:r>
          </a:p>
          <a:p>
            <a:pPr lvl="3">
              <a:lnSpc>
                <a:spcPct val="90000"/>
              </a:lnSpc>
            </a:pPr>
            <a:r>
              <a:rPr lang="en-US" sz="1200" dirty="0"/>
              <a:t>Moving Average</a:t>
            </a:r>
          </a:p>
          <a:p>
            <a:pPr lvl="3">
              <a:lnSpc>
                <a:spcPct val="90000"/>
              </a:lnSpc>
            </a:pPr>
            <a:r>
              <a:rPr lang="en-US" sz="1200" dirty="0"/>
              <a:t>Weighted Moving Average</a:t>
            </a:r>
          </a:p>
          <a:p>
            <a:pPr lvl="3">
              <a:lnSpc>
                <a:spcPct val="90000"/>
              </a:lnSpc>
            </a:pPr>
            <a:r>
              <a:rPr lang="en-US" sz="1200" dirty="0"/>
              <a:t>Exponential Smoothing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Association Methods</a:t>
            </a:r>
          </a:p>
          <a:p>
            <a:pPr lvl="3">
              <a:lnSpc>
                <a:spcPct val="90000"/>
              </a:lnSpc>
            </a:pPr>
            <a:r>
              <a:rPr lang="en-US" sz="1200" dirty="0"/>
              <a:t>Simple Regression</a:t>
            </a:r>
          </a:p>
          <a:p>
            <a:pPr lvl="3">
              <a:lnSpc>
                <a:spcPct val="90000"/>
              </a:lnSpc>
            </a:pPr>
            <a:r>
              <a:rPr lang="en-US" sz="1200" dirty="0"/>
              <a:t>Multiple Regression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Hybrid Methods</a:t>
            </a:r>
          </a:p>
        </p:txBody>
      </p:sp>
    </p:spTree>
    <p:extLst>
      <p:ext uri="{BB962C8B-B14F-4D97-AF65-F5344CB8AC3E}">
        <p14:creationId xmlns:p14="http://schemas.microsoft.com/office/powerpoint/2010/main" val="22147865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756137" y="5389684"/>
            <a:ext cx="7578971" cy="782515"/>
          </a:xfrm>
        </p:spPr>
        <p:txBody>
          <a:bodyPr lIns="90488" tIns="44450" rIns="90488" bIns="44450" anchor="b">
            <a:normAutofit/>
          </a:bodyPr>
          <a:lstStyle/>
          <a:p>
            <a:r>
              <a:rPr lang="en-US" sz="2800" dirty="0"/>
              <a:t>Topical Review</a:t>
            </a:r>
            <a:endParaRPr lang="en-US" sz="2800" b="0" dirty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77" y="580292"/>
            <a:ext cx="7543800" cy="5169877"/>
          </a:xfrm>
        </p:spPr>
        <p:txBody>
          <a:bodyPr lIns="90488" tIns="44450" rIns="90488" bIns="4445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Decision-Making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Certainty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Table of Payouts</a:t>
            </a:r>
          </a:p>
          <a:p>
            <a:pPr lvl="3">
              <a:lnSpc>
                <a:spcPct val="90000"/>
              </a:lnSpc>
            </a:pPr>
            <a:r>
              <a:rPr lang="en-US" sz="1050" dirty="0"/>
              <a:t>Select Highest Payout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Optimization </a:t>
            </a:r>
          </a:p>
          <a:p>
            <a:pPr lvl="3">
              <a:lnSpc>
                <a:spcPct val="90000"/>
              </a:lnSpc>
            </a:pPr>
            <a:r>
              <a:rPr lang="en-US" sz="1050" dirty="0"/>
              <a:t>Linear Programming / Dynamic Programming / Integer Programming / Evolutionary Computing</a:t>
            </a:r>
          </a:p>
          <a:p>
            <a:pPr lvl="3">
              <a:lnSpc>
                <a:spcPct val="90000"/>
              </a:lnSpc>
            </a:pPr>
            <a:r>
              <a:rPr lang="en-US" sz="1050" dirty="0"/>
              <a:t>Constraints &amp; Objective Function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Risk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Expectancy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Table of Expected Payouts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Decision Tree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Discrete / Continuous Probability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Queueing Theory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Risk as Variance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Uncertainty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Maxi-Max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Maxi-Min</a:t>
            </a:r>
          </a:p>
          <a:p>
            <a:pPr lvl="2">
              <a:lnSpc>
                <a:spcPct val="90000"/>
              </a:lnSpc>
            </a:pPr>
            <a:r>
              <a:rPr lang="en-US" sz="1400" dirty="0" err="1"/>
              <a:t>Hurwicz</a:t>
            </a:r>
            <a:endParaRPr lang="en-US" sz="1400" dirty="0"/>
          </a:p>
          <a:p>
            <a:pPr lvl="2">
              <a:lnSpc>
                <a:spcPct val="90000"/>
              </a:lnSpc>
            </a:pPr>
            <a:r>
              <a:rPr lang="en-US" sz="1400" dirty="0"/>
              <a:t>Equally-Likely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Mini-Max Regret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Other Techniques</a:t>
            </a:r>
          </a:p>
          <a:p>
            <a:pPr lvl="2">
              <a:lnSpc>
                <a:spcPct val="90000"/>
              </a:lnSpc>
            </a:pPr>
            <a:endParaRPr lang="en-US" sz="600" dirty="0"/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200815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756137" y="5389684"/>
            <a:ext cx="7578971" cy="782515"/>
          </a:xfrm>
        </p:spPr>
        <p:txBody>
          <a:bodyPr lIns="90488" tIns="44450" rIns="90488" bIns="44450" anchor="b">
            <a:normAutofit/>
          </a:bodyPr>
          <a:lstStyle/>
          <a:p>
            <a:r>
              <a:rPr lang="en-US" sz="2800" dirty="0"/>
              <a:t>Topical Review</a:t>
            </a:r>
            <a:endParaRPr lang="en-US" sz="2800" b="0" dirty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77" y="1011115"/>
            <a:ext cx="7543800" cy="4431324"/>
          </a:xfrm>
        </p:spPr>
        <p:txBody>
          <a:bodyPr lIns="90488" tIns="44450" rIns="90488" bIns="44450"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Organizing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Legal Forms of Business Organization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Patterns of </a:t>
            </a:r>
            <a:r>
              <a:rPr lang="en-US" sz="2600" dirty="0" err="1"/>
              <a:t>Departmentation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600" dirty="0"/>
              <a:t>Span of Control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Line / Staff Relationships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Teaming</a:t>
            </a:r>
          </a:p>
          <a:p>
            <a:pPr lvl="1"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800" dirty="0"/>
              <a:t>Staffing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Performance Appraisal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Delegation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Authority vs Power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Committees (power amplification</a:t>
            </a:r>
          </a:p>
          <a:p>
            <a:pPr lvl="1"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800" dirty="0"/>
              <a:t>Controlling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Financial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Budgets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Statements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Ratios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Other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02674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sz="4000" dirty="0"/>
              <a:t>IENG 366 </a:t>
            </a:r>
            <a:br>
              <a:rPr lang="en-US" sz="4000" dirty="0"/>
            </a:br>
            <a:r>
              <a:rPr lang="en-US" sz="4000" dirty="0"/>
              <a:t>Engineering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924800" cy="3886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4500" b="1" dirty="0"/>
              <a:t>Questions &amp; Issues?</a:t>
            </a:r>
            <a:endParaRPr lang="en-US" altLang="en-US" sz="3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59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4797</TotalTime>
  <Words>202</Words>
  <Application>Microsoft Office PowerPoint</Application>
  <PresentationFormat>On-screen Show (4:3)</PresentationFormat>
  <Paragraphs>93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NewsPrint</vt:lpstr>
      <vt:lpstr>IENG 366</vt:lpstr>
      <vt:lpstr>Topical Review</vt:lpstr>
      <vt:lpstr>Topical Review</vt:lpstr>
      <vt:lpstr>Topical Review</vt:lpstr>
      <vt:lpstr>Topical Review</vt:lpstr>
      <vt:lpstr>IENG 366  Engineering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IENG 366 Lecture 09</dc:title>
  <dc:creator>Jensen, Dean H.</dc:creator>
  <cp:lastModifiedBy>Jensen, Dean H.</cp:lastModifiedBy>
  <cp:revision>174</cp:revision>
  <cp:lastPrinted>2017-02-09T14:45:41Z</cp:lastPrinted>
  <dcterms:created xsi:type="dcterms:W3CDTF">2017-01-11T23:00:27Z</dcterms:created>
  <dcterms:modified xsi:type="dcterms:W3CDTF">2017-02-28T17:54:28Z</dcterms:modified>
</cp:coreProperties>
</file>