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0" r:id="rId3"/>
    <p:sldId id="486" r:id="rId4"/>
    <p:sldId id="510" r:id="rId5"/>
    <p:sldId id="489" r:id="rId6"/>
    <p:sldId id="490" r:id="rId7"/>
    <p:sldId id="491" r:id="rId8"/>
    <p:sldId id="492" r:id="rId9"/>
    <p:sldId id="493" r:id="rId10"/>
    <p:sldId id="494" r:id="rId11"/>
    <p:sldId id="496" r:id="rId12"/>
    <p:sldId id="498" r:id="rId13"/>
    <p:sldId id="516" r:id="rId14"/>
    <p:sldId id="517" r:id="rId15"/>
    <p:sldId id="518" r:id="rId16"/>
    <p:sldId id="499" r:id="rId17"/>
    <p:sldId id="501" r:id="rId18"/>
    <p:sldId id="502" r:id="rId19"/>
    <p:sldId id="514" r:id="rId20"/>
    <p:sldId id="505" r:id="rId21"/>
    <p:sldId id="506" r:id="rId22"/>
    <p:sldId id="507" r:id="rId23"/>
    <p:sldId id="515" r:id="rId24"/>
    <p:sldId id="519" r:id="rId25"/>
    <p:sldId id="508" r:id="rId26"/>
    <p:sldId id="307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369"/>
    <a:srgbClr val="AD0101"/>
    <a:srgbClr val="00FF00"/>
    <a:srgbClr val="0482AA"/>
    <a:srgbClr val="E4D490"/>
    <a:srgbClr val="2D8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B19D-9269-4AA2-84F8-8281890233B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2F0-E883-4560-ADFF-862A015E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403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DBFE4400-F20F-43CB-8B42-059937F4C172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01BAAB84-9E41-4FF6-B467-52087CC4275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AFA6AFA5-0C12-4DBC-95B3-C521612FE1D7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B780BDAB-4892-4B98-A6BF-691E240735ED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Controlling</a:t>
            </a:r>
          </a:p>
          <a:p>
            <a:r>
              <a:rPr lang="en-US" dirty="0"/>
              <a:t>Reading:  pp. 194 – 218.</a:t>
            </a:r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59523"/>
            <a:ext cx="7704992" cy="3886200"/>
          </a:xfrm>
        </p:spPr>
        <p:txBody>
          <a:bodyPr lIns="90488" tIns="44450" rIns="90488" bIns="4445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Financials:  Three Major Statements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/>
              <a:t>Balance Sheet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Shows the firm’s financial position at a particular instant in time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Source for assets and liabilities data for liquidity ratios</a:t>
            </a:r>
          </a:p>
          <a:p>
            <a:pPr marL="320040" lvl="1" indent="0">
              <a:lnSpc>
                <a:spcPct val="90000"/>
              </a:lnSpc>
              <a:buNone/>
            </a:pPr>
            <a:r>
              <a:rPr lang="en-US" sz="1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Income Statement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Shows financial performance of a firm over a period of time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Source for performance ratio data</a:t>
            </a:r>
          </a:p>
          <a:p>
            <a:pPr marL="320040" lvl="1" indent="0">
              <a:lnSpc>
                <a:spcPct val="90000"/>
              </a:lnSpc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/>
              <a:t>Cash Flow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Shows where cash comes from and what it is used for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(Not available on our textbook example)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Budgets</a:t>
            </a:r>
          </a:p>
        </p:txBody>
      </p:sp>
    </p:spTree>
    <p:extLst>
      <p:ext uri="{BB962C8B-B14F-4D97-AF65-F5344CB8AC3E}">
        <p14:creationId xmlns:p14="http://schemas.microsoft.com/office/powerpoint/2010/main" val="146707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623" y="1723292"/>
            <a:ext cx="7543800" cy="3886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Allows us to quickly get handle on financial strength of company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i="1" dirty="0"/>
              <a:t>Includes assets, liabilities, and stockholders’ equity</a:t>
            </a:r>
          </a:p>
          <a:p>
            <a:endParaRPr lang="en-US" dirty="0"/>
          </a:p>
          <a:p>
            <a:r>
              <a:rPr lang="en-US" dirty="0"/>
              <a:t>Assets – Anything business owns that has monetary value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Liabilities – Claims of creditors against the assets of the business</a:t>
            </a:r>
          </a:p>
          <a:p>
            <a:endParaRPr lang="en-US" dirty="0"/>
          </a:p>
          <a:p>
            <a:r>
              <a:rPr lang="en-US" dirty="0"/>
              <a:t>Equity – How much of the business’ value is owned by the stockholders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Balance Sheets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4769" y="351693"/>
            <a:ext cx="7772400" cy="1143000"/>
          </a:xfrm>
        </p:spPr>
        <p:txBody>
          <a:bodyPr/>
          <a:lstStyle/>
          <a:p>
            <a:r>
              <a:rPr lang="en-US" dirty="0"/>
              <a:t>Balance Sheets</a:t>
            </a:r>
          </a:p>
        </p:txBody>
      </p:sp>
    </p:spTree>
    <p:extLst>
      <p:ext uri="{BB962C8B-B14F-4D97-AF65-F5344CB8AC3E}">
        <p14:creationId xmlns:p14="http://schemas.microsoft.com/office/powerpoint/2010/main" val="35881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184" y="395654"/>
            <a:ext cx="7772400" cy="1143000"/>
          </a:xfrm>
        </p:spPr>
        <p:txBody>
          <a:bodyPr/>
          <a:lstStyle/>
          <a:p>
            <a:r>
              <a:rPr lang="en-US" dirty="0"/>
              <a:t>Income Statement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631" y="1521069"/>
            <a:ext cx="7772400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Also called Profit and Loss Statement</a:t>
            </a:r>
          </a:p>
          <a:p>
            <a:pPr>
              <a:lnSpc>
                <a:spcPct val="150000"/>
              </a:lnSpc>
            </a:pPr>
            <a:r>
              <a:rPr lang="en-US" dirty="0"/>
              <a:t>Most used business report</a:t>
            </a:r>
          </a:p>
          <a:p>
            <a:pPr>
              <a:lnSpc>
                <a:spcPct val="150000"/>
              </a:lnSpc>
            </a:pPr>
            <a:r>
              <a:rPr lang="en-US" dirty="0"/>
              <a:t>Snapshot of money as it flows through business over specific period of time</a:t>
            </a:r>
          </a:p>
          <a:p>
            <a:pPr>
              <a:lnSpc>
                <a:spcPct val="150000"/>
              </a:lnSpc>
            </a:pPr>
            <a:r>
              <a:rPr lang="en-US" dirty="0"/>
              <a:t>Basic formula: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revenues – expenses = income  (or profit)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Income Statements</a:t>
            </a:r>
          </a:p>
        </p:txBody>
      </p:sp>
    </p:spTree>
    <p:extLst>
      <p:ext uri="{BB962C8B-B14F-4D97-AF65-F5344CB8AC3E}">
        <p14:creationId xmlns:p14="http://schemas.microsoft.com/office/powerpoint/2010/main" val="26120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5503985"/>
            <a:ext cx="7702062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Verdana" pitchFamily="-1" charset="0"/>
              </a:rPr>
              <a:t>Table 8-1   </a:t>
            </a:r>
            <a:r>
              <a:rPr lang="en-US" sz="1600" dirty="0">
                <a:latin typeface="Verdana" pitchFamily="-1" charset="0"/>
              </a:rPr>
              <a:t>Balance Sheet, Sterling B. Chemicals, Inc., Dec. 31, 2012</a:t>
            </a:r>
          </a:p>
        </p:txBody>
      </p:sp>
      <p:pic>
        <p:nvPicPr>
          <p:cNvPr id="18435" name="Picture 1" descr="tab08_0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869950"/>
            <a:ext cx="7223125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1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tab08_0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28600"/>
            <a:ext cx="72231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5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" descr="tab08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28600"/>
            <a:ext cx="699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42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9278" y="1090246"/>
            <a:ext cx="8414238" cy="4319954"/>
          </a:xfrm>
        </p:spPr>
        <p:txBody>
          <a:bodyPr lIns="90488" tIns="44450" rIns="90488" bIns="44450">
            <a:normAutofit/>
          </a:bodyPr>
          <a:lstStyle/>
          <a:p>
            <a:pPr marL="0" indent="0">
              <a:buNone/>
            </a:pPr>
            <a:r>
              <a:rPr lang="en-US" b="1" i="1" dirty="0"/>
              <a:t>Ratios of two financial numbers, taken from the balance sheet and/or the income statement, and compared to industry averages</a:t>
            </a:r>
          </a:p>
          <a:p>
            <a:endParaRPr lang="en-US" sz="1000" dirty="0"/>
          </a:p>
          <a:p>
            <a:r>
              <a:rPr lang="en-US" dirty="0"/>
              <a:t>Four Types:</a:t>
            </a:r>
          </a:p>
          <a:p>
            <a:pPr lvl="1">
              <a:lnSpc>
                <a:spcPct val="150000"/>
              </a:lnSpc>
            </a:pPr>
            <a:r>
              <a:rPr lang="en-US" sz="2000" b="1" i="1" dirty="0"/>
              <a:t>Liquidity:  </a:t>
            </a:r>
            <a:r>
              <a:rPr lang="en-US" sz="2000" dirty="0"/>
              <a:t>Measures ability to meet short term obligations</a:t>
            </a:r>
          </a:p>
          <a:p>
            <a:pPr lvl="1">
              <a:lnSpc>
                <a:spcPct val="150000"/>
              </a:lnSpc>
            </a:pPr>
            <a:r>
              <a:rPr lang="en-US" sz="2000" b="1" i="1" dirty="0"/>
              <a:t>Leverage:  </a:t>
            </a:r>
            <a:r>
              <a:rPr lang="en-US" sz="2000" dirty="0"/>
              <a:t>Measures the level of debt in a firm’s financial structure</a:t>
            </a:r>
          </a:p>
          <a:p>
            <a:pPr lvl="1">
              <a:lnSpc>
                <a:spcPct val="150000"/>
              </a:lnSpc>
            </a:pPr>
            <a:r>
              <a:rPr lang="en-US" sz="2000" b="1" i="1" dirty="0"/>
              <a:t>Activity:  </a:t>
            </a:r>
            <a:r>
              <a:rPr lang="en-US" sz="2000" dirty="0"/>
              <a:t>Measures how effectively a firm uses its resources</a:t>
            </a:r>
          </a:p>
          <a:p>
            <a:pPr lvl="1">
              <a:lnSpc>
                <a:spcPct val="150000"/>
              </a:lnSpc>
            </a:pPr>
            <a:r>
              <a:rPr lang="en-US" sz="2000" b="1" i="1" dirty="0"/>
              <a:t>Profitability:  </a:t>
            </a:r>
            <a:r>
              <a:rPr lang="en-US" sz="2000" dirty="0"/>
              <a:t>Measures profit producing performance of firm</a:t>
            </a:r>
          </a:p>
          <a:p>
            <a:pPr lvl="1"/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Ratio Analysis</a:t>
            </a:r>
          </a:p>
        </p:txBody>
      </p:sp>
    </p:spTree>
    <p:extLst>
      <p:ext uri="{BB962C8B-B14F-4D97-AF65-F5344CB8AC3E}">
        <p14:creationId xmlns:p14="http://schemas.microsoft.com/office/powerpoint/2010/main" val="2397484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208" y="1090246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These numbers come from the Balance Sheet</a:t>
            </a:r>
            <a:br>
              <a:rPr lang="en-US" dirty="0"/>
            </a:br>
            <a:endParaRPr lang="en-US" dirty="0"/>
          </a:p>
          <a:p>
            <a:r>
              <a:rPr lang="en-US" b="1" i="1" dirty="0"/>
              <a:t>Current Ratio </a:t>
            </a:r>
            <a:r>
              <a:rPr lang="en-US" dirty="0"/>
              <a:t>is formulated to show how quick the firm can convert assets to cash within about a year</a:t>
            </a:r>
            <a:br>
              <a:rPr lang="en-US" dirty="0"/>
            </a:br>
            <a:endParaRPr lang="en-US" dirty="0"/>
          </a:p>
          <a:p>
            <a:r>
              <a:rPr lang="en-US" b="1" i="1" dirty="0"/>
              <a:t>Acid Test Ratio </a:t>
            </a:r>
            <a:r>
              <a:rPr lang="en-US" dirty="0"/>
              <a:t>is how much can be immediately converted to cash</a:t>
            </a:r>
          </a:p>
          <a:p>
            <a:endParaRPr lang="en-US" dirty="0"/>
          </a:p>
          <a:p>
            <a:r>
              <a:rPr lang="en-US" b="1" i="1" dirty="0"/>
              <a:t>Leverage Ratio </a:t>
            </a:r>
            <a:r>
              <a:rPr lang="en-US" dirty="0"/>
              <a:t>is how much influence creditors have in how the company is run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Liquidity &amp; Leverage Ratios</a:t>
            </a:r>
          </a:p>
        </p:txBody>
      </p:sp>
    </p:spTree>
    <p:extLst>
      <p:ext uri="{BB962C8B-B14F-4D97-AF65-F5344CB8AC3E}">
        <p14:creationId xmlns:p14="http://schemas.microsoft.com/office/powerpoint/2010/main" val="17017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799"/>
            <a:ext cx="7543800" cy="47038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These numbers come from Profit and Loss Statement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How much return we can expect on our investments</a:t>
            </a:r>
          </a:p>
          <a:p>
            <a:pPr>
              <a:buFont typeface="Times" pitchFamily="-72" charset="0"/>
              <a:buChar char="•"/>
            </a:pPr>
            <a:endParaRPr lang="en-US" dirty="0"/>
          </a:p>
          <a:p>
            <a:pPr>
              <a:lnSpc>
                <a:spcPct val="170000"/>
              </a:lnSpc>
              <a:buFont typeface="Times" pitchFamily="-72" charset="0"/>
              <a:buChar char="•"/>
            </a:pPr>
            <a:r>
              <a:rPr lang="en-US" b="1" i="1" dirty="0"/>
              <a:t>Inventory Turnover </a:t>
            </a:r>
            <a:r>
              <a:rPr lang="en-US" dirty="0"/>
              <a:t>is how fast we convert sales to profit</a:t>
            </a:r>
          </a:p>
          <a:p>
            <a:pPr>
              <a:lnSpc>
                <a:spcPct val="170000"/>
              </a:lnSpc>
              <a:buFont typeface="Times" pitchFamily="-72" charset="0"/>
              <a:buChar char="•"/>
            </a:pPr>
            <a:r>
              <a:rPr lang="en-US" b="1" i="1" dirty="0"/>
              <a:t>Asset Turnover </a:t>
            </a:r>
            <a:r>
              <a:rPr lang="en-US" dirty="0"/>
              <a:t>is how well we use assets to produce sales</a:t>
            </a:r>
          </a:p>
          <a:p>
            <a:pPr>
              <a:lnSpc>
                <a:spcPct val="170000"/>
              </a:lnSpc>
              <a:buFont typeface="Times" pitchFamily="-72" charset="0"/>
              <a:buChar char="•"/>
            </a:pPr>
            <a:r>
              <a:rPr lang="en-US" b="1" i="1" dirty="0"/>
              <a:t>Accounts Receivable Turnover </a:t>
            </a:r>
            <a:r>
              <a:rPr lang="en-US" dirty="0"/>
              <a:t>is a leading indicator of how our firm’s market is doing</a:t>
            </a:r>
          </a:p>
          <a:p>
            <a:pPr>
              <a:lnSpc>
                <a:spcPct val="170000"/>
              </a:lnSpc>
              <a:buFont typeface="Times" pitchFamily="-72" charset="0"/>
              <a:buChar char="•"/>
            </a:pPr>
            <a:r>
              <a:rPr lang="en-US" b="1" i="1" dirty="0"/>
              <a:t>Profitability Ratio </a:t>
            </a:r>
            <a:r>
              <a:rPr lang="en-US" dirty="0"/>
              <a:t>is a measure of Product Profit Margin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Activity &amp; Profitability Ratios</a:t>
            </a:r>
          </a:p>
        </p:txBody>
      </p:sp>
    </p:spTree>
    <p:extLst>
      <p:ext uri="{BB962C8B-B14F-4D97-AF65-F5344CB8AC3E}">
        <p14:creationId xmlns:p14="http://schemas.microsoft.com/office/powerpoint/2010/main" val="18961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 descr="tab08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8600"/>
            <a:ext cx="83915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49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7848600" cy="1676400"/>
          </a:xfrm>
        </p:spPr>
        <p:txBody>
          <a:bodyPr>
            <a:normAutofit/>
          </a:bodyPr>
          <a:lstStyle/>
          <a:p>
            <a:r>
              <a:rPr lang="en-US" sz="4400" dirty="0"/>
              <a:t>Controlling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591908"/>
            <a:ext cx="7543800" cy="580292"/>
          </a:xfrm>
        </p:spPr>
        <p:txBody>
          <a:bodyPr>
            <a:noAutofit/>
          </a:bodyPr>
          <a:lstStyle/>
          <a:p>
            <a:r>
              <a:rPr lang="en-US" sz="2400" dirty="0"/>
              <a:t>“Compelling Events to Conform to Plans”.</a:t>
            </a:r>
          </a:p>
        </p:txBody>
      </p:sp>
    </p:spTree>
    <p:extLst>
      <p:ext uri="{BB962C8B-B14F-4D97-AF65-F5344CB8AC3E}">
        <p14:creationId xmlns:p14="http://schemas.microsoft.com/office/powerpoint/2010/main" val="270601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686" y="627743"/>
            <a:ext cx="7543800" cy="4528038"/>
          </a:xfrm>
        </p:spPr>
        <p:txBody>
          <a:bodyPr lIns="90488" tIns="44450" rIns="90488" bIns="44450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Cost Centers</a:t>
            </a:r>
          </a:p>
          <a:p>
            <a:pPr lvl="1"/>
            <a:r>
              <a:rPr lang="en-US" sz="2400" dirty="0"/>
              <a:t>Manager’s primary concern is control of costs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800" b="1" dirty="0"/>
              <a:t>Revenue Center</a:t>
            </a:r>
          </a:p>
          <a:p>
            <a:pPr lvl="1"/>
            <a:r>
              <a:rPr lang="en-US" sz="2400" dirty="0"/>
              <a:t>Manager’s primary concern is attaining revenue target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800" b="1" dirty="0"/>
              <a:t>Profit Center</a:t>
            </a:r>
          </a:p>
          <a:p>
            <a:pPr lvl="1"/>
            <a:r>
              <a:rPr lang="en-US" sz="2400" dirty="0"/>
              <a:t>Manager has more freedom to manipulate costs to increase profit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Responsibility Centers</a:t>
            </a:r>
          </a:p>
        </p:txBody>
      </p:sp>
    </p:spTree>
    <p:extLst>
      <p:ext uri="{BB962C8B-B14F-4D97-AF65-F5344CB8AC3E}">
        <p14:creationId xmlns:p14="http://schemas.microsoft.com/office/powerpoint/2010/main" val="2319421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116" y="888023"/>
            <a:ext cx="7634654" cy="3886200"/>
          </a:xfrm>
        </p:spPr>
        <p:txBody>
          <a:bodyPr lIns="90488" tIns="44450" rIns="90488" bIns="44450"/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Periodically performed checks on the systems</a:t>
            </a:r>
          </a:p>
          <a:p>
            <a:pPr>
              <a:lnSpc>
                <a:spcPct val="150000"/>
              </a:lnSpc>
            </a:pPr>
            <a:r>
              <a:rPr lang="en-US" dirty="0"/>
              <a:t>Verify accuracy of firm’s financial data</a:t>
            </a:r>
          </a:p>
          <a:p>
            <a:pPr>
              <a:lnSpc>
                <a:spcPct val="150000"/>
              </a:lnSpc>
            </a:pPr>
            <a:r>
              <a:rPr lang="en-US" dirty="0"/>
              <a:t>May be internal or external</a:t>
            </a:r>
          </a:p>
          <a:p>
            <a:pPr>
              <a:lnSpc>
                <a:spcPct val="150000"/>
              </a:lnSpc>
            </a:pPr>
            <a:r>
              <a:rPr lang="en-US" dirty="0"/>
              <a:t>Internal audits also evaluate organizational efficiency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Audits of Financial Data</a:t>
            </a:r>
          </a:p>
        </p:txBody>
      </p:sp>
    </p:spTree>
    <p:extLst>
      <p:ext uri="{BB962C8B-B14F-4D97-AF65-F5344CB8AC3E}">
        <p14:creationId xmlns:p14="http://schemas.microsoft.com/office/powerpoint/2010/main" val="3435434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712177"/>
            <a:ext cx="7904285" cy="4753708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/>
              <a:t>Human Resources Accounting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Quantifies the value of human resources investment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Costs of recruiting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Costs of training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Costs of process improvement</a:t>
            </a:r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Management Audits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Evaluate efficiency of management practices</a:t>
            </a:r>
            <a:r>
              <a:rPr lang="en-US" sz="3200" dirty="0"/>
              <a:t> 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Non-Financial Controls</a:t>
            </a:r>
          </a:p>
        </p:txBody>
      </p:sp>
    </p:spTree>
    <p:extLst>
      <p:ext uri="{BB962C8B-B14F-4D97-AF65-F5344CB8AC3E}">
        <p14:creationId xmlns:p14="http://schemas.microsoft.com/office/powerpoint/2010/main" val="416946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662246"/>
            <a:ext cx="7590692" cy="509954"/>
          </a:xfrm>
        </p:spPr>
        <p:txBody>
          <a:bodyPr/>
          <a:lstStyle/>
          <a:p>
            <a:r>
              <a:rPr lang="en-US" altLang="en-US" sz="1000" b="1" dirty="0">
                <a:latin typeface="Verdana" pitchFamily="-1" charset="0"/>
              </a:rPr>
              <a:t>Figure 8-2   </a:t>
            </a:r>
            <a:r>
              <a:rPr lang="en-US" altLang="en-US" sz="1000" dirty="0">
                <a:latin typeface="Verdana" pitchFamily="-1" charset="0"/>
              </a:rPr>
              <a:t>Management audit worksheet for administrative activities. </a:t>
            </a:r>
            <a:br>
              <a:rPr lang="en-US" altLang="en-US" sz="1000" dirty="0">
                <a:latin typeface="Verdana" pitchFamily="-1" charset="0"/>
              </a:rPr>
            </a:br>
            <a:r>
              <a:rPr lang="en-US" altLang="en-US" sz="1000" dirty="0">
                <a:latin typeface="Verdana" pitchFamily="-1" charset="0"/>
              </a:rPr>
              <a:t>(From R&amp;D Productivity: Study Report, 2nd ed., Hughes Aircraft Company, EI Segundo, CA, 1978, pp. 26–27.)</a:t>
            </a:r>
          </a:p>
        </p:txBody>
      </p:sp>
      <p:pic>
        <p:nvPicPr>
          <p:cNvPr id="26627" name="Picture 1" descr="FG_08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1" y="439127"/>
            <a:ext cx="73088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782515" y="6312877"/>
            <a:ext cx="7587762" cy="87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00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662246"/>
            <a:ext cx="7590692" cy="509954"/>
          </a:xfrm>
        </p:spPr>
        <p:txBody>
          <a:bodyPr/>
          <a:lstStyle/>
          <a:p>
            <a:r>
              <a:rPr lang="en-US" altLang="en-US" sz="1000" b="1" dirty="0">
                <a:latin typeface="Verdana" pitchFamily="-1" charset="0"/>
              </a:rPr>
              <a:t>Figure 8-2   </a:t>
            </a:r>
            <a:r>
              <a:rPr lang="en-US" altLang="en-US" sz="1000" dirty="0">
                <a:latin typeface="Verdana" pitchFamily="-1" charset="0"/>
              </a:rPr>
              <a:t>Management audit worksheet for administrative activities. </a:t>
            </a:r>
            <a:br>
              <a:rPr lang="en-US" altLang="en-US" sz="1000" dirty="0">
                <a:latin typeface="Verdana" pitchFamily="-1" charset="0"/>
              </a:rPr>
            </a:br>
            <a:r>
              <a:rPr lang="en-US" altLang="en-US" sz="1000" dirty="0">
                <a:latin typeface="Verdana" pitchFamily="-1" charset="0"/>
              </a:rPr>
              <a:t>(From R&amp;D Productivity: Study Report, 2nd ed., Hughes Aircraft Company, EI Segundo, CA, 1978, pp. 26–27.)</a:t>
            </a:r>
          </a:p>
        </p:txBody>
      </p:sp>
      <p:pic>
        <p:nvPicPr>
          <p:cNvPr id="26627" name="Picture 1" descr="FG_08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9" y="594637"/>
            <a:ext cx="12520152" cy="915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Rectangle 1"/>
          <p:cNvSpPr/>
          <p:nvPr/>
        </p:nvSpPr>
        <p:spPr>
          <a:xfrm>
            <a:off x="510988" y="5862918"/>
            <a:ext cx="10999694" cy="995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/>
          <p:cNvSpPr/>
          <p:nvPr/>
        </p:nvSpPr>
        <p:spPr>
          <a:xfrm>
            <a:off x="7360024" y="591671"/>
            <a:ext cx="4482354" cy="6266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46656" y="6312877"/>
            <a:ext cx="7587762" cy="87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09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8507"/>
            <a:ext cx="7543800" cy="38862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en-US" sz="3000" b="1" dirty="0"/>
              <a:t>Social Controls</a:t>
            </a:r>
          </a:p>
          <a:p>
            <a:pPr marL="0" indent="0">
              <a:buNone/>
            </a:pPr>
            <a:r>
              <a:rPr lang="en-US" sz="2100" i="1" dirty="0"/>
              <a:t>Need to give attention to culture and values</a:t>
            </a:r>
          </a:p>
          <a:p>
            <a:pPr lvl="1"/>
            <a:r>
              <a:rPr lang="en-US" dirty="0"/>
              <a:t>Define standards</a:t>
            </a:r>
          </a:p>
          <a:p>
            <a:pPr lvl="1"/>
            <a:r>
              <a:rPr lang="en-US" dirty="0"/>
              <a:t>Compare with outcomes</a:t>
            </a:r>
          </a:p>
          <a:p>
            <a:pPr lvl="1"/>
            <a:r>
              <a:rPr lang="en-US" dirty="0"/>
              <a:t>Take corrective action - promptly</a:t>
            </a:r>
          </a:p>
          <a:p>
            <a:pPr marL="640080" lvl="2" indent="0">
              <a:buNone/>
            </a:pPr>
            <a:endParaRPr lang="en-US" sz="1000" dirty="0"/>
          </a:p>
          <a:p>
            <a:r>
              <a:rPr lang="en-US" sz="2800" b="1" dirty="0"/>
              <a:t>Other Controls</a:t>
            </a:r>
          </a:p>
          <a:p>
            <a:pPr marL="0" indent="0">
              <a:buNone/>
            </a:pPr>
            <a:r>
              <a:rPr lang="en-US" sz="2100" i="1" dirty="0"/>
              <a:t>(addressed later in the text)</a:t>
            </a:r>
          </a:p>
          <a:p>
            <a:pPr lvl="1"/>
            <a:r>
              <a:rPr lang="en-US" dirty="0"/>
              <a:t>Effectiveness of research activities</a:t>
            </a:r>
          </a:p>
          <a:p>
            <a:pPr lvl="1"/>
            <a:r>
              <a:rPr lang="en-US" dirty="0"/>
              <a:t>Systems for release of drawings</a:t>
            </a:r>
          </a:p>
          <a:p>
            <a:pPr lvl="1"/>
            <a:r>
              <a:rPr lang="en-US" dirty="0"/>
              <a:t>Inventory control</a:t>
            </a:r>
          </a:p>
          <a:p>
            <a:pPr lvl="1"/>
            <a:r>
              <a:rPr lang="en-US" dirty="0"/>
              <a:t>Quality control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Non-Financial Controls</a:t>
            </a:r>
          </a:p>
        </p:txBody>
      </p:sp>
    </p:spTree>
    <p:extLst>
      <p:ext uri="{BB962C8B-B14F-4D97-AF65-F5344CB8AC3E}">
        <p14:creationId xmlns:p14="http://schemas.microsoft.com/office/powerpoint/2010/main" val="1706578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IENG 366 </a:t>
            </a:r>
            <a:br>
              <a:rPr lang="en-US" sz="4000" dirty="0"/>
            </a:br>
            <a:r>
              <a:rPr lang="en-US" sz="4000" dirty="0"/>
              <a:t>Engineering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5556737"/>
            <a:ext cx="7772400" cy="627185"/>
          </a:xfrm>
        </p:spPr>
        <p:txBody>
          <a:bodyPr lIns="90488" tIns="44450" rIns="90488" bIns="44450" anchor="b">
            <a:noAutofit/>
          </a:bodyPr>
          <a:lstStyle/>
          <a:p>
            <a:r>
              <a:rPr lang="en-US" sz="3200" dirty="0"/>
              <a:t>Control: Closed Loop vs. Open Loop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729762"/>
            <a:ext cx="7727950" cy="4448908"/>
          </a:xfrm>
        </p:spPr>
        <p:txBody>
          <a:bodyPr lIns="90488" tIns="44450" rIns="90488" bIns="44450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Closed Loop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Automatic or cybernetic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Monitors or manages process by internal, self-regulating system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Essential feature is strong feedback system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Example:  Home thermostat system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dirty="0"/>
              <a:t>Open Loop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Requires external monitoring or agent to activate control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Example:  Cruise control on an automobile</a:t>
            </a:r>
          </a:p>
        </p:txBody>
      </p:sp>
    </p:spTree>
    <p:extLst>
      <p:ext uri="{BB962C8B-B14F-4D97-AF65-F5344CB8AC3E}">
        <p14:creationId xmlns:p14="http://schemas.microsoft.com/office/powerpoint/2010/main" val="1195125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0" y="5671038"/>
            <a:ext cx="6781800" cy="501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Figure 8-1   </a:t>
            </a:r>
            <a:r>
              <a:rPr lang="en-US" sz="2000" dirty="0">
                <a:latin typeface="Verdana" pitchFamily="-1" charset="0"/>
              </a:rPr>
              <a:t>The control process.</a:t>
            </a:r>
          </a:p>
        </p:txBody>
      </p:sp>
      <p:pic>
        <p:nvPicPr>
          <p:cNvPr id="17411" name="Picture 1" descr="FG_08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69" y="395166"/>
            <a:ext cx="2921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2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756137" y="5389684"/>
            <a:ext cx="7578971" cy="782515"/>
          </a:xfrm>
        </p:spPr>
        <p:txBody>
          <a:bodyPr lIns="90488" tIns="44450" rIns="90488" bIns="44450" anchor="b">
            <a:normAutofit/>
          </a:bodyPr>
          <a:lstStyle/>
          <a:p>
            <a:r>
              <a:rPr lang="en-US" sz="2800" dirty="0"/>
              <a:t>Characteristics of Effective Control Systems</a:t>
            </a:r>
            <a:endParaRPr lang="en-US" sz="2800" b="0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623" y="1090247"/>
            <a:ext cx="7543800" cy="38862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/>
              <a:t>Effective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Efficient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Timely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Flexible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Understandable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Tailored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Highlight deviations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Lead to corrective actions</a:t>
            </a:r>
          </a:p>
        </p:txBody>
      </p:sp>
    </p:spTree>
    <p:extLst>
      <p:ext uri="{BB962C8B-B14F-4D97-AF65-F5344CB8AC3E}">
        <p14:creationId xmlns:p14="http://schemas.microsoft.com/office/powerpoint/2010/main" val="1569249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r>
              <a:rPr lang="en-US" dirty="0"/>
              <a:t>Financial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Human Resource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Social</a:t>
            </a:r>
          </a:p>
          <a:p>
            <a:endParaRPr lang="en-US" dirty="0"/>
          </a:p>
          <a:p>
            <a:r>
              <a:rPr lang="en-US" dirty="0"/>
              <a:t>Other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Three Types of Controls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96457" y="5907314"/>
            <a:ext cx="11901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96457" y="4978400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3063326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772400" cy="1143000"/>
          </a:xfrm>
        </p:spPr>
        <p:txBody>
          <a:bodyPr/>
          <a:lstStyle/>
          <a:p>
            <a:pPr algn="ctr"/>
            <a:r>
              <a:rPr lang="en-US"/>
              <a:t>Financial Controls</a:t>
            </a:r>
          </a:p>
        </p:txBody>
      </p:sp>
    </p:spTree>
    <p:extLst>
      <p:ext uri="{BB962C8B-B14F-4D97-AF65-F5344CB8AC3E}">
        <p14:creationId xmlns:p14="http://schemas.microsoft.com/office/powerpoint/2010/main" val="416041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870" y="993531"/>
            <a:ext cx="7543800" cy="3886200"/>
          </a:xfrm>
        </p:spPr>
        <p:txBody>
          <a:bodyPr lIns="90488" tIns="44450" rIns="90488" bIns="44450">
            <a:normAutofit/>
          </a:bodyPr>
          <a:lstStyle/>
          <a:p>
            <a:pPr marL="0" indent="0">
              <a:buNone/>
            </a:pPr>
            <a:r>
              <a:rPr lang="en-US" sz="3600" dirty="0"/>
              <a:t>Financial Budgets:  </a:t>
            </a:r>
          </a:p>
          <a:p>
            <a:endParaRPr lang="en-US" dirty="0"/>
          </a:p>
          <a:p>
            <a:r>
              <a:rPr lang="en-US" dirty="0"/>
              <a:t>Budgets are the plans for the future allocation and use of resources over a fixed period of time.</a:t>
            </a:r>
          </a:p>
          <a:p>
            <a:endParaRPr lang="en-US" sz="1000" dirty="0"/>
          </a:p>
          <a:p>
            <a:r>
              <a:rPr lang="en-US" dirty="0"/>
              <a:t>Budgets identify sources of cash and intended uses</a:t>
            </a:r>
          </a:p>
          <a:p>
            <a:pPr lvl="1"/>
            <a:r>
              <a:rPr lang="en-US" dirty="0"/>
              <a:t>Cash Budgets</a:t>
            </a:r>
          </a:p>
          <a:p>
            <a:pPr lvl="1"/>
            <a:r>
              <a:rPr lang="en-US" dirty="0"/>
              <a:t>Capital Expenditure Budgets</a:t>
            </a:r>
          </a:p>
          <a:p>
            <a:pPr lvl="1"/>
            <a:r>
              <a:rPr lang="en-US" dirty="0"/>
              <a:t>Balance Sheet Budget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Budgets</a:t>
            </a:r>
          </a:p>
        </p:txBody>
      </p:sp>
    </p:spTree>
    <p:extLst>
      <p:ext uri="{BB962C8B-B14F-4D97-AF65-F5344CB8AC3E}">
        <p14:creationId xmlns:p14="http://schemas.microsoft.com/office/powerpoint/2010/main" val="3609269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208" y="1046285"/>
            <a:ext cx="7543800" cy="3886200"/>
          </a:xfrm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Top Management</a:t>
            </a:r>
          </a:p>
          <a:p>
            <a:pPr lvl="1"/>
            <a:r>
              <a:rPr lang="en-US" sz="2400" dirty="0"/>
              <a:t>Estimates of future sales and production</a:t>
            </a:r>
          </a:p>
          <a:p>
            <a:pPr lvl="1"/>
            <a:r>
              <a:rPr lang="en-US" sz="2400" dirty="0"/>
              <a:t>Priorities used to meet new objectives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Middle Management</a:t>
            </a:r>
          </a:p>
          <a:p>
            <a:pPr lvl="1"/>
            <a:r>
              <a:rPr lang="en-US" sz="2400" dirty="0"/>
              <a:t>Prepares proposed revenue and expense budgets designed to attain estimated sales/production levels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5653454"/>
            <a:ext cx="7529146" cy="518746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Control:  Budget Preparation</a:t>
            </a:r>
          </a:p>
        </p:txBody>
      </p:sp>
    </p:spTree>
    <p:extLst>
      <p:ext uri="{BB962C8B-B14F-4D97-AF65-F5344CB8AC3E}">
        <p14:creationId xmlns:p14="http://schemas.microsoft.com/office/powerpoint/2010/main" val="3910175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4615</TotalTime>
  <Words>627</Words>
  <Application>Microsoft Office PowerPoint</Application>
  <PresentationFormat>On-screen Show (4:3)</PresentationFormat>
  <Paragraphs>146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NewsPrint</vt:lpstr>
      <vt:lpstr>IENG 366</vt:lpstr>
      <vt:lpstr>Controlling</vt:lpstr>
      <vt:lpstr>Control: Closed Loop vs. Open Loop</vt:lpstr>
      <vt:lpstr>Figure 8-1   The control process.</vt:lpstr>
      <vt:lpstr>Characteristics of Effective Control Systems</vt:lpstr>
      <vt:lpstr>PowerPoint Presentation</vt:lpstr>
      <vt:lpstr>Financial Controls</vt:lpstr>
      <vt:lpstr>PowerPoint Presentation</vt:lpstr>
      <vt:lpstr>PowerPoint Presentation</vt:lpstr>
      <vt:lpstr>PowerPoint Presentation</vt:lpstr>
      <vt:lpstr>Balance Sheets</vt:lpstr>
      <vt:lpstr>Income Statement</vt:lpstr>
      <vt:lpstr>Table 8-1   Balance Sheet, Sterling B. Chemicals, Inc., Dec. 31,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8-2   Management audit worksheet for administrative activities.  (From R&amp;D Productivity: Study Report, 2nd ed., Hughes Aircraft Company, EI Segundo, CA, 1978, pp. 26–27.)</vt:lpstr>
      <vt:lpstr>Figure 8-2   Management audit worksheet for administrative activities.  (From R&amp;D Productivity: Study Report, 2nd ed., Hughes Aircraft Company, EI Segundo, CA, 1978, pp. 26–27.)</vt:lpstr>
      <vt:lpstr>PowerPoint Presentation</vt:lpstr>
      <vt:lpstr>IENG 366  Engineering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09</dc:title>
  <dc:creator>Jensen, Dean H.</dc:creator>
  <cp:lastModifiedBy>Jensen, Dean H.</cp:lastModifiedBy>
  <cp:revision>168</cp:revision>
  <cp:lastPrinted>2017-02-09T14:45:41Z</cp:lastPrinted>
  <dcterms:created xsi:type="dcterms:W3CDTF">2017-01-11T23:00:27Z</dcterms:created>
  <dcterms:modified xsi:type="dcterms:W3CDTF">2017-02-23T18:32:54Z</dcterms:modified>
</cp:coreProperties>
</file>