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0" r:id="rId3"/>
    <p:sldId id="441" r:id="rId4"/>
    <p:sldId id="442" r:id="rId5"/>
    <p:sldId id="476" r:id="rId6"/>
    <p:sldId id="443" r:id="rId7"/>
    <p:sldId id="477" r:id="rId8"/>
    <p:sldId id="444" r:id="rId9"/>
    <p:sldId id="446" r:id="rId10"/>
    <p:sldId id="455" r:id="rId11"/>
    <p:sldId id="458" r:id="rId12"/>
    <p:sldId id="460" r:id="rId13"/>
    <p:sldId id="466" r:id="rId14"/>
    <p:sldId id="467" r:id="rId15"/>
    <p:sldId id="468" r:id="rId16"/>
    <p:sldId id="469" r:id="rId17"/>
    <p:sldId id="471" r:id="rId18"/>
    <p:sldId id="472" r:id="rId19"/>
    <p:sldId id="483" r:id="rId20"/>
    <p:sldId id="484" r:id="rId21"/>
    <p:sldId id="481" r:id="rId22"/>
    <p:sldId id="485" r:id="rId23"/>
    <p:sldId id="473" r:id="rId24"/>
    <p:sldId id="474" r:id="rId25"/>
    <p:sldId id="475" r:id="rId26"/>
    <p:sldId id="307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A369"/>
    <a:srgbClr val="AD0101"/>
    <a:srgbClr val="00FF00"/>
    <a:srgbClr val="0482AA"/>
    <a:srgbClr val="E4D490"/>
    <a:srgbClr val="2D8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B19D-9269-4AA2-84F8-8281890233B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C02F0-E883-4560-ADFF-862A015E1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8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5DC8C7-7B49-460F-A91F-F1C5B153DCF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9E158-6F93-4096-843F-7F09C829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048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861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1pPr>
            <a:lvl2pPr marL="38652428" indent="-381865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C8E06D-3472-4C39-930A-6799DA486694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1pPr>
            <a:lvl2pPr marL="38652428" indent="-381865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5C0C72-5637-4297-B0C5-909DA1158CB4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1pPr>
            <a:lvl2pPr marL="38652428" indent="-381865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8A3F16-1323-4AEA-9602-D40E4AD8325C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355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1pPr>
            <a:lvl2pPr marL="38652428" indent="-381865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173049-CC86-4E03-A5FB-943F71605F90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734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939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144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656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360C0D-C7F9-4E66-B221-359C3538BB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IENG 366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Human Aspects of Organizing</a:t>
            </a:r>
          </a:p>
          <a:p>
            <a:r>
              <a:rPr lang="en-US" dirty="0"/>
              <a:t>Reading:  pp. 173 – 183.</a:t>
            </a:r>
          </a:p>
        </p:txBody>
      </p:sp>
    </p:spTree>
    <p:extLst>
      <p:ext uri="{BB962C8B-B14F-4D97-AF65-F5344CB8AC3E}">
        <p14:creationId xmlns:p14="http://schemas.microsoft.com/office/powerpoint/2010/main" val="314850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6331" y="562707"/>
            <a:ext cx="7772400" cy="63597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References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392" y="12514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Separate page that complements resume – do not include with resume initially</a:t>
            </a:r>
            <a:br>
              <a:rPr lang="en-US" sz="2400" dirty="0"/>
            </a:b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Lists professional contacts who have direct knowledge of your skills and qualifications</a:t>
            </a:r>
            <a:br>
              <a:rPr lang="en-US" sz="2400" dirty="0"/>
            </a:b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References may include faculty, former employers, and internship supervisors</a:t>
            </a:r>
            <a:br>
              <a:rPr lang="en-US" sz="2400" dirty="0"/>
            </a:b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Obtain permission from references in advance and provide them with current resume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97523" y="5539154"/>
            <a:ext cx="7772400" cy="641838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Staffing:  Employee Viewpoint</a:t>
            </a:r>
          </a:p>
        </p:txBody>
      </p:sp>
    </p:spTree>
    <p:extLst>
      <p:ext uri="{BB962C8B-B14F-4D97-AF65-F5344CB8AC3E}">
        <p14:creationId xmlns:p14="http://schemas.microsoft.com/office/powerpoint/2010/main" val="14965574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Correspondence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293" y="1465385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dirty="0"/>
              <a:t>Keep a copy of </a:t>
            </a:r>
            <a:r>
              <a:rPr lang="en-US" sz="2800" b="1" i="1" dirty="0">
                <a:solidFill>
                  <a:srgbClr val="C00000"/>
                </a:solidFill>
              </a:rPr>
              <a:t>everything</a:t>
            </a:r>
            <a:r>
              <a:rPr lang="en-US" sz="2800" dirty="0"/>
              <a:t> that you send out</a:t>
            </a:r>
          </a:p>
          <a:p>
            <a:pPr eaLnBrk="1" hangingPunct="1"/>
            <a:r>
              <a:rPr lang="en-US" sz="2800" dirty="0"/>
              <a:t>Make sure there is an original signature on all the documents that you mail out</a:t>
            </a:r>
          </a:p>
          <a:p>
            <a:pPr eaLnBrk="1" hangingPunct="1"/>
            <a:r>
              <a:rPr lang="en-US" sz="2800" dirty="0"/>
              <a:t>Close with a direct request for some type of action (Ex: interview, phone call, etc.)</a:t>
            </a:r>
          </a:p>
          <a:p>
            <a:pPr eaLnBrk="1" hangingPunct="1"/>
            <a:r>
              <a:rPr lang="en-US" sz="2800" dirty="0"/>
              <a:t>Use high-quality stationery for hard copies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7523" y="5539154"/>
            <a:ext cx="7772400" cy="641838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Staffing:  Employee Viewpoint</a:t>
            </a:r>
          </a:p>
        </p:txBody>
      </p:sp>
    </p:spTree>
    <p:extLst>
      <p:ext uri="{BB962C8B-B14F-4D97-AF65-F5344CB8AC3E}">
        <p14:creationId xmlns:p14="http://schemas.microsoft.com/office/powerpoint/2010/main" val="168689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83577" y="650630"/>
            <a:ext cx="7772400" cy="65942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Types of Correspondence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007" y="1090246"/>
            <a:ext cx="77724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Cover letter types </a:t>
            </a:r>
          </a:p>
          <a:p>
            <a:pPr lvl="1" eaLnBrk="1" hangingPunct="1"/>
            <a:r>
              <a:rPr lang="en-US" sz="2000" dirty="0"/>
              <a:t>Application</a:t>
            </a:r>
          </a:p>
          <a:p>
            <a:pPr lvl="1" eaLnBrk="1" hangingPunct="1"/>
            <a:r>
              <a:rPr lang="en-US" sz="2000" dirty="0"/>
              <a:t>Prospecting/Letter of inquiry</a:t>
            </a:r>
          </a:p>
          <a:p>
            <a:pPr lvl="1" eaLnBrk="1" hangingPunct="1"/>
            <a:r>
              <a:rPr lang="en-US" sz="2000" dirty="0"/>
              <a:t>Networking</a:t>
            </a:r>
          </a:p>
          <a:p>
            <a:pPr lvl="1" eaLnBrk="1" hangingPunct="1"/>
            <a:endParaRPr lang="en-US" sz="600" dirty="0"/>
          </a:p>
          <a:p>
            <a:pPr eaLnBrk="1" hangingPunct="1"/>
            <a:r>
              <a:rPr lang="en-US" dirty="0"/>
              <a:t>Thank you letters</a:t>
            </a:r>
          </a:p>
          <a:p>
            <a:pPr eaLnBrk="1" hangingPunct="1"/>
            <a:endParaRPr lang="en-US" sz="600" dirty="0"/>
          </a:p>
          <a:p>
            <a:pPr eaLnBrk="1" hangingPunct="1"/>
            <a:r>
              <a:rPr lang="en-US" dirty="0"/>
              <a:t>Letters of acceptance, withdrawal and rejection</a:t>
            </a:r>
          </a:p>
          <a:p>
            <a:pPr eaLnBrk="1" hangingPunct="1"/>
            <a:endParaRPr lang="en-US" sz="600" dirty="0"/>
          </a:p>
          <a:p>
            <a:pPr eaLnBrk="1" hangingPunct="1"/>
            <a:r>
              <a:rPr lang="en-US" dirty="0"/>
              <a:t>Employment applications</a:t>
            </a:r>
          </a:p>
          <a:p>
            <a:pPr eaLnBrk="1" hangingPunct="1"/>
            <a:endParaRPr lang="en-US" sz="600" dirty="0"/>
          </a:p>
          <a:p>
            <a:pPr eaLnBrk="1" hangingPunct="1"/>
            <a:r>
              <a:rPr lang="en-US" dirty="0"/>
              <a:t>E-mail correspondence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7523" y="5539154"/>
            <a:ext cx="7772400" cy="641838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Staffing:  Employee Viewpoint</a:t>
            </a:r>
          </a:p>
        </p:txBody>
      </p:sp>
    </p:spTree>
    <p:extLst>
      <p:ext uri="{BB962C8B-B14F-4D97-AF65-F5344CB8AC3E}">
        <p14:creationId xmlns:p14="http://schemas.microsoft.com/office/powerpoint/2010/main" val="3314845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3739" y="495300"/>
            <a:ext cx="7772400" cy="11430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3200" dirty="0"/>
              <a:t>Campus Interview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461" y="1037492"/>
            <a:ext cx="7772400" cy="41148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Graduating engineer typically makes contact with potential employers on campus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Successful campus interviews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Applicant learns about employment opportunities and other advantages with firm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Interviewer learns enough about the applicant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7523" y="5539154"/>
            <a:ext cx="7772400" cy="641838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Staffing:  Employee Viewpoint</a:t>
            </a:r>
          </a:p>
        </p:txBody>
      </p:sp>
    </p:spTree>
    <p:extLst>
      <p:ext uri="{BB962C8B-B14F-4D97-AF65-F5344CB8AC3E}">
        <p14:creationId xmlns:p14="http://schemas.microsoft.com/office/powerpoint/2010/main" val="3557052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550984" y="369276"/>
            <a:ext cx="7772400" cy="11430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3200" dirty="0"/>
              <a:t>Site (Plant) Visit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4607" y="1201616"/>
            <a:ext cx="7727950" cy="41148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Means company has a substantial interest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Normally means three or four staff interviews</a:t>
            </a:r>
          </a:p>
          <a:p>
            <a:pPr eaLnBrk="1" hangingPunct="1"/>
            <a:r>
              <a:rPr lang="en-US" dirty="0"/>
              <a:t>Usually includes a tour of the area in which the candidate will work</a:t>
            </a:r>
          </a:p>
          <a:p>
            <a:pPr eaLnBrk="1" hangingPunct="1"/>
            <a:endParaRPr lang="en-US" sz="500" dirty="0"/>
          </a:p>
          <a:p>
            <a:pPr eaLnBrk="1" hangingPunct="1"/>
            <a:r>
              <a:rPr lang="en-US" dirty="0"/>
              <a:t>Normally includes a briefing on company benefit programs and general company policies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7523" y="5539154"/>
            <a:ext cx="7772400" cy="641838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Staffing:  Employee Viewpoint</a:t>
            </a:r>
          </a:p>
        </p:txBody>
      </p:sp>
    </p:spTree>
    <p:extLst>
      <p:ext uri="{BB962C8B-B14F-4D97-AF65-F5344CB8AC3E}">
        <p14:creationId xmlns:p14="http://schemas.microsoft.com/office/powerpoint/2010/main" val="516381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29761"/>
            <a:ext cx="7772400" cy="641838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3600" dirty="0"/>
              <a:t>The Job Offer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461" y="975947"/>
            <a:ext cx="8001000" cy="4114800"/>
          </a:xfrm>
        </p:spPr>
        <p:txBody>
          <a:bodyPr lIns="90488" tIns="44450" rIns="90488" bIns="44450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600" i="1" dirty="0"/>
              <a:t>A formal letter offering specific position and identifies</a:t>
            </a:r>
            <a:r>
              <a:rPr lang="en-US" sz="2800" i="1" dirty="0"/>
              <a:t>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400" dirty="0"/>
          </a:p>
          <a:p>
            <a:pPr lvl="1" eaLnBrk="1" hangingPunct="1"/>
            <a:r>
              <a:rPr lang="en-US" dirty="0"/>
              <a:t>Salary</a:t>
            </a:r>
          </a:p>
          <a:p>
            <a:pPr lvl="1" eaLnBrk="1" hangingPunct="1"/>
            <a:r>
              <a:rPr lang="en-US" dirty="0"/>
              <a:t>Reporting date</a:t>
            </a:r>
          </a:p>
          <a:p>
            <a:pPr lvl="1" eaLnBrk="1" hangingPunct="1"/>
            <a:r>
              <a:rPr lang="en-US" dirty="0"/>
              <a:t>Position description and title</a:t>
            </a:r>
          </a:p>
          <a:p>
            <a:pPr lvl="1" eaLnBrk="1" hangingPunct="1"/>
            <a:r>
              <a:rPr lang="en-US" dirty="0"/>
              <a:t>The supervisor the candidate reports to</a:t>
            </a:r>
          </a:p>
          <a:p>
            <a:pPr lvl="1" eaLnBrk="1" hangingPunct="1"/>
            <a:r>
              <a:rPr lang="en-US" dirty="0"/>
              <a:t>Provisions regarding moving expenses (if applicable)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7523" y="5539154"/>
            <a:ext cx="7772400" cy="641838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Staffing:  Employee Viewpoint</a:t>
            </a:r>
          </a:p>
        </p:txBody>
      </p:sp>
    </p:spTree>
    <p:extLst>
      <p:ext uri="{BB962C8B-B14F-4D97-AF65-F5344CB8AC3E}">
        <p14:creationId xmlns:p14="http://schemas.microsoft.com/office/powerpoint/2010/main" val="4209891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207" y="1354015"/>
            <a:ext cx="7543800" cy="3886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dirty="0"/>
              <a:t>Job Application Process</a:t>
            </a:r>
          </a:p>
          <a:p>
            <a:pPr algn="ctr" eaLnBrk="1" hangingPunct="1">
              <a:buFontTx/>
              <a:buNone/>
            </a:pPr>
            <a:endParaRPr lang="en-US" sz="36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97523" y="5539154"/>
            <a:ext cx="7772400" cy="641838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3200" dirty="0"/>
              <a:t>Staffing:  Employer Viewpoint</a:t>
            </a:r>
          </a:p>
        </p:txBody>
      </p:sp>
    </p:spTree>
    <p:extLst>
      <p:ext uri="{BB962C8B-B14F-4D97-AF65-F5344CB8AC3E}">
        <p14:creationId xmlns:p14="http://schemas.microsoft.com/office/powerpoint/2010/main" val="73282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53563" y="703385"/>
            <a:ext cx="7772400" cy="823546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3200" dirty="0"/>
              <a:t>Orientation and Training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554" y="1230923"/>
            <a:ext cx="7727950" cy="39624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dirty="0"/>
              <a:t>Helps newcomer become aware of organization and values</a:t>
            </a:r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Some companies: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/>
              <a:t>Hold orientation classes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/>
              <a:t>Rotate newcomers through short assignments in various key departments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Includes total socialization of newcomer to the environment and culture of the organization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7523" y="5539154"/>
            <a:ext cx="7772400" cy="641838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/>
              <a:t>Staffing:  Employer Viewpoint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0272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1" y="747346"/>
            <a:ext cx="7772400" cy="756138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4000" dirty="0"/>
              <a:t>Appraising Performance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454" y="1591407"/>
            <a:ext cx="7543800" cy="3886200"/>
          </a:xfrm>
        </p:spPr>
        <p:txBody>
          <a:bodyPr lIns="90488" tIns="44450" rIns="90488" bIns="44450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i="1" dirty="0"/>
              <a:t>Provides feedback to the employee</a:t>
            </a:r>
            <a:br>
              <a:rPr lang="en-US" dirty="0"/>
            </a:br>
            <a:endParaRPr lang="en-US" sz="1000" dirty="0"/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Guidance on how to improve performance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Performance basis for rewards/promotions</a:t>
            </a:r>
          </a:p>
          <a:p>
            <a:pPr lvl="1" eaLnBrk="1" hangingPunct="1"/>
            <a:r>
              <a:rPr lang="en-US" dirty="0"/>
              <a:t>Objective documentation for actions against non-performers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7523" y="5539154"/>
            <a:ext cx="7772400" cy="641838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/>
              <a:t>Staffing:  Employer Viewpoint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5731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" descr="tab07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4863"/>
            <a:ext cx="86868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7523" y="5539154"/>
            <a:ext cx="7772400" cy="641838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/>
              <a:t>Staffing:  Employer Viewpoint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832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76600"/>
            <a:ext cx="7848600" cy="1676400"/>
          </a:xfrm>
        </p:spPr>
        <p:txBody>
          <a:bodyPr>
            <a:normAutofit/>
          </a:bodyPr>
          <a:lstStyle/>
          <a:p>
            <a:r>
              <a:rPr lang="en-US" sz="4400" dirty="0" err="1"/>
              <a:t>STAFFing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029200"/>
            <a:ext cx="7543800" cy="1143000"/>
          </a:xfrm>
        </p:spPr>
        <p:txBody>
          <a:bodyPr>
            <a:noAutofit/>
          </a:bodyPr>
          <a:lstStyle/>
          <a:p>
            <a:r>
              <a:rPr lang="en-US" sz="2400" dirty="0"/>
              <a:t>… is finding, attracting and keeping personnel of the quality and in the quantity needed to meet the organization’s goals.</a:t>
            </a:r>
          </a:p>
        </p:txBody>
      </p:sp>
    </p:spTree>
    <p:extLst>
      <p:ext uri="{BB962C8B-B14F-4D97-AF65-F5344CB8AC3E}">
        <p14:creationId xmlns:p14="http://schemas.microsoft.com/office/powerpoint/2010/main" val="2706010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7523" y="5539154"/>
            <a:ext cx="7772400" cy="641838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Staffing:  Employer Viewpoint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4447" y="448408"/>
            <a:ext cx="8255978" cy="5207977"/>
            <a:chOff x="386862" y="518746"/>
            <a:chExt cx="8255978" cy="5207977"/>
          </a:xfrm>
        </p:grpSpPr>
        <p:pic>
          <p:nvPicPr>
            <p:cNvPr id="5" name="Picture 2" descr="tab07_04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67" y="2944084"/>
              <a:ext cx="8248073" cy="2782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1" descr="tab07_04a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62" y="518746"/>
              <a:ext cx="8248073" cy="29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5578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10306" y="1617784"/>
            <a:ext cx="7608277" cy="6682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b="1" dirty="0">
                <a:latin typeface="Verdana" pitchFamily="-1" charset="0"/>
              </a:rPr>
              <a:t>Figure 7-2   </a:t>
            </a:r>
            <a:r>
              <a:rPr lang="en-US" sz="1800" dirty="0">
                <a:latin typeface="Verdana" pitchFamily="-1" charset="0"/>
              </a:rPr>
              <a:t>Assignment, delegation, and accountability.</a:t>
            </a:r>
          </a:p>
        </p:txBody>
      </p:sp>
      <p:pic>
        <p:nvPicPr>
          <p:cNvPr id="9219" name="Picture 1" descr="FG_07_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8" y="2347059"/>
            <a:ext cx="82296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7523" y="5539154"/>
            <a:ext cx="7772400" cy="641838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Staffing:  Employer Viewpoint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799" y="908537"/>
            <a:ext cx="7772400" cy="641838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Delegating</a:t>
            </a:r>
          </a:p>
        </p:txBody>
      </p:sp>
    </p:spTree>
    <p:extLst>
      <p:ext uri="{BB962C8B-B14F-4D97-AF65-F5344CB8AC3E}">
        <p14:creationId xmlns:p14="http://schemas.microsoft.com/office/powerpoint/2010/main" val="3866062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442546" y="474784"/>
            <a:ext cx="7772400" cy="78251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Levels of Delegation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038" y="1459523"/>
            <a:ext cx="7543800" cy="38862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b="1" i="1" dirty="0"/>
              <a:t>Duties &amp; Authority</a:t>
            </a:r>
            <a:r>
              <a:rPr lang="en-US" dirty="0"/>
              <a:t> flow from the superior to the subordinate.</a:t>
            </a:r>
          </a:p>
          <a:p>
            <a:pPr marL="0" indent="0" eaLnBrk="1" hangingPunct="1">
              <a:buNone/>
            </a:pPr>
            <a:endParaRPr lang="en-US" sz="600" dirty="0"/>
          </a:p>
          <a:p>
            <a:pPr marL="0" indent="0" eaLnBrk="1" hangingPunct="1">
              <a:buNone/>
            </a:pPr>
            <a:r>
              <a:rPr lang="en-US" b="1" i="1" dirty="0"/>
              <a:t>Accountability</a:t>
            </a:r>
            <a:r>
              <a:rPr lang="en-US" dirty="0"/>
              <a:t> flows from the subordinate to the superior.</a:t>
            </a:r>
          </a:p>
          <a:p>
            <a:pPr marL="0" indent="0" eaLnBrk="1" hangingPunct="1">
              <a:buNone/>
            </a:pPr>
            <a:endParaRPr lang="en-US" sz="600" dirty="0"/>
          </a:p>
          <a:p>
            <a:pPr marL="0" indent="0" eaLnBrk="1" hangingPunct="1">
              <a:buNone/>
            </a:pPr>
            <a:r>
              <a:rPr lang="en-US" dirty="0"/>
              <a:t>Levels </a:t>
            </a:r>
            <a:r>
              <a:rPr lang="en-US"/>
              <a:t>of Delegation </a:t>
            </a:r>
            <a:r>
              <a:rPr lang="en-US" sz="1700" i="1"/>
              <a:t>(higher </a:t>
            </a:r>
            <a:r>
              <a:rPr lang="en-US" sz="1700" i="1" dirty="0"/>
              <a:t>is better) </a:t>
            </a:r>
            <a:r>
              <a:rPr lang="en-US" i="1" dirty="0"/>
              <a:t>:</a:t>
            </a:r>
          </a:p>
          <a:p>
            <a:pPr marL="0" indent="0" eaLnBrk="1" hangingPunct="1">
              <a:buNone/>
            </a:pPr>
            <a:endParaRPr lang="en-US" sz="700" dirty="0"/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 startAt="5"/>
            </a:pPr>
            <a:r>
              <a:rPr lang="en-US" dirty="0"/>
              <a:t>Act on own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 startAt="4"/>
            </a:pPr>
            <a:r>
              <a:rPr lang="en-US" dirty="0"/>
              <a:t>Act, but advise at once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 startAt="3"/>
            </a:pPr>
            <a:r>
              <a:rPr lang="en-US" dirty="0"/>
              <a:t>Recommend, then take resulting action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 startAt="2"/>
            </a:pPr>
            <a:r>
              <a:rPr lang="en-US" dirty="0"/>
              <a:t>Ask what to do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Wait until told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7523" y="5539154"/>
            <a:ext cx="7772400" cy="641838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Staffing:  Employer Viewpoint</a:t>
            </a:r>
          </a:p>
        </p:txBody>
      </p:sp>
      <p:sp>
        <p:nvSpPr>
          <p:cNvPr id="2" name="Multiply 1"/>
          <p:cNvSpPr/>
          <p:nvPr/>
        </p:nvSpPr>
        <p:spPr>
          <a:xfrm>
            <a:off x="246603" y="4859494"/>
            <a:ext cx="391886" cy="38281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246603" y="4476679"/>
            <a:ext cx="391886" cy="38281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340806" y="3402623"/>
            <a:ext cx="195943" cy="8917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9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442546" y="474784"/>
            <a:ext cx="7772400" cy="78251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Authority and Power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038" y="1459523"/>
            <a:ext cx="7543800" cy="38862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b="1" i="1" dirty="0"/>
              <a:t>Authority</a:t>
            </a:r>
            <a:r>
              <a:rPr lang="en-US" dirty="0"/>
              <a:t> is a right – the legitimacy of which is based … on the position within the organization.</a:t>
            </a:r>
          </a:p>
          <a:p>
            <a:pPr marL="0" indent="0" eaLnBrk="1" hangingPunct="1">
              <a:buNone/>
            </a:pPr>
            <a:endParaRPr lang="en-US" sz="600" dirty="0"/>
          </a:p>
          <a:p>
            <a:pPr marL="0" indent="0" eaLnBrk="1" hangingPunct="1">
              <a:buNone/>
            </a:pPr>
            <a:r>
              <a:rPr lang="en-US" b="1" i="1" dirty="0"/>
              <a:t>Power</a:t>
            </a:r>
            <a:r>
              <a:rPr lang="en-US" dirty="0"/>
              <a:t> is the individual’s capacity to influence decisions.</a:t>
            </a:r>
          </a:p>
          <a:p>
            <a:pPr marL="0" indent="0" eaLnBrk="1" hangingPunct="1">
              <a:buNone/>
            </a:pPr>
            <a:endParaRPr lang="en-US" sz="600" dirty="0"/>
          </a:p>
          <a:p>
            <a:pPr marL="0" indent="0" eaLnBrk="1" hangingPunct="1">
              <a:buNone/>
            </a:pPr>
            <a:r>
              <a:rPr lang="en-US" dirty="0"/>
              <a:t>Sources of power:</a:t>
            </a:r>
          </a:p>
          <a:p>
            <a:pPr marL="0" indent="0" eaLnBrk="1" hangingPunct="1">
              <a:buNone/>
            </a:pPr>
            <a:endParaRPr lang="en-US" sz="700" dirty="0"/>
          </a:p>
          <a:p>
            <a:pPr eaLnBrk="1" hangingPunct="1">
              <a:lnSpc>
                <a:spcPct val="110000"/>
              </a:lnSpc>
            </a:pPr>
            <a:r>
              <a:rPr lang="en-US" dirty="0"/>
              <a:t>Legitimate or formal authority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/>
              <a:t>Reward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/>
              <a:t>Coercive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/>
              <a:t>Expert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/>
              <a:t>Referent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7523" y="5539154"/>
            <a:ext cx="7772400" cy="641838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Staffing:  Employer Viewpoint</a:t>
            </a:r>
          </a:p>
        </p:txBody>
      </p:sp>
    </p:spTree>
    <p:extLst>
      <p:ext uri="{BB962C8B-B14F-4D97-AF65-F5344CB8AC3E}">
        <p14:creationId xmlns:p14="http://schemas.microsoft.com/office/powerpoint/2010/main" val="74705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0808" y="589084"/>
            <a:ext cx="7772400" cy="71217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Committees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869" y="1573823"/>
            <a:ext cx="75438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i="1" dirty="0"/>
              <a:t>Committees represent pooled power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2800" dirty="0"/>
              <a:t>Reasons for using committees:</a:t>
            </a:r>
            <a:endParaRPr lang="en-US" dirty="0"/>
          </a:p>
          <a:p>
            <a:pPr lvl="1"/>
            <a:r>
              <a:rPr lang="en-US" sz="2600" dirty="0"/>
              <a:t>Policy making / administration</a:t>
            </a:r>
          </a:p>
          <a:p>
            <a:pPr lvl="1"/>
            <a:r>
              <a:rPr lang="en-US" sz="2600" dirty="0"/>
              <a:t>Representation</a:t>
            </a:r>
          </a:p>
          <a:p>
            <a:pPr lvl="1"/>
            <a:r>
              <a:rPr lang="en-US" sz="2600" dirty="0"/>
              <a:t>Shared knowledge</a:t>
            </a:r>
          </a:p>
          <a:p>
            <a:pPr lvl="1"/>
            <a:r>
              <a:rPr lang="en-US" sz="2600" dirty="0"/>
              <a:t>Securing cooperation</a:t>
            </a:r>
          </a:p>
          <a:p>
            <a:pPr lvl="1"/>
            <a:r>
              <a:rPr lang="en-US" sz="2600" dirty="0"/>
              <a:t>Pooling of authority</a:t>
            </a:r>
          </a:p>
          <a:p>
            <a:pPr lvl="1"/>
            <a:r>
              <a:rPr lang="en-US" sz="2600" dirty="0"/>
              <a:t>Training of participants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7523" y="5539154"/>
            <a:ext cx="7772400" cy="641838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Staffing:  Employer Viewpoint</a:t>
            </a:r>
          </a:p>
        </p:txBody>
      </p:sp>
    </p:spTree>
    <p:extLst>
      <p:ext uri="{BB962C8B-B14F-4D97-AF65-F5344CB8AC3E}">
        <p14:creationId xmlns:p14="http://schemas.microsoft.com/office/powerpoint/2010/main" val="35559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79938" y="448408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Effective Committees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6831" y="1688123"/>
            <a:ext cx="7543800" cy="3886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i="1" dirty="0"/>
              <a:t>Give considerable thought to:</a:t>
            </a:r>
          </a:p>
          <a:p>
            <a:pPr eaLnBrk="1" hangingPunct="1"/>
            <a:r>
              <a:rPr lang="en-US" dirty="0"/>
              <a:t>Committee purpose and selection of the chair</a:t>
            </a:r>
          </a:p>
          <a:p>
            <a:pPr eaLnBrk="1" hangingPunct="1"/>
            <a:r>
              <a:rPr lang="en-US" dirty="0"/>
              <a:t>Committee Size</a:t>
            </a:r>
          </a:p>
          <a:p>
            <a:pPr lvl="1"/>
            <a:r>
              <a:rPr lang="en-US" dirty="0"/>
              <a:t>Smaller is better – usually</a:t>
            </a:r>
          </a:p>
          <a:p>
            <a:pPr lvl="1"/>
            <a:r>
              <a:rPr lang="en-US" dirty="0"/>
              <a:t>Best results appear to come </a:t>
            </a:r>
            <a:r>
              <a:rPr lang="en-US"/>
              <a:t>from 5 </a:t>
            </a:r>
            <a:r>
              <a:rPr lang="en-US" dirty="0"/>
              <a:t>– 12 members</a:t>
            </a:r>
          </a:p>
          <a:p>
            <a:pPr eaLnBrk="1" hangingPunct="1"/>
            <a:r>
              <a:rPr lang="en-US" dirty="0"/>
              <a:t>Preparation – agenda</a:t>
            </a:r>
          </a:p>
          <a:p>
            <a:pPr eaLnBrk="1" hangingPunct="1"/>
            <a:r>
              <a:rPr lang="en-US" dirty="0"/>
              <a:t>Conduct of meeting</a:t>
            </a:r>
          </a:p>
          <a:p>
            <a:pPr eaLnBrk="1" hangingPunct="1"/>
            <a:r>
              <a:rPr lang="en-US" dirty="0"/>
              <a:t>Meeting follow-up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7523" y="5539154"/>
            <a:ext cx="7772400" cy="641838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Staffing:  Employer Viewpoint</a:t>
            </a:r>
          </a:p>
        </p:txBody>
      </p:sp>
    </p:spTree>
    <p:extLst>
      <p:ext uri="{BB962C8B-B14F-4D97-AF65-F5344CB8AC3E}">
        <p14:creationId xmlns:p14="http://schemas.microsoft.com/office/powerpoint/2010/main" val="42119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IENG 366 </a:t>
            </a:r>
            <a:br>
              <a:rPr lang="en-US" sz="4000" dirty="0"/>
            </a:br>
            <a:r>
              <a:rPr lang="en-US" sz="4000" dirty="0"/>
              <a:t>Engineering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924800" cy="3886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4500" b="1" dirty="0"/>
              <a:t>Questions &amp; Issues?</a:t>
            </a:r>
            <a:endParaRPr lang="en-US" alt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5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653454"/>
            <a:ext cx="7529146" cy="518746"/>
          </a:xfrm>
        </p:spPr>
        <p:txBody>
          <a:bodyPr lIns="90488" tIns="44450" rIns="90488" bIns="44450" anchor="b">
            <a:normAutofit fontScale="90000"/>
          </a:bodyPr>
          <a:lstStyle/>
          <a:p>
            <a:pPr eaLnBrk="1" hangingPunct="1"/>
            <a:r>
              <a:rPr lang="en-US" sz="3200" dirty="0"/>
              <a:t>Staffing Technical Organizations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208" y="756138"/>
            <a:ext cx="7543800" cy="4396155"/>
          </a:xfrm>
        </p:spPr>
        <p:txBody>
          <a:bodyPr lIns="90488" tIns="44450" rIns="90488" bIns="44450"/>
          <a:lstStyle/>
          <a:p>
            <a:pPr marL="0" indent="0" eaLnBrk="1" hangingPunct="1">
              <a:buNone/>
            </a:pPr>
            <a:r>
              <a:rPr lang="en-US" sz="2800" dirty="0"/>
              <a:t>Managerial Process of Staffing</a:t>
            </a:r>
          </a:p>
          <a:p>
            <a:pPr marL="0" indent="0" eaLnBrk="1" hangingPunct="1">
              <a:buNone/>
            </a:pPr>
            <a:endParaRPr lang="en-US" sz="1100" dirty="0"/>
          </a:p>
          <a:p>
            <a:pPr lvl="1"/>
            <a:r>
              <a:rPr lang="en-US" dirty="0"/>
              <a:t>Identify the Skill Base</a:t>
            </a:r>
          </a:p>
          <a:p>
            <a:pPr lvl="1"/>
            <a:r>
              <a:rPr lang="en-US" dirty="0"/>
              <a:t>Estimate the Number of Personnel</a:t>
            </a:r>
          </a:p>
          <a:p>
            <a:pPr lvl="1"/>
            <a:r>
              <a:rPr lang="en-US" dirty="0"/>
              <a:t>Justify and Requisition the Personnel</a:t>
            </a:r>
          </a:p>
          <a:p>
            <a:pPr lvl="1"/>
            <a:r>
              <a:rPr lang="en-US" dirty="0"/>
              <a:t>Plan Recruiting Strategies &amp; Policies</a:t>
            </a:r>
          </a:p>
          <a:p>
            <a:pPr lvl="1"/>
            <a:r>
              <a:rPr lang="en-US" dirty="0"/>
              <a:t>Select the Best Applicants</a:t>
            </a:r>
          </a:p>
          <a:p>
            <a:pPr lvl="1"/>
            <a:r>
              <a:rPr lang="en-US" dirty="0"/>
              <a:t>Orient and Train Applicants</a:t>
            </a:r>
          </a:p>
          <a:p>
            <a:pPr lvl="1"/>
            <a:r>
              <a:rPr lang="en-US" dirty="0"/>
              <a:t>Evaluate Performance</a:t>
            </a:r>
          </a:p>
          <a:p>
            <a:pPr lvl="1"/>
            <a:r>
              <a:rPr lang="en-US" dirty="0"/>
              <a:t>Provide Compensation</a:t>
            </a:r>
          </a:p>
        </p:txBody>
      </p:sp>
    </p:spTree>
    <p:extLst>
      <p:ext uri="{BB962C8B-B14F-4D97-AF65-F5344CB8AC3E}">
        <p14:creationId xmlns:p14="http://schemas.microsoft.com/office/powerpoint/2010/main" val="2580086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53561" y="5468815"/>
            <a:ext cx="7772400" cy="729762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3200" dirty="0"/>
              <a:t>Staffing:  New Hires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7543800" cy="4953000"/>
          </a:xfrm>
        </p:spPr>
        <p:txBody>
          <a:bodyPr lIns="90488" tIns="44450" rIns="90488" bIns="44450"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/>
            <a:r>
              <a:rPr lang="en-US" dirty="0"/>
              <a:t>Establish the need for new hires </a:t>
            </a:r>
          </a:p>
          <a:p>
            <a:pPr lvl="1"/>
            <a:r>
              <a:rPr lang="en-US" dirty="0"/>
              <a:t>Starting point is assessing what you already have</a:t>
            </a:r>
          </a:p>
          <a:p>
            <a:pPr lvl="1"/>
            <a:r>
              <a:rPr lang="en-US" dirty="0"/>
              <a:t>Mid-point is foreseeing what you will need</a:t>
            </a:r>
          </a:p>
          <a:p>
            <a:pPr lvl="1"/>
            <a:endParaRPr lang="en-US" dirty="0"/>
          </a:p>
          <a:p>
            <a:pPr lvl="1"/>
            <a:endParaRPr lang="en-US" sz="600" dirty="0"/>
          </a:p>
          <a:p>
            <a:pPr lvl="1"/>
            <a:r>
              <a:rPr lang="en-US" dirty="0"/>
              <a:t>End-point is justifying &amp; requisitioning what you will get</a:t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Determine sources (and proportions) for new hires</a:t>
            </a:r>
          </a:p>
          <a:p>
            <a:pPr lvl="1" eaLnBrk="1" hangingPunct="1"/>
            <a:r>
              <a:rPr lang="en-US" dirty="0"/>
              <a:t>New college graduates</a:t>
            </a:r>
          </a:p>
          <a:p>
            <a:pPr lvl="1" eaLnBrk="1" hangingPunct="1"/>
            <a:r>
              <a:rPr lang="en-US" dirty="0"/>
              <a:t>Experienced professionals</a:t>
            </a:r>
          </a:p>
          <a:p>
            <a:pPr lvl="1" eaLnBrk="1" hangingPunct="1"/>
            <a:r>
              <a:rPr lang="en-US" dirty="0"/>
              <a:t>Technician support</a:t>
            </a:r>
          </a:p>
          <a:p>
            <a:pPr lvl="1" eaLnBrk="1" hangingPunct="1"/>
            <a:r>
              <a:rPr lang="en-US" dirty="0"/>
              <a:t>Other sources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3272" y="2427538"/>
            <a:ext cx="562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Increase = (Need) – (Personnel on Hand) + (Attrition)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7891" y="345830"/>
            <a:ext cx="7772400" cy="729762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Adding Staff:</a:t>
            </a:r>
          </a:p>
        </p:txBody>
      </p:sp>
    </p:spTree>
    <p:extLst>
      <p:ext uri="{BB962C8B-B14F-4D97-AF65-F5344CB8AC3E}">
        <p14:creationId xmlns:p14="http://schemas.microsoft.com/office/powerpoint/2010/main" val="196596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41838" y="5512777"/>
            <a:ext cx="7798777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Verdana" pitchFamily="-1" charset="0"/>
              </a:rPr>
              <a:t>Table 7-1   </a:t>
            </a:r>
            <a:r>
              <a:rPr lang="en-US" sz="2000" dirty="0">
                <a:latin typeface="Verdana" pitchFamily="-1" charset="0"/>
              </a:rPr>
              <a:t>Example of Job Description/Requisition</a:t>
            </a:r>
          </a:p>
        </p:txBody>
      </p:sp>
      <p:pic>
        <p:nvPicPr>
          <p:cNvPr id="3075" name="Picture 1" descr="tab07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9038"/>
            <a:ext cx="8686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15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455" y="688730"/>
            <a:ext cx="7727950" cy="4569069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buFontTx/>
              <a:buNone/>
            </a:pPr>
            <a:r>
              <a:rPr lang="en-US" sz="3000" dirty="0"/>
              <a:t>Typically several steps in a filtering process:</a:t>
            </a:r>
          </a:p>
          <a:p>
            <a:pPr eaLnBrk="1" hangingPunct="1">
              <a:buFontTx/>
              <a:buNone/>
            </a:pPr>
            <a:endParaRPr lang="en-US" sz="1800" dirty="0"/>
          </a:p>
          <a:p>
            <a:pPr lvl="2" eaLnBrk="1" hangingPunct="1"/>
            <a:r>
              <a:rPr lang="en-US" sz="2800" dirty="0"/>
              <a:t>Selecting appropriate posting sites</a:t>
            </a:r>
          </a:p>
          <a:p>
            <a:pPr lvl="2" eaLnBrk="1" hangingPunct="1"/>
            <a:r>
              <a:rPr lang="en-US" sz="2800" dirty="0"/>
              <a:t>Review of applications and resumes</a:t>
            </a:r>
          </a:p>
          <a:p>
            <a:pPr lvl="2" eaLnBrk="1" hangingPunct="1"/>
            <a:r>
              <a:rPr lang="en-US" sz="2800" dirty="0"/>
              <a:t>Initial interviews </a:t>
            </a:r>
          </a:p>
          <a:p>
            <a:pPr lvl="2" eaLnBrk="1" hangingPunct="1"/>
            <a:r>
              <a:rPr lang="en-US" sz="2800" dirty="0"/>
              <a:t>Reference checks</a:t>
            </a:r>
          </a:p>
          <a:p>
            <a:pPr lvl="2" eaLnBrk="1" hangingPunct="1"/>
            <a:r>
              <a:rPr lang="en-US" sz="2800" dirty="0"/>
              <a:t>Initial screening of candidates</a:t>
            </a:r>
          </a:p>
          <a:p>
            <a:pPr lvl="2" eaLnBrk="1" hangingPunct="1"/>
            <a:r>
              <a:rPr lang="en-US" sz="2800" dirty="0"/>
              <a:t>On-site / formal interviews</a:t>
            </a:r>
          </a:p>
          <a:p>
            <a:pPr lvl="2" eaLnBrk="1" hangingPunct="1"/>
            <a:r>
              <a:rPr lang="en-US" sz="2800" dirty="0"/>
              <a:t>Selection &amp; position / salary offer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97168" y="5662247"/>
            <a:ext cx="7529146" cy="518746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Staffing:  H.R. Process of Recruitment</a:t>
            </a:r>
          </a:p>
        </p:txBody>
      </p:sp>
    </p:spTree>
    <p:extLst>
      <p:ext uri="{BB962C8B-B14F-4D97-AF65-F5344CB8AC3E}">
        <p14:creationId xmlns:p14="http://schemas.microsoft.com/office/powerpoint/2010/main" val="1423591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799" y="5495193"/>
            <a:ext cx="7737231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1600" b="1" dirty="0">
                <a:latin typeface="Verdana" pitchFamily="-1" charset="0"/>
              </a:rPr>
              <a:t>Table 7-2   </a:t>
            </a:r>
            <a:r>
              <a:rPr lang="en-US" sz="1600" dirty="0">
                <a:latin typeface="Verdana" pitchFamily="-1" charset="0"/>
              </a:rPr>
              <a:t>Average Starting Salary by Engineering Specialty, 2012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309446" y="6043246"/>
            <a:ext cx="1828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64669" y="6011007"/>
            <a:ext cx="6154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3" name="Picture 1" descr="tab07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55" y="589904"/>
            <a:ext cx="5011616" cy="52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67353" y="597877"/>
            <a:ext cx="1494694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/>
              <a:t>Median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18030" y="1110761"/>
            <a:ext cx="1233855" cy="4647426"/>
            <a:chOff x="6518030" y="1110761"/>
            <a:chExt cx="1233855" cy="4647426"/>
          </a:xfrm>
        </p:grpSpPr>
        <p:sp>
          <p:nvSpPr>
            <p:cNvPr id="5124" name="TextBox 1"/>
            <p:cNvSpPr txBox="1">
              <a:spLocks noChangeArrowheads="1"/>
            </p:cNvSpPr>
            <p:nvPr/>
          </p:nvSpPr>
          <p:spPr bwMode="auto">
            <a:xfrm>
              <a:off x="6532685" y="1110761"/>
              <a:ext cx="1219200" cy="4647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en-US" sz="1600" b="1" dirty="0">
                  <a:solidFill>
                    <a:srgbClr val="C00000"/>
                  </a:solidFill>
                </a:rPr>
                <a:t>2015</a:t>
              </a:r>
            </a:p>
            <a:p>
              <a:pPr eaLnBrk="1" hangingPunct="1"/>
              <a:r>
                <a:rPr lang="en-US" altLang="en-US" sz="1600" dirty="0">
                  <a:solidFill>
                    <a:srgbClr val="C00000"/>
                  </a:solidFill>
                </a:rPr>
                <a:t>$ 107 830</a:t>
              </a:r>
            </a:p>
            <a:p>
              <a:pPr eaLnBrk="1" hangingPunct="1"/>
              <a:r>
                <a:rPr lang="en-US" altLang="en-US" sz="1600" dirty="0">
                  <a:solidFill>
                    <a:srgbClr val="C00000"/>
                  </a:solidFill>
                </a:rPr>
                <a:t>$   75 090</a:t>
              </a:r>
            </a:p>
            <a:p>
              <a:pPr eaLnBrk="1" hangingPunct="1"/>
              <a:r>
                <a:rPr lang="en-US" altLang="en-US" sz="1600" dirty="0">
                  <a:solidFill>
                    <a:srgbClr val="C00000"/>
                  </a:solidFill>
                </a:rPr>
                <a:t>$   86 220</a:t>
              </a:r>
            </a:p>
            <a:p>
              <a:pPr eaLnBrk="1" hangingPunct="1"/>
              <a:r>
                <a:rPr lang="en-US" altLang="en-US" sz="1600" dirty="0">
                  <a:solidFill>
                    <a:srgbClr val="C00000"/>
                  </a:solidFill>
                </a:rPr>
                <a:t>$   97 630</a:t>
              </a:r>
            </a:p>
            <a:p>
              <a:pPr eaLnBrk="1" hangingPunct="1"/>
              <a:r>
                <a:rPr lang="en-US" altLang="en-US" sz="1600" dirty="0">
                  <a:solidFill>
                    <a:srgbClr val="C00000"/>
                  </a:solidFill>
                </a:rPr>
                <a:t>$   82 220</a:t>
              </a:r>
            </a:p>
            <a:p>
              <a:pPr eaLnBrk="1" hangingPunct="1"/>
              <a:r>
                <a:rPr lang="en-US" altLang="en-US" sz="1600" dirty="0">
                  <a:solidFill>
                    <a:srgbClr val="C00000"/>
                  </a:solidFill>
                </a:rPr>
                <a:t>$ 111 730</a:t>
              </a:r>
            </a:p>
            <a:p>
              <a:pPr eaLnBrk="1" hangingPunct="1"/>
              <a:r>
                <a:rPr lang="en-US" altLang="en-US" sz="1600" dirty="0">
                  <a:solidFill>
                    <a:srgbClr val="C00000"/>
                  </a:solidFill>
                </a:rPr>
                <a:t>$   95 230</a:t>
              </a:r>
            </a:p>
            <a:p>
              <a:pPr eaLnBrk="1" hangingPunct="1"/>
              <a:r>
                <a:rPr lang="en-US" altLang="en-US" sz="1600" dirty="0">
                  <a:solidFill>
                    <a:srgbClr val="C00000"/>
                  </a:solidFill>
                </a:rPr>
                <a:t>$   84 560</a:t>
              </a:r>
            </a:p>
            <a:p>
              <a:pPr eaLnBrk="1" hangingPunct="1"/>
              <a:r>
                <a:rPr lang="en-US" altLang="en-US" sz="1600" dirty="0">
                  <a:solidFill>
                    <a:srgbClr val="C00000"/>
                  </a:solidFill>
                </a:rPr>
                <a:t>$   83 470</a:t>
              </a:r>
            </a:p>
            <a:p>
              <a:pPr eaLnBrk="1" hangingPunct="1"/>
              <a:r>
                <a:rPr lang="en-US" altLang="en-US" sz="1600" dirty="0">
                  <a:solidFill>
                    <a:srgbClr val="C00000"/>
                  </a:solidFill>
                </a:rPr>
                <a:t>$   91 310</a:t>
              </a:r>
            </a:p>
            <a:p>
              <a:pPr eaLnBrk="1" hangingPunct="1"/>
              <a:r>
                <a:rPr lang="en-US" altLang="en-US" sz="1600" dirty="0">
                  <a:solidFill>
                    <a:srgbClr val="C00000"/>
                  </a:solidFill>
                </a:rPr>
                <a:t>$   83 590</a:t>
              </a:r>
            </a:p>
            <a:p>
              <a:pPr eaLnBrk="1" hangingPunct="1"/>
              <a:r>
                <a:rPr lang="en-US" altLang="en-US" sz="1600" dirty="0">
                  <a:solidFill>
                    <a:srgbClr val="C00000"/>
                  </a:solidFill>
                </a:rPr>
                <a:t>$   94 040</a:t>
              </a:r>
            </a:p>
            <a:p>
              <a:pPr eaLnBrk="1" hangingPunct="1"/>
              <a:r>
                <a:rPr lang="en-US" altLang="en-US" sz="1600" dirty="0">
                  <a:solidFill>
                    <a:srgbClr val="C00000"/>
                  </a:solidFill>
                </a:rPr>
                <a:t>$ 102 950</a:t>
              </a:r>
            </a:p>
            <a:p>
              <a:pPr eaLnBrk="1" hangingPunct="1"/>
              <a:r>
                <a:rPr lang="en-US" altLang="en-US" sz="1600" dirty="0">
                  <a:solidFill>
                    <a:srgbClr val="C00000"/>
                  </a:solidFill>
                </a:rPr>
                <a:t>$ 129 990</a:t>
              </a:r>
            </a:p>
            <a:p>
              <a:pPr eaLnBrk="1" hangingPunct="1">
                <a:lnSpc>
                  <a:spcPct val="150000"/>
                </a:lnSpc>
              </a:pPr>
              <a:endParaRPr lang="en-US" altLang="en-US" sz="1600" dirty="0">
                <a:solidFill>
                  <a:srgbClr val="C00000"/>
                </a:solidFill>
              </a:endParaRPr>
            </a:p>
            <a:p>
              <a:pPr eaLnBrk="1" hangingPunct="1">
                <a:lnSpc>
                  <a:spcPct val="150000"/>
                </a:lnSpc>
              </a:pPr>
              <a:endParaRPr lang="en-US" altLang="en-US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532684" y="1491762"/>
              <a:ext cx="1019909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518030" y="1151793"/>
              <a:ext cx="1019909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544407" y="5090747"/>
              <a:ext cx="1019909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">
            <a:extLst>
              <a:ext uri="{FF2B5EF4-FFF2-40B4-BE49-F238E27FC236}">
                <a16:creationId xmlns:a16="http://schemas.microsoft.com/office/drawing/2014/main" id="{237C07C2-5591-446D-BA5F-C5EC45583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345" y="1110761"/>
            <a:ext cx="1219200" cy="497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600" b="1" dirty="0">
                <a:solidFill>
                  <a:srgbClr val="C00000"/>
                </a:solidFill>
              </a:rPr>
              <a:t>2018</a:t>
            </a:r>
          </a:p>
          <a:p>
            <a:pPr eaLnBrk="1" hangingPunct="1"/>
            <a:r>
              <a:rPr lang="en-US" altLang="en-US" sz="1600" dirty="0">
                <a:solidFill>
                  <a:srgbClr val="C00000"/>
                </a:solidFill>
              </a:rPr>
              <a:t>$ 115 220</a:t>
            </a:r>
          </a:p>
          <a:p>
            <a:pPr eaLnBrk="1" hangingPunct="1"/>
            <a:r>
              <a:rPr lang="en-US" altLang="en-US" sz="1600" dirty="0">
                <a:solidFill>
                  <a:srgbClr val="C00000"/>
                </a:solidFill>
              </a:rPr>
              <a:t>$   77 110</a:t>
            </a:r>
          </a:p>
          <a:p>
            <a:pPr eaLnBrk="1" hangingPunct="1"/>
            <a:r>
              <a:rPr lang="en-US" altLang="en-US" sz="1600" dirty="0">
                <a:solidFill>
                  <a:srgbClr val="C00000"/>
                </a:solidFill>
              </a:rPr>
              <a:t>$   88 550</a:t>
            </a:r>
          </a:p>
          <a:p>
            <a:pPr eaLnBrk="1" hangingPunct="1"/>
            <a:r>
              <a:rPr lang="en-US" altLang="en-US" sz="1600" dirty="0">
                <a:solidFill>
                  <a:srgbClr val="C00000"/>
                </a:solidFill>
              </a:rPr>
              <a:t>$ 104 910</a:t>
            </a:r>
          </a:p>
          <a:p>
            <a:pPr eaLnBrk="1" hangingPunct="1"/>
            <a:r>
              <a:rPr lang="en-US" altLang="en-US" sz="1600" dirty="0">
                <a:solidFill>
                  <a:srgbClr val="C00000"/>
                </a:solidFill>
              </a:rPr>
              <a:t>$   86 640</a:t>
            </a:r>
          </a:p>
          <a:p>
            <a:pPr eaLnBrk="1" hangingPunct="1"/>
            <a:r>
              <a:rPr lang="en-US" altLang="en-US" sz="1600" dirty="0">
                <a:solidFill>
                  <a:srgbClr val="C00000"/>
                </a:solidFill>
              </a:rPr>
              <a:t>$ 114 600</a:t>
            </a:r>
          </a:p>
          <a:p>
            <a:pPr eaLnBrk="1" hangingPunct="1"/>
            <a:r>
              <a:rPr lang="en-US" altLang="en-US" sz="1600" dirty="0">
                <a:solidFill>
                  <a:srgbClr val="C00000"/>
                </a:solidFill>
              </a:rPr>
              <a:t>$   99 070</a:t>
            </a:r>
          </a:p>
          <a:p>
            <a:pPr eaLnBrk="1" hangingPunct="1"/>
            <a:r>
              <a:rPr lang="en-US" altLang="en-US" sz="1600" dirty="0">
                <a:solidFill>
                  <a:srgbClr val="C00000"/>
                </a:solidFill>
              </a:rPr>
              <a:t>$   87 620</a:t>
            </a:r>
          </a:p>
          <a:p>
            <a:pPr eaLnBrk="1" hangingPunct="1"/>
            <a:r>
              <a:rPr lang="en-US" altLang="en-US" sz="1600" dirty="0">
                <a:solidFill>
                  <a:srgbClr val="C00000"/>
                </a:solidFill>
              </a:rPr>
              <a:t>$   87 040</a:t>
            </a:r>
          </a:p>
          <a:p>
            <a:pPr eaLnBrk="1" hangingPunct="1"/>
            <a:r>
              <a:rPr lang="en-US" altLang="en-US" sz="1600" dirty="0">
                <a:solidFill>
                  <a:srgbClr val="C00000"/>
                </a:solidFill>
              </a:rPr>
              <a:t>$   92 390</a:t>
            </a:r>
          </a:p>
          <a:p>
            <a:pPr eaLnBrk="1" hangingPunct="1"/>
            <a:r>
              <a:rPr lang="en-US" altLang="en-US" sz="1600" dirty="0">
                <a:solidFill>
                  <a:srgbClr val="C00000"/>
                </a:solidFill>
              </a:rPr>
              <a:t>$   87 370</a:t>
            </a:r>
          </a:p>
          <a:p>
            <a:pPr eaLnBrk="1" hangingPunct="1"/>
            <a:r>
              <a:rPr lang="en-US" altLang="en-US" sz="1600" dirty="0">
                <a:solidFill>
                  <a:srgbClr val="C00000"/>
                </a:solidFill>
              </a:rPr>
              <a:t>$   92 250</a:t>
            </a:r>
          </a:p>
          <a:p>
            <a:pPr eaLnBrk="1" hangingPunct="1"/>
            <a:r>
              <a:rPr lang="en-US" altLang="en-US" sz="1600" dirty="0">
                <a:solidFill>
                  <a:srgbClr val="C00000"/>
                </a:solidFill>
              </a:rPr>
              <a:t>$ 107 600</a:t>
            </a:r>
          </a:p>
          <a:p>
            <a:pPr eaLnBrk="1" hangingPunct="1"/>
            <a:r>
              <a:rPr lang="en-US" altLang="en-US" sz="1600" dirty="0">
                <a:solidFill>
                  <a:srgbClr val="C00000"/>
                </a:solidFill>
              </a:rPr>
              <a:t>$ 137 170</a:t>
            </a:r>
          </a:p>
          <a:p>
            <a:pPr eaLnBrk="1" hangingPunct="1">
              <a:lnSpc>
                <a:spcPct val="150000"/>
              </a:lnSpc>
            </a:pPr>
            <a:endParaRPr lang="en-US" altLang="en-US" sz="1600" dirty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1600" dirty="0">
                <a:solidFill>
                  <a:srgbClr val="C00000"/>
                </a:solidFill>
              </a:rPr>
              <a:t>U.S. Mean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600" dirty="0">
                <a:solidFill>
                  <a:srgbClr val="C00000"/>
                </a:solidFill>
              </a:rPr>
              <a:t>$    38 640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5A1738-9761-4BE6-9E9C-C177FC3FB653}"/>
              </a:ext>
            </a:extLst>
          </p:cNvPr>
          <p:cNvCxnSpPr/>
          <p:nvPr/>
        </p:nvCxnSpPr>
        <p:spPr>
          <a:xfrm>
            <a:off x="7619999" y="1499815"/>
            <a:ext cx="1019909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702289-6287-4CBB-B804-18CDE5B2E49E}"/>
              </a:ext>
            </a:extLst>
          </p:cNvPr>
          <p:cNvCxnSpPr/>
          <p:nvPr/>
        </p:nvCxnSpPr>
        <p:spPr>
          <a:xfrm>
            <a:off x="7605345" y="1159846"/>
            <a:ext cx="1019909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ED0A3E-245C-49EA-AC52-8DECFAF8D33E}"/>
              </a:ext>
            </a:extLst>
          </p:cNvPr>
          <p:cNvCxnSpPr/>
          <p:nvPr/>
        </p:nvCxnSpPr>
        <p:spPr>
          <a:xfrm>
            <a:off x="7619999" y="5090747"/>
            <a:ext cx="1019909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4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869" y="1266093"/>
            <a:ext cx="7543800" cy="3886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dirty="0"/>
              <a:t>Job Application Process</a:t>
            </a:r>
          </a:p>
          <a:p>
            <a:pPr algn="ctr" eaLnBrk="1" hangingPunct="1">
              <a:buFontTx/>
              <a:buNone/>
            </a:pPr>
            <a:endParaRPr lang="en-US" sz="36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97523" y="5539154"/>
            <a:ext cx="7772400" cy="641838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3200" dirty="0"/>
              <a:t>Staffing:  Employee Viewpoint</a:t>
            </a:r>
          </a:p>
        </p:txBody>
      </p:sp>
    </p:spTree>
    <p:extLst>
      <p:ext uri="{BB962C8B-B14F-4D97-AF65-F5344CB8AC3E}">
        <p14:creationId xmlns:p14="http://schemas.microsoft.com/office/powerpoint/2010/main" val="250286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416" y="885092"/>
            <a:ext cx="7543800" cy="38862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Career Fair</a:t>
            </a:r>
          </a:p>
          <a:p>
            <a:pPr>
              <a:lnSpc>
                <a:spcPct val="120000"/>
              </a:lnSpc>
            </a:pPr>
            <a:r>
              <a:rPr lang="en-US" dirty="0"/>
              <a:t>Resume</a:t>
            </a:r>
          </a:p>
          <a:p>
            <a:pPr>
              <a:lnSpc>
                <a:spcPct val="120000"/>
              </a:lnSpc>
            </a:pPr>
            <a:r>
              <a:rPr lang="en-US" dirty="0"/>
              <a:t>Application</a:t>
            </a:r>
          </a:p>
          <a:p>
            <a:pPr>
              <a:lnSpc>
                <a:spcPct val="120000"/>
              </a:lnSpc>
            </a:pPr>
            <a:r>
              <a:rPr lang="en-US" dirty="0"/>
              <a:t>References </a:t>
            </a:r>
          </a:p>
          <a:p>
            <a:pPr>
              <a:lnSpc>
                <a:spcPct val="120000"/>
              </a:lnSpc>
            </a:pPr>
            <a:r>
              <a:rPr lang="en-US" dirty="0"/>
              <a:t>Correspondence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/>
              <a:t>Career Fair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/>
              <a:t>Initial Interview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/>
              <a:t>Second Interview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/>
              <a:t>Job Offer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/>
              <a:t>Do the job …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7523" y="5539154"/>
            <a:ext cx="7772400" cy="641838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Staffing:  Employee Viewpoint</a:t>
            </a:r>
          </a:p>
        </p:txBody>
      </p:sp>
    </p:spTree>
    <p:extLst>
      <p:ext uri="{BB962C8B-B14F-4D97-AF65-F5344CB8AC3E}">
        <p14:creationId xmlns:p14="http://schemas.microsoft.com/office/powerpoint/2010/main" val="208988865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4516</TotalTime>
  <Words>885</Words>
  <Application>Microsoft Office PowerPoint</Application>
  <PresentationFormat>On-screen Show (4:3)</PresentationFormat>
  <Paragraphs>216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NewsPrint</vt:lpstr>
      <vt:lpstr>IENG 366</vt:lpstr>
      <vt:lpstr>STAFFing</vt:lpstr>
      <vt:lpstr>Staffing Technical Organizations</vt:lpstr>
      <vt:lpstr>Staffing:  New Hires</vt:lpstr>
      <vt:lpstr>Table 7-1   Example of Job Description/Requisition</vt:lpstr>
      <vt:lpstr>PowerPoint Presentation</vt:lpstr>
      <vt:lpstr>Table 7-2   Average Starting Salary by Engineering Specialty, 2012</vt:lpstr>
      <vt:lpstr>Staffing:  Employee Viewpoint</vt:lpstr>
      <vt:lpstr>PowerPoint Presentation</vt:lpstr>
      <vt:lpstr>References</vt:lpstr>
      <vt:lpstr>Correspondence</vt:lpstr>
      <vt:lpstr>Types of Correspondence</vt:lpstr>
      <vt:lpstr>Campus Interview</vt:lpstr>
      <vt:lpstr>Site (Plant) Visit</vt:lpstr>
      <vt:lpstr>The Job Offer</vt:lpstr>
      <vt:lpstr>Staffing:  Employer Viewpoint</vt:lpstr>
      <vt:lpstr>Orientation and Training</vt:lpstr>
      <vt:lpstr>Appraising Performance</vt:lpstr>
      <vt:lpstr>PowerPoint Presentation</vt:lpstr>
      <vt:lpstr>PowerPoint Presentation</vt:lpstr>
      <vt:lpstr>Figure 7-2   Assignment, delegation, and accountability.</vt:lpstr>
      <vt:lpstr>Levels of Delegation</vt:lpstr>
      <vt:lpstr>Authority and Power</vt:lpstr>
      <vt:lpstr>Committees</vt:lpstr>
      <vt:lpstr>Effective Committees</vt:lpstr>
      <vt:lpstr>IENG 366  Engineering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IENG 366 Lecture 08</dc:title>
  <dc:creator>Jensen, Dean H.</dc:creator>
  <cp:lastModifiedBy>Jensen, Dean H.</cp:lastModifiedBy>
  <cp:revision>160</cp:revision>
  <cp:lastPrinted>2017-02-09T14:45:41Z</cp:lastPrinted>
  <dcterms:created xsi:type="dcterms:W3CDTF">2017-01-11T23:00:27Z</dcterms:created>
  <dcterms:modified xsi:type="dcterms:W3CDTF">2020-02-18T03:02:20Z</dcterms:modified>
</cp:coreProperties>
</file>