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0" r:id="rId3"/>
    <p:sldId id="388" r:id="rId4"/>
    <p:sldId id="413" r:id="rId5"/>
    <p:sldId id="415" r:id="rId6"/>
    <p:sldId id="416" r:id="rId7"/>
    <p:sldId id="440" r:id="rId8"/>
    <p:sldId id="414" r:id="rId9"/>
    <p:sldId id="417" r:id="rId10"/>
    <p:sldId id="431" r:id="rId11"/>
    <p:sldId id="418" r:id="rId12"/>
    <p:sldId id="432" r:id="rId13"/>
    <p:sldId id="433" r:id="rId14"/>
    <p:sldId id="435" r:id="rId15"/>
    <p:sldId id="436" r:id="rId16"/>
    <p:sldId id="434" r:id="rId17"/>
    <p:sldId id="424" r:id="rId18"/>
    <p:sldId id="427" r:id="rId19"/>
    <p:sldId id="437" r:id="rId20"/>
    <p:sldId id="439" r:id="rId21"/>
    <p:sldId id="429" r:id="rId22"/>
    <p:sldId id="438" r:id="rId23"/>
    <p:sldId id="430" r:id="rId24"/>
    <p:sldId id="30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369"/>
    <a:srgbClr val="AD0101"/>
    <a:srgbClr val="00FF00"/>
    <a:srgbClr val="0482AA"/>
    <a:srgbClr val="E4D490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7BC2973-C6E8-491E-9A21-363E06EF7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Organizing</a:t>
            </a:r>
          </a:p>
          <a:p>
            <a:r>
              <a:rPr lang="en-US" dirty="0"/>
              <a:t>Reading:  pp. 152 – 170.</a:t>
            </a:r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Organizing:  Design by Key Activities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696200" cy="50292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3500" b="1" dirty="0"/>
              <a:t>Design the load-bearing parts of the structure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300" b="1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800" b="1" i="1" dirty="0"/>
          </a:p>
          <a:p>
            <a:pPr eaLnBrk="1" hangingPunct="1"/>
            <a:r>
              <a:rPr lang="en-US" b="1" i="1" dirty="0"/>
              <a:t>Establish the Key Activities: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 what area is excellence required to obtain the company’s objectives?</a:t>
            </a:r>
            <a:endParaRPr lang="en-US" i="1" dirty="0"/>
          </a:p>
          <a:p>
            <a:pPr lvl="1">
              <a:lnSpc>
                <a:spcPct val="120000"/>
              </a:lnSpc>
            </a:pPr>
            <a:endParaRPr lang="en-US" sz="700" dirty="0"/>
          </a:p>
          <a:p>
            <a:pPr lvl="1">
              <a:lnSpc>
                <a:spcPct val="120000"/>
              </a:lnSpc>
            </a:pPr>
            <a:r>
              <a:rPr lang="en-US" dirty="0"/>
              <a:t>In what areas would lack of performance endanger the results/survival of the enterprise?</a:t>
            </a:r>
          </a:p>
          <a:p>
            <a:pPr lvl="1">
              <a:lnSpc>
                <a:spcPct val="120000"/>
              </a:lnSpc>
            </a:pPr>
            <a:endParaRPr lang="en-US" sz="700" dirty="0"/>
          </a:p>
          <a:p>
            <a:pPr lvl="1">
              <a:lnSpc>
                <a:spcPct val="120000"/>
              </a:lnSpc>
            </a:pPr>
            <a:r>
              <a:rPr lang="en-US" dirty="0"/>
              <a:t>What are the values that are truly important to us in this company?</a:t>
            </a:r>
          </a:p>
          <a:p>
            <a:pPr eaLnBrk="1" hangingPunct="1"/>
            <a:endParaRPr lang="en-US" dirty="0"/>
          </a:p>
          <a:p>
            <a:pPr eaLnBrk="1" hangingPunct="1">
              <a:lnSpc>
                <a:spcPct val="110000"/>
              </a:lnSpc>
            </a:pPr>
            <a:r>
              <a:rPr lang="en-US" b="1" i="1" dirty="0"/>
              <a:t>Analyze the Decisions and Relations: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decisions are needed to attain effectiveness in key activities?</a:t>
            </a:r>
          </a:p>
          <a:p>
            <a:pPr lvl="1">
              <a:lnSpc>
                <a:spcPct val="120000"/>
              </a:lnSpc>
            </a:pPr>
            <a:endParaRPr lang="en-US" sz="600" dirty="0"/>
          </a:p>
          <a:p>
            <a:pPr lvl="1">
              <a:lnSpc>
                <a:spcPct val="120000"/>
              </a:lnSpc>
            </a:pPr>
            <a:r>
              <a:rPr lang="en-US" dirty="0"/>
              <a:t>What crucial relationship(s) must be easy, accessible and central to the unit to assure the success and effectiveness of it’s contribution?</a:t>
            </a:r>
          </a:p>
          <a:p>
            <a:pPr eaLnBrk="1" hangingPunct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63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10200"/>
            <a:ext cx="7772400" cy="762000"/>
          </a:xfrm>
        </p:spPr>
        <p:txBody>
          <a:bodyPr>
            <a:noAutofit/>
          </a:bodyPr>
          <a:lstStyle/>
          <a:p>
            <a:r>
              <a:rPr lang="en-US" sz="3200" dirty="0"/>
              <a:t>Organizing:  Patterns of </a:t>
            </a:r>
            <a:r>
              <a:rPr lang="en-US" sz="3200" dirty="0" err="1"/>
              <a:t>Departmentation</a:t>
            </a:r>
            <a:endParaRPr lang="en-US" sz="32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54380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Basic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Functional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Product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Geographic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Mixed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Matrix		</a:t>
            </a:r>
            <a:r>
              <a:rPr lang="en-US" sz="1900" b="1" i="1" dirty="0"/>
              <a:t>(discussed later in the text)</a:t>
            </a:r>
          </a:p>
        </p:txBody>
      </p:sp>
    </p:spTree>
    <p:extLst>
      <p:ext uri="{BB962C8B-B14F-4D97-AF65-F5344CB8AC3E}">
        <p14:creationId xmlns:p14="http://schemas.microsoft.com/office/powerpoint/2010/main" val="9761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62600"/>
            <a:ext cx="7772400" cy="609600"/>
          </a:xfrm>
        </p:spPr>
        <p:txBody>
          <a:bodyPr>
            <a:noAutofit/>
          </a:bodyPr>
          <a:lstStyle/>
          <a:p>
            <a:r>
              <a:rPr lang="en-US" sz="3200" dirty="0"/>
              <a:t>Organizing Patterns:  Basic &amp; Functional</a:t>
            </a:r>
          </a:p>
        </p:txBody>
      </p:sp>
      <p:pic>
        <p:nvPicPr>
          <p:cNvPr id="12" name="Picture 1" descr="FG_06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3810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200" b="1">
                <a:latin typeface="Verdana" pitchFamily="-1" charset="0"/>
              </a:rPr>
              <a:t>Figure 6-1   </a:t>
            </a:r>
            <a:r>
              <a:rPr lang="en-US" sz="1200">
                <a:latin typeface="Verdana" pitchFamily="-1" charset="0"/>
              </a:rPr>
              <a:t>Methods of departmentation: (a) Basic organization. (b) Functional departmentation.</a:t>
            </a:r>
            <a:endParaRPr lang="en-US" sz="1200" dirty="0">
              <a:latin typeface="Verdana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8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62600"/>
            <a:ext cx="7772400" cy="609600"/>
          </a:xfrm>
        </p:spPr>
        <p:txBody>
          <a:bodyPr>
            <a:noAutofit/>
          </a:bodyPr>
          <a:lstStyle/>
          <a:p>
            <a:r>
              <a:rPr lang="en-US" sz="2800" dirty="0"/>
              <a:t>Organizing Patterns:  Product &amp; Geographic</a:t>
            </a:r>
          </a:p>
        </p:txBody>
      </p:sp>
      <p:pic>
        <p:nvPicPr>
          <p:cNvPr id="5" name="Picture 1" descr="FG_06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441826" cy="48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3810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100" b="1">
                <a:latin typeface="Verdana" pitchFamily="-1" charset="0"/>
              </a:rPr>
              <a:t>Figure 6-2   </a:t>
            </a:r>
            <a:r>
              <a:rPr lang="en-US" sz="1100">
                <a:latin typeface="Verdana" pitchFamily="-1" charset="0"/>
              </a:rPr>
              <a:t>Methods of departmentation: (a) Product departmentation. (b) Geographic departmentation.</a:t>
            </a:r>
            <a:endParaRPr lang="en-US" sz="1100" dirty="0">
              <a:latin typeface="Verdana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8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62600"/>
            <a:ext cx="7772400" cy="609600"/>
          </a:xfrm>
        </p:spPr>
        <p:txBody>
          <a:bodyPr>
            <a:noAutofit/>
          </a:bodyPr>
          <a:lstStyle/>
          <a:p>
            <a:r>
              <a:rPr lang="en-US" sz="2800" dirty="0"/>
              <a:t>Organizing Patterns:  Mixed </a:t>
            </a:r>
            <a:r>
              <a:rPr lang="en-US" sz="2800" dirty="0" err="1"/>
              <a:t>Departmentation</a:t>
            </a:r>
            <a:endParaRPr lang="en-US" sz="2800" dirty="0"/>
          </a:p>
        </p:txBody>
      </p:sp>
      <p:pic>
        <p:nvPicPr>
          <p:cNvPr id="7" name="Picture 1" descr="FG_06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296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100" b="1">
                <a:latin typeface="Verdana" pitchFamily="-1" charset="0"/>
              </a:rPr>
              <a:t>Figure 6-3   </a:t>
            </a:r>
            <a:r>
              <a:rPr lang="en-US" sz="1100">
                <a:latin typeface="Verdana" pitchFamily="-1" charset="0"/>
              </a:rPr>
              <a:t>Example of mixed departmentation.</a:t>
            </a:r>
            <a:endParaRPr lang="en-US" sz="1100" dirty="0">
              <a:latin typeface="Verdana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5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685800"/>
          </a:xfrm>
        </p:spPr>
        <p:txBody>
          <a:bodyPr>
            <a:noAutofit/>
          </a:bodyPr>
          <a:lstStyle/>
          <a:p>
            <a:r>
              <a:rPr lang="en-US" sz="3200" dirty="0"/>
              <a:t>Organizing:  Span of Control</a:t>
            </a:r>
          </a:p>
        </p:txBody>
      </p:sp>
      <p:pic>
        <p:nvPicPr>
          <p:cNvPr id="5" name="Picture 1" descr="FG_06_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89750" cy="495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3810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100" b="1" dirty="0">
                <a:latin typeface="Verdana" pitchFamily="-1" charset="0"/>
              </a:rPr>
              <a:t>Figure 6-4   </a:t>
            </a:r>
            <a:r>
              <a:rPr lang="en-US" sz="1100" dirty="0">
                <a:latin typeface="Verdana" pitchFamily="-1" charset="0"/>
              </a:rPr>
              <a:t>Control spans of (a) four and (b) eight compared. M, manager; w, worker.</a:t>
            </a:r>
          </a:p>
        </p:txBody>
      </p:sp>
    </p:spTree>
    <p:extLst>
      <p:ext uri="{BB962C8B-B14F-4D97-AF65-F5344CB8AC3E}">
        <p14:creationId xmlns:p14="http://schemas.microsoft.com/office/powerpoint/2010/main" val="10625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685800"/>
          </a:xfrm>
        </p:spPr>
        <p:txBody>
          <a:bodyPr>
            <a:noAutofit/>
          </a:bodyPr>
          <a:lstStyle/>
          <a:p>
            <a:r>
              <a:rPr lang="en-US" sz="3200" dirty="0"/>
              <a:t>Organizing:  Span of Control</a:t>
            </a:r>
          </a:p>
        </p:txBody>
      </p:sp>
      <p:sp>
        <p:nvSpPr>
          <p:cNvPr id="2969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Necessary Limits to Span of Control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lnSpc>
                <a:spcPct val="150000"/>
              </a:lnSpc>
            </a:pPr>
            <a:r>
              <a:rPr lang="en-US" dirty="0"/>
              <a:t>Subordinate training</a:t>
            </a:r>
          </a:p>
          <a:p>
            <a:pPr>
              <a:lnSpc>
                <a:spcPct val="150000"/>
              </a:lnSpc>
            </a:pPr>
            <a:r>
              <a:rPr lang="en-US" dirty="0"/>
              <a:t>Nature of jobs</a:t>
            </a:r>
          </a:p>
          <a:p>
            <a:pPr>
              <a:lnSpc>
                <a:spcPct val="150000"/>
              </a:lnSpc>
            </a:pPr>
            <a:r>
              <a:rPr lang="en-US" dirty="0"/>
              <a:t>Rate of change of activities and personnel</a:t>
            </a:r>
          </a:p>
          <a:p>
            <a:pPr>
              <a:lnSpc>
                <a:spcPct val="150000"/>
              </a:lnSpc>
            </a:pPr>
            <a:r>
              <a:rPr lang="en-US" dirty="0"/>
              <a:t>Clarity of delegation</a:t>
            </a:r>
          </a:p>
          <a:p>
            <a:pPr>
              <a:lnSpc>
                <a:spcPct val="150000"/>
              </a:lnSpc>
            </a:pPr>
            <a:r>
              <a:rPr lang="en-US" dirty="0"/>
              <a:t>Staff assistance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62600"/>
            <a:ext cx="7772400" cy="609600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3200" dirty="0"/>
              <a:t>Organizing:  Line and Staff Relationships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7727950" cy="51816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Line</a:t>
            </a:r>
            <a:r>
              <a:rPr lang="en-US" sz="3500" b="1" dirty="0"/>
              <a:t>  </a:t>
            </a:r>
          </a:p>
          <a:p>
            <a:pPr lvl="1"/>
            <a:r>
              <a:rPr lang="en-US" sz="2300" dirty="0"/>
              <a:t>Superior/Subordinate relationships. </a:t>
            </a:r>
          </a:p>
          <a:p>
            <a:pPr marL="320040" lvl="1" indent="0">
              <a:buNone/>
            </a:pPr>
            <a:r>
              <a:rPr lang="en-US" sz="2300" dirty="0"/>
              <a:t>    Typically represented vertically in organizational charts</a:t>
            </a:r>
          </a:p>
          <a:p>
            <a:pPr lvl="1"/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100" b="1" dirty="0"/>
              <a:t>Staff  </a:t>
            </a:r>
          </a:p>
          <a:p>
            <a:pPr lvl="1">
              <a:lnSpc>
                <a:spcPct val="110000"/>
              </a:lnSpc>
            </a:pPr>
            <a:r>
              <a:rPr lang="en-US" sz="2300" dirty="0"/>
              <a:t>Advisory in nature, degree of influence may vary. </a:t>
            </a:r>
          </a:p>
          <a:p>
            <a:pPr marL="320040" lvl="1" indent="0">
              <a:lnSpc>
                <a:spcPct val="110000"/>
              </a:lnSpc>
              <a:buNone/>
            </a:pPr>
            <a:r>
              <a:rPr lang="en-US" sz="2300" dirty="0"/>
              <a:t>    Typically represented horizontally in organization charts</a:t>
            </a:r>
            <a:endParaRPr lang="en-US" sz="2600" dirty="0"/>
          </a:p>
          <a:p>
            <a:pPr lvl="2">
              <a:lnSpc>
                <a:spcPct val="90000"/>
              </a:lnSpc>
            </a:pPr>
            <a:endParaRPr lang="en-US" sz="600" i="1" dirty="0"/>
          </a:p>
          <a:p>
            <a:pPr lvl="2">
              <a:lnSpc>
                <a:spcPct val="110000"/>
              </a:lnSpc>
            </a:pPr>
            <a:r>
              <a:rPr lang="en-US" sz="1900" i="1" dirty="0"/>
              <a:t>Provide advice on request</a:t>
            </a:r>
          </a:p>
          <a:p>
            <a:pPr lvl="2">
              <a:lnSpc>
                <a:spcPct val="110000"/>
              </a:lnSpc>
            </a:pPr>
            <a:r>
              <a:rPr lang="en-US" sz="1900" i="1" dirty="0"/>
              <a:t>Recommendations when appropriate</a:t>
            </a:r>
          </a:p>
          <a:p>
            <a:pPr lvl="2">
              <a:lnSpc>
                <a:spcPct val="110000"/>
              </a:lnSpc>
            </a:pPr>
            <a:r>
              <a:rPr lang="en-US" sz="1900" i="1" dirty="0"/>
              <a:t>Must be consulted by line but have no direct authority</a:t>
            </a:r>
          </a:p>
          <a:p>
            <a:pPr lvl="2">
              <a:lnSpc>
                <a:spcPct val="110000"/>
              </a:lnSpc>
            </a:pPr>
            <a:r>
              <a:rPr lang="en-US" sz="1900" i="1" dirty="0"/>
              <a:t>Concurring authority – veto authority over line</a:t>
            </a:r>
          </a:p>
          <a:p>
            <a:pPr lvl="2">
              <a:lnSpc>
                <a:spcPct val="110000"/>
              </a:lnSpc>
            </a:pPr>
            <a:endParaRPr lang="en-US" sz="900" i="1" dirty="0"/>
          </a:p>
          <a:p>
            <a:pPr marL="0" indent="0">
              <a:buNone/>
            </a:pPr>
            <a:r>
              <a:rPr lang="en-US" sz="3100" b="1" i="1" dirty="0"/>
              <a:t>Functional</a:t>
            </a:r>
            <a:r>
              <a:rPr lang="en-US" b="1" i="1" dirty="0"/>
              <a:t> </a:t>
            </a:r>
          </a:p>
          <a:p>
            <a:pPr lvl="1"/>
            <a:r>
              <a:rPr lang="en-US" sz="2300" dirty="0"/>
              <a:t>Specialized Authority</a:t>
            </a:r>
          </a:p>
          <a:p>
            <a:pPr lvl="2">
              <a:lnSpc>
                <a:spcPct val="120000"/>
              </a:lnSpc>
            </a:pPr>
            <a:r>
              <a:rPr lang="en-US" sz="1900" i="1" dirty="0"/>
              <a:t>As binding as line authority</a:t>
            </a:r>
          </a:p>
          <a:p>
            <a:pPr lvl="2">
              <a:lnSpc>
                <a:spcPct val="120000"/>
              </a:lnSpc>
            </a:pPr>
            <a:r>
              <a:rPr lang="en-US" sz="1900" i="1" dirty="0"/>
              <a:t>Usually procedural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Budget formats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Computer system operations</a:t>
            </a:r>
          </a:p>
        </p:txBody>
      </p:sp>
    </p:spTree>
    <p:extLst>
      <p:ext uri="{BB962C8B-B14F-4D97-AF65-F5344CB8AC3E}">
        <p14:creationId xmlns:p14="http://schemas.microsoft.com/office/powerpoint/2010/main" val="109590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Placeholder 2"/>
          <p:cNvGrpSpPr>
            <a:grpSpLocks noChangeAspect="1"/>
          </p:cNvGrpSpPr>
          <p:nvPr/>
        </p:nvGrpSpPr>
        <p:grpSpPr bwMode="auto">
          <a:xfrm>
            <a:off x="685800" y="990600"/>
            <a:ext cx="7740650" cy="4114800"/>
            <a:chOff x="634" y="1056"/>
            <a:chExt cx="3960" cy="2016"/>
          </a:xfrm>
        </p:grpSpPr>
        <p:sp>
          <p:nvSpPr>
            <p:cNvPr id="61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4" y="1056"/>
              <a:ext cx="3960" cy="2016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48" name="_s6148"/>
            <p:cNvCxnSpPr>
              <a:cxnSpLocks noChangeShapeType="1"/>
              <a:stCxn id="6164" idx="1"/>
              <a:endCxn id="6163" idx="2"/>
            </p:cNvCxnSpPr>
            <p:nvPr/>
          </p:nvCxnSpPr>
          <p:spPr bwMode="auto">
            <a:xfrm rot="10800000">
              <a:off x="3586" y="264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49" name="_s6149"/>
            <p:cNvCxnSpPr>
              <a:cxnSpLocks noChangeShapeType="1"/>
              <a:stCxn id="6163" idx="0"/>
              <a:endCxn id="6159" idx="2"/>
            </p:cNvCxnSpPr>
            <p:nvPr/>
          </p:nvCxnSpPr>
          <p:spPr bwMode="auto">
            <a:xfrm rot="5400000" flipH="1">
              <a:off x="3262" y="2028"/>
              <a:ext cx="144" cy="504"/>
            </a:xfrm>
            <a:prstGeom prst="bentConnector3">
              <a:avLst>
                <a:gd name="adj1" fmla="val 3891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0" name="_s6150"/>
            <p:cNvCxnSpPr>
              <a:cxnSpLocks noChangeShapeType="1"/>
              <a:stCxn id="6162" idx="0"/>
              <a:endCxn id="6159" idx="2"/>
            </p:cNvCxnSpPr>
            <p:nvPr/>
          </p:nvCxnSpPr>
          <p:spPr bwMode="auto">
            <a:xfrm rot="16200000">
              <a:off x="2758" y="2028"/>
              <a:ext cx="144" cy="504"/>
            </a:xfrm>
            <a:prstGeom prst="bentConnector3">
              <a:avLst>
                <a:gd name="adj1" fmla="val 3891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1" name="_s6151"/>
            <p:cNvCxnSpPr>
              <a:cxnSpLocks noChangeShapeType="1"/>
              <a:stCxn id="6161" idx="0"/>
              <a:endCxn id="6157" idx="2"/>
            </p:cNvCxnSpPr>
            <p:nvPr/>
          </p:nvCxnSpPr>
          <p:spPr bwMode="auto">
            <a:xfrm rot="16200000">
              <a:off x="995" y="227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2" name="_s6152"/>
            <p:cNvCxnSpPr>
              <a:cxnSpLocks noChangeShapeType="1"/>
              <a:stCxn id="6160" idx="3"/>
              <a:endCxn id="6156" idx="2"/>
            </p:cNvCxnSpPr>
            <p:nvPr/>
          </p:nvCxnSpPr>
          <p:spPr bwMode="auto">
            <a:xfrm flipV="1">
              <a:off x="1930" y="134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3" name="_s6153"/>
            <p:cNvCxnSpPr>
              <a:cxnSpLocks noChangeShapeType="1"/>
              <a:stCxn id="6159" idx="0"/>
              <a:endCxn id="6156" idx="2"/>
            </p:cNvCxnSpPr>
            <p:nvPr/>
          </p:nvCxnSpPr>
          <p:spPr bwMode="auto">
            <a:xfrm rot="5400000" flipH="1">
              <a:off x="2290" y="1128"/>
              <a:ext cx="576" cy="1008"/>
            </a:xfrm>
            <a:prstGeom prst="bentConnector3">
              <a:avLst>
                <a:gd name="adj1" fmla="val 9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4" name="_s6154"/>
            <p:cNvCxnSpPr>
              <a:cxnSpLocks noChangeShapeType="1"/>
              <a:stCxn id="6158" idx="0"/>
              <a:endCxn id="6156" idx="2"/>
            </p:cNvCxnSpPr>
            <p:nvPr/>
          </p:nvCxnSpPr>
          <p:spPr bwMode="auto">
            <a:xfrm rot="16200000">
              <a:off x="1787" y="1631"/>
              <a:ext cx="57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5" name="_s6155"/>
            <p:cNvCxnSpPr>
              <a:cxnSpLocks noChangeShapeType="1"/>
              <a:stCxn id="6157" idx="0"/>
              <a:endCxn id="6156" idx="2"/>
            </p:cNvCxnSpPr>
            <p:nvPr/>
          </p:nvCxnSpPr>
          <p:spPr bwMode="auto">
            <a:xfrm rot="16200000">
              <a:off x="1282" y="1128"/>
              <a:ext cx="576" cy="1008"/>
            </a:xfrm>
            <a:prstGeom prst="bentConnector3">
              <a:avLst>
                <a:gd name="adj1" fmla="val 9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56" name="_s6156"/>
            <p:cNvSpPr>
              <a:spLocks noChangeArrowheads="1"/>
            </p:cNvSpPr>
            <p:nvPr/>
          </p:nvSpPr>
          <p:spPr bwMode="auto">
            <a:xfrm>
              <a:off x="1642" y="105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_s6157"/>
            <p:cNvSpPr>
              <a:spLocks noChangeArrowheads="1"/>
            </p:cNvSpPr>
            <p:nvPr/>
          </p:nvSpPr>
          <p:spPr bwMode="auto">
            <a:xfrm>
              <a:off x="634" y="19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_s6158"/>
            <p:cNvSpPr>
              <a:spLocks noChangeArrowheads="1"/>
            </p:cNvSpPr>
            <p:nvPr/>
          </p:nvSpPr>
          <p:spPr bwMode="auto">
            <a:xfrm>
              <a:off x="1642" y="19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_s6159"/>
            <p:cNvSpPr>
              <a:spLocks noChangeArrowheads="1"/>
            </p:cNvSpPr>
            <p:nvPr/>
          </p:nvSpPr>
          <p:spPr bwMode="auto">
            <a:xfrm>
              <a:off x="2650" y="19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_s6160"/>
            <p:cNvSpPr>
              <a:spLocks noChangeArrowheads="1"/>
            </p:cNvSpPr>
            <p:nvPr/>
          </p:nvSpPr>
          <p:spPr bwMode="auto">
            <a:xfrm>
              <a:off x="1066" y="14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Staff</a:t>
              </a:r>
            </a:p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(Advisory)</a:t>
              </a:r>
            </a:p>
          </p:txBody>
        </p:sp>
        <p:sp>
          <p:nvSpPr>
            <p:cNvPr id="6161" name="_s6161"/>
            <p:cNvSpPr>
              <a:spLocks noChangeArrowheads="1"/>
            </p:cNvSpPr>
            <p:nvPr/>
          </p:nvSpPr>
          <p:spPr bwMode="auto">
            <a:xfrm>
              <a:off x="634" y="23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Divisional HR</a:t>
              </a:r>
            </a:p>
          </p:txBody>
        </p:sp>
        <p:sp>
          <p:nvSpPr>
            <p:cNvPr id="6162" name="_s6162"/>
            <p:cNvSpPr>
              <a:spLocks noChangeArrowheads="1"/>
            </p:cNvSpPr>
            <p:nvPr/>
          </p:nvSpPr>
          <p:spPr bwMode="auto">
            <a:xfrm>
              <a:off x="2146" y="23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Divisional HR</a:t>
              </a:r>
            </a:p>
          </p:txBody>
        </p:sp>
        <p:sp>
          <p:nvSpPr>
            <p:cNvPr id="6163" name="_s6163"/>
            <p:cNvSpPr>
              <a:spLocks noChangeArrowheads="1"/>
            </p:cNvSpPr>
            <p:nvPr/>
          </p:nvSpPr>
          <p:spPr bwMode="auto">
            <a:xfrm>
              <a:off x="3154" y="23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_s6164"/>
            <p:cNvSpPr>
              <a:spLocks noChangeArrowheads="1"/>
            </p:cNvSpPr>
            <p:nvPr/>
          </p:nvSpPr>
          <p:spPr bwMode="auto">
            <a:xfrm>
              <a:off x="3730" y="27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Line</a:t>
              </a:r>
            </a:p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(Chain of Command)</a:t>
              </a:r>
            </a:p>
          </p:txBody>
        </p: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62600"/>
            <a:ext cx="7772400" cy="609600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3200" dirty="0"/>
              <a:t>Organizing:  Line and Staff Relationships</a:t>
            </a:r>
          </a:p>
        </p:txBody>
      </p:sp>
      <p:sp>
        <p:nvSpPr>
          <p:cNvPr id="24" name="_s6160"/>
          <p:cNvSpPr>
            <a:spLocks noChangeArrowheads="1"/>
          </p:cNvSpPr>
          <p:nvPr/>
        </p:nvSpPr>
        <p:spPr bwMode="auto">
          <a:xfrm>
            <a:off x="3783623" y="1869831"/>
            <a:ext cx="1688869" cy="5878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322" tIns="35661" rIns="71322" bIns="35661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>
                <a:latin typeface="Abadi MT Condensed Extra Bold" pitchFamily="-72" charset="0"/>
              </a:rPr>
              <a:t>HR Director</a:t>
            </a:r>
          </a:p>
          <a:p>
            <a:pPr algn="ctr" eaLnBrk="0" hangingPunct="0"/>
            <a:r>
              <a:rPr lang="en-US" sz="1400" b="1" dirty="0">
                <a:latin typeface="Abadi MT Condensed Extra Bold" pitchFamily="-72" charset="0"/>
              </a:rPr>
              <a:t>(Functional)</a:t>
            </a:r>
          </a:p>
        </p:txBody>
      </p:sp>
      <p:cxnSp>
        <p:nvCxnSpPr>
          <p:cNvPr id="25" name="_s6152"/>
          <p:cNvCxnSpPr>
            <a:cxnSpLocks noChangeShapeType="1"/>
            <a:stCxn id="24" idx="1"/>
            <a:endCxn id="6156" idx="2"/>
          </p:cNvCxnSpPr>
          <p:nvPr/>
        </p:nvCxnSpPr>
        <p:spPr bwMode="auto">
          <a:xfrm rot="10800000">
            <a:off x="3500583" y="1578430"/>
            <a:ext cx="283041" cy="58531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" name="Arc 6"/>
          <p:cNvSpPr/>
          <p:nvPr/>
        </p:nvSpPr>
        <p:spPr>
          <a:xfrm>
            <a:off x="3842238" y="2453053"/>
            <a:ext cx="1371600" cy="1283677"/>
          </a:xfrm>
          <a:prstGeom prst="arc">
            <a:avLst>
              <a:gd name="adj1" fmla="val 16200000"/>
              <a:gd name="adj2" fmla="val 3390539"/>
            </a:avLst>
          </a:prstGeom>
          <a:ln w="317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flipH="1">
            <a:off x="1696914" y="2409092"/>
            <a:ext cx="4176347" cy="1740877"/>
          </a:xfrm>
          <a:prstGeom prst="arc">
            <a:avLst>
              <a:gd name="adj1" fmla="val 16200000"/>
              <a:gd name="adj2" fmla="val 702976"/>
            </a:avLst>
          </a:prstGeom>
          <a:ln w="317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7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29200"/>
            <a:ext cx="7772400" cy="1143000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3200" dirty="0"/>
              <a:t>Organizing:  Line and Staff Relationships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7727950" cy="5334000"/>
          </a:xfrm>
        </p:spPr>
        <p:txBody>
          <a:bodyPr lIns="90488" tIns="44450" rIns="90488" bIns="4445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Staff </a:t>
            </a:r>
            <a:r>
              <a:rPr lang="en-US" sz="2800" i="1" dirty="0"/>
              <a:t>(subtypes)</a:t>
            </a:r>
          </a:p>
          <a:p>
            <a:r>
              <a:rPr lang="en-US" b="1" i="1" dirty="0"/>
              <a:t>Service</a:t>
            </a:r>
            <a:r>
              <a:rPr lang="en-US" i="1" dirty="0"/>
              <a:t> </a:t>
            </a:r>
          </a:p>
          <a:p>
            <a:pPr lvl="1"/>
            <a:r>
              <a:rPr lang="en-US" sz="2000" dirty="0"/>
              <a:t>Centralized support functions for entire organization</a:t>
            </a:r>
          </a:p>
          <a:p>
            <a:pPr lvl="2">
              <a:lnSpc>
                <a:spcPct val="120000"/>
              </a:lnSpc>
            </a:pPr>
            <a:r>
              <a:rPr lang="en-US" sz="1800" i="1" dirty="0"/>
              <a:t>Custodial</a:t>
            </a:r>
          </a:p>
          <a:p>
            <a:pPr lvl="2">
              <a:lnSpc>
                <a:spcPct val="120000"/>
              </a:lnSpc>
            </a:pPr>
            <a:r>
              <a:rPr lang="en-US" sz="1800" i="1" dirty="0"/>
              <a:t>Security</a:t>
            </a:r>
          </a:p>
          <a:p>
            <a:pPr lvl="2">
              <a:lnSpc>
                <a:spcPct val="120000"/>
              </a:lnSpc>
            </a:pPr>
            <a:r>
              <a:rPr lang="en-US" sz="1800" i="1" dirty="0"/>
              <a:t>Medical</a:t>
            </a:r>
          </a:p>
          <a:p>
            <a:pPr lvl="2">
              <a:lnSpc>
                <a:spcPct val="120000"/>
              </a:lnSpc>
            </a:pPr>
            <a:endParaRPr lang="en-US" sz="400" i="1" dirty="0"/>
          </a:p>
          <a:p>
            <a:r>
              <a:rPr lang="en-US" b="1" i="1" dirty="0"/>
              <a:t>Personal </a:t>
            </a:r>
          </a:p>
          <a:p>
            <a:pPr lvl="1"/>
            <a:r>
              <a:rPr lang="en-US" sz="2000" dirty="0"/>
              <a:t>Personal support functions - NO formal authority</a:t>
            </a:r>
          </a:p>
          <a:p>
            <a:pPr lvl="2">
              <a:lnSpc>
                <a:spcPct val="120000"/>
              </a:lnSpc>
            </a:pPr>
            <a:r>
              <a:rPr lang="en-US" sz="1800" i="1" dirty="0"/>
              <a:t>Authority is derived from acting in the name of the manager</a:t>
            </a:r>
          </a:p>
          <a:p>
            <a:pPr lvl="2">
              <a:lnSpc>
                <a:spcPct val="120000"/>
              </a:lnSpc>
            </a:pPr>
            <a:r>
              <a:rPr lang="en-US" sz="1800" i="1" dirty="0"/>
              <a:t>Provide assistance to address managerial overload conditions</a:t>
            </a:r>
          </a:p>
          <a:p>
            <a:pPr lvl="3">
              <a:lnSpc>
                <a:spcPct val="120000"/>
              </a:lnSpc>
            </a:pPr>
            <a:r>
              <a:rPr lang="en-US" sz="1600" i="1" dirty="0"/>
              <a:t>Periodic overloads</a:t>
            </a:r>
          </a:p>
          <a:p>
            <a:pPr lvl="3">
              <a:lnSpc>
                <a:spcPct val="120000"/>
              </a:lnSpc>
            </a:pPr>
            <a:r>
              <a:rPr lang="en-US" sz="1600" i="1" dirty="0"/>
              <a:t>Ad hoc situations</a:t>
            </a:r>
          </a:p>
        </p:txBody>
      </p:sp>
    </p:spTree>
    <p:extLst>
      <p:ext uri="{BB962C8B-B14F-4D97-AF65-F5344CB8AC3E}">
        <p14:creationId xmlns:p14="http://schemas.microsoft.com/office/powerpoint/2010/main" val="2053958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7848600" cy="1676400"/>
          </a:xfrm>
        </p:spPr>
        <p:txBody>
          <a:bodyPr>
            <a:normAutofit/>
          </a:bodyPr>
          <a:lstStyle/>
          <a:p>
            <a:r>
              <a:rPr lang="en-US" sz="4400" dirty="0" err="1"/>
              <a:t>ORGANIZing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29200"/>
            <a:ext cx="7543800" cy="1143000"/>
          </a:xfrm>
        </p:spPr>
        <p:txBody>
          <a:bodyPr>
            <a:noAutofit/>
          </a:bodyPr>
          <a:lstStyle/>
          <a:p>
            <a:r>
              <a:rPr lang="en-US" sz="1600" dirty="0"/>
              <a:t>… is (1) the identification and classification of required activities; (2) the grouping of activities necessary to attain objectives; (3) the assignment of each grouping to a manager with the authority necessary to supervise it; and (4) the provision for coordination horizontally … and vertically ... in the organization structure.</a:t>
            </a:r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62600"/>
            <a:ext cx="7772400" cy="609600"/>
          </a:xfrm>
        </p:spPr>
        <p:txBody>
          <a:bodyPr>
            <a:noAutofit/>
          </a:bodyPr>
          <a:lstStyle/>
          <a:p>
            <a:r>
              <a:rPr lang="en-US" sz="2800" dirty="0"/>
              <a:t>Organizing Patterns:  Matrix Organizations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870438" y="920262"/>
            <a:ext cx="7740650" cy="411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_s6157"/>
          <p:cNvSpPr>
            <a:spLocks noChangeArrowheads="1"/>
          </p:cNvSpPr>
          <p:nvPr/>
        </p:nvSpPr>
        <p:spPr bwMode="auto">
          <a:xfrm>
            <a:off x="1969202" y="942400"/>
            <a:ext cx="1231467" cy="587829"/>
          </a:xfrm>
          <a:prstGeom prst="roundRect">
            <a:avLst>
              <a:gd name="adj" fmla="val 16667"/>
            </a:avLst>
          </a:prstGeom>
          <a:solidFill>
            <a:srgbClr val="AD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Design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22" name="_s6160"/>
          <p:cNvSpPr>
            <a:spLocks noChangeArrowheads="1"/>
          </p:cNvSpPr>
          <p:nvPr/>
        </p:nvSpPr>
        <p:spPr bwMode="auto">
          <a:xfrm>
            <a:off x="6079126" y="941300"/>
            <a:ext cx="1192373" cy="58782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322" tIns="35661" rIns="71322" bIns="35661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>
                <a:latin typeface="Abadi MT Condensed Extra Bold" pitchFamily="-72" charset="0"/>
              </a:rPr>
              <a:t>Purchasing</a:t>
            </a:r>
          </a:p>
          <a:p>
            <a:pPr algn="ctr" eaLnBrk="0" hangingPunct="0"/>
            <a:r>
              <a:rPr lang="en-US" sz="1400" b="1" dirty="0">
                <a:latin typeface="Abadi MT Condensed Extra Bold" pitchFamily="-72" charset="0"/>
              </a:rPr>
              <a:t>Management</a:t>
            </a:r>
          </a:p>
        </p:txBody>
      </p:sp>
      <p:sp>
        <p:nvSpPr>
          <p:cNvPr id="23" name="_s6161"/>
          <p:cNvSpPr>
            <a:spLocks noChangeArrowheads="1"/>
          </p:cNvSpPr>
          <p:nvPr/>
        </p:nvSpPr>
        <p:spPr bwMode="auto">
          <a:xfrm>
            <a:off x="3339829" y="929998"/>
            <a:ext cx="1241241" cy="5878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/>
              <a:t>Mfg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Management</a:t>
            </a:r>
          </a:p>
        </p:txBody>
      </p:sp>
      <p:sp>
        <p:nvSpPr>
          <p:cNvPr id="24" name="_s6162"/>
          <p:cNvSpPr>
            <a:spLocks noChangeArrowheads="1"/>
          </p:cNvSpPr>
          <p:nvPr/>
        </p:nvSpPr>
        <p:spPr bwMode="auto">
          <a:xfrm>
            <a:off x="4713392" y="935021"/>
            <a:ext cx="1186509" cy="5878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Personnel</a:t>
            </a:r>
          </a:p>
          <a:p>
            <a:pPr algn="ctr"/>
            <a:r>
              <a:rPr lang="en-US" sz="1400" b="1" dirty="0"/>
              <a:t>Management</a:t>
            </a:r>
          </a:p>
        </p:txBody>
      </p:sp>
      <p:sp>
        <p:nvSpPr>
          <p:cNvPr id="26" name="_s6164"/>
          <p:cNvSpPr>
            <a:spLocks noChangeArrowheads="1"/>
          </p:cNvSpPr>
          <p:nvPr/>
        </p:nvSpPr>
        <p:spPr bwMode="auto">
          <a:xfrm>
            <a:off x="7432153" y="928112"/>
            <a:ext cx="1254924" cy="587829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322" tIns="35661" rIns="71322" bIns="35661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>
                <a:latin typeface="Abadi MT Condensed Extra Bold" pitchFamily="-72" charset="0"/>
              </a:rPr>
              <a:t>Accounting</a:t>
            </a:r>
          </a:p>
          <a:p>
            <a:pPr algn="ctr" eaLnBrk="0" hangingPunct="0"/>
            <a:r>
              <a:rPr lang="en-US" sz="1400" b="1" dirty="0">
                <a:latin typeface="Abadi MT Condensed Extra Bold" pitchFamily="-72" charset="0"/>
              </a:rPr>
              <a:t>Management</a:t>
            </a:r>
          </a:p>
        </p:txBody>
      </p:sp>
      <p:sp>
        <p:nvSpPr>
          <p:cNvPr id="37" name="_s6161"/>
          <p:cNvSpPr>
            <a:spLocks noChangeArrowheads="1"/>
          </p:cNvSpPr>
          <p:nvPr/>
        </p:nvSpPr>
        <p:spPr bwMode="auto">
          <a:xfrm>
            <a:off x="573182" y="959306"/>
            <a:ext cx="1241241" cy="587829"/>
          </a:xfrm>
          <a:prstGeom prst="roundRect">
            <a:avLst>
              <a:gd name="adj" fmla="val 16667"/>
            </a:avLst>
          </a:prstGeom>
          <a:solidFill>
            <a:srgbClr val="B3A3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Project </a:t>
            </a:r>
          </a:p>
          <a:p>
            <a:pPr algn="ctr"/>
            <a:r>
              <a:rPr lang="en-US" sz="1400" b="1" dirty="0"/>
              <a:t>Management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910220" y="1547134"/>
            <a:ext cx="1244172" cy="3584332"/>
            <a:chOff x="910220" y="1547134"/>
            <a:chExt cx="1244172" cy="3584332"/>
          </a:xfrm>
        </p:grpSpPr>
        <p:sp>
          <p:nvSpPr>
            <p:cNvPr id="43" name="_s6161"/>
            <p:cNvSpPr>
              <a:spLocks noChangeArrowheads="1"/>
            </p:cNvSpPr>
            <p:nvPr/>
          </p:nvSpPr>
          <p:spPr bwMode="auto">
            <a:xfrm>
              <a:off x="910221" y="2210743"/>
              <a:ext cx="1241241" cy="587829"/>
            </a:xfrm>
            <a:prstGeom prst="roundRect">
              <a:avLst>
                <a:gd name="adj" fmla="val 16667"/>
              </a:avLst>
            </a:prstGeom>
            <a:solidFill>
              <a:srgbClr val="B3A3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Manager</a:t>
              </a:r>
            </a:p>
            <a:p>
              <a:pPr algn="ctr"/>
              <a:r>
                <a:rPr lang="en-US" sz="1400" b="1" dirty="0"/>
                <a:t>Project A</a:t>
              </a:r>
            </a:p>
          </p:txBody>
        </p:sp>
        <p:sp>
          <p:nvSpPr>
            <p:cNvPr id="49" name="_s6161"/>
            <p:cNvSpPr>
              <a:spLocks noChangeArrowheads="1"/>
            </p:cNvSpPr>
            <p:nvPr/>
          </p:nvSpPr>
          <p:spPr bwMode="auto">
            <a:xfrm>
              <a:off x="910220" y="3415291"/>
              <a:ext cx="1241241" cy="587829"/>
            </a:xfrm>
            <a:prstGeom prst="roundRect">
              <a:avLst>
                <a:gd name="adj" fmla="val 16667"/>
              </a:avLst>
            </a:prstGeom>
            <a:solidFill>
              <a:srgbClr val="B3A3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Manager</a:t>
              </a:r>
            </a:p>
            <a:p>
              <a:pPr algn="ctr"/>
              <a:r>
                <a:rPr lang="en-US" sz="1400" b="1" dirty="0"/>
                <a:t>Project B</a:t>
              </a:r>
            </a:p>
          </p:txBody>
        </p:sp>
        <p:sp>
          <p:nvSpPr>
            <p:cNvPr id="55" name="_s6161"/>
            <p:cNvSpPr>
              <a:spLocks noChangeArrowheads="1"/>
            </p:cNvSpPr>
            <p:nvPr/>
          </p:nvSpPr>
          <p:spPr bwMode="auto">
            <a:xfrm>
              <a:off x="913151" y="4543637"/>
              <a:ext cx="1241241" cy="587829"/>
            </a:xfrm>
            <a:prstGeom prst="roundRect">
              <a:avLst>
                <a:gd name="adj" fmla="val 16667"/>
              </a:avLst>
            </a:prstGeom>
            <a:solidFill>
              <a:srgbClr val="B3A3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Manager</a:t>
              </a:r>
            </a:p>
            <a:p>
              <a:pPr algn="ctr"/>
              <a:r>
                <a:rPr lang="en-US" sz="1400" b="1" dirty="0"/>
                <a:t>Project C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910221" y="1547134"/>
              <a:ext cx="283583" cy="3290417"/>
              <a:chOff x="910221" y="1547134"/>
              <a:chExt cx="283583" cy="3290417"/>
            </a:xfrm>
          </p:grpSpPr>
          <p:cxnSp>
            <p:nvCxnSpPr>
              <p:cNvPr id="57" name="Elbow Connector 56"/>
              <p:cNvCxnSpPr>
                <a:stCxn id="37" idx="2"/>
                <a:endCxn id="43" idx="1"/>
              </p:cNvCxnSpPr>
              <p:nvPr/>
            </p:nvCxnSpPr>
            <p:spPr>
              <a:xfrm rot="5400000">
                <a:off x="573251" y="1884105"/>
                <a:ext cx="957523" cy="283582"/>
              </a:xfrm>
              <a:prstGeom prst="bentConnector4">
                <a:avLst>
                  <a:gd name="adj1" fmla="val 34652"/>
                  <a:gd name="adj2" fmla="val 143406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57"/>
              <p:cNvCxnSpPr>
                <a:stCxn id="37" idx="2"/>
                <a:endCxn id="49" idx="1"/>
              </p:cNvCxnSpPr>
              <p:nvPr/>
            </p:nvCxnSpPr>
            <p:spPr>
              <a:xfrm rot="5400000">
                <a:off x="-29023" y="2486379"/>
                <a:ext cx="2162071" cy="283583"/>
              </a:xfrm>
              <a:prstGeom prst="bentConnector4">
                <a:avLst>
                  <a:gd name="adj1" fmla="val 15550"/>
                  <a:gd name="adj2" fmla="val 143406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>
                <a:stCxn id="37" idx="2"/>
                <a:endCxn id="55" idx="1"/>
              </p:cNvCxnSpPr>
              <p:nvPr/>
            </p:nvCxnSpPr>
            <p:spPr>
              <a:xfrm rot="5400000">
                <a:off x="-591731" y="3052017"/>
                <a:ext cx="3290417" cy="280652"/>
              </a:xfrm>
              <a:prstGeom prst="bentConnector4">
                <a:avLst>
                  <a:gd name="adj1" fmla="val 10262"/>
                  <a:gd name="adj2" fmla="val 14385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/>
          <p:cNvGrpSpPr/>
          <p:nvPr/>
        </p:nvGrpSpPr>
        <p:grpSpPr>
          <a:xfrm>
            <a:off x="2311128" y="1532480"/>
            <a:ext cx="229849" cy="3290417"/>
            <a:chOff x="910221" y="1547134"/>
            <a:chExt cx="283583" cy="3290417"/>
          </a:xfrm>
        </p:grpSpPr>
        <p:cxnSp>
          <p:nvCxnSpPr>
            <p:cNvPr id="76" name="Elbow Connector 75"/>
            <p:cNvCxnSpPr/>
            <p:nvPr/>
          </p:nvCxnSpPr>
          <p:spPr>
            <a:xfrm rot="5400000">
              <a:off x="573251" y="1884105"/>
              <a:ext cx="957523" cy="283582"/>
            </a:xfrm>
            <a:prstGeom prst="bentConnector4">
              <a:avLst>
                <a:gd name="adj1" fmla="val 34652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/>
            <p:nvPr/>
          </p:nvCxnSpPr>
          <p:spPr>
            <a:xfrm rot="5400000">
              <a:off x="-29023" y="2486379"/>
              <a:ext cx="2162071" cy="283583"/>
            </a:xfrm>
            <a:prstGeom prst="bentConnector4">
              <a:avLst>
                <a:gd name="adj1" fmla="val 15550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 rot="5400000">
              <a:off x="-591731" y="3052017"/>
              <a:ext cx="3290417" cy="280652"/>
            </a:xfrm>
            <a:prstGeom prst="bentConnector4">
              <a:avLst>
                <a:gd name="adj1" fmla="val 10262"/>
                <a:gd name="adj2" fmla="val 14385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682729" y="1532480"/>
            <a:ext cx="221055" cy="3290417"/>
            <a:chOff x="910221" y="1547134"/>
            <a:chExt cx="283583" cy="3290417"/>
          </a:xfrm>
        </p:grpSpPr>
        <p:cxnSp>
          <p:nvCxnSpPr>
            <p:cNvPr id="80" name="Elbow Connector 79"/>
            <p:cNvCxnSpPr/>
            <p:nvPr/>
          </p:nvCxnSpPr>
          <p:spPr>
            <a:xfrm rot="5400000">
              <a:off x="573251" y="1884105"/>
              <a:ext cx="957523" cy="283582"/>
            </a:xfrm>
            <a:prstGeom prst="bentConnector4">
              <a:avLst>
                <a:gd name="adj1" fmla="val 34652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/>
            <p:nvPr/>
          </p:nvCxnSpPr>
          <p:spPr>
            <a:xfrm rot="5400000">
              <a:off x="-29023" y="2486379"/>
              <a:ext cx="2162071" cy="283583"/>
            </a:xfrm>
            <a:prstGeom prst="bentConnector4">
              <a:avLst>
                <a:gd name="adj1" fmla="val 15550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 rot="5400000">
              <a:off x="-591731" y="3052017"/>
              <a:ext cx="3290417" cy="280652"/>
            </a:xfrm>
            <a:prstGeom prst="bentConnector4">
              <a:avLst>
                <a:gd name="adj1" fmla="val 10262"/>
                <a:gd name="adj2" fmla="val 14385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057259" y="1509034"/>
            <a:ext cx="221055" cy="3290417"/>
            <a:chOff x="910221" y="1547134"/>
            <a:chExt cx="283583" cy="3290417"/>
          </a:xfrm>
        </p:grpSpPr>
        <p:cxnSp>
          <p:nvCxnSpPr>
            <p:cNvPr id="84" name="Elbow Connector 83"/>
            <p:cNvCxnSpPr/>
            <p:nvPr/>
          </p:nvCxnSpPr>
          <p:spPr>
            <a:xfrm rot="5400000">
              <a:off x="573251" y="1884105"/>
              <a:ext cx="957523" cy="283582"/>
            </a:xfrm>
            <a:prstGeom prst="bentConnector4">
              <a:avLst>
                <a:gd name="adj1" fmla="val 34652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rot="5400000">
              <a:off x="-29023" y="2486379"/>
              <a:ext cx="2162071" cy="283583"/>
            </a:xfrm>
            <a:prstGeom prst="bentConnector4">
              <a:avLst>
                <a:gd name="adj1" fmla="val 15550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rot="5400000">
              <a:off x="-591731" y="3052017"/>
              <a:ext cx="3290417" cy="280652"/>
            </a:xfrm>
            <a:prstGeom prst="bentConnector4">
              <a:avLst>
                <a:gd name="adj1" fmla="val 10262"/>
                <a:gd name="adj2" fmla="val 14385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420067" y="1526619"/>
            <a:ext cx="221055" cy="3290417"/>
            <a:chOff x="910221" y="1547134"/>
            <a:chExt cx="283583" cy="3290417"/>
          </a:xfrm>
        </p:grpSpPr>
        <p:cxnSp>
          <p:nvCxnSpPr>
            <p:cNvPr id="88" name="Elbow Connector 87"/>
            <p:cNvCxnSpPr/>
            <p:nvPr/>
          </p:nvCxnSpPr>
          <p:spPr>
            <a:xfrm rot="5400000">
              <a:off x="573251" y="1884105"/>
              <a:ext cx="957523" cy="283582"/>
            </a:xfrm>
            <a:prstGeom prst="bentConnector4">
              <a:avLst>
                <a:gd name="adj1" fmla="val 34652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/>
            <p:nvPr/>
          </p:nvCxnSpPr>
          <p:spPr>
            <a:xfrm rot="5400000">
              <a:off x="-29023" y="2486379"/>
              <a:ext cx="2162071" cy="283583"/>
            </a:xfrm>
            <a:prstGeom prst="bentConnector4">
              <a:avLst>
                <a:gd name="adj1" fmla="val 15550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rot="5400000">
              <a:off x="-591731" y="3052017"/>
              <a:ext cx="3290417" cy="280652"/>
            </a:xfrm>
            <a:prstGeom prst="bentConnector4">
              <a:avLst>
                <a:gd name="adj1" fmla="val 10262"/>
                <a:gd name="adj2" fmla="val 14385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7765290" y="1509034"/>
            <a:ext cx="221055" cy="3290417"/>
            <a:chOff x="910221" y="1547134"/>
            <a:chExt cx="283583" cy="3290417"/>
          </a:xfrm>
        </p:grpSpPr>
        <p:cxnSp>
          <p:nvCxnSpPr>
            <p:cNvPr id="92" name="Elbow Connector 91"/>
            <p:cNvCxnSpPr/>
            <p:nvPr/>
          </p:nvCxnSpPr>
          <p:spPr>
            <a:xfrm rot="5400000">
              <a:off x="573251" y="1884105"/>
              <a:ext cx="957523" cy="283582"/>
            </a:xfrm>
            <a:prstGeom prst="bentConnector4">
              <a:avLst>
                <a:gd name="adj1" fmla="val 34652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/>
            <p:nvPr/>
          </p:nvCxnSpPr>
          <p:spPr>
            <a:xfrm rot="5400000">
              <a:off x="-29023" y="2486379"/>
              <a:ext cx="2162071" cy="283583"/>
            </a:xfrm>
            <a:prstGeom prst="bentConnector4">
              <a:avLst>
                <a:gd name="adj1" fmla="val 15550"/>
                <a:gd name="adj2" fmla="val 14340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rot="5400000">
              <a:off x="-591731" y="3052017"/>
              <a:ext cx="3290417" cy="280652"/>
            </a:xfrm>
            <a:prstGeom prst="bentConnector4">
              <a:avLst>
                <a:gd name="adj1" fmla="val 10262"/>
                <a:gd name="adj2" fmla="val 14385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1193803" y="928112"/>
            <a:ext cx="6865812" cy="31194"/>
            <a:chOff x="1193803" y="928112"/>
            <a:chExt cx="6865812" cy="31194"/>
          </a:xfrm>
        </p:grpSpPr>
        <p:cxnSp>
          <p:nvCxnSpPr>
            <p:cNvPr id="95" name="Elbow Connector 94"/>
            <p:cNvCxnSpPr>
              <a:stCxn id="26" idx="0"/>
              <a:endCxn id="37" idx="0"/>
            </p:cNvCxnSpPr>
            <p:nvPr/>
          </p:nvCxnSpPr>
          <p:spPr>
            <a:xfrm rot="16200000" flipH="1" flipV="1">
              <a:off x="4611112" y="-2489197"/>
              <a:ext cx="31194" cy="6865812"/>
            </a:xfrm>
            <a:prstGeom prst="bentConnector3">
              <a:avLst>
                <a:gd name="adj1" fmla="val -73283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stCxn id="22" idx="0"/>
              <a:endCxn id="19" idx="0"/>
            </p:cNvCxnSpPr>
            <p:nvPr/>
          </p:nvCxnSpPr>
          <p:spPr>
            <a:xfrm rot="16200000" flipH="1" flipV="1">
              <a:off x="4629575" y="-1103339"/>
              <a:ext cx="1100" cy="4090377"/>
            </a:xfrm>
            <a:prstGeom prst="bentConnector3">
              <a:avLst>
                <a:gd name="adj1" fmla="val -21581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>
              <a:stCxn id="24" idx="0"/>
              <a:endCxn id="23" idx="0"/>
            </p:cNvCxnSpPr>
            <p:nvPr/>
          </p:nvCxnSpPr>
          <p:spPr>
            <a:xfrm rot="16200000" flipV="1">
              <a:off x="4631038" y="259411"/>
              <a:ext cx="5023" cy="1346197"/>
            </a:xfrm>
            <a:prstGeom prst="bentConnector3">
              <a:avLst>
                <a:gd name="adj1" fmla="val 465106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1530842" y="2179549"/>
            <a:ext cx="7493274" cy="862589"/>
            <a:chOff x="1530842" y="2179549"/>
            <a:chExt cx="7493274" cy="862589"/>
          </a:xfrm>
        </p:grpSpPr>
        <p:sp>
          <p:nvSpPr>
            <p:cNvPr id="38" name="_s6157"/>
            <p:cNvSpPr>
              <a:spLocks noChangeArrowheads="1"/>
            </p:cNvSpPr>
            <p:nvPr/>
          </p:nvSpPr>
          <p:spPr bwMode="auto">
            <a:xfrm>
              <a:off x="2306241" y="2193837"/>
              <a:ext cx="1231467" cy="587829"/>
            </a:xfrm>
            <a:prstGeom prst="roundRect">
              <a:avLst>
                <a:gd name="adj" fmla="val 16667"/>
              </a:avLst>
            </a:prstGeom>
            <a:solidFill>
              <a:srgbClr val="AD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Design </a:t>
              </a:r>
              <a:r>
                <a:rPr lang="en-US" sz="1400" b="1" dirty="0" err="1">
                  <a:solidFill>
                    <a:schemeClr val="bg1"/>
                  </a:solidFill>
                </a:rPr>
                <a:t>Eng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_s6160"/>
            <p:cNvSpPr>
              <a:spLocks noChangeArrowheads="1"/>
            </p:cNvSpPr>
            <p:nvPr/>
          </p:nvSpPr>
          <p:spPr bwMode="auto">
            <a:xfrm>
              <a:off x="6416165" y="2192737"/>
              <a:ext cx="1192373" cy="58782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Purchasing</a:t>
              </a:r>
            </a:p>
          </p:txBody>
        </p:sp>
        <p:sp>
          <p:nvSpPr>
            <p:cNvPr id="40" name="_s6161"/>
            <p:cNvSpPr>
              <a:spLocks noChangeArrowheads="1"/>
            </p:cNvSpPr>
            <p:nvPr/>
          </p:nvSpPr>
          <p:spPr bwMode="auto">
            <a:xfrm>
              <a:off x="3676868" y="2181435"/>
              <a:ext cx="1241241" cy="58782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err="1"/>
                <a:t>Mfg</a:t>
              </a:r>
              <a:r>
                <a:rPr lang="en-US" sz="1400" b="1" dirty="0"/>
                <a:t> </a:t>
              </a:r>
              <a:r>
                <a:rPr lang="en-US" sz="1400" b="1" dirty="0" err="1"/>
                <a:t>Eng</a:t>
              </a:r>
              <a:endParaRPr lang="en-US" sz="1400" b="1" dirty="0"/>
            </a:p>
          </p:txBody>
        </p:sp>
        <p:sp>
          <p:nvSpPr>
            <p:cNvPr id="41" name="_s6162"/>
            <p:cNvSpPr>
              <a:spLocks noChangeArrowheads="1"/>
            </p:cNvSpPr>
            <p:nvPr/>
          </p:nvSpPr>
          <p:spPr bwMode="auto">
            <a:xfrm>
              <a:off x="5050431" y="2186458"/>
              <a:ext cx="1186509" cy="58782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Personnel</a:t>
              </a:r>
            </a:p>
          </p:txBody>
        </p:sp>
        <p:sp>
          <p:nvSpPr>
            <p:cNvPr id="42" name="_s6164"/>
            <p:cNvSpPr>
              <a:spLocks noChangeArrowheads="1"/>
            </p:cNvSpPr>
            <p:nvPr/>
          </p:nvSpPr>
          <p:spPr bwMode="auto">
            <a:xfrm>
              <a:off x="7769192" y="2179549"/>
              <a:ext cx="1254924" cy="58782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Accounting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530842" y="2767378"/>
              <a:ext cx="6865812" cy="274760"/>
              <a:chOff x="1530842" y="2767378"/>
              <a:chExt cx="6865812" cy="274760"/>
            </a:xfrm>
          </p:grpSpPr>
          <p:cxnSp>
            <p:nvCxnSpPr>
              <p:cNvPr id="108" name="Elbow Connector 107"/>
              <p:cNvCxnSpPr>
                <a:stCxn id="42" idx="2"/>
                <a:endCxn id="43" idx="2"/>
              </p:cNvCxnSpPr>
              <p:nvPr/>
            </p:nvCxnSpPr>
            <p:spPr>
              <a:xfrm rot="5400000">
                <a:off x="4948151" y="-649931"/>
                <a:ext cx="31194" cy="6865812"/>
              </a:xfrm>
              <a:prstGeom prst="bentConnector3">
                <a:avLst>
                  <a:gd name="adj1" fmla="val 832833"/>
                </a:avLst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38" idx="2"/>
              </p:cNvCxnSpPr>
              <p:nvPr/>
            </p:nvCxnSpPr>
            <p:spPr>
              <a:xfrm>
                <a:off x="2921975" y="2781666"/>
                <a:ext cx="5863" cy="25168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40" idx="2"/>
              </p:cNvCxnSpPr>
              <p:nvPr/>
            </p:nvCxnSpPr>
            <p:spPr>
              <a:xfrm>
                <a:off x="4297489" y="2769264"/>
                <a:ext cx="4879" cy="25822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41" idx="2"/>
              </p:cNvCxnSpPr>
              <p:nvPr/>
            </p:nvCxnSpPr>
            <p:spPr>
              <a:xfrm flipH="1">
                <a:off x="5638800" y="2774287"/>
                <a:ext cx="4886" cy="24440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39" idx="2"/>
              </p:cNvCxnSpPr>
              <p:nvPr/>
            </p:nvCxnSpPr>
            <p:spPr>
              <a:xfrm flipH="1">
                <a:off x="6998677" y="2780566"/>
                <a:ext cx="13675" cy="26157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1560150" y="3384097"/>
            <a:ext cx="7463965" cy="865518"/>
            <a:chOff x="1560150" y="3384097"/>
            <a:chExt cx="7463965" cy="865518"/>
          </a:xfrm>
        </p:grpSpPr>
        <p:sp>
          <p:nvSpPr>
            <p:cNvPr id="44" name="_s6157"/>
            <p:cNvSpPr>
              <a:spLocks noChangeArrowheads="1"/>
            </p:cNvSpPr>
            <p:nvPr/>
          </p:nvSpPr>
          <p:spPr bwMode="auto">
            <a:xfrm>
              <a:off x="2306240" y="3398385"/>
              <a:ext cx="1231467" cy="587829"/>
            </a:xfrm>
            <a:prstGeom prst="roundRect">
              <a:avLst>
                <a:gd name="adj" fmla="val 16667"/>
              </a:avLst>
            </a:prstGeom>
            <a:solidFill>
              <a:srgbClr val="AD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Design </a:t>
              </a:r>
              <a:r>
                <a:rPr lang="en-US" sz="1400" b="1" dirty="0" err="1">
                  <a:solidFill>
                    <a:schemeClr val="bg1"/>
                  </a:solidFill>
                </a:rPr>
                <a:t>Eng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_s6160"/>
            <p:cNvSpPr>
              <a:spLocks noChangeArrowheads="1"/>
            </p:cNvSpPr>
            <p:nvPr/>
          </p:nvSpPr>
          <p:spPr bwMode="auto">
            <a:xfrm>
              <a:off x="6416164" y="3397285"/>
              <a:ext cx="1192373" cy="58782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Purchasing</a:t>
              </a:r>
            </a:p>
          </p:txBody>
        </p:sp>
        <p:sp>
          <p:nvSpPr>
            <p:cNvPr id="46" name="_s6161"/>
            <p:cNvSpPr>
              <a:spLocks noChangeArrowheads="1"/>
            </p:cNvSpPr>
            <p:nvPr/>
          </p:nvSpPr>
          <p:spPr bwMode="auto">
            <a:xfrm>
              <a:off x="3676867" y="3385983"/>
              <a:ext cx="1241241" cy="58782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err="1"/>
                <a:t>Mfg</a:t>
              </a:r>
              <a:r>
                <a:rPr lang="en-US" sz="1400" b="1" dirty="0"/>
                <a:t> </a:t>
              </a:r>
              <a:r>
                <a:rPr lang="en-US" sz="1400" b="1" dirty="0" err="1"/>
                <a:t>Eng</a:t>
              </a:r>
              <a:endParaRPr lang="en-US" sz="1400" b="1" dirty="0"/>
            </a:p>
          </p:txBody>
        </p:sp>
        <p:sp>
          <p:nvSpPr>
            <p:cNvPr id="47" name="_s6162"/>
            <p:cNvSpPr>
              <a:spLocks noChangeArrowheads="1"/>
            </p:cNvSpPr>
            <p:nvPr/>
          </p:nvSpPr>
          <p:spPr bwMode="auto">
            <a:xfrm>
              <a:off x="5050430" y="3391006"/>
              <a:ext cx="1186509" cy="58782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Personnel</a:t>
              </a:r>
            </a:p>
          </p:txBody>
        </p:sp>
        <p:sp>
          <p:nvSpPr>
            <p:cNvPr id="48" name="_s6164"/>
            <p:cNvSpPr>
              <a:spLocks noChangeArrowheads="1"/>
            </p:cNvSpPr>
            <p:nvPr/>
          </p:nvSpPr>
          <p:spPr bwMode="auto">
            <a:xfrm>
              <a:off x="7769191" y="3384097"/>
              <a:ext cx="1254924" cy="58782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Accounting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1560150" y="3974855"/>
              <a:ext cx="6865812" cy="274760"/>
              <a:chOff x="1530842" y="2767378"/>
              <a:chExt cx="6865812" cy="274760"/>
            </a:xfrm>
          </p:grpSpPr>
          <p:cxnSp>
            <p:nvCxnSpPr>
              <p:cNvPr id="131" name="Elbow Connector 130"/>
              <p:cNvCxnSpPr/>
              <p:nvPr/>
            </p:nvCxnSpPr>
            <p:spPr>
              <a:xfrm rot="5400000">
                <a:off x="4948151" y="-649931"/>
                <a:ext cx="31194" cy="6865812"/>
              </a:xfrm>
              <a:prstGeom prst="bentConnector3">
                <a:avLst>
                  <a:gd name="adj1" fmla="val 832833"/>
                </a:avLst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921975" y="2781666"/>
                <a:ext cx="5863" cy="25168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4297489" y="2769264"/>
                <a:ext cx="4879" cy="25822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>
                <a:off x="5638800" y="2774287"/>
                <a:ext cx="4886" cy="24440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6998677" y="2780566"/>
                <a:ext cx="13675" cy="26157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oup 143"/>
          <p:cNvGrpSpPr/>
          <p:nvPr/>
        </p:nvGrpSpPr>
        <p:grpSpPr>
          <a:xfrm>
            <a:off x="1560150" y="4512443"/>
            <a:ext cx="7466896" cy="871380"/>
            <a:chOff x="1560150" y="4512443"/>
            <a:chExt cx="7466896" cy="871380"/>
          </a:xfrm>
        </p:grpSpPr>
        <p:sp>
          <p:nvSpPr>
            <p:cNvPr id="50" name="_s6157"/>
            <p:cNvSpPr>
              <a:spLocks noChangeArrowheads="1"/>
            </p:cNvSpPr>
            <p:nvPr/>
          </p:nvSpPr>
          <p:spPr bwMode="auto">
            <a:xfrm>
              <a:off x="2309171" y="4526731"/>
              <a:ext cx="1231467" cy="587829"/>
            </a:xfrm>
            <a:prstGeom prst="roundRect">
              <a:avLst>
                <a:gd name="adj" fmla="val 16667"/>
              </a:avLst>
            </a:prstGeom>
            <a:solidFill>
              <a:srgbClr val="AD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Design </a:t>
              </a:r>
              <a:r>
                <a:rPr lang="en-US" sz="1400" b="1" dirty="0" err="1">
                  <a:solidFill>
                    <a:schemeClr val="bg1"/>
                  </a:solidFill>
                </a:rPr>
                <a:t>Eng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_s6160"/>
            <p:cNvSpPr>
              <a:spLocks noChangeArrowheads="1"/>
            </p:cNvSpPr>
            <p:nvPr/>
          </p:nvSpPr>
          <p:spPr bwMode="auto">
            <a:xfrm>
              <a:off x="6419095" y="4525631"/>
              <a:ext cx="1192373" cy="58782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Purchasing</a:t>
              </a:r>
            </a:p>
          </p:txBody>
        </p:sp>
        <p:sp>
          <p:nvSpPr>
            <p:cNvPr id="52" name="_s6161"/>
            <p:cNvSpPr>
              <a:spLocks noChangeArrowheads="1"/>
            </p:cNvSpPr>
            <p:nvPr/>
          </p:nvSpPr>
          <p:spPr bwMode="auto">
            <a:xfrm>
              <a:off x="3679798" y="4514329"/>
              <a:ext cx="1241241" cy="58782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err="1"/>
                <a:t>Mfg</a:t>
              </a:r>
              <a:r>
                <a:rPr lang="en-US" sz="1400" b="1" dirty="0"/>
                <a:t> </a:t>
              </a:r>
              <a:r>
                <a:rPr lang="en-US" sz="1400" b="1" dirty="0" err="1"/>
                <a:t>Eng</a:t>
              </a:r>
              <a:endParaRPr lang="en-US" sz="1400" b="1" dirty="0"/>
            </a:p>
          </p:txBody>
        </p:sp>
        <p:sp>
          <p:nvSpPr>
            <p:cNvPr id="53" name="_s6162"/>
            <p:cNvSpPr>
              <a:spLocks noChangeArrowheads="1"/>
            </p:cNvSpPr>
            <p:nvPr/>
          </p:nvSpPr>
          <p:spPr bwMode="auto">
            <a:xfrm>
              <a:off x="5053361" y="4519352"/>
              <a:ext cx="1186509" cy="58782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/>
                <a:t>Personnel</a:t>
              </a:r>
            </a:p>
          </p:txBody>
        </p:sp>
        <p:sp>
          <p:nvSpPr>
            <p:cNvPr id="54" name="_s6164"/>
            <p:cNvSpPr>
              <a:spLocks noChangeArrowheads="1"/>
            </p:cNvSpPr>
            <p:nvPr/>
          </p:nvSpPr>
          <p:spPr bwMode="auto">
            <a:xfrm>
              <a:off x="7772122" y="4512443"/>
              <a:ext cx="1254924" cy="58782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322" tIns="35661" rIns="71322" bIns="35661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latin typeface="Abadi MT Condensed Extra Bold" pitchFamily="-72" charset="0"/>
                </a:rPr>
                <a:t>Accounting</a:t>
              </a: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1560150" y="5109063"/>
              <a:ext cx="6865812" cy="274760"/>
              <a:chOff x="1530842" y="2767378"/>
              <a:chExt cx="6865812" cy="274760"/>
            </a:xfrm>
          </p:grpSpPr>
          <p:cxnSp>
            <p:nvCxnSpPr>
              <p:cNvPr id="137" name="Elbow Connector 136"/>
              <p:cNvCxnSpPr/>
              <p:nvPr/>
            </p:nvCxnSpPr>
            <p:spPr>
              <a:xfrm rot="5400000">
                <a:off x="4948151" y="-649931"/>
                <a:ext cx="31194" cy="6865812"/>
              </a:xfrm>
              <a:prstGeom prst="bentConnector3">
                <a:avLst>
                  <a:gd name="adj1" fmla="val 832833"/>
                </a:avLst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2921975" y="2781666"/>
                <a:ext cx="5863" cy="25168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4297489" y="2769264"/>
                <a:ext cx="4879" cy="25822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5638800" y="2774287"/>
                <a:ext cx="4886" cy="24440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6998677" y="2780566"/>
                <a:ext cx="13675" cy="26157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TextBox 145"/>
          <p:cNvSpPr txBox="1"/>
          <p:nvPr/>
        </p:nvSpPr>
        <p:spPr>
          <a:xfrm>
            <a:off x="3587261" y="386862"/>
            <a:ext cx="22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Functional Groups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61192" y="2620107"/>
            <a:ext cx="461665" cy="16001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Project Teams</a:t>
            </a:r>
          </a:p>
        </p:txBody>
      </p:sp>
    </p:spTree>
    <p:extLst>
      <p:ext uri="{BB962C8B-B14F-4D97-AF65-F5344CB8AC3E}">
        <p14:creationId xmlns:p14="http://schemas.microsoft.com/office/powerpoint/2010/main" val="35764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07268"/>
            <a:ext cx="7546731" cy="764931"/>
          </a:xfrm>
        </p:spPr>
        <p:txBody>
          <a:bodyPr>
            <a:normAutofit/>
          </a:bodyPr>
          <a:lstStyle/>
          <a:p>
            <a:r>
              <a:rPr lang="en-US" sz="3200" dirty="0"/>
              <a:t>Organizing:  Teams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792" y="1301261"/>
            <a:ext cx="7543800" cy="3886200"/>
          </a:xfrm>
        </p:spPr>
        <p:txBody>
          <a:bodyPr/>
          <a:lstStyle/>
          <a:p>
            <a:r>
              <a:rPr lang="en-US" sz="2800" dirty="0"/>
              <a:t>Small group of people</a:t>
            </a:r>
          </a:p>
          <a:p>
            <a:r>
              <a:rPr lang="en-US" sz="2800" dirty="0"/>
              <a:t>Serve interests of its members</a:t>
            </a:r>
          </a:p>
          <a:p>
            <a:r>
              <a:rPr lang="en-US" sz="2800" dirty="0"/>
              <a:t>Exchange ideas freely and clearly</a:t>
            </a:r>
          </a:p>
          <a:p>
            <a:r>
              <a:rPr lang="en-US" sz="2800" dirty="0"/>
              <a:t>Have common goals</a:t>
            </a:r>
          </a:p>
          <a:p>
            <a:r>
              <a:rPr lang="en-US" sz="2800" dirty="0"/>
              <a:t>Committed to achieving goals</a:t>
            </a:r>
          </a:p>
          <a:p>
            <a:r>
              <a:rPr lang="en-US" sz="2800" dirty="0"/>
              <a:t>Each team member treated equally</a:t>
            </a:r>
          </a:p>
        </p:txBody>
      </p:sp>
    </p:spTree>
    <p:extLst>
      <p:ext uri="{BB962C8B-B14F-4D97-AF65-F5344CB8AC3E}">
        <p14:creationId xmlns:p14="http://schemas.microsoft.com/office/powerpoint/2010/main" val="29322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407268"/>
            <a:ext cx="7546731" cy="764931"/>
          </a:xfrm>
        </p:spPr>
        <p:txBody>
          <a:bodyPr>
            <a:normAutofit/>
          </a:bodyPr>
          <a:lstStyle/>
          <a:p>
            <a:r>
              <a:rPr lang="en-US" sz="3200" dirty="0"/>
              <a:t>Organizing:  Teams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592" y="562708"/>
            <a:ext cx="8168053" cy="50643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Common approaches to building team performance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800" dirty="0"/>
              <a:t>Establish urgency and direction.  Team must have a clear objective.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2800" dirty="0"/>
              <a:t>Select members based on skill and skill potential, not personalities.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2800" dirty="0"/>
              <a:t>Pay particular attention to first meetings and actions.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2800" dirty="0"/>
              <a:t>Set some clear rules of behavior.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2800" dirty="0"/>
              <a:t>Set and seize upon a few, immediate, performance-oriented tasks and goals.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2800" dirty="0"/>
              <a:t>Challenge the group regularly with fresh facts and information.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2800" dirty="0"/>
              <a:t>Spend time together.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2800" dirty="0"/>
              <a:t>Use positive feedback, recognition, and reward.</a:t>
            </a:r>
          </a:p>
        </p:txBody>
      </p:sp>
    </p:spTree>
    <p:extLst>
      <p:ext uri="{BB962C8B-B14F-4D97-AF65-F5344CB8AC3E}">
        <p14:creationId xmlns:p14="http://schemas.microsoft.com/office/powerpoint/2010/main" val="7228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5123" y="5468814"/>
            <a:ext cx="8044961" cy="720969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3200" dirty="0"/>
              <a:t>Information Technology: Work Force Impact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346" y="975945"/>
            <a:ext cx="8115300" cy="4255477"/>
          </a:xfrm>
        </p:spPr>
        <p:txBody>
          <a:bodyPr lIns="90488" tIns="44450" rIns="90488" bIns="4445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Organizational workers will require higher level skills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Conceptual thinking</a:t>
            </a:r>
          </a:p>
          <a:p>
            <a:pPr lvl="1"/>
            <a:r>
              <a:rPr lang="en-US" dirty="0"/>
              <a:t>Process knowledge </a:t>
            </a:r>
          </a:p>
          <a:p>
            <a:pPr lvl="1"/>
            <a:r>
              <a:rPr lang="en-US" dirty="0"/>
              <a:t>Statistical inference</a:t>
            </a:r>
          </a:p>
          <a:p>
            <a:pPr lvl="1"/>
            <a:r>
              <a:rPr lang="en-US" dirty="0"/>
              <a:t>Oral and visual communication</a:t>
            </a:r>
          </a:p>
          <a:p>
            <a:pPr lvl="1"/>
            <a:r>
              <a:rPr lang="en-US" dirty="0"/>
              <a:t>Attentiveness</a:t>
            </a:r>
          </a:p>
          <a:p>
            <a:pPr lvl="1"/>
            <a:r>
              <a:rPr lang="en-US" dirty="0"/>
              <a:t>Individual responsibility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7002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Organizing:  Legal Forms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543800" cy="40386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/>
              <a:t>Sole Proprietorship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/>
              <a:t>Partnership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Limited Partnership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/>
              <a:t>Limited Liability Company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/>
              <a:t>Corporation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/>
              <a:t>Cooperative</a:t>
            </a:r>
          </a:p>
        </p:txBody>
      </p:sp>
    </p:spTree>
    <p:extLst>
      <p:ext uri="{BB962C8B-B14F-4D97-AF65-F5344CB8AC3E}">
        <p14:creationId xmlns:p14="http://schemas.microsoft.com/office/powerpoint/2010/main" val="3727130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Organizing:  Legal Forms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543800" cy="4038600"/>
          </a:xfrm>
        </p:spPr>
        <p:txBody>
          <a:bodyPr lIns="90488" tIns="44450" rIns="90488" bIns="44450"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3200" b="1" i="1" dirty="0"/>
              <a:t>Sole Proprietorship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800" b="1" i="1" dirty="0"/>
          </a:p>
          <a:p>
            <a:pPr eaLnBrk="1" hangingPunct="1"/>
            <a:r>
              <a:rPr lang="en-US" dirty="0"/>
              <a:t>Owner makes all decisions</a:t>
            </a:r>
          </a:p>
          <a:p>
            <a:pPr lvl="1"/>
            <a:r>
              <a:rPr lang="en-US" dirty="0"/>
              <a:t>Owner has unlimited liability for all business debts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 legal restrictions</a:t>
            </a:r>
          </a:p>
          <a:p>
            <a:pPr marL="0" indent="0">
              <a:buNone/>
            </a:pPr>
            <a:endParaRPr lang="en-US" dirty="0"/>
          </a:p>
          <a:p>
            <a:pPr eaLnBrk="1" hangingPunct="1"/>
            <a:r>
              <a:rPr lang="en-US" dirty="0"/>
              <a:t>Profits are taxed only once</a:t>
            </a:r>
          </a:p>
          <a:p>
            <a:pPr lvl="1"/>
            <a:r>
              <a:rPr lang="en-US" dirty="0"/>
              <a:t>Taxation is on the individual tax schedule in U.S.</a:t>
            </a:r>
          </a:p>
        </p:txBody>
      </p:sp>
    </p:spTree>
    <p:extLst>
      <p:ext uri="{BB962C8B-B14F-4D97-AF65-F5344CB8AC3E}">
        <p14:creationId xmlns:p14="http://schemas.microsoft.com/office/powerpoint/2010/main" val="3243558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Organizing:  Legal Forms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543800" cy="4038600"/>
          </a:xfrm>
        </p:spPr>
        <p:txBody>
          <a:bodyPr lIns="90488" tIns="44450" rIns="90488" bIns="44450"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3200" b="1" i="1" dirty="0"/>
              <a:t>Partnership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800" b="1" i="1" dirty="0"/>
          </a:p>
          <a:p>
            <a:pPr eaLnBrk="1" hangingPunct="1"/>
            <a:r>
              <a:rPr lang="en-US" dirty="0"/>
              <a:t>Two or more partners</a:t>
            </a:r>
          </a:p>
          <a:p>
            <a:pPr lvl="1"/>
            <a:r>
              <a:rPr lang="en-US" dirty="0"/>
              <a:t>Partners have unlimited liability for partnership debts</a:t>
            </a:r>
          </a:p>
          <a:p>
            <a:pPr eaLnBrk="1" hangingPunct="1"/>
            <a:endParaRPr lang="en-US" dirty="0"/>
          </a:p>
          <a:p>
            <a:r>
              <a:rPr lang="en-US" dirty="0"/>
              <a:t>Easy to organize</a:t>
            </a:r>
          </a:p>
          <a:p>
            <a:endParaRPr lang="en-US" dirty="0"/>
          </a:p>
          <a:p>
            <a:pPr eaLnBrk="1" hangingPunct="1"/>
            <a:r>
              <a:rPr lang="en-US" dirty="0"/>
              <a:t>Profits are taxed only once per partner</a:t>
            </a:r>
          </a:p>
          <a:p>
            <a:pPr lvl="1"/>
            <a:r>
              <a:rPr lang="en-US" dirty="0"/>
              <a:t>Taxation is on the individual tax schedule in U.S.</a:t>
            </a:r>
          </a:p>
        </p:txBody>
      </p:sp>
    </p:spTree>
    <p:extLst>
      <p:ext uri="{BB962C8B-B14F-4D97-AF65-F5344CB8AC3E}">
        <p14:creationId xmlns:p14="http://schemas.microsoft.com/office/powerpoint/2010/main" val="235459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Organizing:  Legal Forms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0793" y="1046285"/>
            <a:ext cx="7543800" cy="4431323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3200" b="1" i="1" dirty="0"/>
              <a:t>Limited Partnership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800" b="1" i="1" dirty="0"/>
          </a:p>
          <a:p>
            <a:pPr eaLnBrk="1" hangingPunct="1"/>
            <a:r>
              <a:rPr lang="en-US" dirty="0"/>
              <a:t>At least one </a:t>
            </a:r>
            <a:r>
              <a:rPr lang="en-US" i="1" dirty="0"/>
              <a:t>General Partner</a:t>
            </a:r>
          </a:p>
          <a:p>
            <a:pPr lvl="1"/>
            <a:r>
              <a:rPr lang="en-US" dirty="0"/>
              <a:t>General partner has unlimited liability for partnership debts</a:t>
            </a:r>
          </a:p>
          <a:p>
            <a:pPr eaLnBrk="1" hangingPunct="1"/>
            <a:endParaRPr lang="en-US" dirty="0"/>
          </a:p>
          <a:p>
            <a:r>
              <a:rPr lang="en-US" dirty="0"/>
              <a:t>One or more </a:t>
            </a:r>
            <a:r>
              <a:rPr lang="en-US" i="1" dirty="0"/>
              <a:t>Limited Partners</a:t>
            </a:r>
          </a:p>
          <a:p>
            <a:pPr lvl="1"/>
            <a:r>
              <a:rPr lang="en-US" dirty="0"/>
              <a:t>Limited partners have limited liability for partnership debts – up to the extent of their investment in the company</a:t>
            </a:r>
          </a:p>
          <a:p>
            <a:endParaRPr lang="en-US" dirty="0"/>
          </a:p>
          <a:p>
            <a:pPr eaLnBrk="1" hangingPunct="1"/>
            <a:r>
              <a:rPr lang="en-US" dirty="0"/>
              <a:t>Profits are taxed only once per partner</a:t>
            </a:r>
          </a:p>
          <a:p>
            <a:pPr lvl="1"/>
            <a:r>
              <a:rPr lang="en-US" dirty="0"/>
              <a:t>Firm files a tax return, but does NOT pay taxes</a:t>
            </a:r>
          </a:p>
          <a:p>
            <a:pPr lvl="1"/>
            <a:r>
              <a:rPr lang="en-US" dirty="0"/>
              <a:t>Taxation for each partner is on the individual tax schedule in the U.S.</a:t>
            </a:r>
          </a:p>
        </p:txBody>
      </p:sp>
    </p:spTree>
    <p:extLst>
      <p:ext uri="{BB962C8B-B14F-4D97-AF65-F5344CB8AC3E}">
        <p14:creationId xmlns:p14="http://schemas.microsoft.com/office/powerpoint/2010/main" val="3141460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Organizing:  Legal Forms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0793" y="1046285"/>
            <a:ext cx="7543800" cy="4431323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3200" b="1" i="1" dirty="0"/>
              <a:t>Limited Liability Company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800" b="1" i="1" dirty="0"/>
          </a:p>
          <a:p>
            <a:r>
              <a:rPr lang="en-US" dirty="0"/>
              <a:t>One or more </a:t>
            </a:r>
            <a:r>
              <a:rPr lang="en-US" i="1" dirty="0"/>
              <a:t>Members </a:t>
            </a:r>
            <a:r>
              <a:rPr lang="en-US" dirty="0"/>
              <a:t>(Owners)</a:t>
            </a:r>
          </a:p>
          <a:p>
            <a:pPr lvl="1"/>
            <a:r>
              <a:rPr lang="en-US" dirty="0"/>
              <a:t>Owners have limited personal liability for the debts and actions of the firm – up to the extent of their investment in the company</a:t>
            </a:r>
          </a:p>
          <a:p>
            <a:pPr lvl="1"/>
            <a:endParaRPr lang="en-US" dirty="0"/>
          </a:p>
          <a:p>
            <a:r>
              <a:rPr lang="en-US" dirty="0"/>
              <a:t>Business is treated as a separate entity from its members</a:t>
            </a:r>
          </a:p>
          <a:p>
            <a:pPr lvl="1"/>
            <a:r>
              <a:rPr lang="en-US" dirty="0"/>
              <a:t>Flexibility to elect to file member taxes on corporate schedule, if the firm chooses to file as a C corporation</a:t>
            </a:r>
          </a:p>
          <a:p>
            <a:pPr lvl="1"/>
            <a:r>
              <a:rPr lang="en-US" dirty="0"/>
              <a:t>Flexibility to file member taxes on the personal schedule, if the firm chooses to file as an S corporation</a:t>
            </a:r>
          </a:p>
          <a:p>
            <a:endParaRPr lang="en-US" dirty="0"/>
          </a:p>
          <a:p>
            <a:pPr eaLnBrk="1" hangingPunct="1"/>
            <a:r>
              <a:rPr lang="en-US" dirty="0"/>
              <a:t>Profits are taxed only once per member</a:t>
            </a:r>
          </a:p>
          <a:p>
            <a:pPr lvl="1"/>
            <a:r>
              <a:rPr lang="en-US" dirty="0"/>
              <a:t>Firm files a tax return, but does NOT pay taxes</a:t>
            </a:r>
          </a:p>
          <a:p>
            <a:pPr lvl="1"/>
            <a:r>
              <a:rPr lang="en-US" dirty="0"/>
              <a:t>Taxation for each member is on the individual tax schedule in the U.S.</a:t>
            </a:r>
          </a:p>
        </p:txBody>
      </p:sp>
    </p:spTree>
    <p:extLst>
      <p:ext uri="{BB962C8B-B14F-4D97-AF65-F5344CB8AC3E}">
        <p14:creationId xmlns:p14="http://schemas.microsoft.com/office/powerpoint/2010/main" val="3884455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Organizing:  Legal Forms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"/>
            <a:ext cx="7543800" cy="54102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4100" b="1" i="1" dirty="0"/>
              <a:t>Corporation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800" b="1" i="1" dirty="0"/>
          </a:p>
          <a:p>
            <a:pPr eaLnBrk="1" hangingPunct="1"/>
            <a:r>
              <a:rPr lang="en-US" sz="2600" dirty="0"/>
              <a:t>A legal entity that:</a:t>
            </a:r>
          </a:p>
          <a:p>
            <a:pPr lvl="1"/>
            <a:r>
              <a:rPr lang="en-US" sz="2300" dirty="0"/>
              <a:t>Has a perpetual life</a:t>
            </a:r>
          </a:p>
          <a:p>
            <a:pPr lvl="1"/>
            <a:r>
              <a:rPr lang="en-US" sz="2300" dirty="0"/>
              <a:t>Files an annual report and tax returns</a:t>
            </a:r>
          </a:p>
          <a:p>
            <a:pPr lvl="1"/>
            <a:r>
              <a:rPr lang="en-US" sz="2300" dirty="0"/>
              <a:t>Is subject to special state and federal controls</a:t>
            </a:r>
          </a:p>
          <a:p>
            <a:pPr eaLnBrk="1" hangingPunct="1"/>
            <a:endParaRPr lang="en-US" sz="1100" dirty="0"/>
          </a:p>
          <a:p>
            <a:r>
              <a:rPr lang="en-US" sz="2600" dirty="0"/>
              <a:t>Share Holders have no liability for the debts of the company – beyond the value of their stock</a:t>
            </a:r>
          </a:p>
          <a:p>
            <a:endParaRPr lang="en-US" sz="1100" dirty="0"/>
          </a:p>
          <a:p>
            <a:pPr eaLnBrk="1" hangingPunct="1"/>
            <a:r>
              <a:rPr lang="en-US" sz="2600" dirty="0"/>
              <a:t>Profits are taxed </a:t>
            </a:r>
            <a:r>
              <a:rPr lang="en-US" sz="2600" i="1" dirty="0"/>
              <a:t>twice</a:t>
            </a:r>
            <a:r>
              <a:rPr lang="en-US" sz="2600" b="1" dirty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sz="2300" dirty="0"/>
              <a:t>Taxation is on the corporate tax schedule for the entity’s profits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Taxation of the share holder’s after-tax dividend distributions is on the individual tax schedule in U.S. </a:t>
            </a:r>
          </a:p>
          <a:p>
            <a:pPr lvl="1">
              <a:lnSpc>
                <a:spcPct val="120000"/>
              </a:lnSpc>
            </a:pPr>
            <a:endParaRPr lang="en-US" sz="1100" dirty="0"/>
          </a:p>
          <a:p>
            <a:r>
              <a:rPr lang="en-US" sz="2600" dirty="0"/>
              <a:t>Harder and more expensive to establish, </a:t>
            </a:r>
            <a:r>
              <a:rPr lang="en-US" sz="2600" i="1" dirty="0"/>
              <a:t>but …</a:t>
            </a:r>
          </a:p>
          <a:p>
            <a:pPr lvl="1"/>
            <a:r>
              <a:rPr lang="en-US" sz="2300" dirty="0"/>
              <a:t>Easier to raise money</a:t>
            </a:r>
          </a:p>
          <a:p>
            <a:pPr lvl="1"/>
            <a:r>
              <a:rPr lang="en-US" sz="2300" dirty="0"/>
              <a:t>Easier to transfer ownership (selling stock)</a:t>
            </a:r>
          </a:p>
          <a:p>
            <a:pPr lvl="1"/>
            <a:r>
              <a:rPr lang="en-US" sz="2300" dirty="0"/>
              <a:t>Easier to change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457200"/>
            <a:ext cx="27432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b="1" i="1" dirty="0">
                <a:solidFill>
                  <a:srgbClr val="C00000"/>
                </a:solidFill>
              </a:rPr>
              <a:t>Subchapter S Corporations </a:t>
            </a:r>
            <a:r>
              <a:rPr lang="en-US" sz="1400" i="1" dirty="0"/>
              <a:t>pass through the profits to their individual shareholder’s tax returns – they are taxed once.</a:t>
            </a:r>
          </a:p>
        </p:txBody>
      </p:sp>
    </p:spTree>
    <p:extLst>
      <p:ext uri="{BB962C8B-B14F-4D97-AF65-F5344CB8AC3E}">
        <p14:creationId xmlns:p14="http://schemas.microsoft.com/office/powerpoint/2010/main" val="1489733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Organizing:  Legal Forms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7543800" cy="50292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3500" b="1" i="1" dirty="0"/>
              <a:t>Cooperatives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800" b="1" i="1" dirty="0"/>
          </a:p>
          <a:p>
            <a:pPr eaLnBrk="1" hangingPunct="1"/>
            <a:r>
              <a:rPr lang="en-US" dirty="0"/>
              <a:t>Ownership is by users &amp; customers (Members)</a:t>
            </a:r>
            <a:endParaRPr lang="en-US" i="1" dirty="0"/>
          </a:p>
          <a:p>
            <a:pPr lvl="1"/>
            <a:r>
              <a:rPr lang="en-US" dirty="0"/>
              <a:t>Each member buys an initial share in the firm</a:t>
            </a:r>
          </a:p>
          <a:p>
            <a:pPr lvl="1"/>
            <a:r>
              <a:rPr lang="en-US" dirty="0"/>
              <a:t>Earnings of the firm are distributed in proportion to patronage</a:t>
            </a:r>
          </a:p>
          <a:p>
            <a:pPr eaLnBrk="1" hangingPunct="1"/>
            <a:endParaRPr lang="en-US" sz="900" dirty="0"/>
          </a:p>
          <a:p>
            <a:pPr>
              <a:lnSpc>
                <a:spcPct val="110000"/>
              </a:lnSpc>
            </a:pPr>
            <a:r>
              <a:rPr lang="en-US" dirty="0"/>
              <a:t>Share holders may cast one vote to elect a Board Member</a:t>
            </a:r>
          </a:p>
          <a:p>
            <a:pPr lvl="1"/>
            <a:r>
              <a:rPr lang="en-US" dirty="0"/>
              <a:t>Board Members run and manage the organization</a:t>
            </a:r>
          </a:p>
          <a:p>
            <a:endParaRPr lang="en-US" sz="900" dirty="0"/>
          </a:p>
          <a:p>
            <a:pPr eaLnBrk="1" hangingPunct="1"/>
            <a:r>
              <a:rPr lang="en-US" dirty="0"/>
              <a:t>Distributed earnings are usually tax free</a:t>
            </a:r>
          </a:p>
          <a:p>
            <a:pPr eaLnBrk="1" hangingPunct="1"/>
            <a:endParaRPr lang="en-US" dirty="0"/>
          </a:p>
          <a:p>
            <a:pPr eaLnBrk="1" hangingPunct="1">
              <a:lnSpc>
                <a:spcPct val="110000"/>
              </a:lnSpc>
            </a:pPr>
            <a:r>
              <a:rPr lang="en-US" dirty="0"/>
              <a:t>Liabilities of the cooperative are limited to the value of it’s assets</a:t>
            </a:r>
          </a:p>
        </p:txBody>
      </p:sp>
    </p:spTree>
    <p:extLst>
      <p:ext uri="{BB962C8B-B14F-4D97-AF65-F5344CB8AC3E}">
        <p14:creationId xmlns:p14="http://schemas.microsoft.com/office/powerpoint/2010/main" val="1285454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4020</TotalTime>
  <Words>1154</Words>
  <Application>Microsoft Office PowerPoint</Application>
  <PresentationFormat>On-screen Show (4:3)</PresentationFormat>
  <Paragraphs>243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Abadi MT Condensed Extra Bold</vt:lpstr>
      <vt:lpstr>Arial</vt:lpstr>
      <vt:lpstr>Calibri</vt:lpstr>
      <vt:lpstr>Verdana</vt:lpstr>
      <vt:lpstr>NewsPrint</vt:lpstr>
      <vt:lpstr>IENG 366</vt:lpstr>
      <vt:lpstr>ORGANIZing</vt:lpstr>
      <vt:lpstr>Organizing:  Legal Forms</vt:lpstr>
      <vt:lpstr>Organizing:  Legal Forms</vt:lpstr>
      <vt:lpstr>Organizing:  Legal Forms</vt:lpstr>
      <vt:lpstr>Organizing:  Legal Forms</vt:lpstr>
      <vt:lpstr>Organizing:  Legal Forms</vt:lpstr>
      <vt:lpstr>Organizing:  Legal Forms</vt:lpstr>
      <vt:lpstr>Organizing:  Legal Forms</vt:lpstr>
      <vt:lpstr>Organizing:  Design by Key Activities</vt:lpstr>
      <vt:lpstr>Organizing:  Patterns of Departmentation</vt:lpstr>
      <vt:lpstr>Organizing Patterns:  Basic &amp; Functional</vt:lpstr>
      <vt:lpstr>Organizing Patterns:  Product &amp; Geographic</vt:lpstr>
      <vt:lpstr>Organizing Patterns:  Mixed Departmentation</vt:lpstr>
      <vt:lpstr>Organizing:  Span of Control</vt:lpstr>
      <vt:lpstr>Organizing:  Span of Control</vt:lpstr>
      <vt:lpstr>Organizing:  Line and Staff Relationships</vt:lpstr>
      <vt:lpstr>Organizing:  Line and Staff Relationships</vt:lpstr>
      <vt:lpstr>Organizing:  Line and Staff Relationships</vt:lpstr>
      <vt:lpstr>Organizing Patterns:  Matrix Organizations</vt:lpstr>
      <vt:lpstr>Organizing:  Teams </vt:lpstr>
      <vt:lpstr>Organizing:  Teams </vt:lpstr>
      <vt:lpstr>Information Technology: Work Force Impact</vt:lpstr>
      <vt:lpstr>IENG 366  Engineering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07</dc:title>
  <dc:creator>Jensen, Dean H.</dc:creator>
  <cp:lastModifiedBy>Jensen, Dean H.</cp:lastModifiedBy>
  <cp:revision>143</cp:revision>
  <cp:lastPrinted>2017-02-09T14:45:41Z</cp:lastPrinted>
  <dcterms:created xsi:type="dcterms:W3CDTF">2017-01-11T23:00:27Z</dcterms:created>
  <dcterms:modified xsi:type="dcterms:W3CDTF">2020-02-18T14:49:47Z</dcterms:modified>
</cp:coreProperties>
</file>