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0" r:id="rId3"/>
    <p:sldId id="388" r:id="rId4"/>
    <p:sldId id="389" r:id="rId5"/>
    <p:sldId id="390" r:id="rId6"/>
    <p:sldId id="391" r:id="rId7"/>
    <p:sldId id="393" r:id="rId8"/>
    <p:sldId id="399" r:id="rId9"/>
    <p:sldId id="394" r:id="rId10"/>
    <p:sldId id="395" r:id="rId11"/>
    <p:sldId id="400" r:id="rId12"/>
    <p:sldId id="401" r:id="rId13"/>
    <p:sldId id="396" r:id="rId14"/>
    <p:sldId id="403" r:id="rId15"/>
    <p:sldId id="402" r:id="rId16"/>
    <p:sldId id="404" r:id="rId17"/>
    <p:sldId id="405" r:id="rId18"/>
    <p:sldId id="406" r:id="rId19"/>
    <p:sldId id="407" r:id="rId20"/>
    <p:sldId id="397" r:id="rId21"/>
    <p:sldId id="408" r:id="rId22"/>
    <p:sldId id="409" r:id="rId23"/>
    <p:sldId id="398" r:id="rId24"/>
    <p:sldId id="410" r:id="rId25"/>
    <p:sldId id="411" r:id="rId26"/>
    <p:sldId id="412" r:id="rId27"/>
    <p:sldId id="307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490"/>
    <a:srgbClr val="0482AA"/>
    <a:srgbClr val="B3A369"/>
    <a:srgbClr val="2D8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B19D-9269-4AA2-84F8-8281890233B1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C02F0-E883-4560-ADFF-862A015E1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5DC8C7-7B49-460F-A91F-F1C5B153DCFE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9E158-6F93-4096-843F-7F09C829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1pPr>
            <a:lvl2pPr marL="38648726" indent="-3818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10C5A3-6919-4FBA-9C28-C2F119606E54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1pPr>
            <a:lvl2pPr marL="38648726" indent="-3818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890CBB-FE18-4843-8A6E-DEB5C6198E8A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1pPr>
            <a:lvl2pPr marL="38648726" indent="-3818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FA2045-AC32-4B29-8636-FB342A506A40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1pPr>
            <a:lvl2pPr marL="38648726" indent="-3818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BDB21B-232E-4F25-AC24-C77D67C77D97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1pPr>
            <a:lvl2pPr marL="38648726" indent="-3818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5EFD1E-84D3-4BDD-97EA-266520BD2512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1pPr>
            <a:lvl2pPr marL="38648726" indent="-3818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CEFAE5-4A07-4398-B58B-D708A8617442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1pPr>
            <a:lvl2pPr marL="38648726" indent="-3818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2A1985-5403-47B4-890F-9B9922A37860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1pPr>
            <a:lvl2pPr marL="38648726" indent="-3818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9D8936-C26B-47A5-97AA-B061E9156004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1pPr>
            <a:lvl2pPr marL="38648726" indent="-3818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A1A7A-F9E6-47BB-AD8B-85590FCA6553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  <a:cs typeface="Arial" charset="0"/>
              </a:defRPr>
            </a:lvl1pPr>
            <a:lvl2pPr marL="38648726" indent="-3818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E7BEEE-5151-489B-9F2C-C152DB93C7A2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0C0D-C7F9-4E66-B221-359C3538BB8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360C0D-C7F9-4E66-B221-359C3538BB8C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9C14EF-AE7A-43DC-93F4-6C5208F9D7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IENG 366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Decision Making</a:t>
            </a:r>
          </a:p>
          <a:p>
            <a:r>
              <a:rPr lang="en-US" dirty="0" smtClean="0"/>
              <a:t>Reading:  pp. 134 – 139.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29200"/>
            <a:ext cx="7543800" cy="11049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Linear Programming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543800" cy="3886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b="1" dirty="0" smtClean="0"/>
              <a:t>Preliminaries</a:t>
            </a:r>
          </a:p>
          <a:p>
            <a:pPr marL="0" indent="0" eaLnBrk="1" hangingPunct="1">
              <a:buNone/>
            </a:pPr>
            <a:endParaRPr lang="en-US" sz="1200" dirty="0" smtClean="0"/>
          </a:p>
          <a:p>
            <a:pPr eaLnBrk="1" hangingPunct="1"/>
            <a:r>
              <a:rPr lang="en-US" dirty="0" smtClean="0"/>
              <a:t>State </a:t>
            </a:r>
            <a:r>
              <a:rPr lang="en-US" dirty="0"/>
              <a:t>the </a:t>
            </a:r>
            <a:r>
              <a:rPr lang="en-US" dirty="0" smtClean="0"/>
              <a:t>Problem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 smtClean="0"/>
              <a:t>Identify the Decision </a:t>
            </a:r>
            <a:r>
              <a:rPr lang="en-US" dirty="0"/>
              <a:t>Variables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 smtClean="0"/>
              <a:t>Formulate the Objective Function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 smtClean="0"/>
              <a:t>Formulate the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75438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Verdana" pitchFamily="-1" charset="0"/>
              </a:rPr>
              <a:t>Figure 5-1   </a:t>
            </a:r>
            <a:r>
              <a:rPr lang="en-US" sz="2000" dirty="0">
                <a:latin typeface="Verdana" pitchFamily="-1" charset="0"/>
              </a:rPr>
              <a:t>Linear program example: </a:t>
            </a:r>
            <a:r>
              <a:rPr lang="en-US" sz="2000" dirty="0" err="1" smtClean="0">
                <a:latin typeface="Verdana" pitchFamily="-1" charset="0"/>
              </a:rPr>
              <a:t>Iso</a:t>
            </a:r>
            <a:r>
              <a:rPr lang="en-US" sz="2000" dirty="0" smtClean="0">
                <a:latin typeface="Verdana" pitchFamily="-1" charset="0"/>
              </a:rPr>
              <a:t>-Profit Lines</a:t>
            </a:r>
            <a:r>
              <a:rPr lang="en-US" sz="2000" dirty="0">
                <a:latin typeface="Verdana" pitchFamily="-1" charset="0"/>
              </a:rPr>
              <a:t>.</a:t>
            </a:r>
          </a:p>
        </p:txBody>
      </p:sp>
      <p:pic>
        <p:nvPicPr>
          <p:cNvPr id="4099" name="Picture 1" descr="FG_05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111746" cy="518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5438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Verdana" pitchFamily="-1" charset="0"/>
              </a:rPr>
              <a:t>Figure 5-2   </a:t>
            </a:r>
            <a:r>
              <a:rPr lang="en-US" sz="2000" dirty="0">
                <a:latin typeface="Verdana" pitchFamily="-1" charset="0"/>
              </a:rPr>
              <a:t>Linear program example: </a:t>
            </a:r>
            <a:r>
              <a:rPr lang="en-US" sz="2000" dirty="0" smtClean="0">
                <a:latin typeface="Verdana" pitchFamily="-1" charset="0"/>
              </a:rPr>
              <a:t/>
            </a:r>
            <a:br>
              <a:rPr lang="en-US" sz="2000" dirty="0" smtClean="0">
                <a:latin typeface="Verdana" pitchFamily="-1" charset="0"/>
              </a:rPr>
            </a:br>
            <a:r>
              <a:rPr lang="en-US" sz="2000" dirty="0" smtClean="0">
                <a:latin typeface="Verdana" pitchFamily="-1" charset="0"/>
              </a:rPr>
              <a:t>Constraints </a:t>
            </a:r>
            <a:r>
              <a:rPr lang="en-US" sz="2000" dirty="0">
                <a:latin typeface="Verdana" pitchFamily="-1" charset="0"/>
              </a:rPr>
              <a:t>and </a:t>
            </a:r>
            <a:r>
              <a:rPr lang="en-US" sz="2000" dirty="0" smtClean="0">
                <a:latin typeface="Verdana" pitchFamily="-1" charset="0"/>
              </a:rPr>
              <a:t>Solution</a:t>
            </a:r>
            <a:r>
              <a:rPr lang="en-US" sz="2000" dirty="0">
                <a:latin typeface="Verdana" pitchFamily="-1" charset="0"/>
              </a:rPr>
              <a:t>.</a:t>
            </a:r>
          </a:p>
        </p:txBody>
      </p:sp>
      <p:pic>
        <p:nvPicPr>
          <p:cNvPr id="5123" name="Picture 1" descr="FG_05_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880974" cy="499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057400" y="2438400"/>
            <a:ext cx="0" cy="2209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57400" y="2438400"/>
            <a:ext cx="10668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53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 = $10x + $14y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$560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$0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$620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5105400"/>
            <a:ext cx="1219200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smtClean="0"/>
              <a:t>P = $400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9906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(Machining Time)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26670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(Assembly Time)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20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0"/>
            <a:ext cx="7543800" cy="8382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200" dirty="0"/>
              <a:t>Decision Making Under Risk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543800" cy="3886200"/>
          </a:xfrm>
        </p:spPr>
        <p:txBody>
          <a:bodyPr lIns="90488" tIns="44450" rIns="90488" bIns="44450"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Expected Value</a:t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150000"/>
              </a:lnSpc>
            </a:pPr>
            <a:r>
              <a:rPr lang="en-US" dirty="0"/>
              <a:t>Decision Trees</a:t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150000"/>
              </a:lnSpc>
            </a:pPr>
            <a:r>
              <a:rPr lang="en-US" dirty="0"/>
              <a:t>Queuing</a:t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150000"/>
              </a:lnSpc>
            </a:pPr>
            <a:r>
              <a:rPr lang="en-US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3467332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14600" y="2857500"/>
            <a:ext cx="4114800" cy="685800"/>
          </a:xfrm>
        </p:spPr>
        <p:txBody>
          <a:bodyPr/>
          <a:lstStyle/>
          <a:p>
            <a:pPr algn="ctr" eaLnBrk="1" hangingPunct="1"/>
            <a:r>
              <a:rPr lang="en-US" altLang="en-US" sz="1000" b="1" smtClean="0">
                <a:latin typeface="Verdana" pitchFamily="-1" charset="0"/>
                <a:cs typeface="Verdana" pitchFamily="-1" charset="0"/>
              </a:rPr>
              <a:t>Table 5-3   </a:t>
            </a:r>
            <a:r>
              <a:rPr lang="en-US" altLang="en-US" sz="1000" smtClean="0">
                <a:latin typeface="Verdana" pitchFamily="-1" charset="0"/>
                <a:cs typeface="Verdana" pitchFamily="-1" charset="0"/>
              </a:rPr>
              <a:t>Well Drilling Example—Decision Making Under Risk</a:t>
            </a:r>
          </a:p>
        </p:txBody>
      </p:sp>
      <p:pic>
        <p:nvPicPr>
          <p:cNvPr id="7171" name="Picture 1" descr="tab05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3863"/>
            <a:ext cx="8686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5334000"/>
            <a:ext cx="7543800" cy="838200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Decision Making Under Risk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42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75438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Verdana" pitchFamily="-1" charset="0"/>
              </a:rPr>
              <a:t>Table 5-2   </a:t>
            </a:r>
            <a:r>
              <a:rPr lang="en-US" sz="2000" dirty="0">
                <a:latin typeface="Verdana" pitchFamily="-1" charset="0"/>
              </a:rPr>
              <a:t>Decision Making Under Risk</a:t>
            </a:r>
          </a:p>
        </p:txBody>
      </p:sp>
      <p:pic>
        <p:nvPicPr>
          <p:cNvPr id="6147" name="Picture 1" descr="tab05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705600" cy="32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609600"/>
            <a:ext cx="6705600" cy="1066800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Buying Fire Insurance:  Payoff Table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97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5438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Verdana" pitchFamily="-1" charset="0"/>
              </a:rPr>
              <a:t>Figure 5-3   </a:t>
            </a:r>
            <a:r>
              <a:rPr lang="en-US" sz="2000" dirty="0">
                <a:latin typeface="Verdana" pitchFamily="-1" charset="0"/>
              </a:rPr>
              <a:t>Example of a decision tree.</a:t>
            </a:r>
          </a:p>
        </p:txBody>
      </p:sp>
      <p:pic>
        <p:nvPicPr>
          <p:cNvPr id="8195" name="Picture 1" descr="FG_05_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229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609600"/>
            <a:ext cx="6705600" cy="1066800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Buying Fire Insurance:  </a:t>
            </a:r>
          </a:p>
          <a:p>
            <a:r>
              <a:rPr lang="en-US" sz="3200" dirty="0" smtClean="0"/>
              <a:t>Decision Tree and Expected Value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74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75438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Verdana" pitchFamily="-1" charset="0"/>
              </a:rPr>
              <a:t>Table 5-4   </a:t>
            </a:r>
            <a:r>
              <a:rPr lang="en-US" sz="2000" dirty="0">
                <a:latin typeface="Verdana" pitchFamily="-1" charset="0"/>
              </a:rPr>
              <a:t>Typical Waiting-Line Situations</a:t>
            </a:r>
          </a:p>
        </p:txBody>
      </p:sp>
      <p:pic>
        <p:nvPicPr>
          <p:cNvPr id="9219" name="Picture 1" descr="tab05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7830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609600"/>
            <a:ext cx="7391400" cy="533400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Queueing Theory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83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75438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Verdana" pitchFamily="-1" charset="0"/>
              </a:rPr>
              <a:t>Table 5-5   </a:t>
            </a:r>
            <a:r>
              <a:rPr lang="en-US" sz="2000" dirty="0">
                <a:latin typeface="Verdana" pitchFamily="-1" charset="0"/>
              </a:rPr>
              <a:t>Data for Risk as Variance Example</a:t>
            </a:r>
          </a:p>
        </p:txBody>
      </p:sp>
      <p:pic>
        <p:nvPicPr>
          <p:cNvPr id="10243" name="Picture 1" descr="tab05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09600"/>
            <a:ext cx="7620000" cy="609600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Continuous Risk Model</a:t>
            </a:r>
            <a:r>
              <a:rPr lang="en-US" sz="3200" dirty="0" smtClean="0"/>
              <a:t>:  </a:t>
            </a:r>
            <a:r>
              <a:rPr lang="en-US" sz="2400" dirty="0" smtClean="0"/>
              <a:t>Risk as a Variance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01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5438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Verdana" pitchFamily="-1" charset="0"/>
              </a:rPr>
              <a:t>Figure 5-4   </a:t>
            </a:r>
            <a:r>
              <a:rPr lang="en-US" sz="2000" dirty="0">
                <a:latin typeface="Verdana" pitchFamily="-1" charset="0"/>
              </a:rPr>
              <a:t>Projects with the same expected value but different variances.</a:t>
            </a:r>
          </a:p>
        </p:txBody>
      </p:sp>
      <p:pic>
        <p:nvPicPr>
          <p:cNvPr id="11267" name="Picture 1" descr="FG_05_0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7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76600"/>
            <a:ext cx="7848600" cy="1676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DECISION </a:t>
            </a:r>
            <a:r>
              <a:rPr lang="en-US" sz="4400" dirty="0" err="1" smtClean="0"/>
              <a:t>MAKing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029200"/>
            <a:ext cx="7543800" cy="1143000"/>
          </a:xfrm>
        </p:spPr>
        <p:txBody>
          <a:bodyPr>
            <a:noAutofit/>
          </a:bodyPr>
          <a:lstStyle/>
          <a:p>
            <a:r>
              <a:rPr lang="en-US" sz="2400" dirty="0"/>
              <a:t>Managerial decision making is the process of making a conscious choice between two or more rational alternatives</a:t>
            </a:r>
          </a:p>
        </p:txBody>
      </p:sp>
    </p:spTree>
    <p:extLst>
      <p:ext uri="{BB962C8B-B14F-4D97-AF65-F5344CB8AC3E}">
        <p14:creationId xmlns:p14="http://schemas.microsoft.com/office/powerpoint/2010/main" val="27060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29200"/>
            <a:ext cx="7543800" cy="11430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Decision Making </a:t>
            </a:r>
            <a:r>
              <a:rPr lang="en-US" sz="3200" dirty="0" smtClean="0"/>
              <a:t>Under Uncertainty</a:t>
            </a:r>
            <a:endParaRPr lang="en-US" sz="3200" b="0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7543800" cy="4953000"/>
          </a:xfrm>
        </p:spPr>
        <p:txBody>
          <a:bodyPr lIns="90488" tIns="44450" rIns="90488" bIns="44450">
            <a:normAutofit fontScale="6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Maxi-Max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Maximize the maximum outcome (best case)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Maxi-Min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Maximize the minimum outcome (least bad)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150000"/>
              </a:lnSpc>
            </a:pPr>
            <a:r>
              <a:rPr lang="en-US" dirty="0" err="1" smtClean="0"/>
              <a:t>Hurwicz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Choose a position in-between optimism and </a:t>
            </a:r>
            <a:r>
              <a:rPr lang="en-US" dirty="0" smtClean="0"/>
              <a:t>pessimism </a:t>
            </a:r>
          </a:p>
          <a:p>
            <a:pPr lvl="1">
              <a:lnSpc>
                <a:spcPct val="150000"/>
              </a:lnSpc>
            </a:pP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dirty="0"/>
              <a:t>= % </a:t>
            </a:r>
            <a:r>
              <a:rPr lang="en-US" dirty="0" smtClean="0"/>
              <a:t>optimistic outcome happens, 1 - </a:t>
            </a:r>
            <a:r>
              <a:rPr lang="el-GR" dirty="0"/>
              <a:t>α</a:t>
            </a:r>
            <a:r>
              <a:rPr lang="en-US" dirty="0"/>
              <a:t> = % </a:t>
            </a:r>
            <a:r>
              <a:rPr lang="en-US" dirty="0" smtClean="0"/>
              <a:t>pessimistic </a:t>
            </a:r>
            <a:r>
              <a:rPr lang="en-US" dirty="0"/>
              <a:t>outcome happens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Equally </a:t>
            </a:r>
            <a:r>
              <a:rPr lang="en-US" dirty="0" smtClean="0"/>
              <a:t>Likely </a:t>
            </a:r>
          </a:p>
          <a:p>
            <a:pPr lvl="1">
              <a:lnSpc>
                <a:spcPct val="150000"/>
              </a:lnSpc>
            </a:pP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50% for two outcomes (etc. )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Mini-Max Regret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Minimize the maximum regret (regret = payoff left unclaimed)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47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75438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Verdana" pitchFamily="-1" charset="0"/>
              </a:rPr>
              <a:t>Table 5-6   </a:t>
            </a:r>
            <a:r>
              <a:rPr lang="en-US" sz="2000" dirty="0">
                <a:latin typeface="Verdana" pitchFamily="-1" charset="0"/>
              </a:rPr>
              <a:t>Decision Making Under Uncertainty Example</a:t>
            </a:r>
          </a:p>
        </p:txBody>
      </p:sp>
      <p:pic>
        <p:nvPicPr>
          <p:cNvPr id="12291" name="Picture 1" descr="tab05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95488"/>
            <a:ext cx="86868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1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0" y="5486400"/>
            <a:ext cx="75438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b="1" dirty="0" smtClean="0">
                <a:latin typeface="Verdana" pitchFamily="-1" charset="0"/>
                <a:cs typeface="Verdana" pitchFamily="-1" charset="0"/>
              </a:rPr>
              <a:t>Table 5-7   </a:t>
            </a:r>
            <a:r>
              <a:rPr lang="en-US" altLang="en-US" sz="2000" dirty="0" smtClean="0">
                <a:latin typeface="Verdana" pitchFamily="-1" charset="0"/>
                <a:cs typeface="Verdana" pitchFamily="-1" charset="0"/>
              </a:rPr>
              <a:t>Well Drilling Example</a:t>
            </a:r>
            <a:r>
              <a:rPr lang="en-US" altLang="en-US" sz="2000" dirty="0" smtClean="0">
                <a:latin typeface="Verdana" pitchFamily="-1" charset="0"/>
                <a:cs typeface="Verdana" pitchFamily="-1" charset="0"/>
              </a:rPr>
              <a:t>—</a:t>
            </a:r>
            <a:br>
              <a:rPr lang="en-US" altLang="en-US" sz="2000" dirty="0" smtClean="0">
                <a:latin typeface="Verdana" pitchFamily="-1" charset="0"/>
                <a:cs typeface="Verdana" pitchFamily="-1" charset="0"/>
              </a:rPr>
            </a:br>
            <a:r>
              <a:rPr lang="en-US" altLang="en-US" sz="2000" dirty="0" smtClean="0">
                <a:latin typeface="Verdana" pitchFamily="-1" charset="0"/>
                <a:cs typeface="Verdana" pitchFamily="-1" charset="0"/>
              </a:rPr>
              <a:t>Decision </a:t>
            </a:r>
            <a:r>
              <a:rPr lang="en-US" altLang="en-US" sz="2000" dirty="0" smtClean="0">
                <a:latin typeface="Verdana" pitchFamily="-1" charset="0"/>
                <a:cs typeface="Verdana" pitchFamily="-1" charset="0"/>
              </a:rPr>
              <a:t>Making Under </a:t>
            </a:r>
            <a:r>
              <a:rPr lang="en-US" altLang="en-US" sz="2000" dirty="0" smtClean="0">
                <a:latin typeface="Verdana" pitchFamily="-1" charset="0"/>
                <a:cs typeface="Verdana" pitchFamily="-1" charset="0"/>
              </a:rPr>
              <a:t>Uncertainty—       Regret </a:t>
            </a:r>
            <a:r>
              <a:rPr lang="en-US" altLang="en-US" sz="2000" dirty="0" smtClean="0">
                <a:latin typeface="Verdana" pitchFamily="-1" charset="0"/>
                <a:cs typeface="Verdana" pitchFamily="-1" charset="0"/>
              </a:rPr>
              <a:t>Analysis</a:t>
            </a:r>
          </a:p>
        </p:txBody>
      </p:sp>
      <p:pic>
        <p:nvPicPr>
          <p:cNvPr id="13315" name="Picture 1" descr="tab05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686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4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762000" y="5410200"/>
            <a:ext cx="7543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Other Techniques		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543800" cy="3886200"/>
          </a:xfrm>
        </p:spPr>
        <p:txBody>
          <a:bodyPr/>
          <a:lstStyle/>
          <a:p>
            <a:pPr eaLnBrk="1" hangingPunct="1"/>
            <a:r>
              <a:rPr lang="en-US" dirty="0" smtClean="0"/>
              <a:t>Six Thinking Hats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Rock, Paper, Scissors (Lizard, Spock)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Coin flipping, drawing straws, throwing dice</a:t>
            </a:r>
          </a:p>
        </p:txBody>
      </p:sp>
    </p:spTree>
    <p:extLst>
      <p:ext uri="{BB962C8B-B14F-4D97-AF65-F5344CB8AC3E}">
        <p14:creationId xmlns:p14="http://schemas.microsoft.com/office/powerpoint/2010/main" val="222002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75438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Verdana" pitchFamily="-1" charset="0"/>
              </a:rPr>
              <a:t>Table 5-8   </a:t>
            </a:r>
            <a:r>
              <a:rPr lang="en-US" sz="2000" dirty="0">
                <a:latin typeface="Verdana" pitchFamily="-1" charset="0"/>
              </a:rPr>
              <a:t>Effect of Management Level on Decisions</a:t>
            </a:r>
          </a:p>
        </p:txBody>
      </p:sp>
      <p:pic>
        <p:nvPicPr>
          <p:cNvPr id="14339" name="Picture 1" descr="tab05_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5438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>
                <a:latin typeface="Verdana" pitchFamily="-1" charset="0"/>
              </a:rPr>
              <a:t> </a:t>
            </a:r>
            <a:r>
              <a:rPr lang="en-US" sz="1800" dirty="0" smtClean="0">
                <a:latin typeface="Verdana" pitchFamily="-1" charset="0"/>
              </a:rPr>
              <a:t>The </a:t>
            </a:r>
            <a:r>
              <a:rPr lang="en-US" sz="1800" dirty="0">
                <a:latin typeface="Verdana" pitchFamily="-1" charset="0"/>
              </a:rPr>
              <a:t>applicable payoff table of profits (</a:t>
            </a:r>
            <a:r>
              <a:rPr lang="en-US" sz="1800" b="1" dirty="0">
                <a:latin typeface="Verdana" pitchFamily="-1" charset="0"/>
              </a:rPr>
              <a:t>+</a:t>
            </a:r>
            <a:r>
              <a:rPr lang="en-US" sz="1800" dirty="0">
                <a:latin typeface="Verdana" pitchFamily="-1" charset="0"/>
              </a:rPr>
              <a:t> ) and losses (</a:t>
            </a:r>
            <a:r>
              <a:rPr lang="en-US" sz="1800" b="1" dirty="0">
                <a:latin typeface="Verdana" pitchFamily="-1" charset="0"/>
              </a:rPr>
              <a:t>-</a:t>
            </a:r>
            <a:r>
              <a:rPr lang="en-US" sz="1800" dirty="0">
                <a:latin typeface="Verdana" pitchFamily="-1" charset="0"/>
              </a:rPr>
              <a:t> ) is:</a:t>
            </a:r>
          </a:p>
        </p:txBody>
      </p:sp>
      <p:pic>
        <p:nvPicPr>
          <p:cNvPr id="15363" name="Picture 2" descr="unfig05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7013"/>
            <a:ext cx="8229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54102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How Would YOU Decide?		</a:t>
            </a:r>
            <a:endParaRPr lang="en-US" sz="32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5334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Investing in a New Facility Decision		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582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543800" cy="1143000"/>
          </a:xfrm>
        </p:spPr>
        <p:txBody>
          <a:bodyPr>
            <a:normAutofit/>
          </a:bodyPr>
          <a:lstStyle/>
          <a:p>
            <a:r>
              <a:rPr lang="en-US" altLang="en-US" sz="2000" dirty="0" smtClean="0">
                <a:latin typeface="Verdana" pitchFamily="-1" charset="0"/>
                <a:cs typeface="Verdana" pitchFamily="-1" charset="0"/>
              </a:rPr>
              <a:t>If your alternatives and their outcomes (in thousands of dollars) are as shown in the following table, what should be your decision?</a:t>
            </a:r>
            <a:endParaRPr lang="en-US" altLang="en-US" sz="2000" b="1" dirty="0" smtClean="0">
              <a:latin typeface="Verdana" pitchFamily="-1" charset="0"/>
              <a:cs typeface="Verdana" pitchFamily="-1" charset="0"/>
            </a:endParaRPr>
          </a:p>
        </p:txBody>
      </p:sp>
      <p:pic>
        <p:nvPicPr>
          <p:cNvPr id="16387" name="Picture 2" descr="unfig05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2296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54102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How Would YOU Decide?		</a:t>
            </a:r>
            <a:endParaRPr lang="en-U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5334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Investing in New Tooling Decision		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456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IENG 366 </a:t>
            </a:r>
            <a:br>
              <a:rPr lang="en-US" sz="4000" dirty="0" smtClean="0"/>
            </a:br>
            <a:r>
              <a:rPr lang="en-US" sz="4000" dirty="0" smtClean="0"/>
              <a:t>Engineering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4500" b="1" dirty="0" smtClean="0"/>
              <a:t>Questions &amp; Issues?</a:t>
            </a:r>
            <a:endParaRPr lang="en-US" alt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876800"/>
            <a:ext cx="7772400" cy="13335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600" dirty="0"/>
              <a:t>Management </a:t>
            </a:r>
            <a:r>
              <a:rPr lang="en-US" sz="3600" dirty="0" smtClean="0"/>
              <a:t>Science Characteristics</a:t>
            </a:r>
            <a:endParaRPr lang="en-US" sz="3600" dirty="0"/>
          </a:p>
        </p:txBody>
      </p:sp>
      <p:sp>
        <p:nvSpPr>
          <p:cNvPr id="2048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543800" cy="4038600"/>
          </a:xfrm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Systems </a:t>
            </a:r>
            <a:r>
              <a:rPr lang="en-US" dirty="0" smtClean="0"/>
              <a:t>View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Include all of the significant, interrelated variables of the problem</a:t>
            </a:r>
          </a:p>
          <a:p>
            <a:pPr lvl="1"/>
            <a:endParaRPr lang="en-US" sz="1800" dirty="0"/>
          </a:p>
          <a:p>
            <a:pPr>
              <a:lnSpc>
                <a:spcPct val="150000"/>
              </a:lnSpc>
            </a:pPr>
            <a:r>
              <a:rPr lang="en-US" dirty="0"/>
              <a:t>Team </a:t>
            </a:r>
            <a:r>
              <a:rPr lang="en-US" dirty="0" smtClean="0"/>
              <a:t>Approach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/>
              <a:t>Personnel with heterogeneous backgrounds / training work together</a:t>
            </a:r>
          </a:p>
          <a:p>
            <a:pPr lvl="2">
              <a:lnSpc>
                <a:spcPct val="150000"/>
              </a:lnSpc>
            </a:pPr>
            <a:endParaRPr lang="en-US" sz="1600" dirty="0"/>
          </a:p>
          <a:p>
            <a:pPr eaLnBrk="1" hangingPunct="1"/>
            <a:r>
              <a:rPr lang="en-US" dirty="0" smtClean="0"/>
              <a:t>Emphasis is on the use of:</a:t>
            </a:r>
          </a:p>
          <a:p>
            <a:pPr lvl="1"/>
            <a:r>
              <a:rPr lang="en-US" sz="1800" dirty="0" smtClean="0"/>
              <a:t>formal </a:t>
            </a:r>
            <a:r>
              <a:rPr lang="en-US" sz="1800" dirty="0"/>
              <a:t>mathematical models </a:t>
            </a:r>
            <a:endParaRPr lang="en-US" sz="1800" dirty="0" smtClean="0"/>
          </a:p>
          <a:p>
            <a:pPr lvl="1"/>
            <a:r>
              <a:rPr lang="en-US" sz="1800" dirty="0" smtClean="0"/>
              <a:t>statistical methods</a:t>
            </a:r>
          </a:p>
          <a:p>
            <a:pPr lvl="1"/>
            <a:r>
              <a:rPr lang="en-US" sz="1800" dirty="0" smtClean="0"/>
              <a:t>quantitative techniques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7130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543800" cy="990600"/>
          </a:xfrm>
        </p:spPr>
        <p:txBody>
          <a:bodyPr lIns="90488" tIns="44450" rIns="90488" bIns="44450" anchor="b">
            <a:noAutofit/>
          </a:bodyPr>
          <a:lstStyle/>
          <a:p>
            <a:pPr eaLnBrk="1" hangingPunct="1"/>
            <a:r>
              <a:rPr lang="en-US" sz="3600" dirty="0"/>
              <a:t>Management Science Process</a:t>
            </a:r>
            <a:endParaRPr lang="en-US" sz="2000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543800" cy="4648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Formulate the Problem</a:t>
            </a:r>
          </a:p>
          <a:p>
            <a:pPr lvl="1" eaLnBrk="1" hangingPunct="1">
              <a:lnSpc>
                <a:spcPct val="150000"/>
              </a:lnSpc>
            </a:pPr>
            <a:endParaRPr lang="en-US" sz="2400" dirty="0" smtClean="0"/>
          </a:p>
          <a:p>
            <a:pPr eaLnBrk="1" hangingPunct="1">
              <a:lnSpc>
                <a:spcPct val="150000"/>
              </a:lnSpc>
            </a:pPr>
            <a:endParaRPr lang="en-US" dirty="0" smtClean="0"/>
          </a:p>
          <a:p>
            <a:pPr eaLnBrk="1" hangingPunct="1">
              <a:lnSpc>
                <a:spcPct val="150000"/>
              </a:lnSpc>
            </a:pPr>
            <a:endParaRPr lang="en-US" dirty="0"/>
          </a:p>
          <a:p>
            <a:pPr eaLnBrk="1" hangingPunct="1">
              <a:lnSpc>
                <a:spcPct val="150000"/>
              </a:lnSpc>
            </a:pPr>
            <a:endParaRPr lang="en-US" dirty="0"/>
          </a:p>
          <a:p>
            <a:pPr eaLnBrk="1" hangingPunct="1"/>
            <a:r>
              <a:rPr lang="en-US" dirty="0" smtClean="0"/>
              <a:t>Apply </a:t>
            </a:r>
            <a:r>
              <a:rPr lang="en-US" dirty="0"/>
              <a:t>the Model’s Solution 	</a:t>
            </a:r>
            <a:r>
              <a:rPr lang="en-US" dirty="0" smtClean="0"/>
              <a:t>			to </a:t>
            </a:r>
            <a:r>
              <a:rPr lang="en-US" dirty="0"/>
              <a:t>the Real System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95800" y="1447800"/>
            <a:ext cx="4495800" cy="3886200"/>
          </a:xfrm>
          <a:prstGeom prst="rect">
            <a:avLst/>
          </a:prstGeom>
        </p:spPr>
        <p:txBody>
          <a:bodyPr vert="horz" lIns="90488" tIns="44450" rIns="90488" bIns="4445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Construct a Mathematical Model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Test the Model</a:t>
            </a:r>
          </a:p>
          <a:p>
            <a:pPr lvl="1"/>
            <a:r>
              <a:rPr lang="en-US" sz="2400" dirty="0" smtClean="0"/>
              <a:t>Derive a Solution from the Model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685800"/>
            <a:ext cx="8534400" cy="762000"/>
          </a:xfrm>
          <a:prstGeom prst="rect">
            <a:avLst/>
          </a:prstGeom>
        </p:spPr>
        <p:txBody>
          <a:bodyPr vert="horz" lIns="90488" tIns="44450" rIns="90488" bIns="4445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lvl="1" indent="0">
              <a:buNone/>
            </a:pPr>
            <a:r>
              <a:rPr lang="en-US" sz="2400" b="1" i="1" u="sng" dirty="0" smtClean="0"/>
              <a:t>	    Real World			Model World    	 </a:t>
            </a:r>
          </a:p>
        </p:txBody>
      </p:sp>
    </p:spTree>
    <p:extLst>
      <p:ext uri="{BB962C8B-B14F-4D97-AF65-F5344CB8AC3E}">
        <p14:creationId xmlns:p14="http://schemas.microsoft.com/office/powerpoint/2010/main" val="3405377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Planning </a:t>
            </a:r>
            <a:r>
              <a:rPr lang="en-US" sz="3600" dirty="0" smtClean="0"/>
              <a:t>Process: Scientific </a:t>
            </a:r>
            <a:r>
              <a:rPr lang="en-US" sz="3600" dirty="0"/>
              <a:t>Method</a:t>
            </a:r>
            <a:endParaRPr lang="en-US" sz="3600" b="0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543800" cy="38862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/>
              <a:t>Define the problem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/>
              <a:t>Collect data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/>
              <a:t>Develop hypotheses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/>
              <a:t>Test hypotheses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/>
              <a:t>Analyze results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/>
              <a:t>Draw conclusion</a:t>
            </a:r>
          </a:p>
        </p:txBody>
      </p:sp>
    </p:spTree>
    <p:extLst>
      <p:ext uri="{BB962C8B-B14F-4D97-AF65-F5344CB8AC3E}">
        <p14:creationId xmlns:p14="http://schemas.microsoft.com/office/powerpoint/2010/main" val="19946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257800"/>
            <a:ext cx="7543800" cy="9064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Engineering Problem Solving Approach</a:t>
            </a:r>
            <a:endParaRPr lang="en-US" sz="3200" b="0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27950" cy="36576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/>
              <a:t>Define the problem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/>
              <a:t>Collect and analyze the data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/>
              <a:t>Search for alternatives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/>
              <a:t>Evaluate alternatives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/>
              <a:t>Select solution and evaluate the impact</a:t>
            </a:r>
          </a:p>
        </p:txBody>
      </p:sp>
    </p:spTree>
    <p:extLst>
      <p:ext uri="{BB962C8B-B14F-4D97-AF65-F5344CB8AC3E}">
        <p14:creationId xmlns:p14="http://schemas.microsoft.com/office/powerpoint/2010/main" val="38051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0"/>
            <a:ext cx="7772400" cy="8763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600" dirty="0"/>
              <a:t>Categories of Decision Making Tools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7724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600" b="1" i="1" dirty="0"/>
              <a:t>Certainty</a:t>
            </a:r>
            <a:br>
              <a:rPr lang="en-US" sz="3600" b="1" i="1" dirty="0"/>
            </a:br>
            <a:endParaRPr lang="en-US" sz="3600" b="1" i="1" dirty="0"/>
          </a:p>
          <a:p>
            <a:pPr eaLnBrk="1" hangingPunct="1"/>
            <a:r>
              <a:rPr lang="en-US" sz="3600" b="1" i="1" dirty="0"/>
              <a:t>Risk</a:t>
            </a:r>
            <a:br>
              <a:rPr lang="en-US" sz="3600" b="1" i="1" dirty="0"/>
            </a:br>
            <a:endParaRPr lang="en-US" sz="3600" b="1" i="1" dirty="0"/>
          </a:p>
          <a:p>
            <a:pPr eaLnBrk="1" hangingPunct="1"/>
            <a:r>
              <a:rPr lang="en-US" sz="3600" b="1" i="1" dirty="0"/>
              <a:t>Uncertainty</a:t>
            </a:r>
          </a:p>
        </p:txBody>
      </p:sp>
    </p:spTree>
    <p:extLst>
      <p:ext uri="{BB962C8B-B14F-4D97-AF65-F5344CB8AC3E}">
        <p14:creationId xmlns:p14="http://schemas.microsoft.com/office/powerpoint/2010/main" val="101956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14600" y="2857500"/>
            <a:ext cx="41148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>
                <a:latin typeface="Verdana" pitchFamily="-1" charset="0"/>
              </a:rPr>
              <a:t>Table 5-1   </a:t>
            </a:r>
            <a:r>
              <a:rPr lang="en-US">
                <a:latin typeface="Verdana" pitchFamily="-1" charset="0"/>
              </a:rPr>
              <a:t>Payoff Table</a:t>
            </a:r>
          </a:p>
        </p:txBody>
      </p:sp>
      <p:pic>
        <p:nvPicPr>
          <p:cNvPr id="3075" name="Picture 1" descr="tab05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553200" cy="419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334000"/>
            <a:ext cx="7772400" cy="876300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Decision Making Under Certainty</a:t>
            </a:r>
            <a:endParaRPr lang="en-US" sz="3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4876800"/>
            <a:ext cx="7772400" cy="647700"/>
          </a:xfrm>
          <a:prstGeom prst="rect">
            <a:avLst/>
          </a:prstGeom>
        </p:spPr>
        <p:txBody>
          <a:bodyPr vert="horz" lIns="90488" tIns="44450" rIns="90488" bIns="4445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i="1" dirty="0" smtClean="0"/>
              <a:t>If the probability of any one outcome state is 1.0 (certainty), then just pick the alternative with the best payoff.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2903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257800"/>
            <a:ext cx="7543800" cy="914400"/>
          </a:xfrm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sz="3600" dirty="0"/>
              <a:t>Decision Making </a:t>
            </a:r>
            <a:r>
              <a:rPr lang="en-US" sz="3600" dirty="0" smtClean="0"/>
              <a:t>Under Certainty</a:t>
            </a:r>
            <a:endParaRPr lang="en-US" sz="3600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543800" cy="3886200"/>
          </a:xfrm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b="1" i="1" dirty="0"/>
              <a:t>Linear </a:t>
            </a:r>
            <a:r>
              <a:rPr lang="en-US" sz="3200" b="1" i="1" dirty="0" smtClean="0"/>
              <a:t>Programming</a:t>
            </a:r>
          </a:p>
          <a:p>
            <a:pPr eaLnBrk="1" hangingPunct="1">
              <a:lnSpc>
                <a:spcPct val="90000"/>
              </a:lnSpc>
            </a:pPr>
            <a:endParaRPr lang="en-US" b="1" i="1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One </a:t>
            </a:r>
            <a:r>
              <a:rPr lang="en-US" dirty="0"/>
              <a:t>of best known tools of Management Science</a:t>
            </a:r>
            <a:br>
              <a:rPr lang="en-US" dirty="0"/>
            </a:b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Used to determine optimal allocation of an organization’s limited resources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5534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3696</TotalTime>
  <Words>452</Words>
  <Application>Microsoft Office PowerPoint</Application>
  <PresentationFormat>On-screen Show (4:3)</PresentationFormat>
  <Paragraphs>125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NewsPrint</vt:lpstr>
      <vt:lpstr>IENG 366</vt:lpstr>
      <vt:lpstr>DECISION MAKing</vt:lpstr>
      <vt:lpstr>Management Science Characteristics</vt:lpstr>
      <vt:lpstr>Management Science Process</vt:lpstr>
      <vt:lpstr>Planning Process: Scientific Method</vt:lpstr>
      <vt:lpstr>Engineering Problem Solving Approach</vt:lpstr>
      <vt:lpstr>Categories of Decision Making Tools</vt:lpstr>
      <vt:lpstr>Table 5-1   Payoff Table</vt:lpstr>
      <vt:lpstr>Decision Making Under Certainty</vt:lpstr>
      <vt:lpstr>Linear Programming</vt:lpstr>
      <vt:lpstr>Figure 5-1   Linear program example: Iso-Profit Lines.</vt:lpstr>
      <vt:lpstr>Figure 5-2   Linear program example:  Constraints and Solution.</vt:lpstr>
      <vt:lpstr>Decision Making Under Risk</vt:lpstr>
      <vt:lpstr>Table 5-3   Well Drilling Example—Decision Making Under Risk</vt:lpstr>
      <vt:lpstr>Table 5-2   Decision Making Under Risk</vt:lpstr>
      <vt:lpstr>Figure 5-3   Example of a decision tree.</vt:lpstr>
      <vt:lpstr>Table 5-4   Typical Waiting-Line Situations</vt:lpstr>
      <vt:lpstr>Table 5-5   Data for Risk as Variance Example</vt:lpstr>
      <vt:lpstr>Figure 5-4   Projects with the same expected value but different variances.</vt:lpstr>
      <vt:lpstr> Decision Making Under Uncertainty</vt:lpstr>
      <vt:lpstr>Table 5-6   Decision Making Under Uncertainty Example</vt:lpstr>
      <vt:lpstr>Table 5-7   Well Drilling Example— Decision Making Under Uncertainty—       Regret Analysis</vt:lpstr>
      <vt:lpstr>Other Techniques  </vt:lpstr>
      <vt:lpstr>Table 5-8   Effect of Management Level on Decisions</vt:lpstr>
      <vt:lpstr> The applicable payoff table of profits (+ ) and losses (- ) is:</vt:lpstr>
      <vt:lpstr>If your alternatives and their outcomes (in thousands of dollars) are as shown in the following table, what should be your decision?</vt:lpstr>
      <vt:lpstr>IENG 366  Engineering 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IENG 366 Lecture 06</dc:title>
  <dc:creator>Jensen, Dean H.</dc:creator>
  <cp:lastModifiedBy>Jensen, Dean H.</cp:lastModifiedBy>
  <cp:revision>112</cp:revision>
  <cp:lastPrinted>2017-02-09T14:45:41Z</cp:lastPrinted>
  <dcterms:created xsi:type="dcterms:W3CDTF">2017-01-11T23:00:27Z</dcterms:created>
  <dcterms:modified xsi:type="dcterms:W3CDTF">2017-02-09T14:46:15Z</dcterms:modified>
</cp:coreProperties>
</file>