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30" r:id="rId3"/>
    <p:sldId id="361" r:id="rId4"/>
    <p:sldId id="362" r:id="rId5"/>
    <p:sldId id="363" r:id="rId6"/>
    <p:sldId id="364" r:id="rId7"/>
    <p:sldId id="381" r:id="rId8"/>
    <p:sldId id="379" r:id="rId9"/>
    <p:sldId id="380" r:id="rId10"/>
    <p:sldId id="382" r:id="rId11"/>
    <p:sldId id="365" r:id="rId12"/>
    <p:sldId id="368" r:id="rId13"/>
    <p:sldId id="383" r:id="rId14"/>
    <p:sldId id="385" r:id="rId15"/>
    <p:sldId id="384" r:id="rId16"/>
    <p:sldId id="374" r:id="rId17"/>
    <p:sldId id="386" r:id="rId18"/>
    <p:sldId id="375" r:id="rId19"/>
    <p:sldId id="369" r:id="rId20"/>
    <p:sldId id="387" r:id="rId21"/>
    <p:sldId id="370" r:id="rId22"/>
    <p:sldId id="371" r:id="rId23"/>
    <p:sldId id="377" r:id="rId24"/>
    <p:sldId id="372" r:id="rId25"/>
    <p:sldId id="373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0482AA"/>
    <a:srgbClr val="B3A369"/>
    <a:srgbClr val="2D8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A33C5A2F-B9C1-4034-B901-602513B5252C}" type="slidenum">
              <a:rPr lang="en-US" altLang="en-US" sz="1200"/>
              <a:pPr eaLnBrk="1" hangingPunct="1"/>
              <a:t>16</a:t>
            </a:fld>
            <a:endParaRPr lang="en-US" altLang="en-US" sz="1200" dirty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EB1734B1-599A-40B1-A3F9-58E3A5618EAD}" type="slidenum">
              <a:rPr lang="en-US" altLang="en-US" sz="1200"/>
              <a:pPr eaLnBrk="1" hangingPunct="1"/>
              <a:t>20</a:t>
            </a:fld>
            <a:endParaRPr lang="en-US" altLang="en-US" sz="1200" dirty="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EB1734B1-599A-40B1-A3F9-58E3A5618EAD}" type="slidenum">
              <a:rPr lang="en-US" altLang="en-US" sz="1200"/>
              <a:pPr eaLnBrk="1" hangingPunct="1"/>
              <a:t>23</a:t>
            </a:fld>
            <a:endParaRPr lang="en-US" altLang="en-US" sz="1200" dirty="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IENG 366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Forecasting</a:t>
            </a:r>
          </a:p>
          <a:p>
            <a:r>
              <a:rPr lang="en-US" dirty="0" smtClean="0"/>
              <a:t>Reading:  pp. </a:t>
            </a:r>
            <a:r>
              <a:rPr lang="en-US" dirty="0" smtClean="0"/>
              <a:t>110 </a:t>
            </a:r>
            <a:r>
              <a:rPr lang="en-US" smtClean="0"/>
              <a:t>– </a:t>
            </a:r>
            <a:r>
              <a:rPr lang="en-US" smtClean="0"/>
              <a:t>130.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Sales Force Composite</a:t>
            </a:r>
            <a:endParaRPr lang="en-US" sz="4000" b="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8768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3000" b="1" dirty="0" smtClean="0"/>
              <a:t>Process: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Members of sales force estimate sales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Each develops an estimate for their OWN territory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Regional sales managers adjust the individual estimates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Adjustments reflect the optimism or pessimism of the individual salespersons</a:t>
            </a:r>
            <a:endParaRPr lang="en-US" sz="1900" i="1" dirty="0" smtClean="0"/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General sales manager adjusts for new products and factors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Frequently, the individual salespersons are not aware of these factors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b="1" i="1" dirty="0" smtClean="0"/>
              <a:t>Advantages:</a:t>
            </a:r>
          </a:p>
          <a:p>
            <a:pPr lvl="1"/>
            <a:r>
              <a:rPr lang="en-US" sz="2100" dirty="0" smtClean="0"/>
              <a:t>Reasonably quick</a:t>
            </a:r>
          </a:p>
          <a:p>
            <a:pPr lvl="1"/>
            <a:r>
              <a:rPr lang="en-US" sz="2100" dirty="0" smtClean="0"/>
              <a:t>Inexpensive</a:t>
            </a:r>
          </a:p>
          <a:p>
            <a:pPr lvl="1"/>
            <a:r>
              <a:rPr lang="en-US" sz="2100" dirty="0" smtClean="0"/>
              <a:t>Individual salespersons are in close contact with customers</a:t>
            </a:r>
          </a:p>
          <a:p>
            <a:pPr lvl="1"/>
            <a:endParaRPr lang="en-US" sz="1600" dirty="0" smtClean="0"/>
          </a:p>
          <a:p>
            <a:pPr eaLnBrk="1" hangingPunct="1"/>
            <a:r>
              <a:rPr lang="en-US" b="1" i="1" dirty="0" smtClean="0"/>
              <a:t>Disadvantage:</a:t>
            </a:r>
          </a:p>
          <a:p>
            <a:pPr lvl="1">
              <a:lnSpc>
                <a:spcPct val="120000"/>
              </a:lnSpc>
            </a:pPr>
            <a:r>
              <a:rPr lang="en-US" sz="2100" dirty="0" smtClean="0"/>
              <a:t>Salespeople will “game” their estimates if they suspect that these estimates might become minimum sales goals</a:t>
            </a:r>
            <a:endParaRPr lang="en-US" sz="3300" b="0" dirty="0"/>
          </a:p>
        </p:txBody>
      </p:sp>
    </p:spTree>
    <p:extLst>
      <p:ext uri="{BB962C8B-B14F-4D97-AF65-F5344CB8AC3E}">
        <p14:creationId xmlns:p14="http://schemas.microsoft.com/office/powerpoint/2010/main" val="351219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User’s Expectations</a:t>
            </a:r>
            <a:endParaRPr lang="en-US" sz="4000" b="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7543800" cy="50292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r>
              <a:rPr lang="en-US" sz="2600" dirty="0"/>
              <a:t>Useful if the firm depends on a relatively few, major </a:t>
            </a:r>
            <a:r>
              <a:rPr lang="en-US" sz="2600" dirty="0" smtClean="0"/>
              <a:t>customers</a:t>
            </a:r>
          </a:p>
          <a:p>
            <a:endParaRPr lang="en-US" sz="1000" dirty="0"/>
          </a:p>
          <a:p>
            <a:pPr marL="0" indent="0" eaLnBrk="1" hangingPunct="1">
              <a:buNone/>
            </a:pPr>
            <a:r>
              <a:rPr lang="en-US" sz="3000" b="1" dirty="0" smtClean="0"/>
              <a:t>Process:</a:t>
            </a:r>
          </a:p>
          <a:p>
            <a:pPr>
              <a:lnSpc>
                <a:spcPct val="120000"/>
              </a:lnSpc>
            </a:pPr>
            <a:endParaRPr lang="en-US" sz="1000" dirty="0" smtClean="0"/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/>
              <a:t>Customers of the firm estimate their </a:t>
            </a:r>
            <a:r>
              <a:rPr lang="en-US" sz="2600" i="1" u="sng" dirty="0" smtClean="0"/>
              <a:t>own</a:t>
            </a:r>
            <a:r>
              <a:rPr lang="en-US" sz="2600" dirty="0" smtClean="0"/>
              <a:t> needs for the period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endParaRPr lang="en-US" sz="900" dirty="0" smtClean="0"/>
          </a:p>
          <a:p>
            <a:pPr>
              <a:lnSpc>
                <a:spcPct val="120000"/>
              </a:lnSpc>
            </a:pPr>
            <a:r>
              <a:rPr lang="en-US" sz="2300" dirty="0" smtClean="0"/>
              <a:t>Frequently this is conducted under other names:</a:t>
            </a:r>
          </a:p>
          <a:p>
            <a:pPr lvl="1">
              <a:lnSpc>
                <a:spcPct val="120000"/>
              </a:lnSpc>
            </a:pPr>
            <a:r>
              <a:rPr lang="en-US" sz="1900" b="1" dirty="0" smtClean="0"/>
              <a:t>Market Surveys </a:t>
            </a:r>
            <a:r>
              <a:rPr lang="en-US" sz="1900" dirty="0" smtClean="0"/>
              <a:t>– if the customer is estimating need for existing products</a:t>
            </a:r>
          </a:p>
          <a:p>
            <a:pPr lvl="1">
              <a:lnSpc>
                <a:spcPct val="120000"/>
              </a:lnSpc>
            </a:pPr>
            <a:r>
              <a:rPr lang="en-US" sz="1900" b="1" dirty="0" smtClean="0"/>
              <a:t>Market Testing </a:t>
            </a:r>
            <a:r>
              <a:rPr lang="en-US" sz="1900" dirty="0" smtClean="0"/>
              <a:t>– if the customer is estimating need for new / innovative products</a:t>
            </a:r>
            <a:endParaRPr lang="en-US" sz="1900" i="1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b="1" i="1" dirty="0" smtClean="0"/>
              <a:t>Advantages:</a:t>
            </a:r>
          </a:p>
          <a:p>
            <a:pPr lvl="1">
              <a:lnSpc>
                <a:spcPct val="120000"/>
              </a:lnSpc>
            </a:pPr>
            <a:r>
              <a:rPr lang="en-US" sz="1900" dirty="0"/>
              <a:t>Customer success depends on reliable </a:t>
            </a:r>
            <a:r>
              <a:rPr lang="en-US" sz="1900" dirty="0" smtClean="0"/>
              <a:t>supplies, so </a:t>
            </a:r>
            <a:endParaRPr lang="en-US" sz="1900" dirty="0"/>
          </a:p>
          <a:p>
            <a:pPr lvl="1">
              <a:lnSpc>
                <a:spcPct val="120000"/>
              </a:lnSpc>
            </a:pPr>
            <a:r>
              <a:rPr lang="en-US" sz="1900" dirty="0"/>
              <a:t>Communication is in the best interest of </a:t>
            </a:r>
            <a:r>
              <a:rPr lang="en-US" sz="1900" b="1" i="1" dirty="0"/>
              <a:t>both</a:t>
            </a:r>
            <a:r>
              <a:rPr lang="en-US" sz="1900" dirty="0"/>
              <a:t> parties</a:t>
            </a:r>
          </a:p>
          <a:p>
            <a:pPr lvl="1"/>
            <a:endParaRPr lang="en-US" sz="1600" dirty="0" smtClean="0"/>
          </a:p>
          <a:p>
            <a:pPr eaLnBrk="1" hangingPunct="1"/>
            <a:r>
              <a:rPr lang="en-US" b="1" i="1" dirty="0" smtClean="0"/>
              <a:t>Disadvantages:</a:t>
            </a:r>
          </a:p>
          <a:p>
            <a:pPr lvl="1">
              <a:lnSpc>
                <a:spcPct val="120000"/>
              </a:lnSpc>
            </a:pPr>
            <a:r>
              <a:rPr lang="en-US" sz="2100" dirty="0" smtClean="0"/>
              <a:t>Information is expensive to obtain</a:t>
            </a:r>
          </a:p>
          <a:p>
            <a:pPr lvl="1">
              <a:lnSpc>
                <a:spcPct val="120000"/>
              </a:lnSpc>
            </a:pPr>
            <a:r>
              <a:rPr lang="en-US" sz="2100" b="0" dirty="0" smtClean="0"/>
              <a:t>Customers often do not know their own future needs with much certainty</a:t>
            </a:r>
            <a:endParaRPr lang="en-US" sz="3300" b="0" dirty="0"/>
          </a:p>
        </p:txBody>
      </p:sp>
    </p:spTree>
    <p:extLst>
      <p:ext uri="{BB962C8B-B14F-4D97-AF65-F5344CB8AC3E}">
        <p14:creationId xmlns:p14="http://schemas.microsoft.com/office/powerpoint/2010/main" val="55456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0"/>
            <a:ext cx="77724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600" dirty="0" smtClean="0"/>
              <a:t>Forecasting: Quantitative Methods</a:t>
            </a:r>
            <a:endParaRPr lang="en-US" sz="3600" b="0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543800" cy="388620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/>
              <a:t>Time Series </a:t>
            </a:r>
            <a:r>
              <a:rPr lang="en-US" sz="2800" b="1" dirty="0" smtClean="0"/>
              <a:t>Methods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Moving Average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Weighted </a:t>
            </a:r>
            <a:r>
              <a:rPr lang="en-US" dirty="0"/>
              <a:t>Moving </a:t>
            </a:r>
            <a:r>
              <a:rPr lang="en-US" dirty="0" smtClean="0"/>
              <a:t>Average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Exponential </a:t>
            </a:r>
            <a:r>
              <a:rPr lang="en-US" dirty="0"/>
              <a:t>Smoothing</a:t>
            </a:r>
            <a:br>
              <a:rPr lang="en-US" dirty="0"/>
            </a:b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/>
              <a:t>Association or Causal </a:t>
            </a:r>
            <a:r>
              <a:rPr lang="en-US" sz="2800" b="1" dirty="0" smtClean="0"/>
              <a:t>Methods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Simple Regression Models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Multiple Regression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Moving Average</a:t>
            </a:r>
            <a:endParaRPr lang="en-US" sz="4000" b="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8768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3000" b="1" dirty="0" smtClean="0"/>
              <a:t>Process: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 smtClean="0"/>
              <a:t>Pick a window size (n)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The window size limits the prior history that will be considered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 smtClean="0"/>
              <a:t>The forecast for the next period (F</a:t>
            </a:r>
            <a:r>
              <a:rPr lang="en-US" sz="2300" baseline="-25000" dirty="0" smtClean="0"/>
              <a:t>n+1</a:t>
            </a:r>
            <a:r>
              <a:rPr lang="en-US" sz="2300" dirty="0" smtClean="0"/>
              <a:t>) is the unweighted average of the (n) window values: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sz="1800" b="1" i="1" dirty="0" smtClean="0"/>
              <a:t>A</a:t>
            </a:r>
            <a:r>
              <a:rPr lang="en-US" sz="1800" b="1" i="1" baseline="-25000" dirty="0" smtClean="0"/>
              <a:t>i</a:t>
            </a:r>
            <a:r>
              <a:rPr lang="en-US" sz="1800" b="1" i="1" dirty="0" smtClean="0"/>
              <a:t> 	</a:t>
            </a:r>
            <a:r>
              <a:rPr lang="en-US" sz="1800" dirty="0" smtClean="0"/>
              <a:t>is the actual value for period </a:t>
            </a:r>
            <a:r>
              <a:rPr lang="en-US" sz="1800" dirty="0" err="1" smtClean="0"/>
              <a:t>i</a:t>
            </a:r>
            <a:endParaRPr lang="en-US" sz="1800" i="1" dirty="0" smtClean="0"/>
          </a:p>
          <a:p>
            <a:pPr lvl="1">
              <a:lnSpc>
                <a:spcPct val="120000"/>
              </a:lnSpc>
            </a:pPr>
            <a:r>
              <a:rPr lang="en-US" sz="1800" b="1" i="1" dirty="0" smtClean="0"/>
              <a:t>n</a:t>
            </a:r>
            <a:r>
              <a:rPr lang="en-US" sz="1800" dirty="0" smtClean="0"/>
              <a:t> 	is the window size (number of periods)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b="1" i="1" dirty="0" smtClean="0"/>
              <a:t>Advantages:</a:t>
            </a:r>
          </a:p>
          <a:p>
            <a:pPr lvl="1"/>
            <a:r>
              <a:rPr lang="en-US" sz="2100" dirty="0" smtClean="0"/>
              <a:t>Ease of calculation</a:t>
            </a:r>
          </a:p>
          <a:p>
            <a:pPr lvl="1"/>
            <a:r>
              <a:rPr lang="en-US" sz="2100" dirty="0" smtClean="0"/>
              <a:t>Ease of data set collection</a:t>
            </a:r>
          </a:p>
          <a:p>
            <a:pPr lvl="1"/>
            <a:endParaRPr lang="en-US" sz="1600" dirty="0" smtClean="0"/>
          </a:p>
          <a:p>
            <a:pPr eaLnBrk="1" hangingPunct="1"/>
            <a:r>
              <a:rPr lang="en-US" b="1" i="1" dirty="0" smtClean="0"/>
              <a:t>Disadvantages:</a:t>
            </a:r>
          </a:p>
          <a:p>
            <a:pPr lvl="1"/>
            <a:r>
              <a:rPr lang="en-US" sz="2100" dirty="0" smtClean="0"/>
              <a:t>Older observations are just as important as recent trends</a:t>
            </a:r>
          </a:p>
          <a:p>
            <a:pPr lvl="1"/>
            <a:r>
              <a:rPr lang="en-US" sz="2100" dirty="0" smtClean="0"/>
              <a:t>Observations outside the window (too old) are completely ignored</a:t>
            </a:r>
            <a:endParaRPr lang="en-US" sz="33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2400" y="2209800"/>
                <a:ext cx="1747466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209800"/>
                <a:ext cx="1747466" cy="848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946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Weighted Moving Average</a:t>
            </a:r>
            <a:endParaRPr lang="en-US" sz="4000" b="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7543800" cy="5181600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US" sz="3000" b="1" dirty="0" smtClean="0"/>
              <a:t>Process: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 smtClean="0"/>
              <a:t>Pick a window size (n)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The window size limits the prior history that will be considered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/>
              <a:t>Pick a </a:t>
            </a:r>
            <a:r>
              <a:rPr lang="en-US" sz="2300" dirty="0" smtClean="0"/>
              <a:t>set of weights for each prior period’s actual value</a:t>
            </a:r>
            <a:endParaRPr lang="en-US" sz="23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The </a:t>
            </a:r>
            <a:r>
              <a:rPr lang="en-US" sz="2000" dirty="0" smtClean="0"/>
              <a:t>sum of all the weights must equal 1.0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300" dirty="0" smtClean="0"/>
              <a:t>The forecast for the next period (F</a:t>
            </a:r>
            <a:r>
              <a:rPr lang="en-US" sz="2300" baseline="-25000" dirty="0" smtClean="0"/>
              <a:t>n+1</a:t>
            </a:r>
            <a:r>
              <a:rPr lang="en-US" sz="2300" dirty="0" smtClean="0"/>
              <a:t>) is the weighted average of the (n) window values: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sz="2000" b="1" i="1" dirty="0" smtClean="0"/>
              <a:t>A</a:t>
            </a:r>
            <a:r>
              <a:rPr lang="en-US" sz="2000" b="1" i="1" baseline="-25000" dirty="0" smtClean="0"/>
              <a:t>i</a:t>
            </a:r>
            <a:r>
              <a:rPr lang="en-US" sz="2000" b="1" i="1" dirty="0" smtClean="0"/>
              <a:t> 	</a:t>
            </a:r>
            <a:r>
              <a:rPr lang="en-US" sz="2000" dirty="0" smtClean="0"/>
              <a:t>is the actual value for period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endParaRPr lang="en-US" sz="2000" b="1" i="1" dirty="0" smtClean="0"/>
          </a:p>
          <a:p>
            <a:pPr lvl="1">
              <a:lnSpc>
                <a:spcPct val="120000"/>
              </a:lnSpc>
            </a:pPr>
            <a:r>
              <a:rPr lang="en-US" sz="2000" b="1" i="1" dirty="0" err="1" smtClean="0"/>
              <a:t>w</a:t>
            </a:r>
            <a:r>
              <a:rPr lang="en-US" sz="2000" b="1" i="1" baseline="-25000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/>
              <a:t>	</a:t>
            </a:r>
            <a:r>
              <a:rPr lang="en-US" sz="2000" dirty="0"/>
              <a:t>is the </a:t>
            </a:r>
            <a:r>
              <a:rPr lang="en-US" sz="2000" dirty="0" smtClean="0"/>
              <a:t>weight for </a:t>
            </a:r>
            <a:r>
              <a:rPr lang="en-US" sz="2000" dirty="0"/>
              <a:t>period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endParaRPr lang="en-US" sz="2000" b="1" i="1" dirty="0"/>
          </a:p>
          <a:p>
            <a:pPr lvl="1">
              <a:lnSpc>
                <a:spcPct val="120000"/>
              </a:lnSpc>
            </a:pPr>
            <a:r>
              <a:rPr lang="en-US" sz="2000" b="1" i="1" dirty="0" smtClean="0"/>
              <a:t>n</a:t>
            </a:r>
            <a:r>
              <a:rPr lang="en-US" sz="2000" dirty="0" smtClean="0"/>
              <a:t> 	is the window size (number of periods)</a:t>
            </a:r>
          </a:p>
          <a:p>
            <a:pPr eaLnBrk="1" hangingPunct="1"/>
            <a:endParaRPr lang="en-US" sz="900" dirty="0" smtClean="0"/>
          </a:p>
          <a:p>
            <a:pPr eaLnBrk="1" hangingPunct="1"/>
            <a:r>
              <a:rPr lang="en-US" b="1" i="1" dirty="0" smtClean="0"/>
              <a:t>Advantages:</a:t>
            </a:r>
          </a:p>
          <a:p>
            <a:pPr lvl="1"/>
            <a:r>
              <a:rPr lang="en-US" sz="2000" dirty="0" smtClean="0"/>
              <a:t>The impact of older </a:t>
            </a:r>
            <a:r>
              <a:rPr lang="en-US" sz="2000" dirty="0"/>
              <a:t>observations are </a:t>
            </a:r>
            <a:r>
              <a:rPr lang="en-US" sz="2000" dirty="0" smtClean="0"/>
              <a:t>mitigated through the weights</a:t>
            </a:r>
            <a:endParaRPr lang="en-US" sz="2000" dirty="0"/>
          </a:p>
          <a:p>
            <a:pPr lvl="1"/>
            <a:r>
              <a:rPr lang="en-US" sz="2000" dirty="0" smtClean="0"/>
              <a:t>Ease of calculation</a:t>
            </a:r>
          </a:p>
          <a:p>
            <a:pPr lvl="1"/>
            <a:r>
              <a:rPr lang="en-US" sz="2000" dirty="0" smtClean="0"/>
              <a:t>Ease of data set collection</a:t>
            </a:r>
          </a:p>
          <a:p>
            <a:pPr lvl="1"/>
            <a:endParaRPr lang="en-US" sz="900" dirty="0" smtClean="0"/>
          </a:p>
          <a:p>
            <a:pPr eaLnBrk="1" hangingPunct="1"/>
            <a:r>
              <a:rPr lang="en-US" b="1" i="1" dirty="0" smtClean="0"/>
              <a:t>Disadvantages:</a:t>
            </a:r>
          </a:p>
          <a:p>
            <a:pPr lvl="1"/>
            <a:r>
              <a:rPr lang="en-US" sz="2000" dirty="0" smtClean="0"/>
              <a:t>Choice of weights is non-obvious</a:t>
            </a:r>
          </a:p>
          <a:p>
            <a:pPr lvl="1"/>
            <a:r>
              <a:rPr lang="en-US" sz="2000" dirty="0" smtClean="0"/>
              <a:t>Observations outside the window (too old) are still completely ignored</a:t>
            </a:r>
            <a:endParaRPr lang="en-US" sz="29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1400" y="2209800"/>
                <a:ext cx="1808829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209800"/>
                <a:ext cx="1808829" cy="848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052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Exponential Smoothing</a:t>
            </a:r>
            <a:endParaRPr lang="en-US" sz="4000" b="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543800" cy="5029200"/>
          </a:xfrm>
        </p:spPr>
        <p:txBody>
          <a:bodyPr lIns="90488" tIns="44450" rIns="90488" bIns="44450">
            <a:noAutofit/>
          </a:bodyPr>
          <a:lstStyle/>
          <a:p>
            <a:pPr marL="0" indent="0" eaLnBrk="1" hangingPunct="1">
              <a:buNone/>
            </a:pPr>
            <a:r>
              <a:rPr lang="en-US" sz="2000" b="1" dirty="0" smtClean="0"/>
              <a:t>Process: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Pick a weight (</a:t>
            </a:r>
            <a:r>
              <a:rPr lang="el-GR" sz="1600" dirty="0" smtClean="0"/>
              <a:t>α</a:t>
            </a:r>
            <a:r>
              <a:rPr lang="en-US" sz="1600" dirty="0" smtClean="0"/>
              <a:t>) for the current period actual value</a:t>
            </a:r>
          </a:p>
          <a:p>
            <a:pPr lvl="1"/>
            <a:r>
              <a:rPr lang="en-US" sz="1400" dirty="0" smtClean="0"/>
              <a:t>The weight for the prior period forecast will become 1 - </a:t>
            </a:r>
            <a:r>
              <a:rPr lang="el-GR" sz="1400" i="1" dirty="0" smtClean="0"/>
              <a:t>α</a:t>
            </a:r>
            <a:r>
              <a:rPr lang="en-US" sz="1400" dirty="0" smtClean="0"/>
              <a:t>  (so the sum will equal 1.0)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The forecast for the next period (F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 is the weighted function of the current period (actual) value and (all of) the previous period forecast(s):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/>
          </a:p>
          <a:p>
            <a:pPr lvl="1"/>
            <a:r>
              <a:rPr lang="en-US" sz="1400" b="1" i="1" dirty="0" smtClean="0"/>
              <a:t>A</a:t>
            </a:r>
            <a:r>
              <a:rPr lang="en-US" sz="1400" b="1" i="1" baseline="-25000" dirty="0" smtClean="0"/>
              <a:t>n</a:t>
            </a:r>
            <a:r>
              <a:rPr lang="en-US" sz="1400" dirty="0" smtClean="0"/>
              <a:t> 	is the actual value for period </a:t>
            </a:r>
            <a:r>
              <a:rPr lang="en-US" sz="1400" b="1" i="1" dirty="0" smtClean="0"/>
              <a:t>n</a:t>
            </a:r>
            <a:endParaRPr lang="en-US" sz="1400" i="1" dirty="0" smtClean="0"/>
          </a:p>
          <a:p>
            <a:pPr lvl="1"/>
            <a:r>
              <a:rPr lang="el-GR" sz="1400" b="1" i="1" dirty="0" smtClean="0"/>
              <a:t>α</a:t>
            </a:r>
            <a:r>
              <a:rPr lang="en-US" sz="1400" dirty="0" smtClean="0"/>
              <a:t> 	is the weight for the current period </a:t>
            </a:r>
            <a:r>
              <a:rPr lang="en-US" sz="1400" b="1" i="1" dirty="0" smtClean="0"/>
              <a:t>n </a:t>
            </a:r>
            <a:endParaRPr lang="en-US" sz="1400" dirty="0" smtClean="0"/>
          </a:p>
          <a:p>
            <a:pPr lvl="2"/>
            <a:r>
              <a:rPr lang="en-US" sz="1200" i="1" dirty="0" smtClean="0"/>
              <a:t>good </a:t>
            </a:r>
            <a:r>
              <a:rPr lang="en-US" sz="1200" i="1" dirty="0"/>
              <a:t>rule of thumb is </a:t>
            </a:r>
            <a:r>
              <a:rPr lang="en-US" sz="1200" i="1" dirty="0" smtClean="0"/>
              <a:t>to pick 0.4 </a:t>
            </a:r>
            <a:r>
              <a:rPr lang="en-US" sz="1200" i="1" dirty="0">
                <a:sym typeface="Symbol"/>
              </a:rPr>
              <a:t> </a:t>
            </a:r>
            <a:r>
              <a:rPr lang="el-GR" sz="1200" i="1" dirty="0">
                <a:sym typeface="Symbol"/>
              </a:rPr>
              <a:t>α</a:t>
            </a:r>
            <a:r>
              <a:rPr lang="en-US" sz="1200" i="1" dirty="0">
                <a:sym typeface="Symbol"/>
              </a:rPr>
              <a:t>  </a:t>
            </a:r>
            <a:r>
              <a:rPr lang="en-US" sz="1200" i="1" dirty="0" smtClean="0">
                <a:sym typeface="Symbol"/>
              </a:rPr>
              <a:t>0.15</a:t>
            </a:r>
            <a:endParaRPr lang="en-US" sz="1200" b="1" i="1" dirty="0" smtClean="0"/>
          </a:p>
          <a:p>
            <a:pPr lvl="1"/>
            <a:r>
              <a:rPr lang="en-US" sz="1400" b="1" i="1" dirty="0" err="1" smtClean="0"/>
              <a:t>F</a:t>
            </a:r>
            <a:r>
              <a:rPr lang="en-US" sz="1400" b="1" i="1" baseline="-25000" dirty="0" err="1" smtClean="0"/>
              <a:t>n</a:t>
            </a:r>
            <a:r>
              <a:rPr lang="en-US" sz="1400" dirty="0" smtClean="0"/>
              <a:t> 	is </a:t>
            </a:r>
            <a:r>
              <a:rPr lang="en-US" sz="1400" dirty="0"/>
              <a:t>the </a:t>
            </a:r>
            <a:r>
              <a:rPr lang="en-US" sz="1400" dirty="0" smtClean="0"/>
              <a:t>forecast value for all the previous periods </a:t>
            </a:r>
          </a:p>
          <a:p>
            <a:pPr lvl="2"/>
            <a:r>
              <a:rPr lang="en-US" sz="1200" i="1" dirty="0" smtClean="0"/>
              <a:t>set</a:t>
            </a:r>
            <a:r>
              <a:rPr lang="en-US" sz="1200" dirty="0" smtClean="0"/>
              <a:t> </a:t>
            </a:r>
            <a:r>
              <a:rPr lang="en-US" sz="1200" b="1" i="1" dirty="0" err="1"/>
              <a:t>F</a:t>
            </a:r>
            <a:r>
              <a:rPr lang="en-US" sz="1200" b="1" i="1" baseline="-25000" dirty="0" err="1"/>
              <a:t>n</a:t>
            </a:r>
            <a:r>
              <a:rPr lang="en-US" sz="1200" b="1" i="1" baseline="-25000" dirty="0"/>
              <a:t> </a:t>
            </a:r>
            <a:r>
              <a:rPr lang="en-US" sz="1200" b="1" i="1" baseline="-25000" dirty="0" smtClean="0"/>
              <a:t> </a:t>
            </a:r>
            <a:r>
              <a:rPr lang="en-US" sz="1200" i="1" dirty="0" smtClean="0"/>
              <a:t>equal to actual value for the previous year to </a:t>
            </a:r>
            <a:r>
              <a:rPr lang="en-US" sz="1200" i="1" u="sng" dirty="0" smtClean="0"/>
              <a:t>start</a:t>
            </a:r>
            <a:r>
              <a:rPr lang="en-US" sz="1200" i="1" dirty="0" smtClean="0"/>
              <a:t> the series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1600" b="1" i="1" dirty="0" smtClean="0"/>
              <a:t>Advantages:</a:t>
            </a:r>
          </a:p>
          <a:p>
            <a:pPr lvl="1"/>
            <a:r>
              <a:rPr lang="en-US" sz="1400" dirty="0" smtClean="0"/>
              <a:t>Adjusts the effects of older observations, but still keeps all old data in model</a:t>
            </a:r>
            <a:endParaRPr lang="en-US" sz="1400" dirty="0"/>
          </a:p>
          <a:p>
            <a:pPr lvl="1"/>
            <a:r>
              <a:rPr lang="en-US" sz="1400" dirty="0" smtClean="0"/>
              <a:t>Ease of data set collection</a:t>
            </a:r>
          </a:p>
          <a:p>
            <a:pPr lvl="1"/>
            <a:endParaRPr lang="en-US" sz="400" dirty="0" smtClean="0"/>
          </a:p>
          <a:p>
            <a:pPr eaLnBrk="1" hangingPunct="1"/>
            <a:r>
              <a:rPr lang="en-US" sz="1600" b="1" i="1" dirty="0" smtClean="0"/>
              <a:t>Disadvantages:</a:t>
            </a:r>
          </a:p>
          <a:p>
            <a:pPr lvl="1"/>
            <a:r>
              <a:rPr lang="en-US" sz="1400" dirty="0" smtClean="0"/>
              <a:t>Picking the weight (</a:t>
            </a:r>
            <a:r>
              <a:rPr lang="el-GR" sz="1400" i="1" dirty="0" smtClean="0"/>
              <a:t>α</a:t>
            </a:r>
            <a:r>
              <a:rPr lang="en-US" sz="1400" dirty="0" smtClean="0"/>
              <a:t>) is non-obvious</a:t>
            </a:r>
            <a:endParaRPr lang="en-US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3200" y="2133600"/>
                <a:ext cx="264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+(1−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33600"/>
                <a:ext cx="264649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694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543800" cy="1524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latin typeface="Verdana" pitchFamily="-1" charset="0"/>
              </a:rPr>
              <a:t>Table 4-2   </a:t>
            </a:r>
            <a:r>
              <a:rPr lang="en-US" sz="2400" dirty="0" smtClean="0">
                <a:latin typeface="Verdana" pitchFamily="-1" charset="0"/>
              </a:rPr>
              <a:t>Exponential Smoothing </a:t>
            </a:r>
            <a:r>
              <a:rPr lang="en-US" sz="2400" dirty="0">
                <a:latin typeface="Verdana" pitchFamily="-1" charset="0"/>
              </a:rPr>
              <a:t>Calculation</a:t>
            </a:r>
          </a:p>
        </p:txBody>
      </p:sp>
      <p:pic>
        <p:nvPicPr>
          <p:cNvPr id="23555" name="Picture 1" descr="tab04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9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Regression Models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457200"/>
                <a:ext cx="7543800" cy="5029200"/>
              </a:xfrm>
            </p:spPr>
            <p:txBody>
              <a:bodyPr lIns="90488" tIns="44450" rIns="90488" bIns="44450"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sz="2000" b="1" dirty="0" smtClean="0"/>
                  <a:t>Process: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 smtClean="0"/>
                  <a:t>Compute a linear equation relating the independent variable(s) (presumed causes) to the dependent variable (actual outcome value)</a:t>
                </a:r>
              </a:p>
              <a:p>
                <a:pPr lvl="1"/>
                <a:r>
                  <a:rPr lang="en-US" sz="1400" dirty="0" smtClean="0"/>
                  <a:t>The weight for the prior period forecast will become 1 - </a:t>
                </a:r>
                <a:r>
                  <a:rPr lang="el-GR" sz="1400" i="1" dirty="0" smtClean="0"/>
                  <a:t>α</a:t>
                </a:r>
                <a:r>
                  <a:rPr lang="en-US" sz="1400" dirty="0" smtClean="0"/>
                  <a:t>  (so the sum will equal 1.0)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 smtClean="0"/>
                  <a:t>The forecast for the future period (</a:t>
                </a:r>
                <a:r>
                  <a:rPr lang="en-US" sz="1600" dirty="0" err="1" smtClean="0"/>
                  <a:t>F</a:t>
                </a:r>
                <a:r>
                  <a:rPr lang="en-US" sz="1600" baseline="-25000" dirty="0" err="1" smtClean="0"/>
                  <a:t>n</a:t>
                </a:r>
                <a:r>
                  <a:rPr lang="en-US" sz="1600" dirty="0" smtClean="0"/>
                  <a:t>) is the extrapolation of the linear function for the presumed independent variable(s) for the future period: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7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600" dirty="0" smtClean="0"/>
                  <a:t>					</a:t>
                </a:r>
                <a:r>
                  <a:rPr lang="en-US" sz="1200" b="1" i="1" dirty="0" smtClean="0"/>
                  <a:t>*single variable form, only</a:t>
                </a:r>
              </a:p>
              <a:p>
                <a:pPr lvl="1"/>
                <a:r>
                  <a:rPr lang="en-US" sz="1400" b="1" i="1" dirty="0" smtClean="0"/>
                  <a:t>I</a:t>
                </a:r>
                <a:r>
                  <a:rPr lang="en-US" sz="1400" b="1" i="1" baseline="-25000" dirty="0" smtClean="0"/>
                  <a:t>n</a:t>
                </a:r>
                <a:r>
                  <a:rPr lang="en-US" sz="1400" dirty="0" smtClean="0"/>
                  <a:t> 	is the independent variable value for period of interest (</a:t>
                </a:r>
                <a:r>
                  <a:rPr lang="en-US" sz="1400" b="1" i="1" dirty="0" smtClean="0"/>
                  <a:t>n)</a:t>
                </a:r>
                <a:endParaRPr lang="en-US" sz="1400" i="1" dirty="0" smtClean="0"/>
              </a:p>
              <a:p>
                <a:pPr lvl="1"/>
                <a:r>
                  <a:rPr lang="en-US" sz="1400" b="1" i="1" dirty="0" smtClean="0"/>
                  <a:t>a</a:t>
                </a:r>
                <a:r>
                  <a:rPr lang="en-US" sz="1400" dirty="0" smtClean="0"/>
                  <a:t> 	is the intercept for the linear function at </a:t>
                </a:r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)</a:t>
                </a:r>
                <a:r>
                  <a:rPr lang="en-US" sz="1400" b="1" i="1" dirty="0" smtClean="0"/>
                  <a:t> </a:t>
                </a:r>
                <a:endParaRPr lang="en-US" sz="1400" dirty="0" smtClean="0"/>
              </a:p>
              <a:p>
                <a:pPr lvl="1"/>
                <a:r>
                  <a:rPr lang="en-US" sz="1400" b="1" i="1" dirty="0" smtClean="0"/>
                  <a:t>b</a:t>
                </a:r>
                <a:r>
                  <a:rPr lang="en-US" sz="1400" dirty="0" smtClean="0"/>
                  <a:t> 	is </a:t>
                </a:r>
                <a:r>
                  <a:rPr lang="en-US" sz="1400" dirty="0"/>
                  <a:t>the </a:t>
                </a:r>
                <a:r>
                  <a:rPr lang="en-US" sz="1400" dirty="0" smtClean="0"/>
                  <a:t>slope for the line of best fit</a:t>
                </a:r>
              </a:p>
              <a:p>
                <a:pPr eaLnBrk="1" hangingPunct="1"/>
                <a:endParaRPr lang="en-US" sz="400" dirty="0" smtClean="0"/>
              </a:p>
              <a:p>
                <a:pPr eaLnBrk="1" hangingPunct="1"/>
                <a:r>
                  <a:rPr lang="en-US" sz="1600" b="1" i="1" dirty="0" smtClean="0"/>
                  <a:t>Advantages:</a:t>
                </a:r>
              </a:p>
              <a:p>
                <a:pPr lvl="1"/>
                <a:r>
                  <a:rPr lang="en-US" sz="1400" dirty="0" smtClean="0"/>
                  <a:t>Can identify variables that correlate (and correlation strength) to the forecast variable </a:t>
                </a:r>
                <a:endParaRPr lang="en-US" sz="1400" dirty="0"/>
              </a:p>
              <a:p>
                <a:pPr lvl="1"/>
                <a:r>
                  <a:rPr lang="en-US" sz="1400" dirty="0" smtClean="0"/>
                  <a:t>Can develop non-linear models via transformations of variables</a:t>
                </a:r>
              </a:p>
              <a:p>
                <a:pPr lvl="1"/>
                <a:endParaRPr lang="en-US" sz="400" dirty="0" smtClean="0"/>
              </a:p>
              <a:p>
                <a:pPr eaLnBrk="1" hangingPunct="1"/>
                <a:r>
                  <a:rPr lang="en-US" sz="1600" b="1" i="1" dirty="0" smtClean="0"/>
                  <a:t>Disadvantages:</a:t>
                </a:r>
              </a:p>
              <a:p>
                <a:pPr lvl="1"/>
                <a:r>
                  <a:rPr lang="en-US" sz="1400" dirty="0" smtClean="0"/>
                  <a:t>Almost always done with computer software</a:t>
                </a:r>
              </a:p>
              <a:p>
                <a:pPr lvl="1"/>
                <a:r>
                  <a:rPr lang="en-US" sz="1400" b="0" dirty="0" smtClean="0"/>
                  <a:t>Does not actually prove cause and effect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542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457200"/>
                <a:ext cx="7543800" cy="5029200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2362200"/>
                <a:ext cx="1657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362200"/>
                <a:ext cx="165724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258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116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Verdana" pitchFamily="-1" charset="0"/>
              </a:rPr>
              <a:t>Figure 4-3   </a:t>
            </a:r>
            <a:r>
              <a:rPr lang="en-US" sz="2800" dirty="0">
                <a:latin typeface="Verdana" pitchFamily="-1" charset="0"/>
              </a:rPr>
              <a:t>Simple regression model.</a:t>
            </a:r>
          </a:p>
        </p:txBody>
      </p:sp>
      <p:pic>
        <p:nvPicPr>
          <p:cNvPr id="25603" name="Picture 1" descr="FG_04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829300" cy="45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4000" dirty="0" smtClean="0"/>
              <a:t>Forecasting: Hybrid Methods</a:t>
            </a:r>
            <a:endParaRPr lang="en-US" sz="4000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57200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500" b="1" dirty="0" smtClean="0"/>
              <a:t>Environmental Scanning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120000"/>
              </a:lnSpc>
            </a:pPr>
            <a:r>
              <a:rPr lang="en-US" dirty="0" smtClean="0"/>
              <a:t>Goal is to anticipate and interpret changes in the business environment: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Social, political, economic, and technological trends</a:t>
            </a:r>
          </a:p>
          <a:p>
            <a:pPr lvl="1">
              <a:lnSpc>
                <a:spcPct val="90000"/>
              </a:lnSpc>
            </a:pPr>
            <a:endParaRPr lang="en-US" sz="1300" i="1" dirty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Traditional: Research Firm does a lot of reading: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Mainstream publications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Fringe Literature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Directed Periodicals</a:t>
            </a:r>
          </a:p>
          <a:p>
            <a:pPr lvl="2">
              <a:lnSpc>
                <a:spcPct val="120000"/>
              </a:lnSpc>
            </a:pPr>
            <a:r>
              <a:rPr lang="en-US" b="1" i="1" dirty="0" smtClean="0"/>
              <a:t>Problems:  labor intensive, weighting of sources</a:t>
            </a:r>
            <a:r>
              <a:rPr lang="en-US" b="1" i="1" dirty="0"/>
              <a:t/>
            </a:r>
            <a:br>
              <a:rPr lang="en-US" b="1" i="1" dirty="0"/>
            </a:br>
            <a:endParaRPr lang="en-US" sz="1200" b="1" i="1" dirty="0"/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Recent:  Big Data - computer-based, content analysis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AI-based analysis of web - published content</a:t>
            </a:r>
          </a:p>
          <a:p>
            <a:pPr lvl="2">
              <a:lnSpc>
                <a:spcPct val="120000"/>
              </a:lnSpc>
            </a:pPr>
            <a:r>
              <a:rPr lang="en-US" b="1" i="1" dirty="0" smtClean="0"/>
              <a:t>Problems:  weighting of sources, fake news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0549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7848600" cy="1676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Forecasting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05400"/>
            <a:ext cx="75438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essential </a:t>
            </a:r>
            <a:r>
              <a:rPr lang="en-US" dirty="0"/>
              <a:t>preliminary </a:t>
            </a:r>
            <a:r>
              <a:rPr lang="en-US" dirty="0" smtClean="0"/>
              <a:t>effort to </a:t>
            </a:r>
            <a:r>
              <a:rPr lang="en-US" dirty="0"/>
              <a:t>effective planning</a:t>
            </a:r>
            <a:br>
              <a:rPr lang="en-US" dirty="0"/>
            </a:br>
            <a:endParaRPr lang="en-US" sz="1300" dirty="0"/>
          </a:p>
          <a:p>
            <a:r>
              <a:rPr lang="en-US" dirty="0"/>
              <a:t>Engineering </a:t>
            </a:r>
            <a:r>
              <a:rPr lang="en-US" dirty="0" smtClean="0"/>
              <a:t>managers </a:t>
            </a:r>
            <a:r>
              <a:rPr lang="en-US" dirty="0"/>
              <a:t>must be concerned with both future markets and future technology</a:t>
            </a:r>
          </a:p>
        </p:txBody>
      </p:sp>
    </p:spTree>
    <p:extLst>
      <p:ext uri="{BB962C8B-B14F-4D97-AF65-F5344CB8AC3E}">
        <p14:creationId xmlns:p14="http://schemas.microsoft.com/office/powerpoint/2010/main" val="27060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1534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 smtClean="0">
                <a:latin typeface="Verdana" pitchFamily="-1" charset="0"/>
              </a:rPr>
              <a:t>Examples of Forecasting Models</a:t>
            </a:r>
            <a:r>
              <a:rPr lang="en-US" sz="4000" dirty="0">
                <a:latin typeface="Verdana" pitchFamily="-1" charset="0"/>
              </a:rPr>
              <a:t/>
            </a:r>
            <a:br>
              <a:rPr lang="en-US" sz="4000" dirty="0">
                <a:latin typeface="Verdana" pitchFamily="-1" charset="0"/>
              </a:rPr>
            </a:br>
            <a:r>
              <a:rPr lang="en-US" sz="1300" dirty="0" smtClean="0">
                <a:latin typeface="Verdana" pitchFamily="-1" charset="0"/>
              </a:rPr>
              <a:t>(after S. Robbins (1988) Management, 2</a:t>
            </a:r>
            <a:r>
              <a:rPr lang="en-US" sz="1300" baseline="30000" dirty="0" smtClean="0">
                <a:latin typeface="Verdana" pitchFamily="-1" charset="0"/>
              </a:rPr>
              <a:t>nd</a:t>
            </a:r>
            <a:r>
              <a:rPr lang="en-US" sz="1300" dirty="0" smtClean="0">
                <a:latin typeface="Verdana" pitchFamily="-1" charset="0"/>
              </a:rPr>
              <a:t> ed.  Englewood Cliffs  NJ: Prentice-Hall</a:t>
            </a:r>
            <a:r>
              <a:rPr lang="en-US" sz="1300" dirty="0">
                <a:latin typeface="Verdana" pitchFamily="-1" charset="0"/>
              </a:rPr>
              <a:t>, </a:t>
            </a:r>
            <a:r>
              <a:rPr lang="en-US" sz="1300" dirty="0" smtClean="0">
                <a:latin typeface="Verdana" pitchFamily="-1" charset="0"/>
              </a:rPr>
              <a:t>Inc.)</a:t>
            </a:r>
            <a:endParaRPr lang="en-US" sz="1300" dirty="0">
              <a:latin typeface="Verdana" pitchFamily="-1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70331"/>
              </p:ext>
            </p:extLst>
          </p:nvPr>
        </p:nvGraphicFramePr>
        <p:xfrm>
          <a:off x="609600" y="685800"/>
          <a:ext cx="8077200" cy="4623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/>
                <a:gridCol w="3998259"/>
                <a:gridCol w="3012141"/>
              </a:tblGrid>
              <a:tr h="468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Technique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Description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Application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b"/>
                </a:tc>
              </a:tr>
              <a:tr h="468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Time-Series Analysis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Fits a trend line to a mathematical equation and projects in the future by means of the equation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Predict next quarter's sales based on four years of previous sales data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</a:tr>
              <a:tr h="848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Regression Models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Predicts one variable on the basis of known or assumed sets of variables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Seek factors that will predict a certain level of sales from price and advertising expenditures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</a:tr>
              <a:tr h="57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Econometric Models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Uses a set of regression equations to simulate segments of the economy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Predict change in car sales as a result of changes in tax laws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</a:tr>
              <a:tr h="56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Economic Indicators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Uses one or more ecnomic indicators to predict a future state of the economy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Use change in GNP to predict discretionary income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</a:tr>
              <a:tr h="848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Subsitution Effect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Uses a mathematical formulation to predict how, when, and under shat circumstances a new product or technology will replace an existing 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Predict the effect of microwave ovens on the sale of conventional ovens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</a:tr>
              <a:tr h="848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Panel of Experts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Combining and averaging the opinions of experts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Polling all the company's personnel managers to predict next year's college recruitment needs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0" marR="6280" marT="62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Which Method?</a:t>
            </a:r>
          </a:p>
        </p:txBody>
      </p:sp>
      <p:sp>
        <p:nvSpPr>
          <p:cNvPr id="5939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Select a few methods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Make </a:t>
            </a:r>
            <a:r>
              <a:rPr lang="en-US" dirty="0" smtClean="0"/>
              <a:t>a few forecasts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 smtClean="0"/>
              <a:t>Form considered </a:t>
            </a:r>
            <a:r>
              <a:rPr lang="en-US" dirty="0"/>
              <a:t>average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 smtClean="0"/>
              <a:t>There is NO </a:t>
            </a:r>
            <a:r>
              <a:rPr lang="en-US" dirty="0"/>
              <a:t>one best answer</a:t>
            </a:r>
          </a:p>
        </p:txBody>
      </p:sp>
    </p:spTree>
    <p:extLst>
      <p:ext uri="{BB962C8B-B14F-4D97-AF65-F5344CB8AC3E}">
        <p14:creationId xmlns:p14="http://schemas.microsoft.com/office/powerpoint/2010/main" val="21769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Forecasting New Products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b="1" dirty="0"/>
              <a:t>First use </a:t>
            </a:r>
            <a:r>
              <a:rPr lang="en-US" sz="2800" b="1" dirty="0" smtClean="0"/>
              <a:t>judgmental methods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Expert opinions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Consumer intentions</a:t>
            </a:r>
          </a:p>
        </p:txBody>
      </p:sp>
    </p:spTree>
    <p:extLst>
      <p:ext uri="{BB962C8B-B14F-4D97-AF65-F5344CB8AC3E}">
        <p14:creationId xmlns:p14="http://schemas.microsoft.com/office/powerpoint/2010/main" val="8886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1534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>
                <a:latin typeface="Verdana" pitchFamily="-1" charset="0"/>
              </a:rPr>
              <a:t>Figure 4-4   </a:t>
            </a:r>
            <a:r>
              <a:rPr lang="en-US" sz="2000" dirty="0">
                <a:latin typeface="Verdana" pitchFamily="-1" charset="0"/>
              </a:rPr>
              <a:t>Technology S-curve. </a:t>
            </a:r>
            <a:r>
              <a:rPr lang="en-US" sz="4000" dirty="0">
                <a:latin typeface="Verdana" pitchFamily="-1" charset="0"/>
              </a:rPr>
              <a:t/>
            </a:r>
            <a:br>
              <a:rPr lang="en-US" sz="4000" dirty="0">
                <a:latin typeface="Verdana" pitchFamily="-1" charset="0"/>
              </a:rPr>
            </a:br>
            <a:r>
              <a:rPr lang="en-US" sz="1200" dirty="0">
                <a:latin typeface="Verdana" pitchFamily="-1" charset="0"/>
              </a:rPr>
              <a:t>(From Frederick Betz, </a:t>
            </a:r>
            <a:r>
              <a:rPr lang="en-US" sz="1200" i="1" dirty="0">
                <a:latin typeface="Verdana" pitchFamily="-1" charset="0"/>
              </a:rPr>
              <a:t>Managing Technology: Competing Through New Ventures, Innovation, and Corporate Research</a:t>
            </a:r>
            <a:r>
              <a:rPr lang="en-US" sz="1200" dirty="0">
                <a:latin typeface="Verdana" pitchFamily="-1" charset="0"/>
              </a:rPr>
              <a:t>, Prentice-Hall, Inc., Englewood Cliffs, NJ, 1987, p. 62; reprinted by permission of Prentice-Hall, Inc., copyright 1987).</a:t>
            </a:r>
          </a:p>
        </p:txBody>
      </p:sp>
      <p:pic>
        <p:nvPicPr>
          <p:cNvPr id="28675" name="Picture 1" descr="FG_04_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646298"/>
            <a:ext cx="4175126" cy="43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7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Technological Change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/>
              <a:t>Best to use both Qualitative and Quantitative models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Use of Internet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of Social Media</a:t>
            </a:r>
          </a:p>
        </p:txBody>
      </p:sp>
    </p:spTree>
    <p:extLst>
      <p:ext uri="{BB962C8B-B14F-4D97-AF65-F5344CB8AC3E}">
        <p14:creationId xmlns:p14="http://schemas.microsoft.com/office/powerpoint/2010/main" val="41006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Usage</a:t>
            </a:r>
          </a:p>
        </p:txBody>
      </p:sp>
      <p:pic>
        <p:nvPicPr>
          <p:cNvPr id="62466" name="Picture 1" descr="tab04_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71600"/>
            <a:ext cx="7772400" cy="3697288"/>
          </a:xfrm>
        </p:spPr>
      </p:pic>
    </p:spTree>
    <p:extLst>
      <p:ext uri="{BB962C8B-B14F-4D97-AF65-F5344CB8AC3E}">
        <p14:creationId xmlns:p14="http://schemas.microsoft.com/office/powerpoint/2010/main" val="5404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IENG 366 </a:t>
            </a:r>
            <a:br>
              <a:rPr lang="en-US" sz="4000" dirty="0" smtClean="0"/>
            </a:br>
            <a:r>
              <a:rPr lang="en-US" sz="4000" dirty="0" smtClean="0"/>
              <a:t>Engineering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 smtClean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Why Forecasting</a:t>
            </a:r>
            <a:r>
              <a:rPr lang="en-US" sz="4000" dirty="0" smtClean="0"/>
              <a:t>? Examples</a:t>
            </a:r>
            <a:endParaRPr lang="en-US" sz="4000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543800" cy="3886200"/>
          </a:xfrm>
        </p:spPr>
        <p:txBody>
          <a:bodyPr/>
          <a:lstStyle/>
          <a:p>
            <a:pPr eaLnBrk="1" hangingPunct="1"/>
            <a:r>
              <a:rPr lang="en-US" dirty="0"/>
              <a:t>New </a:t>
            </a:r>
            <a:r>
              <a:rPr lang="en-US" dirty="0" smtClean="0"/>
              <a:t>Facility Planning</a:t>
            </a:r>
          </a:p>
          <a:p>
            <a:pPr lvl="1"/>
            <a:r>
              <a:rPr lang="en-US" dirty="0" smtClean="0"/>
              <a:t>3 – 5 years or more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Production </a:t>
            </a:r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6 months – 2 years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Work </a:t>
            </a:r>
            <a:r>
              <a:rPr lang="en-US" dirty="0" smtClean="0"/>
              <a:t>Force Scheduling</a:t>
            </a:r>
          </a:p>
          <a:p>
            <a:pPr lvl="1"/>
            <a:r>
              <a:rPr lang="en-US" dirty="0" smtClean="0"/>
              <a:t>Daily – 1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Long Range </a:t>
            </a:r>
            <a:r>
              <a:rPr lang="en-US" sz="4000" dirty="0" smtClean="0"/>
              <a:t>Forecast Examples</a:t>
            </a:r>
            <a:endParaRPr lang="en-US" sz="4000" dirty="0"/>
          </a:p>
        </p:txBody>
      </p:sp>
      <p:sp>
        <p:nvSpPr>
          <p:cNvPr id="512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5438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Designing New Products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 smtClean="0"/>
              <a:t>Determining Capacity </a:t>
            </a:r>
            <a:r>
              <a:rPr lang="en-US" dirty="0"/>
              <a:t>for </a:t>
            </a:r>
            <a:r>
              <a:rPr lang="en-US" dirty="0" smtClean="0"/>
              <a:t>New Product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Long </a:t>
            </a:r>
            <a:r>
              <a:rPr lang="en-US" dirty="0" smtClean="0"/>
              <a:t>Range Supply </a:t>
            </a:r>
            <a:r>
              <a:rPr lang="en-US" dirty="0"/>
              <a:t>of </a:t>
            </a:r>
            <a:r>
              <a:rPr lang="en-US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Short Range </a:t>
            </a:r>
            <a:r>
              <a:rPr lang="en-US" sz="4000" dirty="0" smtClean="0"/>
              <a:t>Forecast Examples</a:t>
            </a:r>
            <a:endParaRPr lang="en-US" sz="4000" dirty="0"/>
          </a:p>
        </p:txBody>
      </p:sp>
      <p:sp>
        <p:nvSpPr>
          <p:cNvPr id="5222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</a:t>
            </a:r>
            <a:r>
              <a:rPr lang="en-US" dirty="0" smtClean="0"/>
              <a:t>nventory Amounts for Next Month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Amount of </a:t>
            </a:r>
            <a:r>
              <a:rPr lang="en-US" dirty="0" smtClean="0"/>
              <a:t>Product </a:t>
            </a:r>
            <a:r>
              <a:rPr lang="en-US" dirty="0"/>
              <a:t>to </a:t>
            </a:r>
            <a:r>
              <a:rPr lang="en-US" dirty="0" smtClean="0"/>
              <a:t>Produce Next Week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Raw Material Quantities for Delivery Next Week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Production Workers to Schedule for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Forecasting: Qualitative </a:t>
            </a:r>
            <a:r>
              <a:rPr lang="en-US" sz="4000" dirty="0"/>
              <a:t>Methods</a:t>
            </a:r>
            <a:endParaRPr lang="en-US" sz="4000" b="0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72440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/>
              <a:t>Judgment </a:t>
            </a:r>
            <a:r>
              <a:rPr lang="en-US" sz="2800" b="1" dirty="0" smtClean="0"/>
              <a:t>Methods</a:t>
            </a:r>
            <a:endParaRPr lang="en-US" sz="1600" b="1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Jury of Expert Opinion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Delphi Method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smtClean="0"/>
              <a:t>Historical Methods</a:t>
            </a:r>
          </a:p>
          <a:p>
            <a:pPr>
              <a:lnSpc>
                <a:spcPct val="90000"/>
              </a:lnSpc>
            </a:pPr>
            <a:r>
              <a:rPr lang="en-US" dirty="0"/>
              <a:t>Sales Force </a:t>
            </a:r>
            <a:r>
              <a:rPr lang="en-US" dirty="0" smtClean="0"/>
              <a:t>Composite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User’s Expectations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Market Testing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Market </a:t>
            </a:r>
            <a:r>
              <a:rPr lang="en-US" sz="1800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847747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Jury of Expert Opinion</a:t>
            </a:r>
            <a:endParaRPr lang="en-US" sz="4000" b="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87680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en-US" sz="3000" b="1" dirty="0" smtClean="0"/>
              <a:t>Process: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Assemble a panel of experts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All the company’s vice-presidents, for example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Each expert provides an estimate of the future condition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Frequently termed an </a:t>
            </a:r>
            <a:r>
              <a:rPr lang="en-US" sz="1900" i="1" dirty="0" smtClean="0"/>
              <a:t>“educated guess”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Decision-Maker yields a </a:t>
            </a:r>
            <a:r>
              <a:rPr lang="en-US" i="1" u="sng" dirty="0" smtClean="0"/>
              <a:t>considered average </a:t>
            </a:r>
            <a:r>
              <a:rPr lang="en-US" dirty="0" smtClean="0"/>
              <a:t>of the estimates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Not necessarily quantitative – more likely </a:t>
            </a:r>
            <a:r>
              <a:rPr lang="en-US" sz="1900" i="1" u="sng" dirty="0" smtClean="0"/>
              <a:t>descriptive</a:t>
            </a:r>
            <a:r>
              <a:rPr lang="en-US" sz="1900" dirty="0" smtClean="0"/>
              <a:t> of degree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b="1" i="1" dirty="0" smtClean="0"/>
              <a:t>Advantages:</a:t>
            </a:r>
          </a:p>
          <a:p>
            <a:pPr lvl="1"/>
            <a:r>
              <a:rPr lang="en-US" sz="2100" dirty="0" smtClean="0"/>
              <a:t>Quick</a:t>
            </a:r>
          </a:p>
          <a:p>
            <a:pPr lvl="1"/>
            <a:r>
              <a:rPr lang="en-US" sz="2100" dirty="0" smtClean="0"/>
              <a:t>Inexpensive</a:t>
            </a:r>
          </a:p>
          <a:p>
            <a:pPr lvl="1"/>
            <a:r>
              <a:rPr lang="en-US" sz="2100" dirty="0" smtClean="0"/>
              <a:t>Possibility of synergy in forecast</a:t>
            </a:r>
          </a:p>
          <a:p>
            <a:pPr lvl="1"/>
            <a:endParaRPr lang="en-US" sz="1600" dirty="0" smtClean="0"/>
          </a:p>
          <a:p>
            <a:pPr eaLnBrk="1" hangingPunct="1"/>
            <a:r>
              <a:rPr lang="en-US" b="1" i="1" dirty="0" smtClean="0"/>
              <a:t>Disadvantages:</a:t>
            </a:r>
          </a:p>
          <a:p>
            <a:pPr lvl="1"/>
            <a:r>
              <a:rPr lang="en-US" sz="2100" dirty="0" smtClean="0"/>
              <a:t>Experts are frequently chosen from convenience set</a:t>
            </a:r>
          </a:p>
          <a:p>
            <a:pPr lvl="1"/>
            <a:r>
              <a:rPr lang="en-US" sz="2100" dirty="0" err="1" smtClean="0"/>
              <a:t>GroupThink</a:t>
            </a:r>
            <a:r>
              <a:rPr lang="en-US" sz="2100" dirty="0" smtClean="0"/>
              <a:t> and minority domination are distinct possibilities</a:t>
            </a:r>
            <a:endParaRPr lang="en-US" sz="3300" b="0" dirty="0"/>
          </a:p>
        </p:txBody>
      </p:sp>
    </p:spTree>
    <p:extLst>
      <p:ext uri="{BB962C8B-B14F-4D97-AF65-F5344CB8AC3E}">
        <p14:creationId xmlns:p14="http://schemas.microsoft.com/office/powerpoint/2010/main" val="259301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Delphi Method</a:t>
            </a:r>
            <a:endParaRPr lang="en-US" sz="4000" b="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7244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3000" b="1" dirty="0" smtClean="0"/>
              <a:t>Process: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/>
              <a:t>Develop the objective </a:t>
            </a:r>
            <a:r>
              <a:rPr lang="en-US" sz="2200" dirty="0"/>
              <a:t>of forecast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Determine number of </a:t>
            </a:r>
            <a:r>
              <a:rPr lang="en-US" sz="2200" dirty="0" smtClean="0"/>
              <a:t>participants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Some evidence that 5 to 7 panelists is ideal</a:t>
            </a:r>
            <a:endParaRPr lang="en-US" sz="17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Select and contact </a:t>
            </a:r>
            <a:r>
              <a:rPr lang="en-US" sz="2200" dirty="0" smtClean="0"/>
              <a:t>participants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Do NOT co-locate the participants – limit interaction</a:t>
            </a:r>
            <a:endParaRPr lang="en-US" sz="17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Develop first questionnaire and </a:t>
            </a:r>
            <a:r>
              <a:rPr lang="en-US" sz="2200" dirty="0" smtClean="0"/>
              <a:t>submit to panel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Responses are individual and done in isolation</a:t>
            </a:r>
            <a:endParaRPr lang="en-US" sz="17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/>
              <a:t>Coordinator </a:t>
            </a:r>
            <a:r>
              <a:rPr lang="en-US" sz="2200" dirty="0"/>
              <a:t>analyzes </a:t>
            </a:r>
            <a:r>
              <a:rPr lang="en-US" sz="2200" dirty="0" smtClean="0"/>
              <a:t>responses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Develop second questionnaire based on results of first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Analyze </a:t>
            </a:r>
            <a:r>
              <a:rPr lang="en-US" sz="2200" dirty="0" smtClean="0"/>
              <a:t>responses and repeat until: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1900" b="1" i="1" dirty="0"/>
              <a:t>C</a:t>
            </a:r>
            <a:r>
              <a:rPr lang="en-US" sz="1900" b="1" i="1" dirty="0" smtClean="0"/>
              <a:t>onsensus</a:t>
            </a:r>
            <a:r>
              <a:rPr lang="en-US" sz="1900" dirty="0" smtClean="0"/>
              <a:t> is reached </a:t>
            </a:r>
            <a:r>
              <a:rPr lang="en-US" sz="1900" dirty="0"/>
              <a:t>or </a:t>
            </a:r>
            <a:endParaRPr lang="en-US" sz="1900" dirty="0" smtClean="0"/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Experts</a:t>
            </a:r>
            <a:r>
              <a:rPr lang="en-US" sz="1900" dirty="0"/>
              <a:t>’ opinions </a:t>
            </a:r>
            <a:r>
              <a:rPr lang="en-US" sz="1900" b="1" i="1" dirty="0"/>
              <a:t>cease to change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1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 smtClean="0"/>
              <a:t>Delphi Method</a:t>
            </a:r>
            <a:endParaRPr lang="en-US" sz="4000" b="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724400"/>
          </a:xfrm>
        </p:spPr>
        <p:txBody>
          <a:bodyPr lIns="90488" tIns="44450" rIns="90488" bIns="4445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b="1" i="1" dirty="0" smtClean="0"/>
              <a:t>Advantages:</a:t>
            </a:r>
          </a:p>
          <a:p>
            <a:pPr lvl="1"/>
            <a:r>
              <a:rPr lang="en-US" sz="2000" dirty="0"/>
              <a:t>Eliminates effects of interactions between members</a:t>
            </a:r>
          </a:p>
          <a:p>
            <a:pPr lvl="1"/>
            <a:r>
              <a:rPr lang="en-US" sz="2000" dirty="0"/>
              <a:t>Experts do not need to know who other experts </a:t>
            </a:r>
            <a:r>
              <a:rPr lang="en-US" sz="2000" dirty="0" smtClean="0"/>
              <a:t>are</a:t>
            </a:r>
          </a:p>
          <a:p>
            <a:pPr lvl="1"/>
            <a:r>
              <a:rPr lang="en-US" sz="2000" dirty="0" smtClean="0"/>
              <a:t>Can be done at great distance</a:t>
            </a:r>
          </a:p>
          <a:p>
            <a:pPr lvl="1"/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200" b="1" i="1" dirty="0" smtClean="0"/>
              <a:t>Disadvantages:</a:t>
            </a:r>
            <a:endParaRPr lang="en-US" b="1" i="1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Extremely time-consuming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No opportunity for synergy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24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2399</TotalTime>
  <Words>1100</Words>
  <Application>Microsoft Office PowerPoint</Application>
  <PresentationFormat>On-screen Show (4:3)</PresentationFormat>
  <Paragraphs>256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NewsPrint</vt:lpstr>
      <vt:lpstr>IENG 366</vt:lpstr>
      <vt:lpstr>Forecasting</vt:lpstr>
      <vt:lpstr>Why Forecasting? Examples</vt:lpstr>
      <vt:lpstr>Long Range Forecast Examples</vt:lpstr>
      <vt:lpstr>Short Range Forecast Examples</vt:lpstr>
      <vt:lpstr>Forecasting: Qualitative Methods</vt:lpstr>
      <vt:lpstr>Jury of Expert Opinion</vt:lpstr>
      <vt:lpstr>Delphi Method</vt:lpstr>
      <vt:lpstr>Delphi Method</vt:lpstr>
      <vt:lpstr>Sales Force Composite</vt:lpstr>
      <vt:lpstr>User’s Expectations</vt:lpstr>
      <vt:lpstr>Forecasting: Quantitative Methods</vt:lpstr>
      <vt:lpstr>Moving Average</vt:lpstr>
      <vt:lpstr>Weighted Moving Average</vt:lpstr>
      <vt:lpstr>Exponential Smoothing</vt:lpstr>
      <vt:lpstr>Table 4-2   Exponential Smoothing Calculation</vt:lpstr>
      <vt:lpstr>Regression Models</vt:lpstr>
      <vt:lpstr>Figure 4-3   Simple regression model.</vt:lpstr>
      <vt:lpstr>Forecasting: Hybrid Methods</vt:lpstr>
      <vt:lpstr>Examples of Forecasting Models (after S. Robbins (1988) Management, 2nd ed.  Englewood Cliffs  NJ: Prentice-Hall, Inc.)</vt:lpstr>
      <vt:lpstr>Which Method?</vt:lpstr>
      <vt:lpstr>Forecasting New Products</vt:lpstr>
      <vt:lpstr>Figure 4-4   Technology S-curve.  (From Frederick Betz, Managing Technology: Competing Through New Ventures, Innovation, and Corporate Research, Prentice-Hall, Inc., Englewood Cliffs, NJ, 1987, p. 62; reprinted by permission of Prentice-Hall, Inc., copyright 1987).</vt:lpstr>
      <vt:lpstr>Technological Change</vt:lpstr>
      <vt:lpstr>Internet Usage</vt:lpstr>
      <vt:lpstr>IENG 366  Engineering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05</dc:title>
  <dc:creator>Jensen, Dean H.</dc:creator>
  <cp:lastModifiedBy>Jensen, Dean H.</cp:lastModifiedBy>
  <cp:revision>100</cp:revision>
  <dcterms:created xsi:type="dcterms:W3CDTF">2017-01-11T23:00:27Z</dcterms:created>
  <dcterms:modified xsi:type="dcterms:W3CDTF">2017-02-07T13:35:14Z</dcterms:modified>
</cp:coreProperties>
</file>