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30" r:id="rId3"/>
    <p:sldId id="309" r:id="rId4"/>
    <p:sldId id="332" r:id="rId5"/>
    <p:sldId id="353" r:id="rId6"/>
    <p:sldId id="312" r:id="rId7"/>
    <p:sldId id="304" r:id="rId8"/>
    <p:sldId id="333" r:id="rId9"/>
    <p:sldId id="336" r:id="rId10"/>
    <p:sldId id="334" r:id="rId11"/>
    <p:sldId id="335" r:id="rId12"/>
    <p:sldId id="337" r:id="rId13"/>
    <p:sldId id="352" r:id="rId14"/>
    <p:sldId id="354" r:id="rId15"/>
    <p:sldId id="346" r:id="rId16"/>
    <p:sldId id="347" r:id="rId17"/>
    <p:sldId id="344" r:id="rId18"/>
    <p:sldId id="348" r:id="rId19"/>
    <p:sldId id="355" r:id="rId20"/>
    <p:sldId id="356" r:id="rId21"/>
    <p:sldId id="342" r:id="rId22"/>
    <p:sldId id="357" r:id="rId23"/>
    <p:sldId id="343" r:id="rId24"/>
    <p:sldId id="358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90"/>
    <a:srgbClr val="0482AA"/>
    <a:srgbClr val="B3A369"/>
    <a:srgbClr val="2D8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662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7C6F3F57-4A47-4AD7-9AD4-7EE357C1A11B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IENG 366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Planning and Forecasting</a:t>
            </a:r>
          </a:p>
          <a:p>
            <a:r>
              <a:rPr lang="en-US" dirty="0"/>
              <a:t>Reading:  pp. 86 – 106.</a:t>
            </a:r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Verdana" pitchFamily="-1" charset="0"/>
              </a:rPr>
              <a:t>A gap analysis is a technique used to analyze/assess where you currently are with respect to where you would like to be in the future</a:t>
            </a:r>
            <a:endParaRPr lang="en-US" sz="1600" dirty="0"/>
          </a:p>
        </p:txBody>
      </p:sp>
      <p:pic>
        <p:nvPicPr>
          <p:cNvPr id="5" name="Picture 1" descr="UNFG_04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623717"/>
            <a:ext cx="6677026" cy="48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4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Planning:  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191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/>
              <a:t>Internal Elements</a:t>
            </a:r>
            <a:endParaRPr lang="en-US" altLang="en-US" sz="900" b="1" dirty="0"/>
          </a:p>
          <a:p>
            <a:pPr>
              <a:lnSpc>
                <a:spcPct val="80000"/>
              </a:lnSpc>
            </a:pPr>
            <a:endParaRPr lang="en-US" altLang="en-US" sz="400" dirty="0"/>
          </a:p>
          <a:p>
            <a:pPr>
              <a:lnSpc>
                <a:spcPct val="120000"/>
              </a:lnSpc>
            </a:pPr>
            <a:r>
              <a:rPr lang="en-US" altLang="en-US" sz="2000" b="1" i="1" dirty="0"/>
              <a:t>Strengths: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en-US" sz="1800" dirty="0"/>
              <a:t>	Build on these</a:t>
            </a:r>
          </a:p>
          <a:p>
            <a:pPr>
              <a:lnSpc>
                <a:spcPct val="120000"/>
              </a:lnSpc>
            </a:pPr>
            <a:r>
              <a:rPr lang="en-US" altLang="en-US" sz="2000" b="1" i="1" dirty="0"/>
              <a:t>Weaknesses: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en-US" sz="1800" dirty="0"/>
              <a:t>	Resolve these</a:t>
            </a:r>
          </a:p>
          <a:p>
            <a:pPr marL="320040" lvl="1" indent="0">
              <a:lnSpc>
                <a:spcPct val="120000"/>
              </a:lnSpc>
              <a:buNone/>
            </a:pPr>
            <a:endParaRPr lang="en-US" altLang="en-US" sz="5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800" b="1" dirty="0"/>
              <a:t>External Elements</a:t>
            </a:r>
            <a:endParaRPr lang="en-US" altLang="en-US" sz="1000" b="1" dirty="0"/>
          </a:p>
          <a:p>
            <a:pPr>
              <a:lnSpc>
                <a:spcPct val="120000"/>
              </a:lnSpc>
            </a:pPr>
            <a:r>
              <a:rPr lang="en-US" altLang="en-US" sz="2000" b="1" i="1" dirty="0"/>
              <a:t>Opportunities: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en-US" sz="1800" dirty="0"/>
              <a:t>	Exploit these</a:t>
            </a:r>
          </a:p>
          <a:p>
            <a:pPr>
              <a:lnSpc>
                <a:spcPct val="120000"/>
              </a:lnSpc>
            </a:pPr>
            <a:r>
              <a:rPr lang="en-US" altLang="en-US" sz="2000" b="1" i="1" dirty="0"/>
              <a:t>Threats: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en-US" sz="1800" dirty="0"/>
              <a:t>	Avoid these</a:t>
            </a:r>
          </a:p>
          <a:p>
            <a:endParaRPr lang="en-US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91200" y="1143000"/>
            <a:ext cx="3389870" cy="3962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400" dirty="0"/>
          </a:p>
          <a:p>
            <a:r>
              <a:rPr lang="en-US" altLang="en-US" sz="1800" dirty="0"/>
              <a:t>Management</a:t>
            </a:r>
          </a:p>
          <a:p>
            <a:r>
              <a:rPr lang="en-US" altLang="en-US" sz="1800" dirty="0"/>
              <a:t>Marketing</a:t>
            </a:r>
          </a:p>
          <a:p>
            <a:r>
              <a:rPr lang="en-US" altLang="en-US" sz="1800" dirty="0"/>
              <a:t>Technology</a:t>
            </a:r>
          </a:p>
          <a:p>
            <a:r>
              <a:rPr lang="en-US" altLang="en-US" sz="1800" dirty="0"/>
              <a:t>Research</a:t>
            </a:r>
          </a:p>
          <a:p>
            <a:r>
              <a:rPr lang="en-US" altLang="en-US" sz="1800" dirty="0"/>
              <a:t>Finances</a:t>
            </a:r>
          </a:p>
          <a:p>
            <a:r>
              <a:rPr lang="en-US" altLang="en-US" sz="1800" dirty="0"/>
              <a:t>Systems</a:t>
            </a:r>
          </a:p>
          <a:p>
            <a:endParaRPr lang="en-US" altLang="en-US" sz="2800" dirty="0"/>
          </a:p>
          <a:p>
            <a:r>
              <a:rPr lang="en-US" altLang="en-US" sz="1800" dirty="0"/>
              <a:t>Customers</a:t>
            </a:r>
          </a:p>
          <a:p>
            <a:r>
              <a:rPr lang="en-US" altLang="en-US" sz="1800" dirty="0"/>
              <a:t>Competition</a:t>
            </a:r>
          </a:p>
          <a:p>
            <a:r>
              <a:rPr lang="en-US" altLang="en-US" sz="1800" dirty="0"/>
              <a:t>New Technologies</a:t>
            </a:r>
          </a:p>
          <a:p>
            <a:r>
              <a:rPr lang="en-US" altLang="en-US" sz="1800" dirty="0"/>
              <a:t>Government Policies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81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Strategic Planning</a:t>
            </a:r>
          </a:p>
        </p:txBody>
      </p:sp>
      <p:grpSp>
        <p:nvGrpSpPr>
          <p:cNvPr id="18" name="Placeholder 2"/>
          <p:cNvGrpSpPr>
            <a:grpSpLocks noChangeAspect="1"/>
          </p:cNvGrpSpPr>
          <p:nvPr/>
        </p:nvGrpSpPr>
        <p:grpSpPr bwMode="auto">
          <a:xfrm>
            <a:off x="838200" y="457200"/>
            <a:ext cx="7451725" cy="5105400"/>
            <a:chOff x="634" y="1056"/>
            <a:chExt cx="3396" cy="2052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4" y="1056"/>
              <a:ext cx="3396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0" name="_s3076"/>
            <p:cNvCxnSpPr>
              <a:cxnSpLocks noChangeShapeType="1"/>
              <a:stCxn id="34" idx="1"/>
              <a:endCxn id="31" idx="2"/>
            </p:cNvCxnSpPr>
            <p:nvPr/>
          </p:nvCxnSpPr>
          <p:spPr bwMode="auto">
            <a:xfrm rot="10800000">
              <a:off x="1066" y="2226"/>
              <a:ext cx="149" cy="73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1" name="_s3077"/>
            <p:cNvCxnSpPr>
              <a:cxnSpLocks noChangeShapeType="1"/>
              <a:stCxn id="33" idx="1"/>
              <a:endCxn id="31" idx="2"/>
            </p:cNvCxnSpPr>
            <p:nvPr/>
          </p:nvCxnSpPr>
          <p:spPr bwMode="auto">
            <a:xfrm rot="10800000">
              <a:off x="1066" y="2226"/>
              <a:ext cx="149" cy="29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" name="_s3078"/>
            <p:cNvCxnSpPr>
              <a:cxnSpLocks noChangeShapeType="1"/>
              <a:stCxn id="32" idx="0"/>
              <a:endCxn id="28" idx="2"/>
            </p:cNvCxnSpPr>
            <p:nvPr/>
          </p:nvCxnSpPr>
          <p:spPr bwMode="auto">
            <a:xfrm rot="5400000" flipH="1">
              <a:off x="1749" y="1608"/>
              <a:ext cx="153" cy="507"/>
            </a:xfrm>
            <a:prstGeom prst="bentConnector3">
              <a:avLst>
                <a:gd name="adj1" fmla="val 3012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3" name="_s3079"/>
            <p:cNvCxnSpPr>
              <a:cxnSpLocks noChangeShapeType="1"/>
              <a:stCxn id="31" idx="0"/>
              <a:endCxn id="28" idx="2"/>
            </p:cNvCxnSpPr>
            <p:nvPr/>
          </p:nvCxnSpPr>
          <p:spPr bwMode="auto">
            <a:xfrm rot="-5400000">
              <a:off x="1242" y="1609"/>
              <a:ext cx="153" cy="506"/>
            </a:xfrm>
            <a:prstGeom prst="bentConnector3">
              <a:avLst>
                <a:gd name="adj1" fmla="val 3012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" name="_s3080"/>
            <p:cNvCxnSpPr>
              <a:cxnSpLocks noChangeShapeType="1"/>
              <a:stCxn id="30" idx="0"/>
              <a:endCxn id="27" idx="2"/>
            </p:cNvCxnSpPr>
            <p:nvPr/>
          </p:nvCxnSpPr>
          <p:spPr bwMode="auto">
            <a:xfrm rot="5400000" flipH="1">
              <a:off x="3015" y="914"/>
              <a:ext cx="153" cy="1013"/>
            </a:xfrm>
            <a:prstGeom prst="bentConnector3">
              <a:avLst>
                <a:gd name="adj1" fmla="val 3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" name="_s3081"/>
            <p:cNvCxnSpPr>
              <a:cxnSpLocks noChangeShapeType="1"/>
              <a:stCxn id="29" idx="0"/>
              <a:endCxn id="27" idx="2"/>
            </p:cNvCxnSpPr>
            <p:nvPr/>
          </p:nvCxnSpPr>
          <p:spPr bwMode="auto">
            <a:xfrm rot="-5400000">
              <a:off x="2509" y="1420"/>
              <a:ext cx="1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_s3082"/>
            <p:cNvCxnSpPr>
              <a:cxnSpLocks noChangeShapeType="1"/>
              <a:stCxn id="28" idx="0"/>
              <a:endCxn id="27" idx="2"/>
            </p:cNvCxnSpPr>
            <p:nvPr/>
          </p:nvCxnSpPr>
          <p:spPr bwMode="auto">
            <a:xfrm rot="-5400000">
              <a:off x="2002" y="914"/>
              <a:ext cx="153" cy="1013"/>
            </a:xfrm>
            <a:prstGeom prst="bentConnector3">
              <a:avLst>
                <a:gd name="adj1" fmla="val 3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7" name="_s3083"/>
            <p:cNvSpPr>
              <a:spLocks noChangeArrowheads="1"/>
            </p:cNvSpPr>
            <p:nvPr/>
          </p:nvSpPr>
          <p:spPr bwMode="auto">
            <a:xfrm>
              <a:off x="2153" y="105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Mission</a:t>
              </a:r>
            </a:p>
          </p:txBody>
        </p:sp>
        <p:sp>
          <p:nvSpPr>
            <p:cNvPr id="28" name="_s3084"/>
            <p:cNvSpPr>
              <a:spLocks noChangeArrowheads="1"/>
            </p:cNvSpPr>
            <p:nvPr/>
          </p:nvSpPr>
          <p:spPr bwMode="auto">
            <a:xfrm>
              <a:off x="1140" y="14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Goal 1</a:t>
              </a:r>
            </a:p>
          </p:txBody>
        </p:sp>
        <p:sp>
          <p:nvSpPr>
            <p:cNvPr id="29" name="_s3085"/>
            <p:cNvSpPr>
              <a:spLocks noChangeArrowheads="1"/>
            </p:cNvSpPr>
            <p:nvPr/>
          </p:nvSpPr>
          <p:spPr bwMode="auto">
            <a:xfrm>
              <a:off x="2153" y="14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Goal 2</a:t>
              </a:r>
            </a:p>
          </p:txBody>
        </p:sp>
        <p:sp>
          <p:nvSpPr>
            <p:cNvPr id="30" name="_s3086"/>
            <p:cNvSpPr>
              <a:spLocks noChangeArrowheads="1"/>
            </p:cNvSpPr>
            <p:nvPr/>
          </p:nvSpPr>
          <p:spPr bwMode="auto">
            <a:xfrm>
              <a:off x="3166" y="14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Goal 3</a:t>
              </a:r>
            </a:p>
          </p:txBody>
        </p:sp>
        <p:sp>
          <p:nvSpPr>
            <p:cNvPr id="31" name="_s3087"/>
            <p:cNvSpPr>
              <a:spLocks noChangeArrowheads="1"/>
            </p:cNvSpPr>
            <p:nvPr/>
          </p:nvSpPr>
          <p:spPr bwMode="auto">
            <a:xfrm>
              <a:off x="634" y="193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Objective 1</a:t>
              </a:r>
            </a:p>
          </p:txBody>
        </p:sp>
        <p:sp>
          <p:nvSpPr>
            <p:cNvPr id="32" name="_s3088"/>
            <p:cNvSpPr>
              <a:spLocks noChangeArrowheads="1"/>
            </p:cNvSpPr>
            <p:nvPr/>
          </p:nvSpPr>
          <p:spPr bwMode="auto">
            <a:xfrm>
              <a:off x="1647" y="193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Objective 2</a:t>
              </a:r>
            </a:p>
          </p:txBody>
        </p:sp>
        <p:sp>
          <p:nvSpPr>
            <p:cNvPr id="33" name="_s3089"/>
            <p:cNvSpPr>
              <a:spLocks noChangeArrowheads="1"/>
            </p:cNvSpPr>
            <p:nvPr/>
          </p:nvSpPr>
          <p:spPr bwMode="auto">
            <a:xfrm>
              <a:off x="1215" y="237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Strategy 1</a:t>
              </a:r>
            </a:p>
          </p:txBody>
        </p:sp>
        <p:sp>
          <p:nvSpPr>
            <p:cNvPr id="34" name="_s3090"/>
            <p:cNvSpPr>
              <a:spLocks noChangeArrowheads="1"/>
            </p:cNvSpPr>
            <p:nvPr/>
          </p:nvSpPr>
          <p:spPr bwMode="auto">
            <a:xfrm>
              <a:off x="1215" y="282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Strategy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41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Verdana" pitchFamily="-1" charset="0"/>
              </a:rPr>
              <a:t>Table 4-1   </a:t>
            </a:r>
            <a:r>
              <a:rPr lang="en-US" sz="2000" dirty="0">
                <a:latin typeface="Verdana" pitchFamily="-1" charset="0"/>
              </a:rPr>
              <a:t>A System of Plans for a Complex Project</a:t>
            </a:r>
          </a:p>
        </p:txBody>
      </p:sp>
      <p:pic>
        <p:nvPicPr>
          <p:cNvPr id="21507" name="Picture 1" descr="tab04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15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Strategic Aspects:</a:t>
            </a:r>
          </a:p>
          <a:p>
            <a:r>
              <a:rPr lang="en-US" sz="2000" dirty="0"/>
              <a:t>What is the Problem/Purpose?</a:t>
            </a:r>
          </a:p>
          <a:p>
            <a:r>
              <a:rPr lang="en-US" sz="2000" dirty="0"/>
              <a:t>Establish Goal/Objectives</a:t>
            </a:r>
          </a:p>
          <a:p>
            <a:r>
              <a:rPr lang="en-US" sz="2000" dirty="0"/>
              <a:t>What Client Need is Being Satisfied by the Project?</a:t>
            </a:r>
          </a:p>
          <a:p>
            <a:r>
              <a:rPr lang="en-US" sz="2000" dirty="0"/>
              <a:t>Identify Success Criteria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Operational (Tactical) Aspects:</a:t>
            </a:r>
          </a:p>
          <a:p>
            <a:r>
              <a:rPr lang="en-US" sz="2000" dirty="0"/>
              <a:t>What must be done?</a:t>
            </a:r>
          </a:p>
          <a:p>
            <a:r>
              <a:rPr lang="en-US" sz="2000" dirty="0"/>
              <a:t>Who will do it?</a:t>
            </a:r>
          </a:p>
          <a:p>
            <a:r>
              <a:rPr lang="en-US" sz="2000" dirty="0"/>
              <a:t>How will it be done?</a:t>
            </a:r>
          </a:p>
          <a:p>
            <a:r>
              <a:rPr lang="en-US" sz="2000" dirty="0"/>
              <a:t>When must it be done?</a:t>
            </a:r>
          </a:p>
          <a:p>
            <a:r>
              <a:rPr lang="en-US" sz="2000" dirty="0"/>
              <a:t>How much will it cost?</a:t>
            </a:r>
          </a:p>
          <a:p>
            <a:r>
              <a:rPr lang="en-US" sz="2000" dirty="0"/>
              <a:t>What do we need to do it?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85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Vision Statement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 vision statement describes in </a:t>
            </a:r>
            <a:r>
              <a:rPr lang="en-US" i="1" dirty="0"/>
              <a:t>graphic</a:t>
            </a:r>
            <a:r>
              <a:rPr lang="en-US" dirty="0"/>
              <a:t> terms where the goal-setters want to position themselves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278412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0"/>
            <a:ext cx="84582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Vision Statement:  Microsoft (1980s)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“A personal computer on every</a:t>
            </a:r>
            <a:br>
              <a:rPr lang="en-US" sz="3200" b="1" dirty="0"/>
            </a:br>
            <a:r>
              <a:rPr lang="en-US" sz="3200" b="1" dirty="0"/>
              <a:t>  desk, and every computer running</a:t>
            </a:r>
            <a:br>
              <a:rPr lang="en-US" sz="3200" b="1" dirty="0"/>
            </a:br>
            <a:r>
              <a:rPr lang="en-US" sz="3200" b="1" dirty="0"/>
              <a:t>  </a:t>
            </a:r>
            <a:r>
              <a:rPr lang="en-US" sz="3200" b="1" u="sng" dirty="0">
                <a:solidFill>
                  <a:srgbClr val="C00000"/>
                </a:solidFill>
              </a:rPr>
              <a:t>Microsoft</a:t>
            </a:r>
            <a:r>
              <a:rPr lang="en-US" sz="3200" b="1" dirty="0"/>
              <a:t> software.”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2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Strategic Plan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7724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 typeface="Times" pitchFamily="-72" charset="0"/>
              <a:buChar char="•"/>
            </a:pPr>
            <a:r>
              <a:rPr lang="en-US" sz="3200" b="1" dirty="0"/>
              <a:t> Suggests ways (</a:t>
            </a:r>
            <a:r>
              <a:rPr lang="en-US" sz="3200" b="1" u="sng" dirty="0">
                <a:solidFill>
                  <a:srgbClr val="C00000"/>
                </a:solidFill>
              </a:rPr>
              <a:t>strategies</a:t>
            </a:r>
            <a:r>
              <a:rPr lang="en-US" sz="3200" b="1" dirty="0"/>
              <a:t>) to identify</a:t>
            </a:r>
            <a:br>
              <a:rPr lang="en-US" sz="3200" b="1" dirty="0"/>
            </a:br>
            <a:r>
              <a:rPr lang="en-US" sz="3200" b="1" dirty="0"/>
              <a:t>  and to move toward desired future</a:t>
            </a:r>
            <a:br>
              <a:rPr lang="en-US" sz="3200" b="1" dirty="0"/>
            </a:br>
            <a:r>
              <a:rPr lang="en-US" sz="3200" b="1" dirty="0"/>
              <a:t>  states</a:t>
            </a:r>
          </a:p>
          <a:p>
            <a:pPr>
              <a:spcBef>
                <a:spcPct val="50000"/>
              </a:spcBef>
              <a:buFont typeface="Times" pitchFamily="-72" charset="0"/>
              <a:buChar char="•"/>
            </a:pPr>
            <a:r>
              <a:rPr lang="en-US" sz="3200" b="1" dirty="0"/>
              <a:t> Consists of the process of</a:t>
            </a:r>
            <a:br>
              <a:rPr lang="en-US" sz="3200" b="1" dirty="0"/>
            </a:br>
            <a:r>
              <a:rPr lang="en-US" sz="3200" b="1" dirty="0"/>
              <a:t>  developing and implementing </a:t>
            </a:r>
            <a:r>
              <a:rPr lang="en-US" sz="3200" b="1" u="sng" dirty="0">
                <a:solidFill>
                  <a:srgbClr val="C00000"/>
                </a:solidFill>
              </a:rPr>
              <a:t>plans</a:t>
            </a:r>
            <a:br>
              <a:rPr lang="en-US" sz="3200" b="1" dirty="0"/>
            </a:br>
            <a:r>
              <a:rPr lang="en-US" sz="3200" b="1" dirty="0"/>
              <a:t>  to reach </a:t>
            </a:r>
            <a:r>
              <a:rPr lang="en-US" sz="3200" b="1" u="sng" dirty="0">
                <a:solidFill>
                  <a:srgbClr val="C00000"/>
                </a:solidFill>
              </a:rPr>
              <a:t>goals</a:t>
            </a:r>
            <a:r>
              <a:rPr lang="en-US" sz="3200" b="1" dirty="0"/>
              <a:t> and </a:t>
            </a:r>
            <a:r>
              <a:rPr lang="en-US" sz="3200" b="1" u="sng" dirty="0">
                <a:solidFill>
                  <a:srgbClr val="C00000"/>
                </a:solidFill>
              </a:rPr>
              <a:t>objectives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buFont typeface="Times" pitchFamily="-72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2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Strategic Plan:</a:t>
            </a:r>
            <a:br>
              <a:rPr lang="en-US" sz="4000" dirty="0"/>
            </a:br>
            <a:r>
              <a:rPr lang="en-US" sz="4000" dirty="0"/>
              <a:t>Mission Statement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 step in </a:t>
            </a:r>
            <a:r>
              <a:rPr lang="en-US" i="1" dirty="0">
                <a:solidFill>
                  <a:srgbClr val="C00000"/>
                </a:solidFill>
              </a:rPr>
              <a:t>planning</a:t>
            </a:r>
            <a:r>
              <a:rPr lang="en-US" dirty="0"/>
              <a:t> process</a:t>
            </a:r>
          </a:p>
          <a:p>
            <a:endParaRPr lang="en-US" dirty="0"/>
          </a:p>
          <a:p>
            <a:pPr lvl="1"/>
            <a:r>
              <a:rPr lang="en-US" dirty="0"/>
              <a:t>Not a business plan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Not an operational plan</a:t>
            </a:r>
          </a:p>
          <a:p>
            <a:pPr eaLnBrk="1" hangingPunct="1">
              <a:lnSpc>
                <a:spcPct val="110000"/>
              </a:lnSpc>
            </a:pPr>
            <a:endParaRPr lang="en-US" dirty="0"/>
          </a:p>
          <a:p>
            <a:pPr eaLnBrk="1" hangingPunct="1">
              <a:lnSpc>
                <a:spcPct val="110000"/>
              </a:lnSpc>
            </a:pPr>
            <a:r>
              <a:rPr lang="en-US" dirty="0"/>
              <a:t>What do we want to do</a:t>
            </a:r>
          </a:p>
          <a:p>
            <a:pPr eaLnBrk="1" hangingPunct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Resembles a vision statement 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Has a more immediate business focus with a </a:t>
            </a:r>
            <a:r>
              <a:rPr lang="en-US" b="1" i="1" dirty="0">
                <a:solidFill>
                  <a:srgbClr val="C00000"/>
                </a:solidFill>
              </a:rPr>
              <a:t>time horizon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543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Strategic Plan: Goal Statement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3886200"/>
          </a:xfrm>
        </p:spPr>
        <p:txBody>
          <a:bodyPr>
            <a:normAutofit/>
          </a:bodyPr>
          <a:lstStyle/>
          <a:p>
            <a:r>
              <a:rPr lang="en-US" dirty="0"/>
              <a:t>Gives purpose and direction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Used as </a:t>
            </a:r>
            <a:r>
              <a:rPr lang="en-US" i="1" dirty="0">
                <a:solidFill>
                  <a:srgbClr val="C00000"/>
                </a:solidFill>
              </a:rPr>
              <a:t>continual</a:t>
            </a:r>
            <a:r>
              <a:rPr lang="en-US" dirty="0"/>
              <a:t> point of reference for questions regarding scope or purpose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b="1" dirty="0"/>
              <a:t>Addresses Questions such as:</a:t>
            </a:r>
          </a:p>
          <a:p>
            <a:pPr lvl="1"/>
            <a:r>
              <a:rPr lang="en-US" dirty="0"/>
              <a:t>What do we do?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For whom do we do it?</a:t>
            </a:r>
          </a:p>
        </p:txBody>
      </p:sp>
    </p:spTree>
    <p:extLst>
      <p:ext uri="{BB962C8B-B14F-4D97-AF65-F5344CB8AC3E}">
        <p14:creationId xmlns:p14="http://schemas.microsoft.com/office/powerpoint/2010/main" val="30005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7848600" cy="1676400"/>
          </a:xfrm>
        </p:spPr>
        <p:txBody>
          <a:bodyPr>
            <a:normAutofit/>
          </a:bodyPr>
          <a:lstStyle/>
          <a:p>
            <a:r>
              <a:rPr lang="en-US" sz="4400" dirty="0"/>
              <a:t>IMPORTANCE OF 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0"/>
            <a:ext cx="7543800" cy="137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“The general who wins a battle makes many calculations in his temple ere the battle is fought.  The general that loses a battle makes few calculations before hand.  It is by attention to this point that I can see who is likely to win or lose.”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617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 </a:t>
            </a:r>
            <a:r>
              <a:rPr lang="en-US" dirty="0" err="1"/>
              <a:t>Tsu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1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257800"/>
            <a:ext cx="7543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Strategic Plan: Objectives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4343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More detailed goal statement</a:t>
            </a:r>
          </a:p>
          <a:p>
            <a:pPr lvl="1">
              <a:lnSpc>
                <a:spcPct val="150000"/>
              </a:lnSpc>
            </a:pPr>
            <a:r>
              <a:rPr lang="en-US" i="1" dirty="0"/>
              <a:t>Clarifies a goal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How do we go about it?</a:t>
            </a:r>
          </a:p>
          <a:p>
            <a:pPr lvl="1">
              <a:lnSpc>
                <a:spcPct val="150000"/>
              </a:lnSpc>
            </a:pPr>
            <a:r>
              <a:rPr lang="en-US" i="1" dirty="0"/>
              <a:t>To (action verb)</a:t>
            </a:r>
          </a:p>
          <a:p>
            <a:pPr lvl="1">
              <a:lnSpc>
                <a:spcPct val="150000"/>
              </a:lnSpc>
            </a:pPr>
            <a:r>
              <a:rPr lang="en-US" i="1" dirty="0"/>
              <a:t>Rest of statement is directional, not detail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Objectives must be </a:t>
            </a:r>
            <a:r>
              <a:rPr lang="en-US" b="1" i="1" dirty="0">
                <a:solidFill>
                  <a:srgbClr val="C00000"/>
                </a:solidFill>
              </a:rPr>
              <a:t>consistent</a:t>
            </a:r>
            <a:r>
              <a:rPr lang="en-US" b="1" dirty="0"/>
              <a:t> with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0137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29200"/>
            <a:ext cx="7772400" cy="11430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/>
              <a:t>Goals and Objectives</a:t>
            </a:r>
            <a:endParaRPr lang="en-US" sz="4000" b="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27950" cy="4343400"/>
          </a:xfrm>
        </p:spPr>
        <p:txBody>
          <a:bodyPr lIns="90488" tIns="44450" rIns="90488" bIns="4445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Objectives for Organizational Survival:*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Market Share</a:t>
            </a:r>
          </a:p>
          <a:p>
            <a:pPr>
              <a:lnSpc>
                <a:spcPct val="90000"/>
              </a:lnSpc>
            </a:pPr>
            <a:r>
              <a:rPr lang="en-US" dirty="0"/>
              <a:t>Innovation</a:t>
            </a:r>
          </a:p>
          <a:p>
            <a:pPr>
              <a:lnSpc>
                <a:spcPct val="90000"/>
              </a:lnSpc>
            </a:pPr>
            <a:r>
              <a:rPr lang="en-US" dirty="0"/>
              <a:t>Productivity</a:t>
            </a:r>
          </a:p>
          <a:p>
            <a:pPr>
              <a:lnSpc>
                <a:spcPct val="90000"/>
              </a:lnSpc>
            </a:pPr>
            <a:r>
              <a:rPr lang="en-US" dirty="0"/>
              <a:t>Physical and Financial Resources</a:t>
            </a:r>
          </a:p>
          <a:p>
            <a:pPr>
              <a:lnSpc>
                <a:spcPct val="90000"/>
              </a:lnSpc>
            </a:pPr>
            <a:r>
              <a:rPr lang="en-US" dirty="0"/>
              <a:t>Manager Performance and Development</a:t>
            </a:r>
          </a:p>
          <a:p>
            <a:pPr>
              <a:lnSpc>
                <a:spcPct val="90000"/>
              </a:lnSpc>
            </a:pPr>
            <a:r>
              <a:rPr lang="en-US" dirty="0"/>
              <a:t>Worker Performance and Attitude</a:t>
            </a:r>
          </a:p>
          <a:p>
            <a:pPr>
              <a:lnSpc>
                <a:spcPct val="90000"/>
              </a:lnSpc>
            </a:pPr>
            <a:r>
              <a:rPr lang="en-US" dirty="0"/>
              <a:t>Profitability</a:t>
            </a:r>
          </a:p>
          <a:p>
            <a:pPr>
              <a:lnSpc>
                <a:spcPct val="90000"/>
              </a:lnSpc>
            </a:pPr>
            <a:r>
              <a:rPr lang="en-US" dirty="0"/>
              <a:t>Social Responsibility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*Peter Drucker</a:t>
            </a:r>
          </a:p>
        </p:txBody>
      </p:sp>
    </p:spTree>
    <p:extLst>
      <p:ext uri="{BB962C8B-B14F-4D97-AF65-F5344CB8AC3E}">
        <p14:creationId xmlns:p14="http://schemas.microsoft.com/office/powerpoint/2010/main" val="38138313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257800"/>
            <a:ext cx="7543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Planning: Developing Objectives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SMART Goals</a:t>
            </a:r>
          </a:p>
          <a:p>
            <a:r>
              <a:rPr lang="en-US" sz="3600" dirty="0"/>
              <a:t>S</a:t>
            </a:r>
            <a:r>
              <a:rPr lang="en-US" dirty="0"/>
              <a:t>pecific</a:t>
            </a:r>
          </a:p>
          <a:p>
            <a:r>
              <a:rPr lang="en-US" sz="3600" dirty="0"/>
              <a:t>M</a:t>
            </a:r>
            <a:r>
              <a:rPr lang="en-US" dirty="0"/>
              <a:t>easurable</a:t>
            </a:r>
          </a:p>
          <a:p>
            <a:r>
              <a:rPr lang="en-US" sz="3600" dirty="0"/>
              <a:t>A</a:t>
            </a:r>
            <a:r>
              <a:rPr lang="en-US" dirty="0"/>
              <a:t>ttainable</a:t>
            </a:r>
          </a:p>
          <a:p>
            <a:r>
              <a:rPr lang="en-US" sz="3600" dirty="0"/>
              <a:t>R</a:t>
            </a:r>
            <a:r>
              <a:rPr lang="en-US" dirty="0"/>
              <a:t>elevant (Realistic)</a:t>
            </a:r>
          </a:p>
          <a:p>
            <a:r>
              <a:rPr lang="en-US" sz="3600" dirty="0"/>
              <a:t>T</a:t>
            </a:r>
            <a:r>
              <a:rPr lang="en-US" dirty="0"/>
              <a:t>rackable (Time-limited)</a:t>
            </a:r>
          </a:p>
        </p:txBody>
      </p:sp>
    </p:spTree>
    <p:extLst>
      <p:ext uri="{BB962C8B-B14F-4D97-AF65-F5344CB8AC3E}">
        <p14:creationId xmlns:p14="http://schemas.microsoft.com/office/powerpoint/2010/main" val="31003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0"/>
            <a:ext cx="7772400" cy="838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/>
              <a:t>Planning:  Managing Objectives</a:t>
            </a:r>
            <a:endParaRPr lang="en-US" sz="4000" b="0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543800" cy="46482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eaLnBrk="1" hangingPunct="1"/>
            <a:endParaRPr lang="en-US" dirty="0"/>
          </a:p>
          <a:p>
            <a:pPr marL="0" indent="0">
              <a:buNone/>
            </a:pPr>
            <a:r>
              <a:rPr lang="en-US" sz="3300" b="1" dirty="0"/>
              <a:t>Management by Objectives</a:t>
            </a:r>
          </a:p>
          <a:p>
            <a:pPr lvl="1"/>
            <a:r>
              <a:rPr lang="en-US" dirty="0"/>
              <a:t>Commonly Referred to as MBO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US" b="1" dirty="0"/>
              <a:t>Employed at every level</a:t>
            </a:r>
          </a:p>
          <a:p>
            <a:pPr lvl="1"/>
            <a:r>
              <a:rPr lang="en-US" dirty="0"/>
              <a:t>Negotiated with Subordinate</a:t>
            </a:r>
          </a:p>
          <a:p>
            <a:pPr lvl="1"/>
            <a:endParaRPr lang="en-US" dirty="0"/>
          </a:p>
          <a:p>
            <a:r>
              <a:rPr lang="en-US" b="1" dirty="0"/>
              <a:t>Periodic</a:t>
            </a:r>
          </a:p>
          <a:p>
            <a:pPr lvl="1"/>
            <a:r>
              <a:rPr lang="en-US" dirty="0"/>
              <a:t>Typically six months to one year</a:t>
            </a:r>
          </a:p>
          <a:p>
            <a:pPr lvl="1"/>
            <a:endParaRPr lang="en-US" dirty="0"/>
          </a:p>
          <a:p>
            <a:r>
              <a:rPr lang="en-US" b="1" dirty="0"/>
              <a:t>Review </a:t>
            </a:r>
          </a:p>
          <a:p>
            <a:pPr lvl="1"/>
            <a:r>
              <a:rPr lang="en-US" dirty="0"/>
              <a:t>Focus is constructive (not blame)</a:t>
            </a:r>
          </a:p>
          <a:p>
            <a:pPr lvl="1"/>
            <a:r>
              <a:rPr lang="en-US" dirty="0"/>
              <a:t>End result is to establish next period objectives</a:t>
            </a:r>
          </a:p>
          <a:p>
            <a:pPr lvl="2"/>
            <a:r>
              <a:rPr lang="en-US" dirty="0"/>
              <a:t>May create new objectives</a:t>
            </a:r>
          </a:p>
          <a:p>
            <a:pPr lvl="2"/>
            <a:r>
              <a:rPr lang="en-US" dirty="0"/>
              <a:t>May extend some earlier objectives</a:t>
            </a:r>
          </a:p>
          <a:p>
            <a:pPr lvl="2"/>
            <a:r>
              <a:rPr lang="en-US" dirty="0"/>
              <a:t>May de-emphasize other objectives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*Peter Drucker</a:t>
            </a:r>
          </a:p>
        </p:txBody>
      </p:sp>
    </p:spTree>
    <p:extLst>
      <p:ext uri="{BB962C8B-B14F-4D97-AF65-F5344CB8AC3E}">
        <p14:creationId xmlns:p14="http://schemas.microsoft.com/office/powerpoint/2010/main" val="1975870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0"/>
            <a:ext cx="7772400" cy="838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000" dirty="0"/>
              <a:t>Planning:  Managing Objectives</a:t>
            </a:r>
            <a:endParaRPr lang="en-US" sz="4000" b="0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7543800" cy="4648200"/>
          </a:xfrm>
        </p:spPr>
        <p:txBody>
          <a:bodyPr lIns="90488" tIns="44450" rIns="90488" bIns="44450">
            <a:normAutofit fontScale="70000" lnSpcReduction="20000"/>
          </a:bodyPr>
          <a:lstStyle/>
          <a:p>
            <a:pPr eaLnBrk="1" hangingPunct="1"/>
            <a:endParaRPr lang="en-US" dirty="0"/>
          </a:p>
          <a:p>
            <a:pPr marL="0" indent="0">
              <a:buNone/>
            </a:pPr>
            <a:r>
              <a:rPr lang="en-US" sz="3400" b="1" dirty="0"/>
              <a:t>Management by Objectives</a:t>
            </a:r>
          </a:p>
          <a:p>
            <a:pPr marL="0" indent="0">
              <a:buNone/>
            </a:pP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600" b="1" dirty="0"/>
              <a:t>Advantages: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Greater commitment and satisfaction by Subordinates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Enforced planning and prioritization by both Supervisors &amp; Subordinates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More rational performance evaluation, because it is based on contribution to organizational objectives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2600" b="1" dirty="0"/>
              <a:t>Disadvantages: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Time and documentation required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Misuse (assigning rather negotiating tasks)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Gamesmanship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Tendancy</a:t>
            </a:r>
            <a:r>
              <a:rPr lang="en-US" dirty="0"/>
              <a:t> to focus on a relatively few objectives that are easily verified, rather than the many complex objectives a professional must balance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*Peter Drucker</a:t>
            </a:r>
          </a:p>
        </p:txBody>
      </p:sp>
    </p:spTree>
    <p:extLst>
      <p:ext uri="{BB962C8B-B14F-4D97-AF65-F5344CB8AC3E}">
        <p14:creationId xmlns:p14="http://schemas.microsoft.com/office/powerpoint/2010/main" val="34415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IENG 366 </a:t>
            </a:r>
            <a:br>
              <a:rPr lang="en-US" sz="4000" dirty="0"/>
            </a:br>
            <a:r>
              <a:rPr lang="en-US" sz="4000" dirty="0"/>
              <a:t>Engineering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29200"/>
            <a:ext cx="7924800" cy="11430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dirty="0"/>
              <a:t>Functions of Managers: </a:t>
            </a:r>
            <a:r>
              <a:rPr lang="en-US" sz="3600" dirty="0" err="1"/>
              <a:t>Kootz</a:t>
            </a:r>
            <a:r>
              <a:rPr lang="en-US" sz="3600" dirty="0"/>
              <a:t> (Fayol)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150000"/>
              </a:lnSpc>
            </a:pPr>
            <a:r>
              <a:rPr lang="en-US" b="1" i="1" dirty="0">
                <a:solidFill>
                  <a:srgbClr val="C00000"/>
                </a:solidFill>
              </a:rPr>
              <a:t>Planning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Organizing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Staffing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Leading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Controlling</a:t>
            </a:r>
          </a:p>
        </p:txBody>
      </p:sp>
    </p:spTree>
    <p:extLst>
      <p:ext uri="{BB962C8B-B14F-4D97-AF65-F5344CB8AC3E}">
        <p14:creationId xmlns:p14="http://schemas.microsoft.com/office/powerpoint/2010/main" val="25845426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Planning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Provides a method for identifying objectives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Designs a sequence of programs and activities to achieve objectives</a:t>
            </a:r>
          </a:p>
        </p:txBody>
      </p:sp>
    </p:spTree>
    <p:extLst>
      <p:ext uri="{BB962C8B-B14F-4D97-AF65-F5344CB8AC3E}">
        <p14:creationId xmlns:p14="http://schemas.microsoft.com/office/powerpoint/2010/main" val="103912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Planning / Decision-Making Process</a:t>
            </a:r>
          </a:p>
        </p:txBody>
      </p:sp>
      <p:pic>
        <p:nvPicPr>
          <p:cNvPr id="8" name="Picture 1" descr="FG_04_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990600"/>
            <a:ext cx="6248400" cy="4554538"/>
          </a:xfrm>
          <a:prstGeom prst="rect">
            <a:avLst/>
          </a:prstGeom>
          <a:solidFill>
            <a:srgbClr val="E4D490"/>
          </a:solidFill>
        </p:spPr>
      </p:pic>
    </p:spTree>
    <p:extLst>
      <p:ext uri="{BB962C8B-B14F-4D97-AF65-F5344CB8AC3E}">
        <p14:creationId xmlns:p14="http://schemas.microsoft.com/office/powerpoint/2010/main" val="425122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5438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Effective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sz="1700" b="1" dirty="0"/>
          </a:p>
          <a:p>
            <a:pPr>
              <a:lnSpc>
                <a:spcPct val="80000"/>
              </a:lnSpc>
            </a:pPr>
            <a:endParaRPr lang="en-US" altLang="en-US" sz="600" dirty="0"/>
          </a:p>
          <a:p>
            <a:pPr>
              <a:lnSpc>
                <a:spcPct val="120000"/>
              </a:lnSpc>
            </a:pPr>
            <a:r>
              <a:rPr lang="en-US" altLang="en-US" sz="3800" b="1" i="1" dirty="0"/>
              <a:t>Plan to Plan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en-US" sz="3600" dirty="0"/>
              <a:t>	</a:t>
            </a:r>
          </a:p>
          <a:p>
            <a:pPr>
              <a:lnSpc>
                <a:spcPct val="120000"/>
              </a:lnSpc>
            </a:pPr>
            <a:r>
              <a:rPr lang="en-US" altLang="en-US" sz="3800" b="1" i="1" dirty="0"/>
              <a:t>People implementing plan should be involved in preparing plan</a:t>
            </a:r>
            <a:r>
              <a:rPr lang="en-US" altLang="en-US" sz="3600" dirty="0"/>
              <a:t>	 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en-US" sz="3600" dirty="0"/>
              <a:t>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Planning: 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3886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/>
              <a:t>All Planning is Customer Driven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900" b="1" dirty="0"/>
          </a:p>
          <a:p>
            <a:pPr>
              <a:lnSpc>
                <a:spcPct val="80000"/>
              </a:lnSpc>
            </a:pPr>
            <a:endParaRPr lang="en-US" altLang="en-US" sz="400" dirty="0"/>
          </a:p>
          <a:p>
            <a:pPr>
              <a:lnSpc>
                <a:spcPct val="120000"/>
              </a:lnSpc>
            </a:pPr>
            <a:r>
              <a:rPr lang="en-US" altLang="en-US" sz="2000" b="1" i="1" dirty="0"/>
              <a:t>Mission: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en-US" sz="1800" dirty="0"/>
              <a:t>	 </a:t>
            </a:r>
          </a:p>
          <a:p>
            <a:pPr>
              <a:lnSpc>
                <a:spcPct val="120000"/>
              </a:lnSpc>
            </a:pPr>
            <a:r>
              <a:rPr lang="en-US" altLang="en-US" sz="2000" b="1" i="1" dirty="0"/>
              <a:t>Goal(s):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en-US" sz="1800" dirty="0"/>
              <a:t>	 </a:t>
            </a:r>
          </a:p>
          <a:p>
            <a:pPr>
              <a:lnSpc>
                <a:spcPct val="120000"/>
              </a:lnSpc>
            </a:pPr>
            <a:r>
              <a:rPr lang="en-US" altLang="en-US" sz="2000" b="1" i="1" dirty="0"/>
              <a:t>Objectives: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en-US" sz="1800" dirty="0"/>
              <a:t>	 </a:t>
            </a:r>
          </a:p>
          <a:p>
            <a:pPr>
              <a:lnSpc>
                <a:spcPct val="120000"/>
              </a:lnSpc>
            </a:pPr>
            <a:r>
              <a:rPr lang="en-US" altLang="en-US" sz="2000" b="1" i="1" dirty="0"/>
              <a:t>Strategies: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altLang="en-US" sz="1800" dirty="0"/>
              <a:t>	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41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Verdana" pitchFamily="-1" charset="0"/>
              </a:rPr>
              <a:t>Figure 4-2   </a:t>
            </a:r>
            <a:r>
              <a:rPr lang="en-US" sz="3600" dirty="0">
                <a:latin typeface="Verdana" pitchFamily="-1" charset="0"/>
              </a:rPr>
              <a:t>Strategic planning.</a:t>
            </a:r>
            <a:endParaRPr lang="en-US" sz="3600" dirty="0"/>
          </a:p>
        </p:txBody>
      </p:sp>
      <p:pic>
        <p:nvPicPr>
          <p:cNvPr id="4" name="Picture 1" descr="FG_04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648324" cy="49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48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Strategic Planning</a:t>
            </a:r>
          </a:p>
        </p:txBody>
      </p:sp>
      <p:grpSp>
        <p:nvGrpSpPr>
          <p:cNvPr id="4" name="Placeholder 2"/>
          <p:cNvGrpSpPr>
            <a:grpSpLocks noChangeAspect="1"/>
          </p:cNvGrpSpPr>
          <p:nvPr/>
        </p:nvGrpSpPr>
        <p:grpSpPr bwMode="auto">
          <a:xfrm>
            <a:off x="609600" y="762000"/>
            <a:ext cx="7696200" cy="4572000"/>
            <a:chOff x="634" y="1056"/>
            <a:chExt cx="2016" cy="201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4" y="1056"/>
              <a:ext cx="2016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" name="_s2052"/>
            <p:cNvCxnSpPr>
              <a:cxnSpLocks noChangeShapeType="1"/>
              <a:stCxn id="17" idx="1"/>
              <a:endCxn id="12" idx="2"/>
            </p:cNvCxnSpPr>
            <p:nvPr/>
          </p:nvCxnSpPr>
          <p:spPr bwMode="auto">
            <a:xfrm rot="10800000">
              <a:off x="1642" y="1344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" name="_s2053"/>
            <p:cNvCxnSpPr>
              <a:cxnSpLocks noChangeShapeType="1"/>
              <a:stCxn id="16" idx="3"/>
              <a:endCxn id="12" idx="2"/>
            </p:cNvCxnSpPr>
            <p:nvPr/>
          </p:nvCxnSpPr>
          <p:spPr bwMode="auto">
            <a:xfrm flipV="1">
              <a:off x="1498" y="1344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9" name="_s2054"/>
            <p:cNvCxnSpPr>
              <a:cxnSpLocks noChangeShapeType="1"/>
              <a:stCxn id="15" idx="1"/>
              <a:endCxn id="14" idx="2"/>
            </p:cNvCxnSpPr>
            <p:nvPr/>
          </p:nvCxnSpPr>
          <p:spPr bwMode="auto">
            <a:xfrm rot="10800000">
              <a:off x="1642" y="2640"/>
              <a:ext cx="144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" name="_s2055"/>
            <p:cNvCxnSpPr>
              <a:cxnSpLocks noChangeShapeType="1"/>
              <a:stCxn id="14" idx="0"/>
              <a:endCxn id="13" idx="2"/>
            </p:cNvCxnSpPr>
            <p:nvPr/>
          </p:nvCxnSpPr>
          <p:spPr bwMode="auto">
            <a:xfrm rot="-5400000">
              <a:off x="1571" y="2279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_s2056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-5400000">
              <a:off x="1355" y="1631"/>
              <a:ext cx="57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_s2057"/>
            <p:cNvSpPr>
              <a:spLocks noChangeArrowheads="1"/>
            </p:cNvSpPr>
            <p:nvPr/>
          </p:nvSpPr>
          <p:spPr bwMode="auto">
            <a:xfrm>
              <a:off x="1210" y="105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Vision/Mission</a:t>
              </a:r>
            </a:p>
          </p:txBody>
        </p:sp>
        <p:sp>
          <p:nvSpPr>
            <p:cNvPr id="13" name="_s2058"/>
            <p:cNvSpPr>
              <a:spLocks noChangeArrowheads="1"/>
            </p:cNvSpPr>
            <p:nvPr/>
          </p:nvSpPr>
          <p:spPr bwMode="auto">
            <a:xfrm>
              <a:off x="1210" y="19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Goals</a:t>
              </a:r>
            </a:p>
          </p:txBody>
        </p:sp>
        <p:sp>
          <p:nvSpPr>
            <p:cNvPr id="14" name="_s2059"/>
            <p:cNvSpPr>
              <a:spLocks noChangeArrowheads="1"/>
            </p:cNvSpPr>
            <p:nvPr/>
          </p:nvSpPr>
          <p:spPr bwMode="auto">
            <a:xfrm>
              <a:off x="1210" y="235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Objectives</a:t>
              </a:r>
            </a:p>
          </p:txBody>
        </p:sp>
        <p:sp>
          <p:nvSpPr>
            <p:cNvPr id="15" name="_s2060"/>
            <p:cNvSpPr>
              <a:spLocks noChangeArrowheads="1"/>
            </p:cNvSpPr>
            <p:nvPr/>
          </p:nvSpPr>
          <p:spPr bwMode="auto">
            <a:xfrm>
              <a:off x="1786" y="27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Strategies</a:t>
              </a:r>
            </a:p>
          </p:txBody>
        </p:sp>
        <p:sp>
          <p:nvSpPr>
            <p:cNvPr id="16" name="_s2061"/>
            <p:cNvSpPr>
              <a:spLocks noChangeArrowheads="1"/>
            </p:cNvSpPr>
            <p:nvPr/>
          </p:nvSpPr>
          <p:spPr bwMode="auto">
            <a:xfrm>
              <a:off x="634" y="14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SWOT Analysis</a:t>
              </a:r>
            </a:p>
          </p:txBody>
        </p:sp>
        <p:sp>
          <p:nvSpPr>
            <p:cNvPr id="17" name="_s2062"/>
            <p:cNvSpPr>
              <a:spLocks noChangeArrowheads="1"/>
            </p:cNvSpPr>
            <p:nvPr/>
          </p:nvSpPr>
          <p:spPr bwMode="auto">
            <a:xfrm>
              <a:off x="1786" y="14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 dirty="0">
                  <a:latin typeface="Abadi MT Condensed Extra Bold" pitchFamily="-72" charset="0"/>
                  <a:ea typeface="ヒラギノ角ゴ Pro W3" pitchFamily="-72" charset="-128"/>
                  <a:cs typeface="ヒラギノ角ゴ Pro W3" pitchFamily="-72" charset="-128"/>
                </a:rPr>
                <a:t>Gap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751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2080</TotalTime>
  <Words>731</Words>
  <Application>Microsoft Office PowerPoint</Application>
  <PresentationFormat>On-screen Show (4:3)</PresentationFormat>
  <Paragraphs>181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Abadi MT Condensed Extra Bold</vt:lpstr>
      <vt:lpstr>Arial</vt:lpstr>
      <vt:lpstr>Calibri</vt:lpstr>
      <vt:lpstr>Times</vt:lpstr>
      <vt:lpstr>Times New Roman</vt:lpstr>
      <vt:lpstr>Verdana</vt:lpstr>
      <vt:lpstr>NewsPrint</vt:lpstr>
      <vt:lpstr>IENG 366</vt:lpstr>
      <vt:lpstr>IMPORTANCE OF PLANNING</vt:lpstr>
      <vt:lpstr>Functions of Managers: Kootz (Fayol)</vt:lpstr>
      <vt:lpstr>Planning</vt:lpstr>
      <vt:lpstr>Planning / Decision-Making Process</vt:lpstr>
      <vt:lpstr>Effective Planning</vt:lpstr>
      <vt:lpstr>Planning:  Foundation</vt:lpstr>
      <vt:lpstr>Figure 4-2   Strategic planning.</vt:lpstr>
      <vt:lpstr>Strategic Planning</vt:lpstr>
      <vt:lpstr>A gap analysis is a technique used to analyze/assess where you currently are with respect to where you would like to be in the future</vt:lpstr>
      <vt:lpstr>Planning:  SWOT Analysis</vt:lpstr>
      <vt:lpstr>Strategic Planning</vt:lpstr>
      <vt:lpstr>Table 4-1   A System of Plans for a Complex Project</vt:lpstr>
      <vt:lpstr>Planning</vt:lpstr>
      <vt:lpstr>Vision Statement</vt:lpstr>
      <vt:lpstr>Vision Statement:  Microsoft (1980s)</vt:lpstr>
      <vt:lpstr>Strategic Plan</vt:lpstr>
      <vt:lpstr>Strategic Plan: Mission Statement</vt:lpstr>
      <vt:lpstr>Strategic Plan: Goal Statement</vt:lpstr>
      <vt:lpstr>Strategic Plan: Objectives</vt:lpstr>
      <vt:lpstr>Goals and Objectives</vt:lpstr>
      <vt:lpstr>Planning: Developing Objectives</vt:lpstr>
      <vt:lpstr>Planning:  Managing Objectives</vt:lpstr>
      <vt:lpstr>Planning:  Managing Objectives</vt:lpstr>
      <vt:lpstr>IENG 366  Engineering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04</dc:title>
  <dc:creator>Jensen, Dean H.</dc:creator>
  <cp:lastModifiedBy>Jensen, Dean H.</cp:lastModifiedBy>
  <cp:revision>68</cp:revision>
  <dcterms:created xsi:type="dcterms:W3CDTF">2017-01-11T23:00:27Z</dcterms:created>
  <dcterms:modified xsi:type="dcterms:W3CDTF">2020-01-30T16:40:40Z</dcterms:modified>
</cp:coreProperties>
</file>