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334" r:id="rId3"/>
    <p:sldId id="304" r:id="rId4"/>
    <p:sldId id="332" r:id="rId5"/>
    <p:sldId id="333" r:id="rId6"/>
    <p:sldId id="335" r:id="rId7"/>
    <p:sldId id="336" r:id="rId8"/>
    <p:sldId id="337" r:id="rId9"/>
    <p:sldId id="310" r:id="rId10"/>
    <p:sldId id="339" r:id="rId11"/>
    <p:sldId id="330" r:id="rId12"/>
    <p:sldId id="340" r:id="rId13"/>
    <p:sldId id="341" r:id="rId14"/>
    <p:sldId id="342" r:id="rId15"/>
    <p:sldId id="343" r:id="rId16"/>
    <p:sldId id="344" r:id="rId17"/>
    <p:sldId id="345" r:id="rId18"/>
    <p:sldId id="346" r:id="rId19"/>
    <p:sldId id="307"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82AA"/>
    <a:srgbClr val="CC9B00"/>
    <a:srgbClr val="2D8149"/>
    <a:srgbClr val="E4D490"/>
    <a:srgbClr val="B3A3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85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8D4F1C2-D7F5-44D3-ACD3-E007D6E87F24}" type="datetimeFigureOut">
              <a:rPr lang="en-US" smtClean="0"/>
              <a:t>1/19/2017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7D71132-05CF-42C6-8BD3-DA1AD07B5A2C}" type="slidenum">
              <a:rPr lang="en-US" smtClean="0"/>
              <a:t>‹#›</a:t>
            </a:fld>
            <a:endParaRPr lang="en-US"/>
          </a:p>
        </p:txBody>
      </p:sp>
    </p:spTree>
    <p:extLst>
      <p:ext uri="{BB962C8B-B14F-4D97-AF65-F5344CB8AC3E}">
        <p14:creationId xmlns:p14="http://schemas.microsoft.com/office/powerpoint/2010/main" val="514957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85DC8C7-7B49-460F-A91F-F1C5B153DCFE}" type="datetimeFigureOut">
              <a:rPr lang="en-US" smtClean="0"/>
              <a:t>1/18/2017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FD9E158-6F93-4096-843F-7F09C829E717}" type="slidenum">
              <a:rPr lang="en-US" smtClean="0"/>
              <a:t>‹#›</a:t>
            </a:fld>
            <a:endParaRPr lang="en-US"/>
          </a:p>
        </p:txBody>
      </p:sp>
    </p:spTree>
    <p:extLst>
      <p:ext uri="{BB962C8B-B14F-4D97-AF65-F5344CB8AC3E}">
        <p14:creationId xmlns:p14="http://schemas.microsoft.com/office/powerpoint/2010/main" val="365797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360C0D-C7F9-4E66-B221-359C3538BB8C}"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C14EF-AE7A-43DC-93F4-6C5208F9D7E5}"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360C0D-C7F9-4E66-B221-359C3538BB8C}"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C14EF-AE7A-43DC-93F4-6C5208F9D7E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360C0D-C7F9-4E66-B221-359C3538BB8C}"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C14EF-AE7A-43DC-93F4-6C5208F9D7E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360C0D-C7F9-4E66-B221-359C3538BB8C}"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C14EF-AE7A-43DC-93F4-6C5208F9D7E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360C0D-C7F9-4E66-B221-359C3538BB8C}"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C14EF-AE7A-43DC-93F4-6C5208F9D7E5}"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360C0D-C7F9-4E66-B221-359C3538BB8C}"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C14EF-AE7A-43DC-93F4-6C5208F9D7E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360C0D-C7F9-4E66-B221-359C3538BB8C}" type="datetimeFigureOut">
              <a:rPr lang="en-US" smtClean="0"/>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9C14EF-AE7A-43DC-93F4-6C5208F9D7E5}"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360C0D-C7F9-4E66-B221-359C3538BB8C}" type="datetimeFigureOut">
              <a:rPr lang="en-US" smtClean="0"/>
              <a:t>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9C14EF-AE7A-43DC-93F4-6C5208F9D7E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360C0D-C7F9-4E66-B221-359C3538BB8C}" type="datetimeFigureOut">
              <a:rPr lang="en-US" smtClean="0"/>
              <a:t>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9C14EF-AE7A-43DC-93F4-6C5208F9D7E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360C0D-C7F9-4E66-B221-359C3538BB8C}"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C14EF-AE7A-43DC-93F4-6C5208F9D7E5}"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360C0D-C7F9-4E66-B221-359C3538BB8C}"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C14EF-AE7A-43DC-93F4-6C5208F9D7E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D360C0D-C7F9-4E66-B221-359C3538BB8C}" type="datetimeFigureOut">
              <a:rPr lang="en-US" smtClean="0"/>
              <a:t>1/18/2017</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1D9C14EF-AE7A-43DC-93F4-6C5208F9D7E5}"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IENG 366</a:t>
            </a:r>
            <a:endParaRPr lang="en-US" dirty="0"/>
          </a:p>
        </p:txBody>
      </p:sp>
      <p:sp>
        <p:nvSpPr>
          <p:cNvPr id="3" name="Subtitle 2"/>
          <p:cNvSpPr>
            <a:spLocks noGrp="1"/>
          </p:cNvSpPr>
          <p:nvPr>
            <p:ph type="subTitle" idx="1"/>
          </p:nvPr>
        </p:nvSpPr>
        <p:spPr/>
        <p:txBody>
          <a:bodyPr>
            <a:normAutofit lnSpcReduction="10000"/>
          </a:bodyPr>
          <a:lstStyle/>
          <a:p>
            <a:r>
              <a:rPr lang="en-US" dirty="0" smtClean="0"/>
              <a:t>Motivating People</a:t>
            </a:r>
            <a:endParaRPr lang="en-US" dirty="0" smtClean="0"/>
          </a:p>
          <a:p>
            <a:r>
              <a:rPr lang="en-US" dirty="0" smtClean="0"/>
              <a:t>Reading:  pp. </a:t>
            </a:r>
            <a:r>
              <a:rPr lang="en-US" dirty="0" smtClean="0"/>
              <a:t>64 </a:t>
            </a:r>
            <a:r>
              <a:rPr lang="en-US" dirty="0" smtClean="0"/>
              <a:t>– </a:t>
            </a:r>
            <a:r>
              <a:rPr lang="en-US" dirty="0" smtClean="0"/>
              <a:t>81</a:t>
            </a:r>
            <a:endParaRPr lang="en-US" dirty="0"/>
          </a:p>
        </p:txBody>
      </p:sp>
    </p:spTree>
    <p:extLst>
      <p:ext uri="{BB962C8B-B14F-4D97-AF65-F5344CB8AC3E}">
        <p14:creationId xmlns:p14="http://schemas.microsoft.com/office/powerpoint/2010/main" val="3148509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381000"/>
            <a:ext cx="6517994" cy="5751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3505200" y="685800"/>
            <a:ext cx="4800600" cy="1828800"/>
            <a:chOff x="3505200" y="685800"/>
            <a:chExt cx="4800600" cy="1828800"/>
          </a:xfrm>
        </p:grpSpPr>
        <p:sp>
          <p:nvSpPr>
            <p:cNvPr id="2" name="Oval 1"/>
            <p:cNvSpPr/>
            <p:nvPr/>
          </p:nvSpPr>
          <p:spPr>
            <a:xfrm>
              <a:off x="3505200" y="685800"/>
              <a:ext cx="4800600" cy="1828800"/>
            </a:xfrm>
            <a:prstGeom prst="ellipse">
              <a:avLst/>
            </a:prstGeom>
            <a:noFill/>
            <a:ln>
              <a:solidFill>
                <a:srgbClr val="2D81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324600" y="1905000"/>
              <a:ext cx="1371600" cy="369332"/>
            </a:xfrm>
            <a:prstGeom prst="rect">
              <a:avLst/>
            </a:prstGeom>
            <a:noFill/>
          </p:spPr>
          <p:txBody>
            <a:bodyPr wrap="square" rtlCol="0">
              <a:spAutoFit/>
            </a:bodyPr>
            <a:lstStyle/>
            <a:p>
              <a:r>
                <a:rPr lang="en-US" b="1" dirty="0" smtClean="0">
                  <a:solidFill>
                    <a:srgbClr val="2D8149"/>
                  </a:solidFill>
                </a:rPr>
                <a:t>Motivators</a:t>
              </a:r>
              <a:endParaRPr lang="en-US" b="1" dirty="0">
                <a:solidFill>
                  <a:srgbClr val="2D8149"/>
                </a:solidFill>
              </a:endParaRPr>
            </a:p>
          </p:txBody>
        </p:sp>
      </p:grpSp>
      <p:grpSp>
        <p:nvGrpSpPr>
          <p:cNvPr id="10" name="Group 9"/>
          <p:cNvGrpSpPr/>
          <p:nvPr/>
        </p:nvGrpSpPr>
        <p:grpSpPr>
          <a:xfrm>
            <a:off x="990600" y="2209800"/>
            <a:ext cx="4419600" cy="1295400"/>
            <a:chOff x="990600" y="2209800"/>
            <a:chExt cx="4419600" cy="1295400"/>
          </a:xfrm>
        </p:grpSpPr>
        <p:sp>
          <p:nvSpPr>
            <p:cNvPr id="6" name="Oval 5"/>
            <p:cNvSpPr/>
            <p:nvPr/>
          </p:nvSpPr>
          <p:spPr>
            <a:xfrm>
              <a:off x="990600" y="2209800"/>
              <a:ext cx="4419600" cy="1295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600200" y="2743200"/>
              <a:ext cx="1143000" cy="369332"/>
            </a:xfrm>
            <a:prstGeom prst="rect">
              <a:avLst/>
            </a:prstGeom>
            <a:noFill/>
          </p:spPr>
          <p:txBody>
            <a:bodyPr wrap="square" rtlCol="0">
              <a:spAutoFit/>
            </a:bodyPr>
            <a:lstStyle/>
            <a:p>
              <a:r>
                <a:rPr lang="en-US" b="1" dirty="0" smtClean="0">
                  <a:solidFill>
                    <a:srgbClr val="C00000"/>
                  </a:solidFill>
                </a:rPr>
                <a:t>Hygiene</a:t>
              </a:r>
              <a:endParaRPr lang="en-US" b="1" dirty="0">
                <a:solidFill>
                  <a:srgbClr val="C00000"/>
                </a:solidFill>
              </a:endParaRPr>
            </a:p>
          </p:txBody>
        </p:sp>
      </p:grpSp>
      <p:grpSp>
        <p:nvGrpSpPr>
          <p:cNvPr id="11" name="Group 10"/>
          <p:cNvGrpSpPr/>
          <p:nvPr/>
        </p:nvGrpSpPr>
        <p:grpSpPr>
          <a:xfrm>
            <a:off x="1676400" y="3505200"/>
            <a:ext cx="4267200" cy="1600200"/>
            <a:chOff x="1676400" y="3505200"/>
            <a:chExt cx="4267200" cy="1600200"/>
          </a:xfrm>
        </p:grpSpPr>
        <p:sp>
          <p:nvSpPr>
            <p:cNvPr id="7" name="Oval 6"/>
            <p:cNvSpPr/>
            <p:nvPr/>
          </p:nvSpPr>
          <p:spPr>
            <a:xfrm>
              <a:off x="1676400" y="3505200"/>
              <a:ext cx="4267200" cy="1600200"/>
            </a:xfrm>
            <a:prstGeom prst="ellipse">
              <a:avLst/>
            </a:prstGeom>
            <a:noFill/>
            <a:ln>
              <a:solidFill>
                <a:srgbClr val="CC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752600" y="3962400"/>
              <a:ext cx="1676400" cy="369332"/>
            </a:xfrm>
            <a:prstGeom prst="rect">
              <a:avLst/>
            </a:prstGeom>
            <a:noFill/>
          </p:spPr>
          <p:txBody>
            <a:bodyPr wrap="square" rtlCol="0">
              <a:spAutoFit/>
            </a:bodyPr>
            <a:lstStyle/>
            <a:p>
              <a:r>
                <a:rPr lang="en-US" b="1" dirty="0" smtClean="0">
                  <a:solidFill>
                    <a:srgbClr val="CC9B00"/>
                  </a:solidFill>
                </a:rPr>
                <a:t>Proportional</a:t>
              </a:r>
              <a:endParaRPr lang="en-US" b="1" dirty="0">
                <a:solidFill>
                  <a:srgbClr val="CC9B00"/>
                </a:solidFill>
              </a:endParaRPr>
            </a:p>
          </p:txBody>
        </p:sp>
      </p:grpSp>
    </p:spTree>
    <p:extLst>
      <p:ext uri="{BB962C8B-B14F-4D97-AF65-F5344CB8AC3E}">
        <p14:creationId xmlns:p14="http://schemas.microsoft.com/office/powerpoint/2010/main" val="19590923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Motivation</a:t>
            </a:r>
            <a:endParaRPr lang="en-US" sz="4400" dirty="0"/>
          </a:p>
        </p:txBody>
      </p:sp>
      <p:sp>
        <p:nvSpPr>
          <p:cNvPr id="3" name="Text Placeholder 2"/>
          <p:cNvSpPr>
            <a:spLocks noGrp="1"/>
          </p:cNvSpPr>
          <p:nvPr>
            <p:ph type="body" idx="1"/>
          </p:nvPr>
        </p:nvSpPr>
        <p:spPr/>
        <p:txBody>
          <a:bodyPr>
            <a:normAutofit fontScale="77500" lnSpcReduction="20000"/>
          </a:bodyPr>
          <a:lstStyle/>
          <a:p>
            <a:r>
              <a:rPr lang="en-US" dirty="0" smtClean="0"/>
              <a:t>“There is only one way under high heaven to get anybody to do anything. And that is by making the other person want to do it.”</a:t>
            </a:r>
            <a:endParaRPr lang="en-US" dirty="0"/>
          </a:p>
        </p:txBody>
      </p:sp>
      <p:sp>
        <p:nvSpPr>
          <p:cNvPr id="4" name="TextBox 3"/>
          <p:cNvSpPr txBox="1"/>
          <p:nvPr/>
        </p:nvSpPr>
        <p:spPr>
          <a:xfrm>
            <a:off x="6629400" y="6172200"/>
            <a:ext cx="1676400" cy="369332"/>
          </a:xfrm>
          <a:prstGeom prst="rect">
            <a:avLst/>
          </a:prstGeom>
          <a:noFill/>
        </p:spPr>
        <p:txBody>
          <a:bodyPr wrap="square" rtlCol="0">
            <a:spAutoFit/>
          </a:bodyPr>
          <a:lstStyle/>
          <a:p>
            <a:r>
              <a:rPr lang="en-US" dirty="0" smtClean="0"/>
              <a:t>Dale Carnegie</a:t>
            </a:r>
            <a:endParaRPr lang="en-US" dirty="0"/>
          </a:p>
        </p:txBody>
      </p:sp>
    </p:spTree>
    <p:extLst>
      <p:ext uri="{BB962C8B-B14F-4D97-AF65-F5344CB8AC3E}">
        <p14:creationId xmlns:p14="http://schemas.microsoft.com/office/powerpoint/2010/main" val="2706010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a:bodyPr>
          <a:lstStyle/>
          <a:p>
            <a:r>
              <a:rPr lang="en-US" sz="3600" dirty="0" smtClean="0"/>
              <a:t>Motivation:  Process Theories</a:t>
            </a:r>
            <a:endParaRPr lang="en-US" sz="36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62000" y="1066800"/>
                <a:ext cx="7848600" cy="3886200"/>
              </a:xfrm>
            </p:spPr>
            <p:txBody>
              <a:bodyPr>
                <a:noAutofit/>
              </a:bodyPr>
              <a:lstStyle/>
              <a:p>
                <a:pPr marL="0" indent="0">
                  <a:lnSpc>
                    <a:spcPct val="90000"/>
                  </a:lnSpc>
                  <a:buNone/>
                </a:pPr>
                <a:r>
                  <a:rPr lang="en-US" altLang="en-US" b="1" dirty="0" smtClean="0"/>
                  <a:t>Equity </a:t>
                </a:r>
                <a:r>
                  <a:rPr lang="en-US" altLang="en-US" b="1" dirty="0" smtClean="0"/>
                  <a:t>Theory:</a:t>
                </a:r>
                <a:endParaRPr lang="en-US" altLang="en-US" sz="100" b="1" dirty="0"/>
              </a:p>
              <a:p>
                <a:pPr>
                  <a:lnSpc>
                    <a:spcPct val="80000"/>
                  </a:lnSpc>
                </a:pPr>
                <a:endParaRPr lang="en-US" altLang="en-US" sz="300" dirty="0" smtClean="0"/>
              </a:p>
              <a:p>
                <a:pPr marL="320040" lvl="1" indent="0">
                  <a:lnSpc>
                    <a:spcPct val="120000"/>
                  </a:lnSpc>
                  <a:buNone/>
                </a:pPr>
                <a:r>
                  <a:rPr lang="en-US" altLang="en-US" sz="1400" i="1" dirty="0" smtClean="0"/>
                  <a:t>People want to be treated fairly in relation to others (the referent group)</a:t>
                </a:r>
                <a:endParaRPr lang="en-US" altLang="en-US" sz="1400" i="1" dirty="0" smtClean="0"/>
              </a:p>
              <a:p>
                <a:pPr>
                  <a:lnSpc>
                    <a:spcPct val="120000"/>
                  </a:lnSpc>
                </a:pPr>
                <a:r>
                  <a:rPr lang="en-US" altLang="en-US" sz="1600" b="1" dirty="0" smtClean="0"/>
                  <a:t>This is a comparison of two ratios of Outputs and Inputs</a:t>
                </a:r>
              </a:p>
              <a:p>
                <a:pPr marL="320040" lvl="1" indent="0">
                  <a:lnSpc>
                    <a:spcPct val="120000"/>
                  </a:lnSpc>
                  <a:buNone/>
                </a:pPr>
                <a:r>
                  <a:rPr lang="en-US" altLang="en-US" sz="1400" dirty="0" smtClean="0"/>
                  <a:t>A person will compare their ratio (</a:t>
                </a:r>
                <a:r>
                  <a:rPr lang="en-US" altLang="en-US" sz="1400" b="1" i="1" dirty="0" smtClean="0"/>
                  <a:t>p</a:t>
                </a:r>
                <a:r>
                  <a:rPr lang="en-US" altLang="en-US" sz="1400" dirty="0" smtClean="0"/>
                  <a:t>ersonal) with the ratio of relevant others (</a:t>
                </a:r>
                <a:r>
                  <a:rPr lang="en-US" altLang="en-US" sz="1400" b="1" i="1" dirty="0" smtClean="0"/>
                  <a:t>r</a:t>
                </a:r>
                <a:r>
                  <a:rPr lang="en-US" altLang="en-US" sz="1400" dirty="0" smtClean="0"/>
                  <a:t>eferent) …</a:t>
                </a:r>
              </a:p>
              <a:p>
                <a:pPr>
                  <a:lnSpc>
                    <a:spcPct val="120000"/>
                  </a:lnSpc>
                </a:pPr>
                <a:r>
                  <a:rPr lang="en-US" altLang="en-US" sz="1600" b="1" i="1" dirty="0" smtClean="0"/>
                  <a:t>Inputs</a:t>
                </a:r>
              </a:p>
              <a:p>
                <a:pPr lvl="1">
                  <a:lnSpc>
                    <a:spcPct val="120000"/>
                  </a:lnSpc>
                </a:pPr>
                <a:r>
                  <a:rPr lang="en-US" altLang="en-US" sz="1400" dirty="0" smtClean="0"/>
                  <a:t>Personal contributions to the organization: education, experience, ability, effort, &amp; loyalty</a:t>
                </a:r>
              </a:p>
              <a:p>
                <a:pPr>
                  <a:lnSpc>
                    <a:spcPct val="120000"/>
                  </a:lnSpc>
                </a:pPr>
                <a:r>
                  <a:rPr lang="en-US" altLang="en-US" sz="1600" b="1" i="1" dirty="0" smtClean="0"/>
                  <a:t>Outputs</a:t>
                </a:r>
                <a:endParaRPr lang="en-US" altLang="en-US" sz="1600" b="1" i="1" dirty="0"/>
              </a:p>
              <a:p>
                <a:pPr lvl="1">
                  <a:lnSpc>
                    <a:spcPct val="120000"/>
                  </a:lnSpc>
                </a:pPr>
                <a:r>
                  <a:rPr lang="en-US" altLang="en-US" sz="1400" dirty="0" smtClean="0"/>
                  <a:t>Rewards to the person:  pay, promotion, recognition, &amp; social relationships</a:t>
                </a:r>
                <a:endParaRPr lang="en-US" altLang="en-US" sz="1400" dirty="0"/>
              </a:p>
              <a:p>
                <a:pPr>
                  <a:lnSpc>
                    <a:spcPct val="120000"/>
                  </a:lnSpc>
                </a:pPr>
                <a:r>
                  <a:rPr lang="en-US" altLang="en-US" sz="1600" b="1" i="1" dirty="0"/>
                  <a:t>Comparison </a:t>
                </a:r>
                <a:r>
                  <a:rPr lang="en-US" altLang="en-US" sz="1600" b="1" i="1" dirty="0" smtClean="0"/>
                  <a:t>Outcomes:</a:t>
                </a:r>
                <a:endParaRPr lang="en-US" altLang="en-US" sz="1600" b="1" i="1" dirty="0"/>
              </a:p>
              <a:p>
                <a:pPr lvl="1">
                  <a:lnSpc>
                    <a:spcPct val="120000"/>
                  </a:lnSpc>
                </a:pPr>
                <a:r>
                  <a:rPr lang="en-US" altLang="en-US" sz="1400" dirty="0"/>
                  <a:t>Under Rewarded:	</a:t>
                </a:r>
                <a14:m>
                  <m:oMath xmlns:m="http://schemas.openxmlformats.org/officeDocument/2006/math">
                    <m:f>
                      <m:fPr>
                        <m:ctrlPr>
                          <a:rPr lang="en-US" altLang="en-US" sz="1400" b="1" i="1">
                            <a:latin typeface="Cambria Math"/>
                          </a:rPr>
                        </m:ctrlPr>
                      </m:fPr>
                      <m:num>
                        <m:sSub>
                          <m:sSubPr>
                            <m:ctrlPr>
                              <a:rPr lang="en-US" altLang="en-US" sz="1400" b="1" i="1">
                                <a:latin typeface="Cambria Math"/>
                              </a:rPr>
                            </m:ctrlPr>
                          </m:sSubPr>
                          <m:e>
                            <m:r>
                              <a:rPr lang="en-US" altLang="en-US" sz="1400" b="1" i="1">
                                <a:latin typeface="Cambria Math"/>
                              </a:rPr>
                              <m:t>𝑶</m:t>
                            </m:r>
                          </m:e>
                          <m:sub>
                            <m:r>
                              <a:rPr lang="en-US" altLang="en-US" sz="1400" b="1" i="1" smtClean="0">
                                <a:latin typeface="Cambria Math"/>
                              </a:rPr>
                              <m:t>𝒑</m:t>
                            </m:r>
                          </m:sub>
                        </m:sSub>
                      </m:num>
                      <m:den>
                        <m:sSub>
                          <m:sSubPr>
                            <m:ctrlPr>
                              <a:rPr lang="en-US" altLang="en-US" sz="1400" b="1" i="1">
                                <a:latin typeface="Cambria Math"/>
                              </a:rPr>
                            </m:ctrlPr>
                          </m:sSubPr>
                          <m:e>
                            <m:r>
                              <a:rPr lang="en-US" altLang="en-US" sz="1400" b="1" i="1">
                                <a:latin typeface="Cambria Math"/>
                              </a:rPr>
                              <m:t>𝑰</m:t>
                            </m:r>
                          </m:e>
                          <m:sub>
                            <m:r>
                              <a:rPr lang="en-US" altLang="en-US" sz="1400" b="1" i="1" smtClean="0">
                                <a:latin typeface="Cambria Math"/>
                              </a:rPr>
                              <m:t>𝒑</m:t>
                            </m:r>
                          </m:sub>
                        </m:sSub>
                      </m:den>
                    </m:f>
                    <m:r>
                      <a:rPr lang="en-US" altLang="en-US" sz="1400" b="1" i="1">
                        <a:latin typeface="Cambria Math"/>
                      </a:rPr>
                      <m:t> </m:t>
                    </m:r>
                    <m:r>
                      <a:rPr lang="en-US" altLang="en-US" sz="1400" b="1" i="1">
                        <a:latin typeface="Cambria Math"/>
                        <a:ea typeface="Cambria Math"/>
                      </a:rPr>
                      <m:t>&lt;</m:t>
                    </m:r>
                    <m:f>
                      <m:fPr>
                        <m:ctrlPr>
                          <a:rPr lang="en-US" altLang="en-US" sz="1400" b="1" i="1">
                            <a:latin typeface="Cambria Math"/>
                            <a:ea typeface="Cambria Math"/>
                          </a:rPr>
                        </m:ctrlPr>
                      </m:fPr>
                      <m:num>
                        <m:sSub>
                          <m:sSubPr>
                            <m:ctrlPr>
                              <a:rPr lang="en-US" altLang="en-US" sz="1400" b="1" i="1">
                                <a:latin typeface="Cambria Math"/>
                                <a:ea typeface="Cambria Math"/>
                              </a:rPr>
                            </m:ctrlPr>
                          </m:sSubPr>
                          <m:e>
                            <m:r>
                              <a:rPr lang="en-US" altLang="en-US" sz="1400" b="1" i="1">
                                <a:latin typeface="Cambria Math"/>
                                <a:ea typeface="Cambria Math"/>
                              </a:rPr>
                              <m:t>𝑶</m:t>
                            </m:r>
                          </m:e>
                          <m:sub>
                            <m:r>
                              <a:rPr lang="en-US" altLang="en-US" sz="1400" b="1" i="1">
                                <a:latin typeface="Cambria Math"/>
                                <a:ea typeface="Cambria Math"/>
                              </a:rPr>
                              <m:t>𝒓</m:t>
                            </m:r>
                          </m:sub>
                        </m:sSub>
                      </m:num>
                      <m:den>
                        <m:sSub>
                          <m:sSubPr>
                            <m:ctrlPr>
                              <a:rPr lang="en-US" altLang="en-US" sz="1400" b="1" i="1">
                                <a:latin typeface="Cambria Math"/>
                                <a:ea typeface="Cambria Math"/>
                              </a:rPr>
                            </m:ctrlPr>
                          </m:sSubPr>
                          <m:e>
                            <m:r>
                              <a:rPr lang="en-US" altLang="en-US" sz="1400" b="1" i="1">
                                <a:latin typeface="Cambria Math"/>
                                <a:ea typeface="Cambria Math"/>
                              </a:rPr>
                              <m:t>𝑰</m:t>
                            </m:r>
                          </m:e>
                          <m:sub>
                            <m:r>
                              <a:rPr lang="en-US" altLang="en-US" sz="1400" b="1" i="1">
                                <a:latin typeface="Cambria Math"/>
                                <a:ea typeface="Cambria Math"/>
                              </a:rPr>
                              <m:t>𝒓</m:t>
                            </m:r>
                          </m:sub>
                        </m:sSub>
                      </m:den>
                    </m:f>
                  </m:oMath>
                </a14:m>
                <a:r>
                  <a:rPr lang="en-US" altLang="en-US" sz="1400" b="1" dirty="0"/>
                  <a:t>	</a:t>
                </a:r>
                <a:endParaRPr lang="en-US" altLang="en-US" sz="1400" b="1" dirty="0"/>
              </a:p>
              <a:p>
                <a:pPr lvl="1">
                  <a:lnSpc>
                    <a:spcPct val="120000"/>
                  </a:lnSpc>
                </a:pPr>
                <a:r>
                  <a:rPr lang="en-US" altLang="en-US" sz="1400" dirty="0"/>
                  <a:t>Equity:		</a:t>
                </a:r>
                <a14:m>
                  <m:oMath xmlns:m="http://schemas.openxmlformats.org/officeDocument/2006/math">
                    <m:f>
                      <m:fPr>
                        <m:ctrlPr>
                          <a:rPr lang="en-US" altLang="en-US" sz="1400" b="1" i="1">
                            <a:latin typeface="Cambria Math"/>
                          </a:rPr>
                        </m:ctrlPr>
                      </m:fPr>
                      <m:num>
                        <m:sSub>
                          <m:sSubPr>
                            <m:ctrlPr>
                              <a:rPr lang="en-US" altLang="en-US" sz="1400" b="1" i="1">
                                <a:latin typeface="Cambria Math"/>
                              </a:rPr>
                            </m:ctrlPr>
                          </m:sSubPr>
                          <m:e>
                            <m:r>
                              <a:rPr lang="en-US" altLang="en-US" sz="1400" b="1" i="1">
                                <a:latin typeface="Cambria Math"/>
                              </a:rPr>
                              <m:t>𝑶</m:t>
                            </m:r>
                          </m:e>
                          <m:sub>
                            <m:r>
                              <a:rPr lang="en-US" altLang="en-US" sz="1400" b="1" i="1" smtClean="0">
                                <a:latin typeface="Cambria Math"/>
                              </a:rPr>
                              <m:t>𝒑</m:t>
                            </m:r>
                          </m:sub>
                        </m:sSub>
                      </m:num>
                      <m:den>
                        <m:sSub>
                          <m:sSubPr>
                            <m:ctrlPr>
                              <a:rPr lang="en-US" altLang="en-US" sz="1400" b="1" i="1">
                                <a:latin typeface="Cambria Math"/>
                              </a:rPr>
                            </m:ctrlPr>
                          </m:sSubPr>
                          <m:e>
                            <m:r>
                              <a:rPr lang="en-US" altLang="en-US" sz="1400" b="1" i="1">
                                <a:latin typeface="Cambria Math"/>
                              </a:rPr>
                              <m:t>𝑰</m:t>
                            </m:r>
                          </m:e>
                          <m:sub>
                            <m:r>
                              <a:rPr lang="en-US" altLang="en-US" sz="1400" b="1" i="1" smtClean="0">
                                <a:latin typeface="Cambria Math"/>
                              </a:rPr>
                              <m:t>𝒑</m:t>
                            </m:r>
                          </m:sub>
                        </m:sSub>
                      </m:den>
                    </m:f>
                    <m:r>
                      <a:rPr lang="en-US" altLang="en-US" sz="1400" b="1" i="1">
                        <a:latin typeface="Cambria Math"/>
                      </a:rPr>
                      <m:t> </m:t>
                    </m:r>
                    <m:r>
                      <a:rPr lang="en-US" altLang="en-US" sz="1400" b="1" i="1">
                        <a:latin typeface="Cambria Math"/>
                        <a:ea typeface="Cambria Math"/>
                      </a:rPr>
                      <m:t>≅</m:t>
                    </m:r>
                    <m:f>
                      <m:fPr>
                        <m:ctrlPr>
                          <a:rPr lang="en-US" altLang="en-US" sz="1400" b="1" i="1">
                            <a:latin typeface="Cambria Math"/>
                            <a:ea typeface="Cambria Math"/>
                          </a:rPr>
                        </m:ctrlPr>
                      </m:fPr>
                      <m:num>
                        <m:sSub>
                          <m:sSubPr>
                            <m:ctrlPr>
                              <a:rPr lang="en-US" altLang="en-US" sz="1400" b="1" i="1">
                                <a:latin typeface="Cambria Math"/>
                                <a:ea typeface="Cambria Math"/>
                              </a:rPr>
                            </m:ctrlPr>
                          </m:sSubPr>
                          <m:e>
                            <m:r>
                              <a:rPr lang="en-US" altLang="en-US" sz="1400" b="1" i="1">
                                <a:latin typeface="Cambria Math"/>
                                <a:ea typeface="Cambria Math"/>
                              </a:rPr>
                              <m:t>𝑶</m:t>
                            </m:r>
                          </m:e>
                          <m:sub>
                            <m:r>
                              <a:rPr lang="en-US" altLang="en-US" sz="1400" b="1" i="1">
                                <a:latin typeface="Cambria Math"/>
                                <a:ea typeface="Cambria Math"/>
                              </a:rPr>
                              <m:t>𝒓</m:t>
                            </m:r>
                          </m:sub>
                        </m:sSub>
                      </m:num>
                      <m:den>
                        <m:sSub>
                          <m:sSubPr>
                            <m:ctrlPr>
                              <a:rPr lang="en-US" altLang="en-US" sz="1400" b="1" i="1">
                                <a:latin typeface="Cambria Math"/>
                                <a:ea typeface="Cambria Math"/>
                              </a:rPr>
                            </m:ctrlPr>
                          </m:sSubPr>
                          <m:e>
                            <m:r>
                              <a:rPr lang="en-US" altLang="en-US" sz="1400" b="1" i="1">
                                <a:latin typeface="Cambria Math"/>
                                <a:ea typeface="Cambria Math"/>
                              </a:rPr>
                              <m:t>𝑰</m:t>
                            </m:r>
                          </m:e>
                          <m:sub>
                            <m:r>
                              <a:rPr lang="en-US" altLang="en-US" sz="1400" b="1" i="1">
                                <a:latin typeface="Cambria Math"/>
                                <a:ea typeface="Cambria Math"/>
                              </a:rPr>
                              <m:t>𝒓</m:t>
                            </m:r>
                          </m:sub>
                        </m:sSub>
                      </m:den>
                    </m:f>
                  </m:oMath>
                </a14:m>
                <a:endParaRPr lang="en-US" altLang="en-US" sz="1400" b="1" dirty="0"/>
              </a:p>
              <a:p>
                <a:pPr lvl="1">
                  <a:lnSpc>
                    <a:spcPct val="120000"/>
                  </a:lnSpc>
                </a:pPr>
                <a:r>
                  <a:rPr lang="en-US" altLang="en-US" sz="1400" dirty="0"/>
                  <a:t>Over Rewarded:	</a:t>
                </a:r>
                <a14:m>
                  <m:oMath xmlns:m="http://schemas.openxmlformats.org/officeDocument/2006/math">
                    <m:f>
                      <m:fPr>
                        <m:ctrlPr>
                          <a:rPr lang="en-US" altLang="en-US" sz="1400" b="1" i="1">
                            <a:latin typeface="Cambria Math"/>
                          </a:rPr>
                        </m:ctrlPr>
                      </m:fPr>
                      <m:num>
                        <m:sSub>
                          <m:sSubPr>
                            <m:ctrlPr>
                              <a:rPr lang="en-US" altLang="en-US" sz="1400" b="1" i="1">
                                <a:latin typeface="Cambria Math"/>
                              </a:rPr>
                            </m:ctrlPr>
                          </m:sSubPr>
                          <m:e>
                            <m:r>
                              <a:rPr lang="en-US" altLang="en-US" sz="1400" b="1" i="1">
                                <a:latin typeface="Cambria Math"/>
                              </a:rPr>
                              <m:t>𝑶</m:t>
                            </m:r>
                          </m:e>
                          <m:sub>
                            <m:r>
                              <a:rPr lang="en-US" altLang="en-US" sz="1400" b="1" i="1" smtClean="0">
                                <a:latin typeface="Cambria Math"/>
                              </a:rPr>
                              <m:t>𝒑</m:t>
                            </m:r>
                          </m:sub>
                        </m:sSub>
                      </m:num>
                      <m:den>
                        <m:sSub>
                          <m:sSubPr>
                            <m:ctrlPr>
                              <a:rPr lang="en-US" altLang="en-US" sz="1400" b="1" i="1" smtClean="0">
                                <a:latin typeface="Cambria Math"/>
                              </a:rPr>
                            </m:ctrlPr>
                          </m:sSubPr>
                          <m:e>
                            <m:r>
                              <a:rPr lang="en-US" altLang="en-US" sz="1400" b="1" i="1">
                                <a:latin typeface="Cambria Math"/>
                              </a:rPr>
                              <m:t>𝑰</m:t>
                            </m:r>
                          </m:e>
                          <m:sub>
                            <m:r>
                              <a:rPr lang="en-US" altLang="en-US" sz="1400" b="1" i="1" smtClean="0">
                                <a:latin typeface="Cambria Math"/>
                              </a:rPr>
                              <m:t>𝒑</m:t>
                            </m:r>
                          </m:sub>
                        </m:sSub>
                      </m:den>
                    </m:f>
                    <m:r>
                      <a:rPr lang="en-US" altLang="en-US" sz="1400" b="1" i="1">
                        <a:latin typeface="Cambria Math"/>
                      </a:rPr>
                      <m:t> </m:t>
                    </m:r>
                    <m:r>
                      <a:rPr lang="en-US" altLang="en-US" sz="1400" b="1" i="1">
                        <a:latin typeface="Cambria Math"/>
                        <a:ea typeface="Cambria Math"/>
                      </a:rPr>
                      <m:t>&gt;</m:t>
                    </m:r>
                    <m:f>
                      <m:fPr>
                        <m:ctrlPr>
                          <a:rPr lang="en-US" altLang="en-US" sz="1400" b="1" i="1">
                            <a:latin typeface="Cambria Math"/>
                            <a:ea typeface="Cambria Math"/>
                          </a:rPr>
                        </m:ctrlPr>
                      </m:fPr>
                      <m:num>
                        <m:sSub>
                          <m:sSubPr>
                            <m:ctrlPr>
                              <a:rPr lang="en-US" altLang="en-US" sz="1400" b="1" i="1">
                                <a:latin typeface="Cambria Math"/>
                                <a:ea typeface="Cambria Math"/>
                              </a:rPr>
                            </m:ctrlPr>
                          </m:sSubPr>
                          <m:e>
                            <m:r>
                              <a:rPr lang="en-US" altLang="en-US" sz="1400" b="1" i="1">
                                <a:latin typeface="Cambria Math"/>
                                <a:ea typeface="Cambria Math"/>
                              </a:rPr>
                              <m:t>𝑶</m:t>
                            </m:r>
                          </m:e>
                          <m:sub>
                            <m:r>
                              <a:rPr lang="en-US" altLang="en-US" sz="1400" b="1" i="1">
                                <a:latin typeface="Cambria Math"/>
                                <a:ea typeface="Cambria Math"/>
                              </a:rPr>
                              <m:t>𝒓</m:t>
                            </m:r>
                          </m:sub>
                        </m:sSub>
                      </m:num>
                      <m:den>
                        <m:sSub>
                          <m:sSubPr>
                            <m:ctrlPr>
                              <a:rPr lang="en-US" altLang="en-US" sz="1400" b="1" i="1">
                                <a:latin typeface="Cambria Math"/>
                                <a:ea typeface="Cambria Math"/>
                              </a:rPr>
                            </m:ctrlPr>
                          </m:sSubPr>
                          <m:e>
                            <m:r>
                              <a:rPr lang="en-US" altLang="en-US" sz="1400" b="1" i="1">
                                <a:latin typeface="Cambria Math"/>
                                <a:ea typeface="Cambria Math"/>
                              </a:rPr>
                              <m:t>𝑰</m:t>
                            </m:r>
                          </m:e>
                          <m:sub>
                            <m:r>
                              <a:rPr lang="en-US" altLang="en-US" sz="1400" b="1" i="1">
                                <a:latin typeface="Cambria Math"/>
                                <a:ea typeface="Cambria Math"/>
                              </a:rPr>
                              <m:t>𝒓</m:t>
                            </m:r>
                          </m:sub>
                        </m:sSub>
                      </m:den>
                    </m:f>
                  </m:oMath>
                </a14:m>
                <a:endParaRPr lang="en-US" altLang="en-US" sz="1400" b="1" dirty="0"/>
              </a:p>
              <a:p>
                <a:pPr>
                  <a:lnSpc>
                    <a:spcPct val="120000"/>
                  </a:lnSpc>
                </a:pPr>
                <a:r>
                  <a:rPr lang="en-US" altLang="en-US" sz="1600" b="1" dirty="0" smtClean="0"/>
                  <a:t>Inequity results in cognitive dissonance (mental tension)</a:t>
                </a:r>
                <a:endParaRPr lang="en-US" altLang="en-US" sz="1600" b="1" dirty="0"/>
              </a:p>
              <a:p>
                <a:pPr marL="320040" lvl="1" indent="0">
                  <a:lnSpc>
                    <a:spcPct val="120000"/>
                  </a:lnSpc>
                  <a:buNone/>
                </a:pPr>
                <a:r>
                  <a:rPr lang="en-US" altLang="en-US" sz="1400" dirty="0" smtClean="0"/>
                  <a:t>	If a person perceives inequity, they will adjust their behavior accordingly … 	</a:t>
                </a:r>
                <a:endParaRPr lang="en-US" altLang="en-US" sz="1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62000" y="1066800"/>
                <a:ext cx="7848600" cy="3886200"/>
              </a:xfrm>
              <a:blipFill rotWithShape="1">
                <a:blip r:embed="rId2"/>
                <a:stretch>
                  <a:fillRect l="-1165" t="-19122" b="-18025"/>
                </a:stretch>
              </a:blipFill>
            </p:spPr>
            <p:txBody>
              <a:bodyPr/>
              <a:lstStyle/>
              <a:p>
                <a:r>
                  <a:rPr lang="en-US">
                    <a:noFill/>
                  </a:rPr>
                  <a:t> </a:t>
                </a:r>
              </a:p>
            </p:txBody>
          </p:sp>
        </mc:Fallback>
      </mc:AlternateContent>
      <p:sp>
        <p:nvSpPr>
          <p:cNvPr id="4" name="TextBox 3"/>
          <p:cNvSpPr txBox="1"/>
          <p:nvPr/>
        </p:nvSpPr>
        <p:spPr>
          <a:xfrm>
            <a:off x="6400800" y="6172200"/>
            <a:ext cx="1905000" cy="369332"/>
          </a:xfrm>
          <a:prstGeom prst="rect">
            <a:avLst/>
          </a:prstGeom>
          <a:noFill/>
        </p:spPr>
        <p:txBody>
          <a:bodyPr wrap="square" rtlCol="0">
            <a:spAutoFit/>
          </a:bodyPr>
          <a:lstStyle/>
          <a:p>
            <a:r>
              <a:rPr lang="en-US" dirty="0" smtClean="0"/>
              <a:t>J. Stacey Adams</a:t>
            </a:r>
            <a:endParaRPr lang="en-US" dirty="0"/>
          </a:p>
        </p:txBody>
      </p:sp>
    </p:spTree>
    <p:extLst>
      <p:ext uri="{BB962C8B-B14F-4D97-AF65-F5344CB8AC3E}">
        <p14:creationId xmlns:p14="http://schemas.microsoft.com/office/powerpoint/2010/main" val="4190608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a:bodyPr>
          <a:lstStyle/>
          <a:p>
            <a:r>
              <a:rPr lang="en-US" sz="3600" dirty="0" smtClean="0"/>
              <a:t>Motivation:  Process Theories</a:t>
            </a:r>
            <a:endParaRPr lang="en-US" sz="3600" dirty="0"/>
          </a:p>
        </p:txBody>
      </p:sp>
      <p:sp>
        <p:nvSpPr>
          <p:cNvPr id="3" name="Content Placeholder 2"/>
          <p:cNvSpPr>
            <a:spLocks noGrp="1"/>
          </p:cNvSpPr>
          <p:nvPr>
            <p:ph idx="1"/>
          </p:nvPr>
        </p:nvSpPr>
        <p:spPr>
          <a:xfrm>
            <a:off x="762000" y="1066800"/>
            <a:ext cx="7848600" cy="3886200"/>
          </a:xfrm>
        </p:spPr>
        <p:txBody>
          <a:bodyPr>
            <a:noAutofit/>
          </a:bodyPr>
          <a:lstStyle/>
          <a:p>
            <a:pPr marL="0" indent="0">
              <a:lnSpc>
                <a:spcPct val="90000"/>
              </a:lnSpc>
              <a:buNone/>
            </a:pPr>
            <a:r>
              <a:rPr lang="en-US" altLang="en-US" b="1" dirty="0" smtClean="0"/>
              <a:t>Equity </a:t>
            </a:r>
            <a:r>
              <a:rPr lang="en-US" altLang="en-US" b="1" dirty="0" smtClean="0"/>
              <a:t>Theory, continued:</a:t>
            </a:r>
            <a:endParaRPr lang="en-US" altLang="en-US" sz="1400" i="1" dirty="0" smtClean="0"/>
          </a:p>
          <a:p>
            <a:pPr>
              <a:lnSpc>
                <a:spcPct val="120000"/>
              </a:lnSpc>
            </a:pPr>
            <a:r>
              <a:rPr lang="en-US" altLang="en-US" sz="1600" b="1" i="1" dirty="0" smtClean="0"/>
              <a:t>If Under Rewarded in comparison to the Referent:</a:t>
            </a:r>
          </a:p>
          <a:p>
            <a:pPr lvl="1">
              <a:lnSpc>
                <a:spcPct val="120000"/>
              </a:lnSpc>
            </a:pPr>
            <a:r>
              <a:rPr lang="en-US" altLang="en-US" sz="1400" dirty="0" smtClean="0"/>
              <a:t>They may put forth less effort in the future</a:t>
            </a:r>
          </a:p>
          <a:p>
            <a:pPr lvl="1">
              <a:lnSpc>
                <a:spcPct val="120000"/>
              </a:lnSpc>
            </a:pPr>
            <a:r>
              <a:rPr lang="en-US" altLang="en-US" sz="1400" dirty="0" smtClean="0"/>
              <a:t>They may press for greater rewards (higher salary, bigger office, better title)</a:t>
            </a:r>
          </a:p>
          <a:p>
            <a:pPr lvl="1">
              <a:lnSpc>
                <a:spcPct val="120000"/>
              </a:lnSpc>
            </a:pPr>
            <a:r>
              <a:rPr lang="en-US" altLang="en-US" sz="1400" dirty="0" smtClean="0"/>
              <a:t>They may rationalize (mentally distort their own or others perceived inputs)</a:t>
            </a:r>
          </a:p>
          <a:p>
            <a:pPr lvl="1">
              <a:lnSpc>
                <a:spcPct val="120000"/>
              </a:lnSpc>
            </a:pPr>
            <a:r>
              <a:rPr lang="en-US" altLang="en-US" sz="1400" dirty="0" smtClean="0"/>
              <a:t>They may leave the situation (quit or transfer to another group)</a:t>
            </a:r>
          </a:p>
          <a:p>
            <a:pPr>
              <a:lnSpc>
                <a:spcPct val="120000"/>
              </a:lnSpc>
            </a:pPr>
            <a:r>
              <a:rPr lang="en-US" altLang="en-US" sz="1600" b="1" i="1" dirty="0" smtClean="0"/>
              <a:t>If Over Rewarded in comparison to the Referent</a:t>
            </a:r>
          </a:p>
          <a:p>
            <a:pPr lvl="1">
              <a:lnSpc>
                <a:spcPct val="120000"/>
              </a:lnSpc>
            </a:pPr>
            <a:r>
              <a:rPr lang="en-US" altLang="en-US" sz="1400" dirty="0" smtClean="0"/>
              <a:t>They tend to contribute more to the organization (larger quantity / higher quality)</a:t>
            </a:r>
          </a:p>
          <a:p>
            <a:pPr>
              <a:lnSpc>
                <a:spcPct val="120000"/>
              </a:lnSpc>
            </a:pPr>
            <a:r>
              <a:rPr lang="en-US" altLang="en-US" sz="1600" b="1" dirty="0" smtClean="0">
                <a:solidFill>
                  <a:srgbClr val="C00000"/>
                </a:solidFill>
              </a:rPr>
              <a:t>Equity Theory has been shown to work</a:t>
            </a:r>
            <a:r>
              <a:rPr lang="en-US" altLang="en-US" sz="1600" b="1" dirty="0" smtClean="0"/>
              <a:t>, with one major problem …</a:t>
            </a:r>
            <a:endParaRPr lang="en-US" altLang="en-US" sz="1600" b="1" dirty="0"/>
          </a:p>
          <a:p>
            <a:pPr marL="320040" lvl="1" indent="0">
              <a:lnSpc>
                <a:spcPct val="120000"/>
              </a:lnSpc>
              <a:buNone/>
            </a:pPr>
            <a:r>
              <a:rPr lang="en-US" altLang="en-US" sz="1400" b="1" i="1" dirty="0" smtClean="0">
                <a:solidFill>
                  <a:schemeClr val="tx1"/>
                </a:solidFill>
              </a:rPr>
              <a:t>… establishing who the referent group is </a:t>
            </a:r>
            <a:r>
              <a:rPr lang="en-US" altLang="en-US" sz="1400" i="1" dirty="0" smtClean="0"/>
              <a:t>… three categories:</a:t>
            </a:r>
          </a:p>
          <a:p>
            <a:pPr lvl="1">
              <a:lnSpc>
                <a:spcPct val="120000"/>
              </a:lnSpc>
            </a:pPr>
            <a:r>
              <a:rPr lang="en-US" altLang="en-US" sz="1400" b="1" i="1" dirty="0"/>
              <a:t>System</a:t>
            </a:r>
            <a:r>
              <a:rPr lang="en-US" altLang="en-US" sz="1400" dirty="0"/>
              <a:t> – the comparison is within the organization in terms of pay policies and procedures and administration of the system</a:t>
            </a:r>
          </a:p>
          <a:p>
            <a:pPr lvl="1">
              <a:lnSpc>
                <a:spcPct val="120000"/>
              </a:lnSpc>
            </a:pPr>
            <a:r>
              <a:rPr lang="en-US" altLang="en-US" sz="1400" b="1" i="1" dirty="0"/>
              <a:t>Self</a:t>
            </a:r>
            <a:r>
              <a:rPr lang="en-US" altLang="en-US" sz="1400" dirty="0"/>
              <a:t> – the comparison is with their own self in terms of past jobs or family commitments</a:t>
            </a:r>
          </a:p>
          <a:p>
            <a:pPr lvl="1">
              <a:lnSpc>
                <a:spcPct val="120000"/>
              </a:lnSpc>
            </a:pPr>
            <a:r>
              <a:rPr lang="en-US" altLang="en-US" sz="1400" b="1" i="1" dirty="0" smtClean="0"/>
              <a:t>Other</a:t>
            </a:r>
            <a:r>
              <a:rPr lang="en-US" altLang="en-US" sz="1400" dirty="0" smtClean="0"/>
              <a:t> – the comparison is with other individuals with similar jobs in similar organizations</a:t>
            </a:r>
          </a:p>
          <a:p>
            <a:pPr>
              <a:lnSpc>
                <a:spcPct val="120000"/>
              </a:lnSpc>
            </a:pPr>
            <a:r>
              <a:rPr lang="en-US" altLang="en-US" sz="1600" b="1" i="1" dirty="0" smtClean="0"/>
              <a:t>Scientists</a:t>
            </a:r>
            <a:r>
              <a:rPr lang="en-US" altLang="en-US" sz="1400" b="1" i="1" dirty="0" smtClean="0"/>
              <a:t> </a:t>
            </a:r>
            <a:r>
              <a:rPr lang="en-US" altLang="en-US" sz="1400" dirty="0"/>
              <a:t>tend to compare with their peers </a:t>
            </a:r>
            <a:r>
              <a:rPr lang="en-US" altLang="en-US" sz="1400" dirty="0" smtClean="0"/>
              <a:t>within </a:t>
            </a:r>
            <a:r>
              <a:rPr lang="en-US" altLang="en-US" sz="1400" dirty="0"/>
              <a:t>their </a:t>
            </a:r>
            <a:r>
              <a:rPr lang="en-US" altLang="en-US" sz="1400" dirty="0" smtClean="0"/>
              <a:t>system</a:t>
            </a:r>
            <a:endParaRPr lang="en-US" altLang="en-US" sz="1400" dirty="0"/>
          </a:p>
          <a:p>
            <a:pPr>
              <a:lnSpc>
                <a:spcPct val="120000"/>
              </a:lnSpc>
            </a:pPr>
            <a:r>
              <a:rPr lang="en-US" altLang="en-US" sz="1600" b="1" i="1" dirty="0" smtClean="0"/>
              <a:t>Engineers </a:t>
            </a:r>
            <a:r>
              <a:rPr lang="en-US" altLang="en-US" sz="1400" dirty="0" smtClean="0"/>
              <a:t>tend to compare with their peers in industry (other) </a:t>
            </a:r>
            <a:r>
              <a:rPr lang="en-US" altLang="en-US" sz="1400" b="1" i="1" dirty="0" smtClean="0"/>
              <a:t>as well as </a:t>
            </a:r>
            <a:r>
              <a:rPr lang="en-US" altLang="en-US" sz="1400" dirty="0" smtClean="0"/>
              <a:t>within their system</a:t>
            </a:r>
            <a:endParaRPr lang="en-US" altLang="en-US" sz="1400" dirty="0"/>
          </a:p>
        </p:txBody>
      </p:sp>
      <p:sp>
        <p:nvSpPr>
          <p:cNvPr id="4" name="TextBox 3"/>
          <p:cNvSpPr txBox="1"/>
          <p:nvPr/>
        </p:nvSpPr>
        <p:spPr>
          <a:xfrm>
            <a:off x="6400800" y="6172200"/>
            <a:ext cx="1905000" cy="369332"/>
          </a:xfrm>
          <a:prstGeom prst="rect">
            <a:avLst/>
          </a:prstGeom>
          <a:noFill/>
        </p:spPr>
        <p:txBody>
          <a:bodyPr wrap="square" rtlCol="0">
            <a:spAutoFit/>
          </a:bodyPr>
          <a:lstStyle/>
          <a:p>
            <a:r>
              <a:rPr lang="en-US" dirty="0" smtClean="0"/>
              <a:t>J. Stacey Adams</a:t>
            </a:r>
            <a:endParaRPr lang="en-US" dirty="0"/>
          </a:p>
        </p:txBody>
      </p:sp>
    </p:spTree>
    <p:extLst>
      <p:ext uri="{BB962C8B-B14F-4D97-AF65-F5344CB8AC3E}">
        <p14:creationId xmlns:p14="http://schemas.microsoft.com/office/powerpoint/2010/main" val="7968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10200"/>
            <a:ext cx="7543800" cy="762000"/>
          </a:xfrm>
        </p:spPr>
        <p:txBody>
          <a:bodyPr>
            <a:normAutofit/>
          </a:bodyPr>
          <a:lstStyle/>
          <a:p>
            <a:r>
              <a:rPr lang="en-US" sz="3600" dirty="0" smtClean="0"/>
              <a:t>Motivation:  Process Theories</a:t>
            </a:r>
            <a:endParaRPr lang="en-US" sz="3600" dirty="0"/>
          </a:p>
        </p:txBody>
      </p:sp>
      <p:sp>
        <p:nvSpPr>
          <p:cNvPr id="3" name="Content Placeholder 2"/>
          <p:cNvSpPr>
            <a:spLocks noGrp="1"/>
          </p:cNvSpPr>
          <p:nvPr>
            <p:ph idx="1"/>
          </p:nvPr>
        </p:nvSpPr>
        <p:spPr>
          <a:xfrm>
            <a:off x="762000" y="1066800"/>
            <a:ext cx="7848600" cy="3886200"/>
          </a:xfrm>
        </p:spPr>
        <p:txBody>
          <a:bodyPr>
            <a:noAutofit/>
          </a:bodyPr>
          <a:lstStyle/>
          <a:p>
            <a:pPr marL="0" indent="0">
              <a:lnSpc>
                <a:spcPct val="90000"/>
              </a:lnSpc>
              <a:buNone/>
            </a:pPr>
            <a:r>
              <a:rPr lang="en-US" altLang="en-US" b="1" dirty="0" smtClean="0"/>
              <a:t>Expectancy </a:t>
            </a:r>
            <a:r>
              <a:rPr lang="en-US" altLang="en-US" b="1" dirty="0" smtClean="0"/>
              <a:t>Theory:</a:t>
            </a:r>
            <a:endParaRPr lang="en-US" altLang="en-US" sz="100" b="1" dirty="0"/>
          </a:p>
          <a:p>
            <a:pPr>
              <a:lnSpc>
                <a:spcPct val="80000"/>
              </a:lnSpc>
            </a:pPr>
            <a:endParaRPr lang="en-US" altLang="en-US" sz="300" dirty="0" smtClean="0"/>
          </a:p>
          <a:p>
            <a:pPr marL="320040" lvl="1" indent="0">
              <a:lnSpc>
                <a:spcPct val="120000"/>
              </a:lnSpc>
              <a:buNone/>
            </a:pPr>
            <a:r>
              <a:rPr lang="en-US" altLang="en-US" sz="1400" i="1" dirty="0" smtClean="0"/>
              <a:t>The strength of a tendency to act in a certain way depends on the degree of expectation that the act will be followed by a given outcome and on the attractiveness of that outcome to the individual.</a:t>
            </a:r>
            <a:endParaRPr lang="en-US" altLang="en-US" sz="1400" i="1" dirty="0" smtClean="0"/>
          </a:p>
          <a:p>
            <a:pPr>
              <a:lnSpc>
                <a:spcPct val="120000"/>
              </a:lnSpc>
            </a:pPr>
            <a:r>
              <a:rPr lang="en-US" altLang="en-US" sz="1600" b="1" i="1" dirty="0" smtClean="0"/>
              <a:t>Basic Model:</a:t>
            </a:r>
            <a:endParaRPr lang="en-US" altLang="en-US" sz="1600" b="1" i="1" dirty="0"/>
          </a:p>
          <a:p>
            <a:pPr lvl="1">
              <a:lnSpc>
                <a:spcPct val="120000"/>
              </a:lnSpc>
            </a:pPr>
            <a:r>
              <a:rPr lang="en-US" altLang="en-US" sz="1400" b="1" dirty="0" smtClean="0">
                <a:solidFill>
                  <a:srgbClr val="C00000"/>
                </a:solidFill>
              </a:rPr>
              <a:t>Effort</a:t>
            </a:r>
            <a:r>
              <a:rPr lang="en-US" altLang="en-US" sz="1400" dirty="0" smtClean="0"/>
              <a:t> will lead to </a:t>
            </a:r>
            <a:r>
              <a:rPr lang="en-US" altLang="en-US" sz="1400" b="1" dirty="0" smtClean="0">
                <a:solidFill>
                  <a:srgbClr val="C00000"/>
                </a:solidFill>
              </a:rPr>
              <a:t>Performance</a:t>
            </a:r>
            <a:r>
              <a:rPr lang="en-US" altLang="en-US" sz="1400" dirty="0" smtClean="0"/>
              <a:t> which will lead to </a:t>
            </a:r>
            <a:r>
              <a:rPr lang="en-US" altLang="en-US" sz="1400" b="1" dirty="0" smtClean="0">
                <a:solidFill>
                  <a:srgbClr val="C00000"/>
                </a:solidFill>
              </a:rPr>
              <a:t>Outcomes</a:t>
            </a:r>
          </a:p>
          <a:p>
            <a:pPr lvl="1">
              <a:lnSpc>
                <a:spcPct val="120000"/>
              </a:lnSpc>
            </a:pPr>
            <a:r>
              <a:rPr lang="en-US" altLang="en-US" sz="1400" dirty="0" smtClean="0"/>
              <a:t>… of course, </a:t>
            </a:r>
            <a:r>
              <a:rPr lang="en-US" altLang="en-US" sz="1400" b="1" dirty="0" smtClean="0">
                <a:solidFill>
                  <a:srgbClr val="C00000"/>
                </a:solidFill>
              </a:rPr>
              <a:t>Performance</a:t>
            </a:r>
            <a:r>
              <a:rPr lang="en-US" altLang="en-US" sz="1400" dirty="0" smtClean="0"/>
              <a:t> is mitigated by the operational </a:t>
            </a:r>
            <a:r>
              <a:rPr lang="en-US" altLang="en-US" sz="1400" b="1" i="1" u="sng" dirty="0" smtClean="0"/>
              <a:t>environment</a:t>
            </a:r>
            <a:r>
              <a:rPr lang="en-US" altLang="en-US" sz="1400" dirty="0" smtClean="0"/>
              <a:t> and one’s </a:t>
            </a:r>
            <a:r>
              <a:rPr lang="en-US" altLang="en-US" sz="1400" b="1" u="sng" dirty="0" smtClean="0"/>
              <a:t>ability</a:t>
            </a:r>
            <a:endParaRPr lang="en-US" altLang="en-US" sz="1400" b="1" u="sng" dirty="0"/>
          </a:p>
          <a:p>
            <a:pPr>
              <a:lnSpc>
                <a:spcPct val="120000"/>
              </a:lnSpc>
            </a:pPr>
            <a:r>
              <a:rPr lang="en-US" altLang="en-US" sz="1600" b="1" i="1" dirty="0" smtClean="0"/>
              <a:t>The </a:t>
            </a:r>
            <a:r>
              <a:rPr lang="en-US" altLang="en-US" sz="1600" b="1" i="1" dirty="0" smtClean="0">
                <a:solidFill>
                  <a:srgbClr val="C00000"/>
                </a:solidFill>
              </a:rPr>
              <a:t>Expectancy</a:t>
            </a:r>
            <a:r>
              <a:rPr lang="en-US" altLang="en-US" sz="1600" b="1" i="1" dirty="0" smtClean="0"/>
              <a:t> strength is the </a:t>
            </a:r>
            <a:r>
              <a:rPr lang="en-US" altLang="en-US" sz="1600" b="1" i="1" dirty="0" smtClean="0">
                <a:solidFill>
                  <a:srgbClr val="C00000"/>
                </a:solidFill>
              </a:rPr>
              <a:t>mathematical product </a:t>
            </a:r>
            <a:r>
              <a:rPr lang="en-US" altLang="en-US" sz="1600" b="1" i="1" dirty="0" smtClean="0"/>
              <a:t>of three values:</a:t>
            </a:r>
            <a:endParaRPr lang="en-US" altLang="en-US" sz="1600" b="1" i="1" dirty="0"/>
          </a:p>
          <a:p>
            <a:pPr lvl="1">
              <a:lnSpc>
                <a:spcPct val="120000"/>
              </a:lnSpc>
            </a:pPr>
            <a:r>
              <a:rPr lang="en-US" altLang="en-US" sz="1400" b="1" dirty="0" smtClean="0"/>
              <a:t>Effort to Performance Expectancy</a:t>
            </a:r>
            <a:r>
              <a:rPr lang="en-US" altLang="en-US" sz="1400" dirty="0" smtClean="0"/>
              <a:t>: the likelihood that one’s effort will result in the desired performance</a:t>
            </a:r>
            <a:r>
              <a:rPr lang="en-US" altLang="en-US" sz="1400" b="1" dirty="0" smtClean="0"/>
              <a:t> </a:t>
            </a:r>
            <a:r>
              <a:rPr lang="en-US" altLang="en-US" sz="1400" i="1" dirty="0" smtClean="0"/>
              <a:t>– a value from 0.0 (no chance) to 1.0 (certainty)</a:t>
            </a:r>
            <a:endParaRPr lang="en-US" altLang="en-US" sz="1400" i="1" dirty="0"/>
          </a:p>
          <a:p>
            <a:pPr lvl="1">
              <a:lnSpc>
                <a:spcPct val="120000"/>
              </a:lnSpc>
            </a:pPr>
            <a:r>
              <a:rPr lang="en-US" altLang="en-US" sz="1400" b="1" dirty="0" smtClean="0"/>
              <a:t>Performance to Outcome Expectancy</a:t>
            </a:r>
            <a:r>
              <a:rPr lang="en-US" altLang="en-US" sz="1400" dirty="0" smtClean="0"/>
              <a:t>:  the likelihood that the performance will result in the desired outcomes </a:t>
            </a:r>
            <a:r>
              <a:rPr lang="en-US" altLang="en-US" sz="1400" i="1" dirty="0" smtClean="0"/>
              <a:t>– </a:t>
            </a:r>
            <a:r>
              <a:rPr lang="en-US" altLang="en-US" sz="1400" i="1" dirty="0"/>
              <a:t>a value from 0.0 (no chance) to 1.0 (</a:t>
            </a:r>
            <a:r>
              <a:rPr lang="en-US" altLang="en-US" sz="1400" i="1" dirty="0" smtClean="0"/>
              <a:t>certainty)</a:t>
            </a:r>
          </a:p>
          <a:p>
            <a:pPr lvl="1">
              <a:lnSpc>
                <a:spcPct val="120000"/>
              </a:lnSpc>
            </a:pPr>
            <a:r>
              <a:rPr lang="en-US" altLang="en-US" sz="1400" b="1" dirty="0" smtClean="0"/>
              <a:t>Valence of the Outcomes</a:t>
            </a:r>
            <a:r>
              <a:rPr lang="en-US" altLang="en-US" sz="1400" dirty="0" smtClean="0"/>
              <a:t>:  the desirability of the outcome to the performing individual </a:t>
            </a:r>
            <a:r>
              <a:rPr lang="en-US" altLang="en-US" sz="1400" i="1" dirty="0"/>
              <a:t>– a value from 0.0 (no chance) to 1.0 (</a:t>
            </a:r>
            <a:r>
              <a:rPr lang="en-US" altLang="en-US" sz="1400" i="1" dirty="0" smtClean="0"/>
              <a:t>certainty)</a:t>
            </a:r>
            <a:endParaRPr lang="en-US" altLang="en-US" sz="1400" b="1" dirty="0" smtClean="0"/>
          </a:p>
          <a:p>
            <a:pPr>
              <a:lnSpc>
                <a:spcPct val="120000"/>
              </a:lnSpc>
            </a:pPr>
            <a:r>
              <a:rPr lang="en-US" altLang="en-US" sz="1600" b="1" i="1" dirty="0" smtClean="0">
                <a:solidFill>
                  <a:srgbClr val="C00000"/>
                </a:solidFill>
              </a:rPr>
              <a:t>A higher Expectancy strength represents better motivation to attempt a task</a:t>
            </a:r>
          </a:p>
          <a:p>
            <a:pPr marL="320040" lvl="1" indent="0">
              <a:lnSpc>
                <a:spcPct val="120000"/>
              </a:lnSpc>
              <a:buNone/>
            </a:pPr>
            <a:r>
              <a:rPr lang="en-US" altLang="en-US" sz="1400" dirty="0" smtClean="0"/>
              <a:t>	Expectancy values can be thought of as the probability of getting someone to act</a:t>
            </a:r>
            <a:endParaRPr lang="en-US" altLang="en-US" sz="1400" dirty="0"/>
          </a:p>
        </p:txBody>
      </p:sp>
      <p:sp>
        <p:nvSpPr>
          <p:cNvPr id="4" name="TextBox 3"/>
          <p:cNvSpPr txBox="1"/>
          <p:nvPr/>
        </p:nvSpPr>
        <p:spPr>
          <a:xfrm>
            <a:off x="6781800" y="6172200"/>
            <a:ext cx="1524000" cy="369332"/>
          </a:xfrm>
          <a:prstGeom prst="rect">
            <a:avLst/>
          </a:prstGeom>
          <a:noFill/>
        </p:spPr>
        <p:txBody>
          <a:bodyPr wrap="square" rtlCol="0">
            <a:spAutoFit/>
          </a:bodyPr>
          <a:lstStyle/>
          <a:p>
            <a:r>
              <a:rPr lang="en-US" dirty="0" smtClean="0"/>
              <a:t>Victor Vroom</a:t>
            </a:r>
            <a:endParaRPr lang="en-US" dirty="0"/>
          </a:p>
        </p:txBody>
      </p:sp>
    </p:spTree>
    <p:extLst>
      <p:ext uri="{BB962C8B-B14F-4D97-AF65-F5344CB8AC3E}">
        <p14:creationId xmlns:p14="http://schemas.microsoft.com/office/powerpoint/2010/main" val="2074572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95600" y="5029200"/>
            <a:ext cx="3505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4" name="Title 1"/>
          <p:cNvSpPr>
            <a:spLocks noGrp="1"/>
          </p:cNvSpPr>
          <p:nvPr>
            <p:ph type="title"/>
          </p:nvPr>
        </p:nvSpPr>
        <p:spPr>
          <a:xfrm>
            <a:off x="762000" y="5715000"/>
            <a:ext cx="6781800" cy="457200"/>
          </a:xfrm>
        </p:spPr>
        <p:txBody>
          <a:bodyPr>
            <a:noAutofit/>
          </a:bodyPr>
          <a:lstStyle/>
          <a:p>
            <a:pPr eaLnBrk="1" hangingPunct="1">
              <a:defRPr/>
            </a:pPr>
            <a:r>
              <a:rPr lang="en-US" sz="2000" b="1" dirty="0">
                <a:latin typeface="Verdana" pitchFamily="-1" charset="0"/>
              </a:rPr>
              <a:t>Figure 3-3   </a:t>
            </a:r>
            <a:r>
              <a:rPr lang="en-US" sz="2000" dirty="0">
                <a:latin typeface="Verdana" pitchFamily="-1" charset="0"/>
              </a:rPr>
              <a:t>Expectancy theory of motivations.</a:t>
            </a:r>
          </a:p>
        </p:txBody>
      </p:sp>
      <p:pic>
        <p:nvPicPr>
          <p:cNvPr id="33795" name="Picture 1" descr="FG_03_003.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09600"/>
            <a:ext cx="82296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2" name="TextBox 1"/>
              <p:cNvSpPr txBox="1"/>
              <p:nvPr/>
            </p:nvSpPr>
            <p:spPr>
              <a:xfrm>
                <a:off x="2819400" y="5029200"/>
                <a:ext cx="3658437"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𝐸𝑥𝑝𝑒𝑐𝑡𝑎𝑛𝑐𝑦</m:t>
                      </m:r>
                      <m:r>
                        <a:rPr lang="en-US" b="0" i="1" smtClean="0">
                          <a:latin typeface="Cambria Math"/>
                        </a:rPr>
                        <m:t>=(</m:t>
                      </m:r>
                      <m:r>
                        <a:rPr lang="en-US" b="1" i="1" smtClean="0">
                          <a:solidFill>
                            <a:srgbClr val="2D8149"/>
                          </a:solidFill>
                          <a:latin typeface="Cambria Math"/>
                        </a:rPr>
                        <m:t>𝑬𝑷</m:t>
                      </m:r>
                      <m:r>
                        <a:rPr lang="en-US" b="0" i="1" smtClean="0">
                          <a:latin typeface="Cambria Math"/>
                        </a:rPr>
                        <m:t>)</m:t>
                      </m:r>
                      <m:r>
                        <a:rPr lang="en-US" b="0" i="1" smtClean="0">
                          <a:latin typeface="Cambria Math"/>
                          <a:ea typeface="Cambria Math"/>
                        </a:rPr>
                        <m:t>×(</m:t>
                      </m:r>
                      <m:r>
                        <a:rPr lang="en-US" b="1" i="1" smtClean="0">
                          <a:solidFill>
                            <a:srgbClr val="CC9B00"/>
                          </a:solidFill>
                          <a:latin typeface="Cambria Math"/>
                          <a:ea typeface="Cambria Math"/>
                        </a:rPr>
                        <m:t>𝑷𝑶</m:t>
                      </m:r>
                      <m:r>
                        <a:rPr lang="en-US" b="0" i="1" smtClean="0">
                          <a:latin typeface="Cambria Math"/>
                          <a:ea typeface="Cambria Math"/>
                        </a:rPr>
                        <m:t>)×(</m:t>
                      </m:r>
                      <m:r>
                        <a:rPr lang="en-US" b="1" i="1" smtClean="0">
                          <a:solidFill>
                            <a:srgbClr val="0070C0"/>
                          </a:solidFill>
                          <a:latin typeface="Cambria Math"/>
                          <a:ea typeface="Cambria Math"/>
                        </a:rPr>
                        <m:t>𝑽</m:t>
                      </m:r>
                      <m:r>
                        <a:rPr lang="en-US" b="0" i="1" smtClean="0">
                          <a:latin typeface="Cambria Math"/>
                          <a:ea typeface="Cambria Math"/>
                        </a:rPr>
                        <m:t>)</m:t>
                      </m:r>
                    </m:oMath>
                  </m:oMathPara>
                </a14:m>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2819400" y="5029200"/>
                <a:ext cx="3658437" cy="369332"/>
              </a:xfrm>
              <a:prstGeom prst="rect">
                <a:avLst/>
              </a:prstGeom>
              <a:blipFill rotWithShape="1">
                <a:blip r:embed="rId3"/>
                <a:stretch>
                  <a:fillRect b="-13115"/>
                </a:stretch>
              </a:blipFill>
            </p:spPr>
            <p:txBody>
              <a:bodyPr/>
              <a:lstStyle/>
              <a:p>
                <a:r>
                  <a:rPr lang="en-US">
                    <a:noFill/>
                  </a:rPr>
                  <a:t> </a:t>
                </a:r>
              </a:p>
            </p:txBody>
          </p:sp>
        </mc:Fallback>
      </mc:AlternateContent>
      <p:sp>
        <p:nvSpPr>
          <p:cNvPr id="4" name="Rectangle 3"/>
          <p:cNvSpPr/>
          <p:nvPr/>
        </p:nvSpPr>
        <p:spPr>
          <a:xfrm>
            <a:off x="1981200" y="3352800"/>
            <a:ext cx="1828800" cy="838200"/>
          </a:xfrm>
          <a:prstGeom prst="rect">
            <a:avLst/>
          </a:prstGeom>
          <a:solidFill>
            <a:srgbClr val="2D81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53000" y="3352800"/>
            <a:ext cx="1828800" cy="838200"/>
          </a:xfrm>
          <a:prstGeom prst="rect">
            <a:avLst/>
          </a:prstGeom>
          <a:solidFill>
            <a:srgbClr val="CC9B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934200" y="2743200"/>
            <a:ext cx="1676400" cy="838200"/>
          </a:xfrm>
          <a:prstGeom prst="rect">
            <a:avLst/>
          </a:prstGeom>
          <a:solidFill>
            <a:srgbClr val="0482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6618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4648200"/>
            <a:ext cx="4495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795" name="Picture 1" descr="FG_03_003.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914400"/>
            <a:ext cx="7315200" cy="349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2" name="TextBox 1"/>
              <p:cNvSpPr txBox="1"/>
              <p:nvPr/>
            </p:nvSpPr>
            <p:spPr>
              <a:xfrm>
                <a:off x="2286000" y="4648200"/>
                <a:ext cx="4683462"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𝐸𝑥𝑝𝑒𝑐𝑡𝑎𝑛𝑐𝑦</m:t>
                      </m:r>
                      <m:r>
                        <a:rPr lang="en-US" b="0" i="1" smtClean="0">
                          <a:latin typeface="Cambria Math"/>
                        </a:rPr>
                        <m:t>=(</m:t>
                      </m:r>
                      <m:r>
                        <a:rPr lang="en-US" b="1" i="1" smtClean="0">
                          <a:solidFill>
                            <a:srgbClr val="2D8149"/>
                          </a:solidFill>
                          <a:latin typeface="Cambria Math"/>
                        </a:rPr>
                        <m:t>𝑬𝑷</m:t>
                      </m:r>
                      <m:r>
                        <a:rPr lang="en-US" b="0" i="1" smtClean="0">
                          <a:latin typeface="Cambria Math"/>
                        </a:rPr>
                        <m:t>)</m:t>
                      </m:r>
                      <m:r>
                        <a:rPr lang="en-US" i="1">
                          <a:latin typeface="Cambria Math"/>
                          <a:ea typeface="Cambria Math"/>
                        </a:rPr>
                        <m:t>×(</m:t>
                      </m:r>
                      <m:r>
                        <a:rPr lang="en-US" b="1" i="1">
                          <a:solidFill>
                            <a:srgbClr val="7030A0"/>
                          </a:solidFill>
                          <a:latin typeface="Cambria Math"/>
                        </a:rPr>
                        <m:t>𝑩</m:t>
                      </m:r>
                      <m:r>
                        <a:rPr lang="en-US" i="1">
                          <a:latin typeface="Cambria Math"/>
                          <a:ea typeface="Cambria Math"/>
                        </a:rPr>
                        <m:t>)×</m:t>
                      </m:r>
                      <m:r>
                        <a:rPr lang="en-US" b="0" i="1" smtClean="0">
                          <a:latin typeface="Cambria Math"/>
                          <a:ea typeface="Cambria Math"/>
                        </a:rPr>
                        <m:t>(</m:t>
                      </m:r>
                      <m:r>
                        <a:rPr lang="en-US" b="1" i="1" smtClean="0">
                          <a:solidFill>
                            <a:srgbClr val="CC9B00"/>
                          </a:solidFill>
                          <a:latin typeface="Cambria Math"/>
                          <a:ea typeface="Cambria Math"/>
                        </a:rPr>
                        <m:t>𝑷𝑶</m:t>
                      </m:r>
                      <m:r>
                        <a:rPr lang="en-US" b="0" i="1" smtClean="0">
                          <a:latin typeface="Cambria Math"/>
                          <a:ea typeface="Cambria Math"/>
                        </a:rPr>
                        <m:t>)×(</m:t>
                      </m:r>
                      <m:r>
                        <a:rPr lang="en-US" b="1" i="1" smtClean="0">
                          <a:solidFill>
                            <a:srgbClr val="0070C0"/>
                          </a:solidFill>
                          <a:latin typeface="Cambria Math"/>
                          <a:ea typeface="Cambria Math"/>
                        </a:rPr>
                        <m:t>𝑽</m:t>
                      </m:r>
                      <m:r>
                        <a:rPr lang="en-US" b="1" i="1" smtClean="0">
                          <a:solidFill>
                            <a:schemeClr val="tx1"/>
                          </a:solidFill>
                          <a:latin typeface="Cambria Math"/>
                          <a:ea typeface="Cambria Math"/>
                        </a:rPr>
                        <m:t>∙</m:t>
                      </m:r>
                      <m:r>
                        <a:rPr lang="en-US" b="1" i="1" smtClean="0">
                          <a:solidFill>
                            <a:srgbClr val="C00000"/>
                          </a:solidFill>
                          <a:latin typeface="Cambria Math"/>
                          <a:ea typeface="Cambria Math"/>
                        </a:rPr>
                        <m:t>𝑺</m:t>
                      </m:r>
                      <m:r>
                        <a:rPr lang="en-US" b="0" i="1" smtClean="0">
                          <a:latin typeface="Cambria Math"/>
                          <a:ea typeface="Cambria Math"/>
                        </a:rPr>
                        <m:t>)</m:t>
                      </m:r>
                    </m:oMath>
                  </m:oMathPara>
                </a14:m>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2286000" y="4648200"/>
                <a:ext cx="4683462" cy="369332"/>
              </a:xfrm>
              <a:prstGeom prst="rect">
                <a:avLst/>
              </a:prstGeom>
              <a:blipFill rotWithShape="1">
                <a:blip r:embed="rId3"/>
                <a:stretch>
                  <a:fillRect b="-13333"/>
                </a:stretch>
              </a:blipFill>
            </p:spPr>
            <p:txBody>
              <a:bodyPr/>
              <a:lstStyle/>
              <a:p>
                <a:r>
                  <a:rPr lang="en-US">
                    <a:noFill/>
                  </a:rPr>
                  <a:t> </a:t>
                </a:r>
              </a:p>
            </p:txBody>
          </p:sp>
        </mc:Fallback>
      </mc:AlternateContent>
      <p:sp>
        <p:nvSpPr>
          <p:cNvPr id="4" name="Rectangle 3"/>
          <p:cNvSpPr/>
          <p:nvPr/>
        </p:nvSpPr>
        <p:spPr>
          <a:xfrm>
            <a:off x="1676400" y="3352800"/>
            <a:ext cx="1676400" cy="740860"/>
          </a:xfrm>
          <a:prstGeom prst="rect">
            <a:avLst/>
          </a:prstGeom>
          <a:solidFill>
            <a:srgbClr val="2D81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43400" y="3352800"/>
            <a:ext cx="1676400" cy="740860"/>
          </a:xfrm>
          <a:prstGeom prst="rect">
            <a:avLst/>
          </a:prstGeom>
          <a:solidFill>
            <a:srgbClr val="CC9B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96000" y="2819400"/>
            <a:ext cx="1524000" cy="740860"/>
          </a:xfrm>
          <a:prstGeom prst="rect">
            <a:avLst/>
          </a:prstGeom>
          <a:solidFill>
            <a:srgbClr val="0482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762000" y="5410200"/>
            <a:ext cx="6781800" cy="762000"/>
          </a:xfrm>
        </p:spPr>
        <p:txBody>
          <a:bodyPr>
            <a:noAutofit/>
          </a:bodyPr>
          <a:lstStyle/>
          <a:p>
            <a:r>
              <a:rPr lang="en-US" sz="3600" dirty="0"/>
              <a:t>Motivation:  Process Theories</a:t>
            </a:r>
          </a:p>
        </p:txBody>
      </p:sp>
      <p:sp>
        <p:nvSpPr>
          <p:cNvPr id="10" name="TextBox 9"/>
          <p:cNvSpPr txBox="1"/>
          <p:nvPr/>
        </p:nvSpPr>
        <p:spPr>
          <a:xfrm>
            <a:off x="5486400" y="6172200"/>
            <a:ext cx="2819400" cy="369332"/>
          </a:xfrm>
          <a:prstGeom prst="rect">
            <a:avLst/>
          </a:prstGeom>
          <a:noFill/>
        </p:spPr>
        <p:txBody>
          <a:bodyPr wrap="square" rtlCol="0">
            <a:spAutoFit/>
          </a:bodyPr>
          <a:lstStyle/>
          <a:p>
            <a:r>
              <a:rPr lang="en-US" dirty="0" smtClean="0"/>
              <a:t>Porter – Lawler Extension</a:t>
            </a:r>
            <a:endParaRPr lang="en-US" dirty="0"/>
          </a:p>
        </p:txBody>
      </p:sp>
      <p:sp>
        <p:nvSpPr>
          <p:cNvPr id="6" name="Rectangle 5"/>
          <p:cNvSpPr/>
          <p:nvPr/>
        </p:nvSpPr>
        <p:spPr>
          <a:xfrm>
            <a:off x="7696200" y="914400"/>
            <a:ext cx="1371600"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676400" y="533400"/>
            <a:ext cx="1371600" cy="954107"/>
          </a:xfrm>
          <a:prstGeom prst="rect">
            <a:avLst/>
          </a:prstGeom>
          <a:solidFill>
            <a:srgbClr val="7030A0"/>
          </a:solidFill>
          <a:ln w="25400">
            <a:solidFill>
              <a:schemeClr val="tx1"/>
            </a:solidFill>
          </a:ln>
        </p:spPr>
        <p:txBody>
          <a:bodyPr wrap="square" rtlCol="0">
            <a:spAutoFit/>
          </a:bodyPr>
          <a:lstStyle/>
          <a:p>
            <a:pPr algn="ctr"/>
            <a:r>
              <a:rPr lang="en-US" sz="1400" dirty="0" smtClean="0">
                <a:solidFill>
                  <a:schemeClr val="bg1"/>
                </a:solidFill>
              </a:rPr>
              <a:t>personal Belief that task needs to be done adjusts</a:t>
            </a:r>
            <a:endParaRPr lang="en-US" sz="1400" dirty="0">
              <a:solidFill>
                <a:schemeClr val="bg1"/>
              </a:solidFill>
            </a:endParaRPr>
          </a:p>
        </p:txBody>
      </p:sp>
      <p:sp>
        <p:nvSpPr>
          <p:cNvPr id="14" name="TextBox 13"/>
          <p:cNvSpPr txBox="1"/>
          <p:nvPr/>
        </p:nvSpPr>
        <p:spPr>
          <a:xfrm>
            <a:off x="7924800" y="2286000"/>
            <a:ext cx="1143000" cy="1600438"/>
          </a:xfrm>
          <a:prstGeom prst="rect">
            <a:avLst/>
          </a:prstGeom>
          <a:solidFill>
            <a:srgbClr val="C00000"/>
          </a:solidFill>
          <a:ln w="25400">
            <a:solidFill>
              <a:schemeClr val="tx1"/>
            </a:solidFill>
          </a:ln>
        </p:spPr>
        <p:txBody>
          <a:bodyPr wrap="square" rtlCol="0">
            <a:spAutoFit/>
          </a:bodyPr>
          <a:lstStyle/>
          <a:p>
            <a:pPr algn="ctr"/>
            <a:r>
              <a:rPr lang="en-US" sz="1400" dirty="0" smtClean="0">
                <a:solidFill>
                  <a:schemeClr val="bg1"/>
                </a:solidFill>
              </a:rPr>
              <a:t>equity of previous outcome affects Satisfaction which adjusts</a:t>
            </a:r>
            <a:endParaRPr lang="en-US" sz="1400" dirty="0">
              <a:solidFill>
                <a:schemeClr val="bg1"/>
              </a:solidFill>
            </a:endParaRPr>
          </a:p>
        </p:txBody>
      </p:sp>
      <p:sp>
        <p:nvSpPr>
          <p:cNvPr id="12" name="Down Arrow 11"/>
          <p:cNvSpPr/>
          <p:nvPr/>
        </p:nvSpPr>
        <p:spPr>
          <a:xfrm rot="8100000" flipH="1" flipV="1">
            <a:off x="2974111" y="1406034"/>
            <a:ext cx="228600" cy="316752"/>
          </a:xfrm>
          <a:prstGeom prst="down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5400000">
            <a:off x="7658100" y="2971800"/>
            <a:ext cx="228600" cy="30480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Elbow Connector 14"/>
          <p:cNvCxnSpPr>
            <a:endCxn id="14" idx="0"/>
          </p:cNvCxnSpPr>
          <p:nvPr/>
        </p:nvCxnSpPr>
        <p:spPr>
          <a:xfrm>
            <a:off x="7696200" y="2057400"/>
            <a:ext cx="800100" cy="228600"/>
          </a:xfrm>
          <a:prstGeom prst="bentConnector2">
            <a:avLst/>
          </a:prstGeom>
          <a:ln w="222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71479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10200"/>
            <a:ext cx="7543800" cy="762000"/>
          </a:xfrm>
        </p:spPr>
        <p:txBody>
          <a:bodyPr>
            <a:normAutofit/>
          </a:bodyPr>
          <a:lstStyle/>
          <a:p>
            <a:r>
              <a:rPr lang="en-US" sz="3600" dirty="0" smtClean="0"/>
              <a:t>Motivation:  Process Theories</a:t>
            </a:r>
            <a:endParaRPr lang="en-US" sz="3600" dirty="0"/>
          </a:p>
        </p:txBody>
      </p:sp>
      <p:sp>
        <p:nvSpPr>
          <p:cNvPr id="3" name="Content Placeholder 2"/>
          <p:cNvSpPr>
            <a:spLocks noGrp="1"/>
          </p:cNvSpPr>
          <p:nvPr>
            <p:ph idx="1"/>
          </p:nvPr>
        </p:nvSpPr>
        <p:spPr>
          <a:xfrm>
            <a:off x="762000" y="1066800"/>
            <a:ext cx="7848600" cy="3886200"/>
          </a:xfrm>
        </p:spPr>
        <p:txBody>
          <a:bodyPr>
            <a:noAutofit/>
          </a:bodyPr>
          <a:lstStyle/>
          <a:p>
            <a:pPr marL="0" indent="0">
              <a:lnSpc>
                <a:spcPct val="90000"/>
              </a:lnSpc>
              <a:buNone/>
            </a:pPr>
            <a:r>
              <a:rPr lang="en-US" altLang="en-US" b="1" dirty="0" smtClean="0"/>
              <a:t>Reinforcement </a:t>
            </a:r>
            <a:r>
              <a:rPr lang="en-US" altLang="en-US" b="1" dirty="0" smtClean="0"/>
              <a:t>Theory:</a:t>
            </a:r>
            <a:endParaRPr lang="en-US" altLang="en-US" sz="100" b="1" dirty="0"/>
          </a:p>
          <a:p>
            <a:pPr>
              <a:lnSpc>
                <a:spcPct val="80000"/>
              </a:lnSpc>
            </a:pPr>
            <a:endParaRPr lang="en-US" altLang="en-US" sz="300" dirty="0" smtClean="0"/>
          </a:p>
          <a:p>
            <a:pPr marL="320040" lvl="1" indent="0">
              <a:lnSpc>
                <a:spcPct val="120000"/>
              </a:lnSpc>
              <a:buNone/>
            </a:pPr>
            <a:r>
              <a:rPr lang="en-US" altLang="en-US" sz="1400" i="1" dirty="0" smtClean="0"/>
              <a:t>Behavior is followed by an </a:t>
            </a:r>
            <a:r>
              <a:rPr lang="en-US" altLang="en-US" sz="1400" i="1" u="sng" dirty="0" smtClean="0"/>
              <a:t>immediate</a:t>
            </a:r>
            <a:r>
              <a:rPr lang="en-US" altLang="en-US" sz="1400" i="1" dirty="0" smtClean="0"/>
              <a:t> event (reinforcement) that affects the probability that the behavior is repeated.</a:t>
            </a:r>
          </a:p>
          <a:p>
            <a:pPr marL="320040" lvl="1" indent="0">
              <a:lnSpc>
                <a:spcPct val="120000"/>
              </a:lnSpc>
              <a:buNone/>
            </a:pPr>
            <a:endParaRPr lang="en-US" altLang="en-US" sz="600" i="1" dirty="0" smtClean="0"/>
          </a:p>
          <a:p>
            <a:pPr>
              <a:lnSpc>
                <a:spcPct val="120000"/>
              </a:lnSpc>
            </a:pPr>
            <a:r>
              <a:rPr lang="en-US" altLang="en-US" sz="1600" b="1" i="1" dirty="0" smtClean="0"/>
              <a:t>Four Types of Reinforcement:</a:t>
            </a:r>
            <a:endParaRPr lang="en-US" altLang="en-US" sz="1600" b="1" i="1" dirty="0"/>
          </a:p>
          <a:p>
            <a:pPr lvl="1">
              <a:lnSpc>
                <a:spcPct val="120000"/>
              </a:lnSpc>
            </a:pPr>
            <a:r>
              <a:rPr lang="en-US" altLang="en-US" sz="1600" b="1" dirty="0" smtClean="0">
                <a:solidFill>
                  <a:srgbClr val="C00000"/>
                </a:solidFill>
              </a:rPr>
              <a:t>Positive Reinforcement </a:t>
            </a:r>
            <a:r>
              <a:rPr lang="en-US" altLang="en-US" sz="1400" dirty="0" smtClean="0">
                <a:solidFill>
                  <a:schemeClr val="tx1"/>
                </a:solidFill>
              </a:rPr>
              <a:t>increases the probability that the behavior will be repeated by providing a reward</a:t>
            </a:r>
          </a:p>
          <a:p>
            <a:pPr marL="640080" lvl="2" indent="0">
              <a:lnSpc>
                <a:spcPct val="120000"/>
              </a:lnSpc>
              <a:buNone/>
            </a:pPr>
            <a:r>
              <a:rPr lang="en-US" altLang="en-US" sz="1200" dirty="0" smtClean="0">
                <a:solidFill>
                  <a:schemeClr val="tx1"/>
                </a:solidFill>
              </a:rPr>
              <a:t>	</a:t>
            </a:r>
            <a:r>
              <a:rPr lang="en-US" altLang="en-US" sz="1400" i="1" dirty="0" smtClean="0">
                <a:solidFill>
                  <a:schemeClr val="tx1"/>
                </a:solidFill>
              </a:rPr>
              <a:t>- getting bonus points if you are in class on the day we do the “Name Quiz”</a:t>
            </a:r>
          </a:p>
          <a:p>
            <a:pPr lvl="1">
              <a:lnSpc>
                <a:spcPct val="120000"/>
              </a:lnSpc>
            </a:pPr>
            <a:r>
              <a:rPr lang="en-US" altLang="en-US" sz="1600" b="1" dirty="0" smtClean="0">
                <a:solidFill>
                  <a:srgbClr val="C00000"/>
                </a:solidFill>
              </a:rPr>
              <a:t>Negative Reinforcement (avoidance) </a:t>
            </a:r>
            <a:r>
              <a:rPr lang="en-US" altLang="en-US" sz="1400" dirty="0" smtClean="0">
                <a:solidFill>
                  <a:schemeClr val="tx1"/>
                </a:solidFill>
              </a:rPr>
              <a:t>increases the probability that the behavior will be repeated by letting the person escape an undesired consequence</a:t>
            </a:r>
          </a:p>
          <a:p>
            <a:pPr marL="640080" lvl="2" indent="0">
              <a:lnSpc>
                <a:spcPct val="120000"/>
              </a:lnSpc>
              <a:buNone/>
            </a:pPr>
            <a:r>
              <a:rPr lang="en-US" altLang="en-US" sz="1200" dirty="0">
                <a:solidFill>
                  <a:schemeClr val="tx1"/>
                </a:solidFill>
              </a:rPr>
              <a:t>	</a:t>
            </a:r>
            <a:r>
              <a:rPr lang="en-US" altLang="en-US" sz="1400" i="1" dirty="0" smtClean="0">
                <a:solidFill>
                  <a:schemeClr val="tx1"/>
                </a:solidFill>
              </a:rPr>
              <a:t>- getting to skip the pre-test if your homework is turned in by the start of class</a:t>
            </a:r>
          </a:p>
          <a:p>
            <a:pPr lvl="1">
              <a:lnSpc>
                <a:spcPct val="120000"/>
              </a:lnSpc>
            </a:pPr>
            <a:r>
              <a:rPr lang="en-US" altLang="en-US" sz="1600" b="1" dirty="0" smtClean="0">
                <a:solidFill>
                  <a:srgbClr val="C00000"/>
                </a:solidFill>
              </a:rPr>
              <a:t>Punishment</a:t>
            </a:r>
            <a:r>
              <a:rPr lang="en-US" altLang="en-US" sz="1400" b="1" dirty="0" smtClean="0">
                <a:solidFill>
                  <a:srgbClr val="C00000"/>
                </a:solidFill>
              </a:rPr>
              <a:t> </a:t>
            </a:r>
            <a:r>
              <a:rPr lang="en-US" altLang="en-US" sz="1400" dirty="0" smtClean="0">
                <a:solidFill>
                  <a:schemeClr val="tx1"/>
                </a:solidFill>
              </a:rPr>
              <a:t>decreases the probability that the behavior will be repeated by imposing an undesired consequence</a:t>
            </a:r>
          </a:p>
          <a:p>
            <a:pPr marL="640080" lvl="2" indent="0">
              <a:lnSpc>
                <a:spcPct val="120000"/>
              </a:lnSpc>
              <a:buNone/>
            </a:pPr>
            <a:r>
              <a:rPr lang="en-US" altLang="en-US" sz="1200" dirty="0">
                <a:solidFill>
                  <a:schemeClr val="tx1"/>
                </a:solidFill>
              </a:rPr>
              <a:t>	</a:t>
            </a:r>
            <a:r>
              <a:rPr lang="en-US" altLang="en-US" sz="1400" i="1" dirty="0" smtClean="0">
                <a:solidFill>
                  <a:schemeClr val="tx1"/>
                </a:solidFill>
              </a:rPr>
              <a:t>- getting an “F” grade when you get caught cheating</a:t>
            </a:r>
          </a:p>
          <a:p>
            <a:pPr lvl="1">
              <a:lnSpc>
                <a:spcPct val="120000"/>
              </a:lnSpc>
            </a:pPr>
            <a:r>
              <a:rPr lang="en-US" altLang="en-US" sz="1600" b="1" dirty="0" smtClean="0">
                <a:solidFill>
                  <a:srgbClr val="C00000"/>
                </a:solidFill>
              </a:rPr>
              <a:t>Extinction</a:t>
            </a:r>
            <a:r>
              <a:rPr lang="en-US" altLang="en-US" sz="1400" b="1" dirty="0" smtClean="0">
                <a:solidFill>
                  <a:srgbClr val="C00000"/>
                </a:solidFill>
              </a:rPr>
              <a:t> </a:t>
            </a:r>
            <a:r>
              <a:rPr lang="en-US" altLang="en-US" sz="1400" dirty="0" smtClean="0">
                <a:solidFill>
                  <a:schemeClr val="tx1"/>
                </a:solidFill>
              </a:rPr>
              <a:t>decreases the probability that a behavior will be repeated by withholding both reinforcements and/or punishment (</a:t>
            </a:r>
            <a:r>
              <a:rPr lang="en-US" altLang="en-US" sz="1400" b="1" dirty="0" smtClean="0">
                <a:solidFill>
                  <a:srgbClr val="C00000"/>
                </a:solidFill>
              </a:rPr>
              <a:t>ignoring</a:t>
            </a:r>
            <a:r>
              <a:rPr lang="en-US" altLang="en-US" sz="1400" dirty="0" smtClean="0">
                <a:solidFill>
                  <a:schemeClr val="tx1"/>
                </a:solidFill>
              </a:rPr>
              <a:t>)</a:t>
            </a:r>
          </a:p>
          <a:p>
            <a:pPr marL="640080" lvl="2" indent="0">
              <a:lnSpc>
                <a:spcPct val="120000"/>
              </a:lnSpc>
              <a:buNone/>
            </a:pPr>
            <a:r>
              <a:rPr lang="en-US" altLang="en-US" sz="1200" dirty="0">
                <a:solidFill>
                  <a:schemeClr val="tx1"/>
                </a:solidFill>
              </a:rPr>
              <a:t>	</a:t>
            </a:r>
            <a:r>
              <a:rPr lang="en-US" altLang="en-US" sz="1400" i="1" dirty="0" smtClean="0">
                <a:solidFill>
                  <a:schemeClr val="tx1"/>
                </a:solidFill>
              </a:rPr>
              <a:t>- never laughing or even groaning at the professor’s corny Iowa jokes</a:t>
            </a:r>
            <a:endParaRPr lang="en-US" altLang="en-US" sz="1400" i="1" dirty="0">
              <a:solidFill>
                <a:schemeClr val="tx1"/>
              </a:solidFill>
            </a:endParaRPr>
          </a:p>
        </p:txBody>
      </p:sp>
      <p:sp>
        <p:nvSpPr>
          <p:cNvPr id="4" name="TextBox 3"/>
          <p:cNvSpPr txBox="1"/>
          <p:nvPr/>
        </p:nvSpPr>
        <p:spPr>
          <a:xfrm>
            <a:off x="6858000" y="6172200"/>
            <a:ext cx="1447800" cy="369332"/>
          </a:xfrm>
          <a:prstGeom prst="rect">
            <a:avLst/>
          </a:prstGeom>
          <a:noFill/>
        </p:spPr>
        <p:txBody>
          <a:bodyPr wrap="square" rtlCol="0">
            <a:spAutoFit/>
          </a:bodyPr>
          <a:lstStyle/>
          <a:p>
            <a:r>
              <a:rPr lang="en-US" dirty="0" smtClean="0"/>
              <a:t>B.F. Skinner</a:t>
            </a:r>
            <a:endParaRPr lang="en-US" dirty="0"/>
          </a:p>
        </p:txBody>
      </p:sp>
    </p:spTree>
    <p:extLst>
      <p:ext uri="{BB962C8B-B14F-4D97-AF65-F5344CB8AC3E}">
        <p14:creationId xmlns:p14="http://schemas.microsoft.com/office/powerpoint/2010/main" val="17638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10200"/>
            <a:ext cx="7543800" cy="762000"/>
          </a:xfrm>
        </p:spPr>
        <p:txBody>
          <a:bodyPr>
            <a:normAutofit/>
          </a:bodyPr>
          <a:lstStyle/>
          <a:p>
            <a:r>
              <a:rPr lang="en-US" sz="3600" dirty="0" smtClean="0"/>
              <a:t>Motivation:  Process Theories</a:t>
            </a:r>
            <a:endParaRPr lang="en-US" sz="3600" dirty="0"/>
          </a:p>
        </p:txBody>
      </p:sp>
      <p:sp>
        <p:nvSpPr>
          <p:cNvPr id="3" name="Content Placeholder 2"/>
          <p:cNvSpPr>
            <a:spLocks noGrp="1"/>
          </p:cNvSpPr>
          <p:nvPr>
            <p:ph idx="1"/>
          </p:nvPr>
        </p:nvSpPr>
        <p:spPr>
          <a:xfrm>
            <a:off x="762000" y="1066800"/>
            <a:ext cx="7848600" cy="3886200"/>
          </a:xfrm>
        </p:spPr>
        <p:txBody>
          <a:bodyPr>
            <a:noAutofit/>
          </a:bodyPr>
          <a:lstStyle/>
          <a:p>
            <a:pPr marL="0" indent="0">
              <a:lnSpc>
                <a:spcPct val="90000"/>
              </a:lnSpc>
              <a:buNone/>
            </a:pPr>
            <a:r>
              <a:rPr lang="en-US" altLang="en-US" b="1" dirty="0" smtClean="0"/>
              <a:t>Reinforcement </a:t>
            </a:r>
            <a:r>
              <a:rPr lang="en-US" altLang="en-US" b="1" dirty="0" smtClean="0"/>
              <a:t>Theory:</a:t>
            </a:r>
            <a:endParaRPr lang="en-US" altLang="en-US" sz="100" b="1" dirty="0"/>
          </a:p>
          <a:p>
            <a:pPr>
              <a:lnSpc>
                <a:spcPct val="80000"/>
              </a:lnSpc>
            </a:pPr>
            <a:endParaRPr lang="en-US" altLang="en-US" sz="300" dirty="0" smtClean="0"/>
          </a:p>
          <a:p>
            <a:pPr marL="320040" lvl="1" indent="0">
              <a:lnSpc>
                <a:spcPct val="120000"/>
              </a:lnSpc>
              <a:buNone/>
            </a:pPr>
            <a:r>
              <a:rPr lang="en-US" altLang="en-US" sz="1400" i="1" dirty="0" smtClean="0"/>
              <a:t>Notes on implementation:</a:t>
            </a:r>
          </a:p>
          <a:p>
            <a:pPr marL="320040" lvl="1" indent="0">
              <a:lnSpc>
                <a:spcPct val="120000"/>
              </a:lnSpc>
              <a:buNone/>
            </a:pPr>
            <a:endParaRPr lang="en-US" altLang="en-US" sz="1400" i="1" dirty="0" smtClean="0"/>
          </a:p>
          <a:p>
            <a:pPr>
              <a:lnSpc>
                <a:spcPct val="120000"/>
              </a:lnSpc>
            </a:pPr>
            <a:r>
              <a:rPr lang="en-US" altLang="en-US" sz="1600" b="1" i="1" dirty="0" smtClean="0"/>
              <a:t>Reinforcement and Extinction tend to be most often used …</a:t>
            </a:r>
            <a:endParaRPr lang="en-US" altLang="en-US" sz="1600" b="1" i="1" dirty="0"/>
          </a:p>
          <a:p>
            <a:pPr lvl="1">
              <a:lnSpc>
                <a:spcPct val="120000"/>
              </a:lnSpc>
            </a:pPr>
            <a:r>
              <a:rPr lang="en-US" altLang="en-US" sz="1400" b="1" dirty="0" smtClean="0"/>
              <a:t>Punishment works more quickly than Extinction,</a:t>
            </a:r>
            <a:r>
              <a:rPr lang="en-US" altLang="en-US" sz="1400" dirty="0" smtClean="0"/>
              <a:t> but the effect is often only temporary and it is more likely to lead to undesirable side-effects (absenteeism, turnover)</a:t>
            </a:r>
          </a:p>
          <a:p>
            <a:pPr lvl="1">
              <a:lnSpc>
                <a:spcPct val="120000"/>
              </a:lnSpc>
            </a:pPr>
            <a:endParaRPr lang="en-US" altLang="en-US" sz="1400" dirty="0" smtClean="0"/>
          </a:p>
          <a:p>
            <a:pPr>
              <a:lnSpc>
                <a:spcPct val="120000"/>
              </a:lnSpc>
            </a:pPr>
            <a:r>
              <a:rPr lang="en-US" altLang="en-US" sz="1600" b="1" i="1" dirty="0" smtClean="0"/>
              <a:t>Scheduling Reinforcement is important:</a:t>
            </a:r>
            <a:endParaRPr lang="en-US" altLang="en-US" sz="1600" b="1" i="1" dirty="0"/>
          </a:p>
          <a:p>
            <a:pPr lvl="1">
              <a:lnSpc>
                <a:spcPct val="120000"/>
              </a:lnSpc>
            </a:pPr>
            <a:r>
              <a:rPr lang="en-US" altLang="en-US" sz="1400" b="1" dirty="0" smtClean="0"/>
              <a:t>Continuous Reinforcement Schedules</a:t>
            </a:r>
            <a:r>
              <a:rPr lang="en-US" altLang="en-US" sz="1400" dirty="0" smtClean="0"/>
              <a:t>:  provide the reinforcement after every instance of the behavior</a:t>
            </a:r>
            <a:endParaRPr lang="en-US" altLang="en-US" sz="1400" i="1" dirty="0" smtClean="0"/>
          </a:p>
          <a:p>
            <a:pPr lvl="1">
              <a:lnSpc>
                <a:spcPct val="120000"/>
              </a:lnSpc>
            </a:pPr>
            <a:r>
              <a:rPr lang="en-US" altLang="en-US" sz="1400" b="1" dirty="0" smtClean="0"/>
              <a:t>Intermittent Reinforcement Schedules</a:t>
            </a:r>
            <a:r>
              <a:rPr lang="en-US" altLang="en-US" sz="1400" dirty="0" smtClean="0"/>
              <a:t>:  provides a reinforcement after a varying number of instances of the behavior.  </a:t>
            </a:r>
          </a:p>
          <a:p>
            <a:pPr lvl="1">
              <a:lnSpc>
                <a:spcPct val="120000"/>
              </a:lnSpc>
            </a:pPr>
            <a:endParaRPr lang="en-US" altLang="en-US" sz="1400" b="1" dirty="0" smtClean="0"/>
          </a:p>
          <a:p>
            <a:pPr>
              <a:lnSpc>
                <a:spcPct val="120000"/>
              </a:lnSpc>
            </a:pPr>
            <a:r>
              <a:rPr lang="en-US" altLang="en-US" sz="1600" b="1" i="1" dirty="0" smtClean="0">
                <a:solidFill>
                  <a:srgbClr val="C00000"/>
                </a:solidFill>
              </a:rPr>
              <a:t>Evidence indicates that Intermittent Reinforcement promotes steadier and stronger behaviors</a:t>
            </a:r>
          </a:p>
          <a:p>
            <a:pPr lvl="1">
              <a:lnSpc>
                <a:spcPct val="120000"/>
              </a:lnSpc>
            </a:pPr>
            <a:r>
              <a:rPr lang="en-US" altLang="en-US" sz="1400" i="1" dirty="0" smtClean="0">
                <a:solidFill>
                  <a:schemeClr val="tx1"/>
                </a:solidFill>
              </a:rPr>
              <a:t>Los Vegas knows this – think about how casino slot machines work!</a:t>
            </a:r>
            <a:endParaRPr lang="en-US" altLang="en-US" sz="1400" dirty="0">
              <a:solidFill>
                <a:schemeClr val="tx1"/>
              </a:solidFill>
            </a:endParaRPr>
          </a:p>
        </p:txBody>
      </p:sp>
      <p:sp>
        <p:nvSpPr>
          <p:cNvPr id="4" name="TextBox 3"/>
          <p:cNvSpPr txBox="1"/>
          <p:nvPr/>
        </p:nvSpPr>
        <p:spPr>
          <a:xfrm>
            <a:off x="6858000" y="6172200"/>
            <a:ext cx="1447800" cy="369332"/>
          </a:xfrm>
          <a:prstGeom prst="rect">
            <a:avLst/>
          </a:prstGeom>
          <a:noFill/>
        </p:spPr>
        <p:txBody>
          <a:bodyPr wrap="square" rtlCol="0">
            <a:spAutoFit/>
          </a:bodyPr>
          <a:lstStyle/>
          <a:p>
            <a:r>
              <a:rPr lang="en-US" dirty="0" smtClean="0"/>
              <a:t>B.F. Skinner</a:t>
            </a:r>
            <a:endParaRPr lang="en-US" dirty="0"/>
          </a:p>
        </p:txBody>
      </p:sp>
    </p:spTree>
    <p:extLst>
      <p:ext uri="{BB962C8B-B14F-4D97-AF65-F5344CB8AC3E}">
        <p14:creationId xmlns:p14="http://schemas.microsoft.com/office/powerpoint/2010/main" val="38652416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a:bodyPr>
          <a:lstStyle/>
          <a:p>
            <a:r>
              <a:rPr lang="en-US" sz="4000" dirty="0" smtClean="0"/>
              <a:t>IENG 366 </a:t>
            </a:r>
            <a:br>
              <a:rPr lang="en-US" sz="4000" dirty="0" smtClean="0"/>
            </a:br>
            <a:r>
              <a:rPr lang="en-US" sz="4000" dirty="0" smtClean="0"/>
              <a:t>Engineering Management</a:t>
            </a:r>
            <a:endParaRPr lang="en-US" sz="4000" dirty="0"/>
          </a:p>
        </p:txBody>
      </p:sp>
      <p:sp>
        <p:nvSpPr>
          <p:cNvPr id="3" name="Content Placeholder 2"/>
          <p:cNvSpPr>
            <a:spLocks noGrp="1"/>
          </p:cNvSpPr>
          <p:nvPr>
            <p:ph idx="1"/>
          </p:nvPr>
        </p:nvSpPr>
        <p:spPr>
          <a:xfrm>
            <a:off x="762000" y="838200"/>
            <a:ext cx="7924800" cy="3886200"/>
          </a:xfrm>
        </p:spPr>
        <p:txBody>
          <a:bodyPr>
            <a:normAutofit/>
          </a:bodyPr>
          <a:lstStyle/>
          <a:p>
            <a:pPr marL="0" indent="0">
              <a:lnSpc>
                <a:spcPct val="90000"/>
              </a:lnSpc>
              <a:buNone/>
            </a:pPr>
            <a:r>
              <a:rPr lang="en-US" altLang="en-US" sz="4500" b="1" dirty="0" smtClean="0"/>
              <a:t>Questions &amp; Issues?</a:t>
            </a:r>
            <a:endParaRPr lang="en-US" altLang="en-US" sz="3800" dirty="0"/>
          </a:p>
          <a:p>
            <a:endParaRPr lang="en-US" dirty="0"/>
          </a:p>
        </p:txBody>
      </p:sp>
    </p:spTree>
    <p:extLst>
      <p:ext uri="{BB962C8B-B14F-4D97-AF65-F5344CB8AC3E}">
        <p14:creationId xmlns:p14="http://schemas.microsoft.com/office/powerpoint/2010/main" val="1275359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Motivation</a:t>
            </a:r>
            <a:endParaRPr lang="en-US" sz="4400" dirty="0"/>
          </a:p>
        </p:txBody>
      </p:sp>
      <p:sp>
        <p:nvSpPr>
          <p:cNvPr id="3" name="Text Placeholder 2"/>
          <p:cNvSpPr>
            <a:spLocks noGrp="1"/>
          </p:cNvSpPr>
          <p:nvPr>
            <p:ph type="body" idx="1"/>
          </p:nvPr>
        </p:nvSpPr>
        <p:spPr/>
        <p:txBody>
          <a:bodyPr>
            <a:normAutofit fontScale="77500" lnSpcReduction="20000"/>
          </a:bodyPr>
          <a:lstStyle/>
          <a:p>
            <a:r>
              <a:rPr lang="en-US" dirty="0" smtClean="0"/>
              <a:t>“… an inner state that energizes, activates, or moves (hence motivation), and that directs or channels behavior toward goals.”</a:t>
            </a:r>
            <a:endParaRPr lang="en-US" dirty="0"/>
          </a:p>
        </p:txBody>
      </p:sp>
      <p:sp>
        <p:nvSpPr>
          <p:cNvPr id="4" name="TextBox 3"/>
          <p:cNvSpPr txBox="1"/>
          <p:nvPr/>
        </p:nvSpPr>
        <p:spPr>
          <a:xfrm>
            <a:off x="6172200" y="6172200"/>
            <a:ext cx="2133600" cy="369332"/>
          </a:xfrm>
          <a:prstGeom prst="rect">
            <a:avLst/>
          </a:prstGeom>
          <a:noFill/>
        </p:spPr>
        <p:txBody>
          <a:bodyPr wrap="square" rtlCol="0">
            <a:spAutoFit/>
          </a:bodyPr>
          <a:lstStyle/>
          <a:p>
            <a:r>
              <a:rPr lang="en-US" dirty="0" err="1" smtClean="0"/>
              <a:t>Berelson</a:t>
            </a:r>
            <a:r>
              <a:rPr lang="en-US" dirty="0" smtClean="0"/>
              <a:t> &amp; Steiner</a:t>
            </a:r>
            <a:endParaRPr lang="en-US" dirty="0"/>
          </a:p>
        </p:txBody>
      </p:sp>
    </p:spTree>
    <p:extLst>
      <p:ext uri="{BB962C8B-B14F-4D97-AF65-F5344CB8AC3E}">
        <p14:creationId xmlns:p14="http://schemas.microsoft.com/office/powerpoint/2010/main" val="1842771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a:bodyPr>
          <a:lstStyle/>
          <a:p>
            <a:r>
              <a:rPr lang="en-US" sz="3600" dirty="0" smtClean="0"/>
              <a:t>Motivation:  Theories</a:t>
            </a:r>
            <a:endParaRPr lang="en-US" sz="3600" dirty="0"/>
          </a:p>
        </p:txBody>
      </p:sp>
      <p:sp>
        <p:nvSpPr>
          <p:cNvPr id="3" name="Content Placeholder 2"/>
          <p:cNvSpPr>
            <a:spLocks noGrp="1"/>
          </p:cNvSpPr>
          <p:nvPr>
            <p:ph idx="1"/>
          </p:nvPr>
        </p:nvSpPr>
        <p:spPr>
          <a:xfrm>
            <a:off x="762000" y="1066800"/>
            <a:ext cx="7924800" cy="3886200"/>
          </a:xfrm>
        </p:spPr>
        <p:txBody>
          <a:bodyPr>
            <a:noAutofit/>
          </a:bodyPr>
          <a:lstStyle/>
          <a:p>
            <a:pPr marL="0" indent="0">
              <a:lnSpc>
                <a:spcPct val="90000"/>
              </a:lnSpc>
              <a:buNone/>
            </a:pPr>
            <a:r>
              <a:rPr lang="en-US" altLang="en-US" sz="2800" b="1" dirty="0" smtClean="0"/>
              <a:t>Types:</a:t>
            </a:r>
          </a:p>
          <a:p>
            <a:pPr marL="0" indent="0">
              <a:lnSpc>
                <a:spcPct val="90000"/>
              </a:lnSpc>
              <a:buNone/>
            </a:pPr>
            <a:endParaRPr lang="en-US" altLang="en-US" sz="100" b="1" dirty="0"/>
          </a:p>
          <a:p>
            <a:pPr>
              <a:lnSpc>
                <a:spcPct val="80000"/>
              </a:lnSpc>
            </a:pPr>
            <a:endParaRPr lang="en-US" altLang="en-US" sz="400" dirty="0" smtClean="0"/>
          </a:p>
          <a:p>
            <a:pPr>
              <a:lnSpc>
                <a:spcPct val="120000"/>
              </a:lnSpc>
            </a:pPr>
            <a:r>
              <a:rPr lang="en-US" altLang="en-US" sz="2000" b="1" i="1" dirty="0" smtClean="0"/>
              <a:t>Content Theories</a:t>
            </a:r>
            <a:endParaRPr lang="en-US" altLang="en-US" sz="2000" b="1" i="1" dirty="0" smtClean="0"/>
          </a:p>
          <a:p>
            <a:pPr marL="320040" lvl="1" indent="0">
              <a:lnSpc>
                <a:spcPct val="120000"/>
              </a:lnSpc>
              <a:buNone/>
            </a:pPr>
            <a:r>
              <a:rPr lang="en-US" altLang="en-US" sz="1800" dirty="0" smtClean="0"/>
              <a:t>Based on human needs and people’s (sometimes unconscious) efforts to satisfy them</a:t>
            </a:r>
            <a:endParaRPr lang="en-US" altLang="en-US" sz="1800" dirty="0" smtClean="0"/>
          </a:p>
          <a:p>
            <a:pPr lvl="2">
              <a:lnSpc>
                <a:spcPct val="120000"/>
              </a:lnSpc>
            </a:pPr>
            <a:r>
              <a:rPr lang="en-US" altLang="en-US" sz="1600" b="1" i="1" dirty="0" smtClean="0"/>
              <a:t>Maslow’s Hierarchy of Needs</a:t>
            </a:r>
          </a:p>
          <a:p>
            <a:pPr lvl="2">
              <a:lnSpc>
                <a:spcPct val="120000"/>
              </a:lnSpc>
            </a:pPr>
            <a:r>
              <a:rPr lang="en-US" altLang="en-US" sz="1600" b="1" i="1" dirty="0" smtClean="0"/>
              <a:t>McGregor’s Theory X and Theory Y</a:t>
            </a:r>
          </a:p>
          <a:p>
            <a:pPr lvl="2">
              <a:lnSpc>
                <a:spcPct val="120000"/>
              </a:lnSpc>
            </a:pPr>
            <a:r>
              <a:rPr lang="en-US" altLang="en-US" sz="1600" b="1" i="1" dirty="0" smtClean="0"/>
              <a:t>Herzberg’s Two Factor Theory</a:t>
            </a:r>
          </a:p>
          <a:p>
            <a:pPr lvl="2">
              <a:lnSpc>
                <a:spcPct val="120000"/>
              </a:lnSpc>
            </a:pPr>
            <a:r>
              <a:rPr lang="en-US" altLang="en-US" sz="1600" b="1" i="1" dirty="0" smtClean="0"/>
              <a:t>McClelland’s Trio of Needs*           </a:t>
            </a:r>
            <a:r>
              <a:rPr lang="en-US" altLang="en-US" sz="1400" i="1" dirty="0" smtClean="0"/>
              <a:t>(*  discussed with Project Management, later)</a:t>
            </a:r>
            <a:endParaRPr lang="en-US" altLang="en-US" sz="1600" i="1" dirty="0" smtClean="0"/>
          </a:p>
          <a:p>
            <a:pPr>
              <a:lnSpc>
                <a:spcPct val="120000"/>
              </a:lnSpc>
            </a:pPr>
            <a:r>
              <a:rPr lang="en-US" altLang="en-US" sz="2000" b="1" i="1" dirty="0" smtClean="0"/>
              <a:t>Process Theories:</a:t>
            </a:r>
            <a:endParaRPr lang="en-US" altLang="en-US" sz="2000" b="1" i="1" dirty="0" smtClean="0"/>
          </a:p>
          <a:p>
            <a:pPr marL="320040" lvl="1" indent="0">
              <a:buNone/>
            </a:pPr>
            <a:r>
              <a:rPr lang="en-US" altLang="en-US" sz="1800" dirty="0" smtClean="0"/>
              <a:t>Rational behavior choices based on expected outcomes</a:t>
            </a:r>
            <a:endParaRPr lang="en-US" altLang="en-US" sz="1800" dirty="0" smtClean="0"/>
          </a:p>
          <a:p>
            <a:pPr lvl="2">
              <a:lnSpc>
                <a:spcPct val="120000"/>
              </a:lnSpc>
            </a:pPr>
            <a:r>
              <a:rPr lang="en-US" altLang="en-US" sz="1600" b="1" i="1" dirty="0" smtClean="0"/>
              <a:t>J. Stacy Abrams – Equity Theory</a:t>
            </a:r>
          </a:p>
          <a:p>
            <a:pPr lvl="2">
              <a:lnSpc>
                <a:spcPct val="120000"/>
              </a:lnSpc>
            </a:pPr>
            <a:r>
              <a:rPr lang="en-US" altLang="en-US" sz="1600" b="1" i="1" dirty="0" smtClean="0"/>
              <a:t>Victor Vroom – Expectancy Theory</a:t>
            </a:r>
          </a:p>
          <a:p>
            <a:pPr lvl="2">
              <a:lnSpc>
                <a:spcPct val="120000"/>
              </a:lnSpc>
            </a:pPr>
            <a:r>
              <a:rPr lang="en-US" altLang="en-US" sz="1600" b="1" i="1" dirty="0" smtClean="0"/>
              <a:t>Porter – Lawler Extension</a:t>
            </a:r>
          </a:p>
          <a:p>
            <a:pPr lvl="2">
              <a:lnSpc>
                <a:spcPct val="120000"/>
              </a:lnSpc>
            </a:pPr>
            <a:r>
              <a:rPr lang="en-US" altLang="en-US" sz="1600" b="1" i="1" dirty="0" smtClean="0"/>
              <a:t>B.F. Skinner – </a:t>
            </a:r>
            <a:r>
              <a:rPr lang="en-US" altLang="en-US" sz="1600" b="1" i="1" dirty="0"/>
              <a:t>Reinforcement </a:t>
            </a:r>
            <a:r>
              <a:rPr lang="en-US" altLang="en-US" sz="1600" b="1" i="1" dirty="0" smtClean="0"/>
              <a:t>Theory (</a:t>
            </a:r>
            <a:r>
              <a:rPr lang="en-US" altLang="en-US" sz="1600" b="1" i="1" dirty="0"/>
              <a:t>Operant </a:t>
            </a:r>
            <a:r>
              <a:rPr lang="en-US" altLang="en-US" sz="1600" b="1" i="1" dirty="0" smtClean="0"/>
              <a:t>Conditioning)</a:t>
            </a:r>
            <a:endParaRPr lang="en-US" sz="1200" dirty="0"/>
          </a:p>
        </p:txBody>
      </p:sp>
    </p:spTree>
    <p:extLst>
      <p:ext uri="{BB962C8B-B14F-4D97-AF65-F5344CB8AC3E}">
        <p14:creationId xmlns:p14="http://schemas.microsoft.com/office/powerpoint/2010/main" val="200415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a:bodyPr>
          <a:lstStyle/>
          <a:p>
            <a:r>
              <a:rPr lang="en-US" sz="3600" dirty="0" smtClean="0"/>
              <a:t>Motivation:  Content Theories</a:t>
            </a:r>
            <a:endParaRPr lang="en-US" sz="3600" dirty="0"/>
          </a:p>
        </p:txBody>
      </p:sp>
      <p:sp>
        <p:nvSpPr>
          <p:cNvPr id="3" name="Content Placeholder 2"/>
          <p:cNvSpPr>
            <a:spLocks noGrp="1"/>
          </p:cNvSpPr>
          <p:nvPr>
            <p:ph idx="1"/>
          </p:nvPr>
        </p:nvSpPr>
        <p:spPr>
          <a:xfrm>
            <a:off x="762000" y="1066800"/>
            <a:ext cx="7924800" cy="3886200"/>
          </a:xfrm>
        </p:spPr>
        <p:txBody>
          <a:bodyPr>
            <a:noAutofit/>
          </a:bodyPr>
          <a:lstStyle/>
          <a:p>
            <a:pPr marL="0" indent="0">
              <a:lnSpc>
                <a:spcPct val="90000"/>
              </a:lnSpc>
              <a:buNone/>
            </a:pPr>
            <a:r>
              <a:rPr lang="en-US" altLang="en-US" sz="2800" b="1" dirty="0" smtClean="0"/>
              <a:t>Hierarchy of Needs</a:t>
            </a:r>
            <a:endParaRPr lang="en-US" altLang="en-US" sz="100" b="1" dirty="0"/>
          </a:p>
          <a:p>
            <a:pPr>
              <a:lnSpc>
                <a:spcPct val="80000"/>
              </a:lnSpc>
            </a:pPr>
            <a:endParaRPr lang="en-US" altLang="en-US" sz="400" dirty="0" smtClean="0"/>
          </a:p>
          <a:p>
            <a:pPr>
              <a:lnSpc>
                <a:spcPct val="120000"/>
              </a:lnSpc>
            </a:pPr>
            <a:r>
              <a:rPr lang="en-US" altLang="en-US" sz="2000" b="1" i="1" dirty="0" smtClean="0"/>
              <a:t>Self-Actualization:</a:t>
            </a:r>
            <a:endParaRPr lang="en-US" altLang="en-US" sz="2000" b="1" i="1" dirty="0" smtClean="0"/>
          </a:p>
          <a:p>
            <a:pPr marL="320040" lvl="1" indent="0">
              <a:lnSpc>
                <a:spcPct val="120000"/>
              </a:lnSpc>
              <a:buNone/>
            </a:pPr>
            <a:r>
              <a:rPr lang="en-US" altLang="en-US" sz="1800" dirty="0" smtClean="0"/>
              <a:t>	</a:t>
            </a:r>
            <a:r>
              <a:rPr lang="en-US" altLang="en-US" sz="1800" dirty="0" smtClean="0"/>
              <a:t>Growth, achieving your potential, self-fulfillment</a:t>
            </a:r>
            <a:endParaRPr lang="en-US" altLang="en-US" sz="1800" dirty="0" smtClean="0"/>
          </a:p>
          <a:p>
            <a:pPr>
              <a:lnSpc>
                <a:spcPct val="120000"/>
              </a:lnSpc>
            </a:pPr>
            <a:r>
              <a:rPr lang="en-US" altLang="en-US" sz="2000" b="1" i="1" dirty="0" smtClean="0"/>
              <a:t>Esteem:</a:t>
            </a:r>
            <a:endParaRPr lang="en-US" altLang="en-US" sz="2000" b="1" i="1" dirty="0" smtClean="0"/>
          </a:p>
          <a:p>
            <a:pPr marL="320040" lvl="1" indent="0">
              <a:buNone/>
            </a:pPr>
            <a:r>
              <a:rPr lang="en-US" altLang="en-US" sz="1800" dirty="0" smtClean="0"/>
              <a:t>	</a:t>
            </a:r>
            <a:r>
              <a:rPr lang="en-US" altLang="en-US" sz="1800" dirty="0" smtClean="0"/>
              <a:t>Internal factors – self-respect, autonomy, achievement</a:t>
            </a:r>
          </a:p>
          <a:p>
            <a:pPr marL="320040" lvl="1" indent="0">
              <a:buNone/>
            </a:pPr>
            <a:r>
              <a:rPr lang="en-US" altLang="en-US" sz="1800" dirty="0"/>
              <a:t>	</a:t>
            </a:r>
            <a:r>
              <a:rPr lang="en-US" altLang="en-US" sz="1800" dirty="0" smtClean="0"/>
              <a:t>External factors – status, recognition, attention</a:t>
            </a:r>
            <a:endParaRPr lang="en-US" altLang="en-US" sz="1800" dirty="0" smtClean="0"/>
          </a:p>
          <a:p>
            <a:pPr>
              <a:lnSpc>
                <a:spcPct val="120000"/>
              </a:lnSpc>
            </a:pPr>
            <a:r>
              <a:rPr lang="en-US" altLang="en-US" sz="2000" b="1" i="1" dirty="0" smtClean="0"/>
              <a:t>Affiliation:</a:t>
            </a:r>
            <a:endParaRPr lang="en-US" altLang="en-US" sz="2000" b="1" i="1" dirty="0" smtClean="0"/>
          </a:p>
          <a:p>
            <a:pPr marL="320040" lvl="1" indent="0">
              <a:lnSpc>
                <a:spcPct val="120000"/>
              </a:lnSpc>
              <a:buNone/>
            </a:pPr>
            <a:r>
              <a:rPr lang="en-US" altLang="en-US" sz="1800" dirty="0" smtClean="0"/>
              <a:t>	</a:t>
            </a:r>
            <a:r>
              <a:rPr lang="en-US" altLang="en-US" sz="1800" dirty="0" smtClean="0"/>
              <a:t>Acceptance, belonging, friends, affection</a:t>
            </a:r>
            <a:endParaRPr lang="en-US" altLang="en-US" sz="1800" dirty="0" smtClean="0"/>
          </a:p>
          <a:p>
            <a:pPr>
              <a:lnSpc>
                <a:spcPct val="120000"/>
              </a:lnSpc>
            </a:pPr>
            <a:r>
              <a:rPr lang="en-US" altLang="en-US" sz="2000" b="1" i="1" dirty="0" smtClean="0"/>
              <a:t>Security / Safety:</a:t>
            </a:r>
            <a:endParaRPr lang="en-US" altLang="en-US" sz="2000" b="1" i="1" dirty="0"/>
          </a:p>
          <a:p>
            <a:pPr marL="0" lvl="1" indent="0">
              <a:lnSpc>
                <a:spcPct val="120000"/>
              </a:lnSpc>
              <a:buNone/>
            </a:pPr>
            <a:r>
              <a:rPr lang="en-US" altLang="en-US" sz="2000" b="1" i="1" dirty="0" smtClean="0"/>
              <a:t>	</a:t>
            </a:r>
            <a:r>
              <a:rPr lang="en-US" altLang="en-US" sz="1800" dirty="0" smtClean="0"/>
              <a:t>Protection from physical and emotional harm – job security, 	predictable work environment</a:t>
            </a:r>
            <a:endParaRPr lang="en-US" sz="1200" dirty="0"/>
          </a:p>
          <a:p>
            <a:pPr>
              <a:lnSpc>
                <a:spcPct val="120000"/>
              </a:lnSpc>
            </a:pPr>
            <a:r>
              <a:rPr lang="en-US" altLang="en-US" sz="2000" b="1" i="1" dirty="0" smtClean="0"/>
              <a:t>Physiological</a:t>
            </a:r>
            <a:r>
              <a:rPr lang="en-US" altLang="en-US" sz="2000" b="1" i="1" dirty="0"/>
              <a:t>:</a:t>
            </a:r>
          </a:p>
          <a:p>
            <a:pPr marL="320040" lvl="1" indent="0">
              <a:lnSpc>
                <a:spcPct val="120000"/>
              </a:lnSpc>
              <a:buNone/>
            </a:pPr>
            <a:r>
              <a:rPr lang="en-US" altLang="en-US" sz="1800" dirty="0" smtClean="0"/>
              <a:t>	</a:t>
            </a:r>
            <a:r>
              <a:rPr lang="en-US" altLang="en-US" sz="1800" dirty="0" smtClean="0"/>
              <a:t>Bodily needs – food</a:t>
            </a:r>
            <a:r>
              <a:rPr lang="en-US" altLang="en-US" sz="1800" dirty="0"/>
              <a:t>, water, shelter</a:t>
            </a:r>
            <a:r>
              <a:rPr lang="en-US" altLang="en-US" sz="1800" dirty="0" smtClean="0"/>
              <a:t>, </a:t>
            </a:r>
            <a:r>
              <a:rPr lang="en-US" altLang="en-US" sz="1800" dirty="0" err="1" smtClean="0"/>
              <a:t>etc</a:t>
            </a:r>
            <a:r>
              <a:rPr lang="en-US" altLang="en-US" sz="1800" dirty="0" smtClean="0"/>
              <a:t>… </a:t>
            </a:r>
            <a:endParaRPr lang="en-US" sz="1200" dirty="0"/>
          </a:p>
        </p:txBody>
      </p:sp>
      <p:sp>
        <p:nvSpPr>
          <p:cNvPr id="4" name="TextBox 3"/>
          <p:cNvSpPr txBox="1"/>
          <p:nvPr/>
        </p:nvSpPr>
        <p:spPr>
          <a:xfrm>
            <a:off x="6324600" y="6172200"/>
            <a:ext cx="1981200" cy="369332"/>
          </a:xfrm>
          <a:prstGeom prst="rect">
            <a:avLst/>
          </a:prstGeom>
          <a:noFill/>
        </p:spPr>
        <p:txBody>
          <a:bodyPr wrap="square" rtlCol="0">
            <a:spAutoFit/>
          </a:bodyPr>
          <a:lstStyle/>
          <a:p>
            <a:r>
              <a:rPr lang="en-US" dirty="0" smtClean="0"/>
              <a:t>Abraham Maslow</a:t>
            </a:r>
            <a:endParaRPr lang="en-US" dirty="0"/>
          </a:p>
        </p:txBody>
      </p:sp>
    </p:spTree>
    <p:extLst>
      <p:ext uri="{BB962C8B-B14F-4D97-AF65-F5344CB8AC3E}">
        <p14:creationId xmlns:p14="http://schemas.microsoft.com/office/powerpoint/2010/main" val="290437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2819400"/>
            <a:ext cx="4572000" cy="990600"/>
          </a:xfrm>
          <a:prstGeom prst="rect">
            <a:avLst/>
          </a:prstGeom>
          <a:solidFill>
            <a:srgbClr val="2D8149">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altLang="en-US" sz="1600" b="1" i="1" u="sng" dirty="0" smtClean="0"/>
              <a:t>Affiliation</a:t>
            </a:r>
            <a:r>
              <a:rPr lang="en-US" altLang="en-US" sz="1600" b="1" i="1" dirty="0" smtClean="0"/>
              <a:t>:</a:t>
            </a:r>
          </a:p>
          <a:p>
            <a:pPr>
              <a:lnSpc>
                <a:spcPct val="120000"/>
              </a:lnSpc>
            </a:pPr>
            <a:r>
              <a:rPr lang="en-US" altLang="en-US" sz="1400" dirty="0" smtClean="0"/>
              <a:t>Acceptance</a:t>
            </a:r>
            <a:r>
              <a:rPr lang="en-US" altLang="en-US" sz="1400" dirty="0"/>
              <a:t>, belonging, </a:t>
            </a:r>
            <a:r>
              <a:rPr lang="en-US" altLang="en-US" sz="1400" dirty="0" smtClean="0"/>
              <a:t>friends, affection</a:t>
            </a:r>
            <a:endParaRPr lang="en-US" altLang="en-US" sz="1400" dirty="0"/>
          </a:p>
        </p:txBody>
      </p:sp>
      <p:sp>
        <p:nvSpPr>
          <p:cNvPr id="5" name="Rectangle 4"/>
          <p:cNvSpPr/>
          <p:nvPr/>
        </p:nvSpPr>
        <p:spPr>
          <a:xfrm>
            <a:off x="3733800" y="609600"/>
            <a:ext cx="3048000" cy="990600"/>
          </a:xfrm>
          <a:prstGeom prst="rect">
            <a:avLst/>
          </a:prstGeom>
          <a:solidFill>
            <a:srgbClr val="B3A369">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altLang="en-US" sz="1600" b="1" i="1" u="sng" dirty="0" smtClean="0"/>
              <a:t>Self-Actualization</a:t>
            </a:r>
            <a:r>
              <a:rPr lang="en-US" altLang="en-US" sz="1600" b="1" i="1" dirty="0" smtClean="0"/>
              <a:t>:</a:t>
            </a:r>
          </a:p>
          <a:p>
            <a:pPr>
              <a:lnSpc>
                <a:spcPct val="120000"/>
              </a:lnSpc>
            </a:pPr>
            <a:r>
              <a:rPr lang="en-US" altLang="en-US" sz="1400" dirty="0" smtClean="0"/>
              <a:t>Growth</a:t>
            </a:r>
            <a:r>
              <a:rPr lang="en-US" altLang="en-US" sz="1400" dirty="0"/>
              <a:t>, achieving your potential, self-fulfillment</a:t>
            </a:r>
          </a:p>
        </p:txBody>
      </p:sp>
      <p:sp>
        <p:nvSpPr>
          <p:cNvPr id="6" name="Rectangle 5"/>
          <p:cNvSpPr/>
          <p:nvPr/>
        </p:nvSpPr>
        <p:spPr>
          <a:xfrm>
            <a:off x="1524000" y="3810000"/>
            <a:ext cx="5257800" cy="990600"/>
          </a:xfrm>
          <a:prstGeom prst="rect">
            <a:avLst/>
          </a:prstGeom>
          <a:solidFill>
            <a:srgbClr val="CC9B0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altLang="en-US" sz="1600" b="1" i="1" u="sng" dirty="0"/>
              <a:t>Security / Safety</a:t>
            </a:r>
            <a:r>
              <a:rPr lang="en-US" altLang="en-US" sz="1600" b="1" i="1" dirty="0"/>
              <a:t>:</a:t>
            </a:r>
          </a:p>
          <a:p>
            <a:pPr marL="0" lvl="1" indent="0">
              <a:lnSpc>
                <a:spcPct val="120000"/>
              </a:lnSpc>
              <a:buNone/>
            </a:pPr>
            <a:r>
              <a:rPr lang="en-US" altLang="en-US" sz="1400" dirty="0" smtClean="0"/>
              <a:t>Protection </a:t>
            </a:r>
            <a:r>
              <a:rPr lang="en-US" altLang="en-US" sz="1400" dirty="0"/>
              <a:t>from physical and emotional harm – job security, </a:t>
            </a:r>
            <a:r>
              <a:rPr lang="en-US" altLang="en-US" sz="1400" dirty="0" smtClean="0"/>
              <a:t>predictable </a:t>
            </a:r>
            <a:r>
              <a:rPr lang="en-US" altLang="en-US" sz="1400" dirty="0"/>
              <a:t>work environment</a:t>
            </a:r>
            <a:endParaRPr lang="en-US" sz="1400" dirty="0"/>
          </a:p>
        </p:txBody>
      </p:sp>
      <p:sp>
        <p:nvSpPr>
          <p:cNvPr id="7" name="Rectangle 6"/>
          <p:cNvSpPr/>
          <p:nvPr/>
        </p:nvSpPr>
        <p:spPr>
          <a:xfrm>
            <a:off x="762000" y="4800600"/>
            <a:ext cx="6019800" cy="762000"/>
          </a:xfrm>
          <a:prstGeom prst="rect">
            <a:avLst/>
          </a:prstGeom>
          <a:solidFill>
            <a:srgbClr val="C00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altLang="en-US" sz="1600" b="1" i="1" u="sng" dirty="0" smtClean="0"/>
              <a:t>Physiological</a:t>
            </a:r>
            <a:r>
              <a:rPr lang="en-US" altLang="en-US" sz="1600" b="1" i="1" dirty="0" smtClean="0"/>
              <a:t>:</a:t>
            </a:r>
          </a:p>
          <a:p>
            <a:pPr>
              <a:lnSpc>
                <a:spcPct val="120000"/>
              </a:lnSpc>
            </a:pPr>
            <a:r>
              <a:rPr lang="en-US" altLang="en-US" sz="1400" dirty="0" smtClean="0"/>
              <a:t>Physical </a:t>
            </a:r>
            <a:r>
              <a:rPr lang="en-US" altLang="en-US" sz="1400" dirty="0"/>
              <a:t>needs – food, water, shelter, </a:t>
            </a:r>
            <a:r>
              <a:rPr lang="en-US" altLang="en-US" sz="1400" dirty="0" err="1"/>
              <a:t>etc</a:t>
            </a:r>
            <a:r>
              <a:rPr lang="en-US" altLang="en-US" sz="1400" dirty="0"/>
              <a:t>… </a:t>
            </a:r>
            <a:endParaRPr lang="en-US" sz="1050" dirty="0"/>
          </a:p>
        </p:txBody>
      </p:sp>
      <p:sp>
        <p:nvSpPr>
          <p:cNvPr id="8" name="Rectangle 7"/>
          <p:cNvSpPr/>
          <p:nvPr/>
        </p:nvSpPr>
        <p:spPr>
          <a:xfrm>
            <a:off x="2895600" y="1600200"/>
            <a:ext cx="3886200" cy="1219200"/>
          </a:xfrm>
          <a:prstGeom prst="rect">
            <a:avLst/>
          </a:prstGeom>
          <a:solidFill>
            <a:srgbClr val="0482AA">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altLang="en-US" sz="1600" b="1" i="1" u="sng" dirty="0" smtClean="0"/>
              <a:t>Esteem</a:t>
            </a:r>
            <a:r>
              <a:rPr lang="en-US" altLang="en-US" sz="1600" b="1" i="1" dirty="0" smtClean="0"/>
              <a:t>:</a:t>
            </a:r>
          </a:p>
          <a:p>
            <a:pPr>
              <a:lnSpc>
                <a:spcPct val="120000"/>
              </a:lnSpc>
            </a:pPr>
            <a:r>
              <a:rPr lang="en-US" altLang="en-US" sz="1400" dirty="0" smtClean="0"/>
              <a:t>Internal </a:t>
            </a:r>
            <a:r>
              <a:rPr lang="en-US" altLang="en-US" sz="1400" dirty="0"/>
              <a:t>factors – self-respect, autonomy, </a:t>
            </a:r>
            <a:r>
              <a:rPr lang="en-US" altLang="en-US" sz="1400" dirty="0" smtClean="0"/>
              <a:t>achievement</a:t>
            </a:r>
          </a:p>
          <a:p>
            <a:pPr>
              <a:lnSpc>
                <a:spcPct val="120000"/>
              </a:lnSpc>
            </a:pPr>
            <a:r>
              <a:rPr lang="en-US" altLang="en-US" sz="1400" dirty="0" smtClean="0"/>
              <a:t>External </a:t>
            </a:r>
            <a:r>
              <a:rPr lang="en-US" altLang="en-US" sz="1400" dirty="0"/>
              <a:t>factors – status, recognition, attention</a:t>
            </a:r>
          </a:p>
        </p:txBody>
      </p:sp>
      <p:grpSp>
        <p:nvGrpSpPr>
          <p:cNvPr id="12" name="Group 11"/>
          <p:cNvGrpSpPr/>
          <p:nvPr/>
        </p:nvGrpSpPr>
        <p:grpSpPr>
          <a:xfrm>
            <a:off x="7010400" y="609600"/>
            <a:ext cx="1676400" cy="3124200"/>
            <a:chOff x="7086600" y="609600"/>
            <a:chExt cx="1676400" cy="3124200"/>
          </a:xfrm>
        </p:grpSpPr>
        <p:sp>
          <p:nvSpPr>
            <p:cNvPr id="3" name="Right Brace 2"/>
            <p:cNvSpPr/>
            <p:nvPr/>
          </p:nvSpPr>
          <p:spPr>
            <a:xfrm>
              <a:off x="7086600" y="609600"/>
              <a:ext cx="457200" cy="3124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ectangle 3"/>
            <p:cNvSpPr/>
            <p:nvPr/>
          </p:nvSpPr>
          <p:spPr>
            <a:xfrm>
              <a:off x="7543800" y="1600200"/>
              <a:ext cx="12192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Higher Order Needs</a:t>
              </a:r>
              <a:endParaRPr lang="en-US" dirty="0"/>
            </a:p>
          </p:txBody>
        </p:sp>
      </p:grpSp>
      <p:grpSp>
        <p:nvGrpSpPr>
          <p:cNvPr id="11" name="Group 10"/>
          <p:cNvGrpSpPr/>
          <p:nvPr/>
        </p:nvGrpSpPr>
        <p:grpSpPr>
          <a:xfrm>
            <a:off x="7010400" y="3886200"/>
            <a:ext cx="1676400" cy="1676400"/>
            <a:chOff x="7086600" y="3886200"/>
            <a:chExt cx="1676400" cy="1676400"/>
          </a:xfrm>
        </p:grpSpPr>
        <p:sp>
          <p:nvSpPr>
            <p:cNvPr id="10" name="Right Brace 9"/>
            <p:cNvSpPr/>
            <p:nvPr/>
          </p:nvSpPr>
          <p:spPr>
            <a:xfrm>
              <a:off x="7086600" y="3886200"/>
              <a:ext cx="457200" cy="1676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ectangle 12"/>
            <p:cNvSpPr/>
            <p:nvPr/>
          </p:nvSpPr>
          <p:spPr>
            <a:xfrm>
              <a:off x="7543800" y="4114800"/>
              <a:ext cx="12192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Lower Order Needs</a:t>
              </a:r>
              <a:endParaRPr lang="en-US" dirty="0"/>
            </a:p>
          </p:txBody>
        </p:sp>
      </p:grpSp>
      <p:sp>
        <p:nvSpPr>
          <p:cNvPr id="14" name="Title 13"/>
          <p:cNvSpPr>
            <a:spLocks noGrp="1"/>
          </p:cNvSpPr>
          <p:nvPr>
            <p:ph type="title"/>
          </p:nvPr>
        </p:nvSpPr>
        <p:spPr>
          <a:xfrm>
            <a:off x="762000" y="5486400"/>
            <a:ext cx="6781800" cy="685800"/>
          </a:xfrm>
        </p:spPr>
        <p:txBody>
          <a:bodyPr>
            <a:normAutofit/>
          </a:bodyPr>
          <a:lstStyle/>
          <a:p>
            <a:r>
              <a:rPr lang="en-US" sz="3600" dirty="0" smtClean="0"/>
              <a:t>Maslow’s Hierarchy of Needs</a:t>
            </a:r>
            <a:endParaRPr lang="en-US" sz="3600" dirty="0"/>
          </a:p>
        </p:txBody>
      </p:sp>
      <p:sp>
        <p:nvSpPr>
          <p:cNvPr id="16" name="TextBox 15"/>
          <p:cNvSpPr txBox="1"/>
          <p:nvPr/>
        </p:nvSpPr>
        <p:spPr>
          <a:xfrm>
            <a:off x="7239000" y="5334000"/>
            <a:ext cx="1905000" cy="338554"/>
          </a:xfrm>
          <a:prstGeom prst="rect">
            <a:avLst/>
          </a:prstGeom>
          <a:noFill/>
        </p:spPr>
        <p:txBody>
          <a:bodyPr wrap="square" lIns="0" rtlCol="0">
            <a:spAutoFit/>
          </a:bodyPr>
          <a:lstStyle/>
          <a:p>
            <a:pPr algn="ctr"/>
            <a:r>
              <a:rPr lang="en-US" sz="1600" i="1" dirty="0" smtClean="0"/>
              <a:t>(externally satisfied)</a:t>
            </a:r>
            <a:endParaRPr lang="en-US" sz="1600" i="1" dirty="0"/>
          </a:p>
        </p:txBody>
      </p:sp>
      <p:sp>
        <p:nvSpPr>
          <p:cNvPr id="20" name="TextBox 19"/>
          <p:cNvSpPr txBox="1"/>
          <p:nvPr/>
        </p:nvSpPr>
        <p:spPr>
          <a:xfrm>
            <a:off x="76200" y="2286000"/>
            <a:ext cx="2209800" cy="1754326"/>
          </a:xfrm>
          <a:prstGeom prst="rect">
            <a:avLst/>
          </a:prstGeom>
          <a:noFill/>
        </p:spPr>
        <p:txBody>
          <a:bodyPr wrap="square" rtlCol="0">
            <a:spAutoFit/>
          </a:bodyPr>
          <a:lstStyle/>
          <a:p>
            <a:r>
              <a:rPr lang="en-US" b="1" i="1" dirty="0" smtClean="0"/>
              <a:t>In Theory:  </a:t>
            </a:r>
            <a:r>
              <a:rPr lang="en-US" i="1" dirty="0" smtClean="0"/>
              <a:t>Once a lower need is substantially satisfied, the next level becomes dominant.</a:t>
            </a:r>
            <a:endParaRPr lang="en-US" i="1" dirty="0"/>
          </a:p>
        </p:txBody>
      </p:sp>
      <p:sp>
        <p:nvSpPr>
          <p:cNvPr id="21" name="TextBox 20"/>
          <p:cNvSpPr txBox="1"/>
          <p:nvPr/>
        </p:nvSpPr>
        <p:spPr>
          <a:xfrm>
            <a:off x="7239000" y="2819400"/>
            <a:ext cx="1905000" cy="338554"/>
          </a:xfrm>
          <a:prstGeom prst="rect">
            <a:avLst/>
          </a:prstGeom>
          <a:noFill/>
        </p:spPr>
        <p:txBody>
          <a:bodyPr wrap="square" lIns="0" rIns="0" rtlCol="0">
            <a:spAutoFit/>
          </a:bodyPr>
          <a:lstStyle/>
          <a:p>
            <a:pPr algn="ctr"/>
            <a:r>
              <a:rPr lang="en-US" sz="1600" i="1" dirty="0" smtClean="0"/>
              <a:t>(internally satisfied)</a:t>
            </a:r>
            <a:endParaRPr lang="en-US" sz="1600" i="1" dirty="0"/>
          </a:p>
        </p:txBody>
      </p:sp>
      <p:sp>
        <p:nvSpPr>
          <p:cNvPr id="22" name="TextBox 21"/>
          <p:cNvSpPr txBox="1"/>
          <p:nvPr/>
        </p:nvSpPr>
        <p:spPr>
          <a:xfrm>
            <a:off x="35168" y="609600"/>
            <a:ext cx="3089032" cy="1200329"/>
          </a:xfrm>
          <a:prstGeom prst="rect">
            <a:avLst/>
          </a:prstGeom>
          <a:noFill/>
        </p:spPr>
        <p:txBody>
          <a:bodyPr wrap="square" rtlCol="0">
            <a:spAutoFit/>
          </a:bodyPr>
          <a:lstStyle/>
          <a:p>
            <a:r>
              <a:rPr lang="en-US" b="1" i="1" dirty="0"/>
              <a:t>In Theory: </a:t>
            </a:r>
            <a:r>
              <a:rPr lang="en-US" b="1" i="1" dirty="0" smtClean="0"/>
              <a:t> </a:t>
            </a:r>
            <a:r>
              <a:rPr lang="en-US" i="1" dirty="0" smtClean="0"/>
              <a:t>A higher level need won’t motivate if a lower level need is lacking (regression happens)!</a:t>
            </a:r>
            <a:endParaRPr lang="en-US" i="1" dirty="0"/>
          </a:p>
        </p:txBody>
      </p:sp>
      <p:sp>
        <p:nvSpPr>
          <p:cNvPr id="23" name="TextBox 22"/>
          <p:cNvSpPr txBox="1"/>
          <p:nvPr/>
        </p:nvSpPr>
        <p:spPr>
          <a:xfrm>
            <a:off x="1905000" y="6172200"/>
            <a:ext cx="6400800" cy="369332"/>
          </a:xfrm>
          <a:prstGeom prst="rect">
            <a:avLst/>
          </a:prstGeom>
          <a:noFill/>
        </p:spPr>
        <p:txBody>
          <a:bodyPr wrap="square" rtlCol="0">
            <a:spAutoFit/>
          </a:bodyPr>
          <a:lstStyle/>
          <a:p>
            <a:pPr algn="r"/>
            <a:r>
              <a:rPr lang="en-US" b="1" i="1" dirty="0" smtClean="0">
                <a:solidFill>
                  <a:srgbClr val="C00000"/>
                </a:solidFill>
              </a:rPr>
              <a:t>CAUTION:</a:t>
            </a:r>
            <a:r>
              <a:rPr lang="en-US" dirty="0" smtClean="0">
                <a:solidFill>
                  <a:srgbClr val="C00000"/>
                </a:solidFill>
              </a:rPr>
              <a:t>  </a:t>
            </a:r>
            <a:r>
              <a:rPr lang="en-US" i="1" dirty="0" smtClean="0"/>
              <a:t>No validating research has ever been presented!</a:t>
            </a:r>
            <a:endParaRPr lang="en-US" i="1" dirty="0"/>
          </a:p>
        </p:txBody>
      </p:sp>
    </p:spTree>
    <p:extLst>
      <p:ext uri="{BB962C8B-B14F-4D97-AF65-F5344CB8AC3E}">
        <p14:creationId xmlns:p14="http://schemas.microsoft.com/office/powerpoint/2010/main" val="322646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16" grpId="0"/>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a:bodyPr>
          <a:lstStyle/>
          <a:p>
            <a:r>
              <a:rPr lang="en-US" sz="3600" dirty="0" smtClean="0"/>
              <a:t>Motivation:  Content Theories</a:t>
            </a:r>
            <a:endParaRPr lang="en-US" sz="3600" dirty="0"/>
          </a:p>
        </p:txBody>
      </p:sp>
      <p:sp>
        <p:nvSpPr>
          <p:cNvPr id="3" name="Content Placeholder 2"/>
          <p:cNvSpPr>
            <a:spLocks noGrp="1"/>
          </p:cNvSpPr>
          <p:nvPr>
            <p:ph idx="1"/>
          </p:nvPr>
        </p:nvSpPr>
        <p:spPr>
          <a:xfrm>
            <a:off x="762000" y="1066800"/>
            <a:ext cx="8001000" cy="3886200"/>
          </a:xfrm>
        </p:spPr>
        <p:txBody>
          <a:bodyPr>
            <a:noAutofit/>
          </a:bodyPr>
          <a:lstStyle/>
          <a:p>
            <a:pPr marL="0" indent="0">
              <a:lnSpc>
                <a:spcPct val="90000"/>
              </a:lnSpc>
              <a:buNone/>
            </a:pPr>
            <a:r>
              <a:rPr lang="en-US" altLang="en-US" b="1" dirty="0" smtClean="0"/>
              <a:t>Theory X:</a:t>
            </a:r>
            <a:endParaRPr lang="en-US" altLang="en-US" sz="100" b="1" dirty="0"/>
          </a:p>
          <a:p>
            <a:pPr>
              <a:lnSpc>
                <a:spcPct val="80000"/>
              </a:lnSpc>
            </a:pPr>
            <a:endParaRPr lang="en-US" altLang="en-US" sz="300" dirty="0" smtClean="0"/>
          </a:p>
          <a:p>
            <a:pPr>
              <a:lnSpc>
                <a:spcPct val="120000"/>
              </a:lnSpc>
            </a:pPr>
            <a:r>
              <a:rPr lang="en-US" altLang="en-US" sz="1800" b="1" i="1" dirty="0" smtClean="0"/>
              <a:t>Assuming:</a:t>
            </a:r>
            <a:endParaRPr lang="en-US" altLang="en-US" sz="1800" b="1" i="1" dirty="0"/>
          </a:p>
          <a:p>
            <a:pPr lvl="1">
              <a:lnSpc>
                <a:spcPct val="120000"/>
              </a:lnSpc>
            </a:pPr>
            <a:r>
              <a:rPr lang="en-US" altLang="en-US" sz="1400" dirty="0" smtClean="0"/>
              <a:t>the typical worker is naturally indolent and works as little as possible …</a:t>
            </a:r>
          </a:p>
          <a:p>
            <a:pPr lvl="1">
              <a:lnSpc>
                <a:spcPct val="120000"/>
              </a:lnSpc>
            </a:pPr>
            <a:r>
              <a:rPr lang="en-US" altLang="en-US" sz="1400" dirty="0"/>
              <a:t>is </a:t>
            </a:r>
            <a:r>
              <a:rPr lang="en-US" altLang="en-US" sz="1400" dirty="0" smtClean="0"/>
              <a:t>typically unambitious, dislikes responsibility and prefers to be led …</a:t>
            </a:r>
          </a:p>
          <a:p>
            <a:pPr lvl="1">
              <a:lnSpc>
                <a:spcPct val="120000"/>
              </a:lnSpc>
            </a:pPr>
            <a:r>
              <a:rPr lang="en-US" altLang="en-US" sz="1400" dirty="0" smtClean="0"/>
              <a:t>is inherently self-centered and indifferent to the needs of the organization …</a:t>
            </a:r>
          </a:p>
          <a:p>
            <a:pPr lvl="1">
              <a:lnSpc>
                <a:spcPct val="120000"/>
              </a:lnSpc>
            </a:pPr>
            <a:r>
              <a:rPr lang="en-US" altLang="en-US" sz="1400" dirty="0" smtClean="0"/>
              <a:t>is by nature resistant to change, </a:t>
            </a:r>
            <a:r>
              <a:rPr lang="en-US" altLang="en-US" sz="1400" dirty="0" smtClean="0"/>
              <a:t>gullible, not very bright &amp; the ready dupe of the demagogue</a:t>
            </a:r>
            <a:endParaRPr lang="en-US" altLang="en-US" sz="1400" dirty="0" smtClean="0"/>
          </a:p>
          <a:p>
            <a:pPr>
              <a:lnSpc>
                <a:spcPct val="120000"/>
              </a:lnSpc>
            </a:pPr>
            <a:r>
              <a:rPr lang="en-US" altLang="en-US" sz="1800" b="1" i="1" dirty="0" smtClean="0"/>
              <a:t>and since</a:t>
            </a:r>
            <a:endParaRPr lang="en-US" altLang="en-US" sz="1800" b="1" i="1" dirty="0"/>
          </a:p>
          <a:p>
            <a:pPr lvl="1">
              <a:lnSpc>
                <a:spcPct val="120000"/>
              </a:lnSpc>
            </a:pPr>
            <a:r>
              <a:rPr lang="en-US" altLang="en-US" sz="1400" dirty="0" smtClean="0"/>
              <a:t>management is responsible for organizing the elements of productive enterprise – money, materials, equipment and people – in the interest of economic ends…</a:t>
            </a:r>
          </a:p>
          <a:p>
            <a:pPr lvl="1">
              <a:lnSpc>
                <a:spcPct val="120000"/>
              </a:lnSpc>
            </a:pPr>
            <a:r>
              <a:rPr lang="en-US" altLang="en-US" sz="1400" dirty="0" smtClean="0"/>
              <a:t>with respect to people, this is a process of directing their efforts, motivating them, controlling their actions, modifying their behavior to fit the needs of the organization …</a:t>
            </a:r>
          </a:p>
          <a:p>
            <a:pPr lvl="1">
              <a:lnSpc>
                <a:spcPct val="120000"/>
              </a:lnSpc>
            </a:pPr>
            <a:r>
              <a:rPr lang="en-US" altLang="en-US" sz="1400" dirty="0" smtClean="0"/>
              <a:t>without active intervention by management, people would be passive – even resistant – to organization needs…</a:t>
            </a:r>
          </a:p>
          <a:p>
            <a:pPr lvl="1">
              <a:lnSpc>
                <a:spcPct val="120000"/>
              </a:lnSpc>
            </a:pPr>
            <a:r>
              <a:rPr lang="en-US" altLang="en-US" sz="1400" b="1" i="1" dirty="0" smtClean="0"/>
              <a:t>they </a:t>
            </a:r>
            <a:r>
              <a:rPr lang="en-US" altLang="en-US" sz="1400" b="1" i="1" dirty="0"/>
              <a:t>must therefore be persuaded, rewarded, punished, controlled – their activities must be directed.  </a:t>
            </a:r>
            <a:r>
              <a:rPr lang="en-US" altLang="en-US" sz="1400" b="1" i="1" dirty="0">
                <a:solidFill>
                  <a:srgbClr val="C00000"/>
                </a:solidFill>
              </a:rPr>
              <a:t>This is management’s task!</a:t>
            </a:r>
          </a:p>
          <a:p>
            <a:pPr>
              <a:lnSpc>
                <a:spcPct val="120000"/>
              </a:lnSpc>
            </a:pPr>
            <a:r>
              <a:rPr lang="en-US" altLang="en-US" sz="1800" b="1" i="1" dirty="0" smtClean="0">
                <a:solidFill>
                  <a:srgbClr val="C00000"/>
                </a:solidFill>
              </a:rPr>
              <a:t>(External) </a:t>
            </a:r>
            <a:r>
              <a:rPr lang="en-US" altLang="en-US" sz="1800" b="1" i="1" dirty="0" smtClean="0"/>
              <a:t>Motivation by the Carrot and Stick Approach is necessary!</a:t>
            </a:r>
          </a:p>
        </p:txBody>
      </p:sp>
      <p:sp>
        <p:nvSpPr>
          <p:cNvPr id="4" name="TextBox 3"/>
          <p:cNvSpPr txBox="1"/>
          <p:nvPr/>
        </p:nvSpPr>
        <p:spPr>
          <a:xfrm>
            <a:off x="6172200" y="6172200"/>
            <a:ext cx="2133600" cy="369332"/>
          </a:xfrm>
          <a:prstGeom prst="rect">
            <a:avLst/>
          </a:prstGeom>
          <a:noFill/>
        </p:spPr>
        <p:txBody>
          <a:bodyPr wrap="square" rtlCol="0">
            <a:spAutoFit/>
          </a:bodyPr>
          <a:lstStyle/>
          <a:p>
            <a:r>
              <a:rPr lang="en-US" dirty="0" smtClean="0"/>
              <a:t>Douglas McGregor</a:t>
            </a:r>
            <a:endParaRPr lang="en-US" dirty="0"/>
          </a:p>
        </p:txBody>
      </p:sp>
    </p:spTree>
    <p:extLst>
      <p:ext uri="{BB962C8B-B14F-4D97-AF65-F5344CB8AC3E}">
        <p14:creationId xmlns:p14="http://schemas.microsoft.com/office/powerpoint/2010/main" val="392209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a:bodyPr>
          <a:lstStyle/>
          <a:p>
            <a:r>
              <a:rPr lang="en-US" sz="3600" dirty="0" smtClean="0"/>
              <a:t>Motivation:  Content Theories</a:t>
            </a:r>
            <a:endParaRPr lang="en-US" sz="3600" dirty="0"/>
          </a:p>
        </p:txBody>
      </p:sp>
      <p:sp>
        <p:nvSpPr>
          <p:cNvPr id="3" name="Content Placeholder 2"/>
          <p:cNvSpPr>
            <a:spLocks noGrp="1"/>
          </p:cNvSpPr>
          <p:nvPr>
            <p:ph idx="1"/>
          </p:nvPr>
        </p:nvSpPr>
        <p:spPr>
          <a:xfrm>
            <a:off x="762000" y="1066800"/>
            <a:ext cx="8077200" cy="3886200"/>
          </a:xfrm>
        </p:spPr>
        <p:txBody>
          <a:bodyPr>
            <a:noAutofit/>
          </a:bodyPr>
          <a:lstStyle/>
          <a:p>
            <a:pPr marL="0" indent="0">
              <a:lnSpc>
                <a:spcPct val="90000"/>
              </a:lnSpc>
              <a:buNone/>
            </a:pPr>
            <a:r>
              <a:rPr lang="en-US" altLang="en-US" b="1" dirty="0" smtClean="0"/>
              <a:t>Theory Y:</a:t>
            </a:r>
            <a:endParaRPr lang="en-US" altLang="en-US" sz="100" b="1" dirty="0"/>
          </a:p>
          <a:p>
            <a:pPr>
              <a:lnSpc>
                <a:spcPct val="80000"/>
              </a:lnSpc>
            </a:pPr>
            <a:endParaRPr lang="en-US" altLang="en-US" sz="300" dirty="0" smtClean="0"/>
          </a:p>
          <a:p>
            <a:pPr>
              <a:lnSpc>
                <a:spcPct val="120000"/>
              </a:lnSpc>
            </a:pPr>
            <a:r>
              <a:rPr lang="en-US" altLang="en-US" sz="1800" b="1" i="1" dirty="0" smtClean="0"/>
              <a:t>Assuming:</a:t>
            </a:r>
            <a:endParaRPr lang="en-US" altLang="en-US" sz="1800" b="1" i="1" dirty="0"/>
          </a:p>
          <a:p>
            <a:pPr lvl="1">
              <a:lnSpc>
                <a:spcPct val="120000"/>
              </a:lnSpc>
            </a:pPr>
            <a:r>
              <a:rPr lang="en-US" altLang="en-US" sz="1400" dirty="0"/>
              <a:t>management is responsible for organizing the elements of productive enterprise – money, materials, equipment and people – in the interest of economic ends…</a:t>
            </a:r>
          </a:p>
          <a:p>
            <a:pPr lvl="1">
              <a:lnSpc>
                <a:spcPct val="120000"/>
              </a:lnSpc>
            </a:pPr>
            <a:r>
              <a:rPr lang="en-US" altLang="en-US" sz="1400" dirty="0" smtClean="0"/>
              <a:t>and people are </a:t>
            </a:r>
            <a:r>
              <a:rPr lang="en-US" altLang="en-US" sz="1400" b="1" i="1" dirty="0" smtClean="0">
                <a:solidFill>
                  <a:srgbClr val="C00000"/>
                </a:solidFill>
              </a:rPr>
              <a:t>NOT </a:t>
            </a:r>
            <a:r>
              <a:rPr lang="en-US" altLang="en-US" sz="1400" dirty="0" smtClean="0"/>
              <a:t>by nature passive or resistant to organizational needs. …</a:t>
            </a:r>
          </a:p>
          <a:p>
            <a:pPr lvl="1">
              <a:lnSpc>
                <a:spcPct val="120000"/>
              </a:lnSpc>
            </a:pPr>
            <a:r>
              <a:rPr lang="en-US" altLang="en-US" sz="1400" dirty="0" smtClean="0"/>
              <a:t>that they have become so as a result of experience in organizations …</a:t>
            </a:r>
          </a:p>
          <a:p>
            <a:pPr lvl="1">
              <a:lnSpc>
                <a:spcPct val="120000"/>
              </a:lnSpc>
            </a:pPr>
            <a:r>
              <a:rPr lang="en-US" altLang="en-US" sz="1400" dirty="0" smtClean="0"/>
              <a:t>the motivation, the potential for development, the capacity for assuming responsibility, the readiness to direct behavior toward organization goals are present in all people </a:t>
            </a:r>
            <a:r>
              <a:rPr lang="en-US" altLang="en-US" sz="1400" dirty="0" smtClean="0"/>
              <a:t>and management does not have to put them there …</a:t>
            </a:r>
            <a:endParaRPr lang="en-US" altLang="en-US" sz="1400" dirty="0" smtClean="0"/>
          </a:p>
          <a:p>
            <a:pPr>
              <a:lnSpc>
                <a:spcPct val="120000"/>
              </a:lnSpc>
            </a:pPr>
            <a:r>
              <a:rPr lang="en-US" altLang="en-US" sz="1800" b="1" i="1" dirty="0" smtClean="0"/>
              <a:t>then</a:t>
            </a:r>
            <a:endParaRPr lang="en-US" altLang="en-US" sz="1800" b="1" i="1" dirty="0"/>
          </a:p>
          <a:p>
            <a:pPr lvl="1">
              <a:lnSpc>
                <a:spcPct val="120000"/>
              </a:lnSpc>
            </a:pPr>
            <a:r>
              <a:rPr lang="en-US" altLang="en-US" sz="1400" dirty="0" smtClean="0"/>
              <a:t>it is the responsibility of management to make it possible for people to recognize and develop these human characteristics for themselves …</a:t>
            </a:r>
          </a:p>
          <a:p>
            <a:pPr lvl="1">
              <a:lnSpc>
                <a:spcPct val="120000"/>
              </a:lnSpc>
            </a:pPr>
            <a:r>
              <a:rPr lang="en-US" altLang="en-US" sz="1400" b="1" i="1" dirty="0" smtClean="0"/>
              <a:t>the essential task of management is to arrange organizational conditions and methods of operation to that people can achieve their own goals </a:t>
            </a:r>
            <a:r>
              <a:rPr lang="en-US" altLang="en-US" sz="1400" b="1" i="1" dirty="0" smtClean="0">
                <a:solidFill>
                  <a:srgbClr val="C00000"/>
                </a:solidFill>
              </a:rPr>
              <a:t>BEST</a:t>
            </a:r>
            <a:r>
              <a:rPr lang="en-US" altLang="en-US" sz="1400" b="1" i="1" dirty="0" smtClean="0"/>
              <a:t> by directing </a:t>
            </a:r>
            <a:r>
              <a:rPr lang="en-US" altLang="en-US" sz="1400" b="1" i="1" dirty="0" smtClean="0">
                <a:solidFill>
                  <a:srgbClr val="C00000"/>
                </a:solidFill>
              </a:rPr>
              <a:t>THEIR</a:t>
            </a:r>
            <a:r>
              <a:rPr lang="en-US" altLang="en-US" sz="1400" b="1" i="1" dirty="0" smtClean="0"/>
              <a:t> own efforts towards organizational objectives!</a:t>
            </a:r>
            <a:endParaRPr lang="en-US" altLang="en-US" sz="1400" b="1" i="1" dirty="0">
              <a:solidFill>
                <a:srgbClr val="C00000"/>
              </a:solidFill>
            </a:endParaRPr>
          </a:p>
          <a:p>
            <a:pPr>
              <a:lnSpc>
                <a:spcPct val="120000"/>
              </a:lnSpc>
            </a:pPr>
            <a:r>
              <a:rPr lang="en-US" altLang="en-US" sz="1800" b="1" i="1" dirty="0" smtClean="0">
                <a:solidFill>
                  <a:srgbClr val="C00000"/>
                </a:solidFill>
              </a:rPr>
              <a:t>(Internal motivation by) </a:t>
            </a:r>
            <a:r>
              <a:rPr lang="en-US" altLang="en-US" sz="1800" b="1" i="1" dirty="0" smtClean="0"/>
              <a:t>Self-Control and Self-Direction is what drives </a:t>
            </a:r>
            <a:r>
              <a:rPr lang="en-US" altLang="en-US" sz="1800" b="1" i="1" dirty="0" smtClean="0">
                <a:solidFill>
                  <a:srgbClr val="C00000"/>
                </a:solidFill>
              </a:rPr>
              <a:t>knowledge</a:t>
            </a:r>
            <a:r>
              <a:rPr lang="en-US" altLang="en-US" sz="1800" b="1" i="1" dirty="0" smtClean="0"/>
              <a:t> workers </a:t>
            </a:r>
            <a:r>
              <a:rPr lang="en-US" altLang="en-US" sz="1800" i="1" dirty="0" smtClean="0"/>
              <a:t>(… and even manual workers in a modern economy!)</a:t>
            </a:r>
          </a:p>
        </p:txBody>
      </p:sp>
      <p:sp>
        <p:nvSpPr>
          <p:cNvPr id="4" name="TextBox 3"/>
          <p:cNvSpPr txBox="1"/>
          <p:nvPr/>
        </p:nvSpPr>
        <p:spPr>
          <a:xfrm>
            <a:off x="6172200" y="6172200"/>
            <a:ext cx="2133600" cy="369332"/>
          </a:xfrm>
          <a:prstGeom prst="rect">
            <a:avLst/>
          </a:prstGeom>
          <a:noFill/>
        </p:spPr>
        <p:txBody>
          <a:bodyPr wrap="square" rtlCol="0">
            <a:spAutoFit/>
          </a:bodyPr>
          <a:lstStyle/>
          <a:p>
            <a:r>
              <a:rPr lang="en-US" dirty="0" smtClean="0"/>
              <a:t>Douglas McGregor</a:t>
            </a:r>
            <a:endParaRPr lang="en-US" dirty="0"/>
          </a:p>
        </p:txBody>
      </p:sp>
    </p:spTree>
    <p:extLst>
      <p:ext uri="{BB962C8B-B14F-4D97-AF65-F5344CB8AC3E}">
        <p14:creationId xmlns:p14="http://schemas.microsoft.com/office/powerpoint/2010/main" val="33194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a:bodyPr>
          <a:lstStyle/>
          <a:p>
            <a:r>
              <a:rPr lang="en-US" sz="3600" dirty="0" smtClean="0"/>
              <a:t>Motivation:  Content Theories</a:t>
            </a:r>
            <a:endParaRPr lang="en-US" sz="3600" dirty="0"/>
          </a:p>
        </p:txBody>
      </p:sp>
      <p:sp>
        <p:nvSpPr>
          <p:cNvPr id="3" name="Content Placeholder 2"/>
          <p:cNvSpPr>
            <a:spLocks noGrp="1"/>
          </p:cNvSpPr>
          <p:nvPr>
            <p:ph idx="1"/>
          </p:nvPr>
        </p:nvSpPr>
        <p:spPr>
          <a:xfrm>
            <a:off x="762000" y="1066800"/>
            <a:ext cx="7848600" cy="3886200"/>
          </a:xfrm>
        </p:spPr>
        <p:txBody>
          <a:bodyPr>
            <a:noAutofit/>
          </a:bodyPr>
          <a:lstStyle/>
          <a:p>
            <a:pPr marL="0" indent="0">
              <a:lnSpc>
                <a:spcPct val="90000"/>
              </a:lnSpc>
              <a:buNone/>
            </a:pPr>
            <a:r>
              <a:rPr lang="en-US" altLang="en-US" b="1" dirty="0" smtClean="0"/>
              <a:t>Two </a:t>
            </a:r>
            <a:r>
              <a:rPr lang="en-US" altLang="en-US" b="1" dirty="0"/>
              <a:t>Factor </a:t>
            </a:r>
            <a:r>
              <a:rPr lang="en-US" altLang="en-US" b="1" dirty="0" smtClean="0"/>
              <a:t>Theory </a:t>
            </a:r>
            <a:r>
              <a:rPr lang="en-US" altLang="en-US" sz="1800" b="1" i="1" dirty="0"/>
              <a:t>(</a:t>
            </a:r>
            <a:r>
              <a:rPr lang="en-US" altLang="en-US" sz="1800" b="1" i="1" dirty="0" smtClean="0"/>
              <a:t>Motivation</a:t>
            </a:r>
            <a:r>
              <a:rPr lang="en-US" altLang="en-US" sz="1800" b="1" i="1" dirty="0" smtClean="0"/>
              <a:t>–Hygiene Theory)</a:t>
            </a:r>
            <a:r>
              <a:rPr lang="en-US" altLang="en-US" sz="2000" b="1" dirty="0" smtClean="0"/>
              <a:t>:</a:t>
            </a:r>
            <a:endParaRPr lang="en-US" altLang="en-US" sz="100" b="1" dirty="0"/>
          </a:p>
          <a:p>
            <a:pPr>
              <a:lnSpc>
                <a:spcPct val="80000"/>
              </a:lnSpc>
            </a:pPr>
            <a:endParaRPr lang="en-US" altLang="en-US" sz="300" dirty="0" smtClean="0"/>
          </a:p>
          <a:p>
            <a:pPr marL="320040" lvl="1" indent="0">
              <a:lnSpc>
                <a:spcPct val="120000"/>
              </a:lnSpc>
              <a:buNone/>
            </a:pPr>
            <a:r>
              <a:rPr lang="en-US" altLang="en-US" sz="1400" i="1" dirty="0"/>
              <a:t>F</a:t>
            </a:r>
            <a:r>
              <a:rPr lang="en-US" altLang="en-US" sz="1400" i="1" dirty="0" smtClean="0"/>
              <a:t>actors in ~ 3600 events that led to extreme dissatisfaction or extreme satisfaction on the job</a:t>
            </a:r>
          </a:p>
          <a:p>
            <a:pPr>
              <a:lnSpc>
                <a:spcPct val="120000"/>
              </a:lnSpc>
            </a:pPr>
            <a:r>
              <a:rPr lang="en-US" altLang="en-US" sz="1600" b="1" dirty="0" smtClean="0"/>
              <a:t>Job Dissatisfaction is </a:t>
            </a:r>
            <a:r>
              <a:rPr lang="en-US" altLang="en-US" sz="1600" b="1" u="sng" dirty="0" smtClean="0">
                <a:solidFill>
                  <a:srgbClr val="C00000"/>
                </a:solidFill>
              </a:rPr>
              <a:t>NOT</a:t>
            </a:r>
            <a:r>
              <a:rPr lang="en-US" altLang="en-US" sz="1600" b="1" dirty="0" smtClean="0">
                <a:solidFill>
                  <a:srgbClr val="C00000"/>
                </a:solidFill>
              </a:rPr>
              <a:t> </a:t>
            </a:r>
            <a:r>
              <a:rPr lang="en-US" altLang="en-US" sz="1600" b="1" dirty="0" smtClean="0"/>
              <a:t>the opposite of Job Satisfaction</a:t>
            </a:r>
          </a:p>
          <a:p>
            <a:pPr marL="320040" lvl="1" indent="0">
              <a:lnSpc>
                <a:spcPct val="120000"/>
              </a:lnSpc>
              <a:buNone/>
            </a:pPr>
            <a:r>
              <a:rPr lang="en-US" altLang="en-US" sz="1400" dirty="0" smtClean="0"/>
              <a:t>Instead there appear to be two scales (factors) that together explain employee motivation …</a:t>
            </a:r>
          </a:p>
          <a:p>
            <a:pPr>
              <a:lnSpc>
                <a:spcPct val="120000"/>
              </a:lnSpc>
            </a:pPr>
            <a:r>
              <a:rPr lang="en-US" altLang="en-US" sz="1600" b="1" i="1" dirty="0" smtClean="0"/>
              <a:t>Hygiene Factors </a:t>
            </a:r>
            <a:endParaRPr lang="en-US" altLang="en-US" sz="1600" b="1" i="1" dirty="0"/>
          </a:p>
          <a:p>
            <a:pPr lvl="1">
              <a:lnSpc>
                <a:spcPct val="120000"/>
              </a:lnSpc>
            </a:pPr>
            <a:r>
              <a:rPr lang="en-US" altLang="en-US" sz="1400" dirty="0" smtClean="0"/>
              <a:t>…are factors that run along a scale from “Dissatisfaction” to “No Dissatisfaction”</a:t>
            </a:r>
            <a:endParaRPr lang="en-US" altLang="en-US" sz="1400" dirty="0"/>
          </a:p>
          <a:p>
            <a:pPr lvl="1">
              <a:lnSpc>
                <a:spcPct val="120000"/>
              </a:lnSpc>
            </a:pPr>
            <a:r>
              <a:rPr lang="en-US" altLang="en-US" sz="1400" dirty="0" smtClean="0"/>
              <a:t>They are termed hygiene factors, because if they are lacking to a large degree, people will be negatively inclined, </a:t>
            </a:r>
            <a:r>
              <a:rPr lang="en-US" altLang="en-US" sz="1400" dirty="0" smtClean="0"/>
              <a:t>and people expect them to be generally present to a higher degree in order to be OK with the situation (it feels “normal”).</a:t>
            </a:r>
          </a:p>
          <a:p>
            <a:pPr>
              <a:lnSpc>
                <a:spcPct val="120000"/>
              </a:lnSpc>
            </a:pPr>
            <a:r>
              <a:rPr lang="en-US" altLang="en-US" sz="1600" b="1" i="1" dirty="0"/>
              <a:t>Motivators</a:t>
            </a:r>
          </a:p>
          <a:p>
            <a:pPr lvl="1">
              <a:lnSpc>
                <a:spcPct val="120000"/>
              </a:lnSpc>
            </a:pPr>
            <a:r>
              <a:rPr lang="en-US" altLang="en-US" sz="1400" dirty="0"/>
              <a:t>…are factors that run along a scale from “No Satisfaction” to “Satisfaction”</a:t>
            </a:r>
          </a:p>
          <a:p>
            <a:pPr lvl="1">
              <a:lnSpc>
                <a:spcPct val="120000"/>
              </a:lnSpc>
            </a:pPr>
            <a:r>
              <a:rPr lang="en-US" altLang="en-US" sz="1400" dirty="0"/>
              <a:t>They are termed motivators because if they are minimally present, people are OK with that (the “normal” situation), and the more that they are present, the more people tend to be positively inclined.</a:t>
            </a:r>
          </a:p>
          <a:p>
            <a:pPr>
              <a:lnSpc>
                <a:spcPct val="120000"/>
              </a:lnSpc>
            </a:pPr>
            <a:r>
              <a:rPr lang="en-US" altLang="en-US" sz="1400" b="1" i="1" dirty="0" smtClean="0">
                <a:solidFill>
                  <a:srgbClr val="C00000"/>
                </a:solidFill>
              </a:rPr>
              <a:t>Therefore, </a:t>
            </a:r>
            <a:r>
              <a:rPr lang="en-US" altLang="en-US" sz="1400" b="1" i="1" u="sng" dirty="0" smtClean="0">
                <a:solidFill>
                  <a:srgbClr val="C00000"/>
                </a:solidFill>
              </a:rPr>
              <a:t>meet</a:t>
            </a:r>
            <a:r>
              <a:rPr lang="en-US" altLang="en-US" sz="1400" b="1" i="1" dirty="0" smtClean="0">
                <a:solidFill>
                  <a:srgbClr val="C00000"/>
                </a:solidFill>
              </a:rPr>
              <a:t> Hygiene expectations, </a:t>
            </a:r>
            <a:r>
              <a:rPr lang="en-US" altLang="en-US" sz="1400" b="1" i="1" u="sng" dirty="0" smtClean="0">
                <a:solidFill>
                  <a:srgbClr val="C00000"/>
                </a:solidFill>
              </a:rPr>
              <a:t>increase</a:t>
            </a:r>
            <a:r>
              <a:rPr lang="en-US" altLang="en-US" sz="1400" b="1" i="1" dirty="0" smtClean="0">
                <a:solidFill>
                  <a:srgbClr val="C00000"/>
                </a:solidFill>
              </a:rPr>
              <a:t> Motivators to induce performance</a:t>
            </a:r>
          </a:p>
          <a:p>
            <a:pPr>
              <a:lnSpc>
                <a:spcPct val="120000"/>
              </a:lnSpc>
            </a:pPr>
            <a:r>
              <a:rPr lang="en-US" altLang="en-US" sz="1400" dirty="0" smtClean="0"/>
              <a:t>Engineers &amp; scientists tend to be Motivation seekers; female laborers are Hygiene seekers</a:t>
            </a:r>
          </a:p>
        </p:txBody>
      </p:sp>
      <p:sp>
        <p:nvSpPr>
          <p:cNvPr id="4" name="TextBox 3"/>
          <p:cNvSpPr txBox="1"/>
          <p:nvPr/>
        </p:nvSpPr>
        <p:spPr>
          <a:xfrm>
            <a:off x="6096000" y="6172200"/>
            <a:ext cx="2209800" cy="369332"/>
          </a:xfrm>
          <a:prstGeom prst="rect">
            <a:avLst/>
          </a:prstGeom>
          <a:noFill/>
        </p:spPr>
        <p:txBody>
          <a:bodyPr wrap="square" rtlCol="0">
            <a:spAutoFit/>
          </a:bodyPr>
          <a:lstStyle/>
          <a:p>
            <a:r>
              <a:rPr lang="en-US" dirty="0" smtClean="0"/>
              <a:t>Frederick Herzberg</a:t>
            </a:r>
            <a:endParaRPr lang="en-US" dirty="0"/>
          </a:p>
        </p:txBody>
      </p:sp>
    </p:spTree>
    <p:extLst>
      <p:ext uri="{BB962C8B-B14F-4D97-AF65-F5344CB8AC3E}">
        <p14:creationId xmlns:p14="http://schemas.microsoft.com/office/powerpoint/2010/main" val="127388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381000"/>
            <a:ext cx="6517994" cy="5751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3505200" y="685800"/>
            <a:ext cx="4800600" cy="1905000"/>
            <a:chOff x="3505200" y="685800"/>
            <a:chExt cx="4800600" cy="1828800"/>
          </a:xfrm>
        </p:grpSpPr>
        <p:sp>
          <p:nvSpPr>
            <p:cNvPr id="2" name="Oval 1"/>
            <p:cNvSpPr/>
            <p:nvPr/>
          </p:nvSpPr>
          <p:spPr>
            <a:xfrm>
              <a:off x="3505200" y="685800"/>
              <a:ext cx="4800600" cy="1828800"/>
            </a:xfrm>
            <a:prstGeom prst="ellipse">
              <a:avLst/>
            </a:prstGeom>
            <a:noFill/>
            <a:ln>
              <a:solidFill>
                <a:srgbClr val="2D81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324600" y="1905000"/>
              <a:ext cx="1371600" cy="369332"/>
            </a:xfrm>
            <a:prstGeom prst="rect">
              <a:avLst/>
            </a:prstGeom>
            <a:noFill/>
          </p:spPr>
          <p:txBody>
            <a:bodyPr wrap="square" rtlCol="0">
              <a:spAutoFit/>
            </a:bodyPr>
            <a:lstStyle/>
            <a:p>
              <a:r>
                <a:rPr lang="en-US" b="1" dirty="0" smtClean="0">
                  <a:solidFill>
                    <a:srgbClr val="2D8149"/>
                  </a:solidFill>
                </a:rPr>
                <a:t>Motivators</a:t>
              </a:r>
              <a:endParaRPr lang="en-US" b="1" dirty="0">
                <a:solidFill>
                  <a:srgbClr val="2D8149"/>
                </a:solidFill>
              </a:endParaRPr>
            </a:p>
          </p:txBody>
        </p:sp>
      </p:grpSp>
      <p:grpSp>
        <p:nvGrpSpPr>
          <p:cNvPr id="10" name="Group 9"/>
          <p:cNvGrpSpPr/>
          <p:nvPr/>
        </p:nvGrpSpPr>
        <p:grpSpPr>
          <a:xfrm>
            <a:off x="685800" y="2133600"/>
            <a:ext cx="4724400" cy="3200400"/>
            <a:chOff x="990600" y="2209800"/>
            <a:chExt cx="4419600" cy="1295400"/>
          </a:xfrm>
        </p:grpSpPr>
        <p:sp>
          <p:nvSpPr>
            <p:cNvPr id="6" name="Oval 5"/>
            <p:cNvSpPr/>
            <p:nvPr/>
          </p:nvSpPr>
          <p:spPr>
            <a:xfrm>
              <a:off x="990600" y="2209800"/>
              <a:ext cx="4419600" cy="1295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988574" y="2795814"/>
              <a:ext cx="1143000" cy="369332"/>
            </a:xfrm>
            <a:prstGeom prst="rect">
              <a:avLst/>
            </a:prstGeom>
            <a:noFill/>
          </p:spPr>
          <p:txBody>
            <a:bodyPr wrap="square" rtlCol="0">
              <a:spAutoFit/>
            </a:bodyPr>
            <a:lstStyle/>
            <a:p>
              <a:r>
                <a:rPr lang="en-US" b="1" dirty="0" smtClean="0">
                  <a:solidFill>
                    <a:srgbClr val="C00000"/>
                  </a:solidFill>
                </a:rPr>
                <a:t>Hygiene</a:t>
              </a:r>
              <a:endParaRPr lang="en-US" b="1" dirty="0">
                <a:solidFill>
                  <a:srgbClr val="C00000"/>
                </a:solidFill>
              </a:endParaRPr>
            </a:p>
          </p:txBody>
        </p:sp>
      </p:grpSp>
    </p:spTree>
    <p:extLst>
      <p:ext uri="{BB962C8B-B14F-4D97-AF65-F5344CB8AC3E}">
        <p14:creationId xmlns:p14="http://schemas.microsoft.com/office/powerpoint/2010/main" val="55395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951</TotalTime>
  <Words>1562</Words>
  <Application>Microsoft Office PowerPoint</Application>
  <PresentationFormat>On-screen Show (4:3)</PresentationFormat>
  <Paragraphs>194</Paragraphs>
  <Slides>19</Slides>
  <Notes>0</Notes>
  <HiddenSlides>1</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NewsPrint</vt:lpstr>
      <vt:lpstr>IENG 366</vt:lpstr>
      <vt:lpstr>Motivation</vt:lpstr>
      <vt:lpstr>Motivation:  Theories</vt:lpstr>
      <vt:lpstr>Motivation:  Content Theories</vt:lpstr>
      <vt:lpstr>Maslow’s Hierarchy of Needs</vt:lpstr>
      <vt:lpstr>Motivation:  Content Theories</vt:lpstr>
      <vt:lpstr>Motivation:  Content Theories</vt:lpstr>
      <vt:lpstr>Motivation:  Content Theories</vt:lpstr>
      <vt:lpstr>PowerPoint Presentation</vt:lpstr>
      <vt:lpstr>PowerPoint Presentation</vt:lpstr>
      <vt:lpstr>Motivation</vt:lpstr>
      <vt:lpstr>Motivation:  Process Theories</vt:lpstr>
      <vt:lpstr>Motivation:  Process Theories</vt:lpstr>
      <vt:lpstr>Motivation:  Process Theories</vt:lpstr>
      <vt:lpstr>Figure 3-3   Expectancy theory of motivations.</vt:lpstr>
      <vt:lpstr>Motivation:  Process Theories</vt:lpstr>
      <vt:lpstr>Motivation:  Process Theories</vt:lpstr>
      <vt:lpstr>Motivation:  Process Theories</vt:lpstr>
      <vt:lpstr>IENG 366  Engineering Management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IENG 366 Lecture 03</dc:title>
  <dc:creator>Jensen, Dean H.</dc:creator>
  <cp:lastModifiedBy>Jensen, Dean H.</cp:lastModifiedBy>
  <cp:revision>90</cp:revision>
  <cp:lastPrinted>2017-01-19T09:26:29Z</cp:lastPrinted>
  <dcterms:created xsi:type="dcterms:W3CDTF">2017-01-11T23:00:27Z</dcterms:created>
  <dcterms:modified xsi:type="dcterms:W3CDTF">2017-01-19T09:26:40Z</dcterms:modified>
</cp:coreProperties>
</file>