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30" r:id="rId3"/>
    <p:sldId id="306" r:id="rId4"/>
    <p:sldId id="309" r:id="rId5"/>
    <p:sldId id="312" r:id="rId6"/>
    <p:sldId id="304" r:id="rId7"/>
    <p:sldId id="310" r:id="rId8"/>
    <p:sldId id="311" r:id="rId9"/>
    <p:sldId id="331" r:id="rId10"/>
    <p:sldId id="314" r:id="rId11"/>
    <p:sldId id="313" r:id="rId12"/>
    <p:sldId id="315" r:id="rId13"/>
    <p:sldId id="317" r:id="rId14"/>
    <p:sldId id="318" r:id="rId15"/>
    <p:sldId id="320" r:id="rId16"/>
    <p:sldId id="321" r:id="rId17"/>
    <p:sldId id="322" r:id="rId18"/>
    <p:sldId id="323" r:id="rId19"/>
    <p:sldId id="324" r:id="rId20"/>
    <p:sldId id="325" r:id="rId21"/>
    <p:sldId id="326" r:id="rId22"/>
    <p:sldId id="329" r:id="rId23"/>
    <p:sldId id="327" r:id="rId24"/>
    <p:sldId id="328" r:id="rId25"/>
    <p:sldId id="30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490"/>
    <a:srgbClr val="0482AA"/>
    <a:srgbClr val="B3A369"/>
    <a:srgbClr val="2D8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DC8C7-7B49-460F-A91F-F1C5B153DCFE}" type="datetimeFigureOut">
              <a:rPr lang="en-US" smtClean="0"/>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9E158-6F93-4096-843F-7F09C829E717}" type="slidenum">
              <a:rPr lang="en-US" smtClean="0"/>
              <a:t>‹#›</a:t>
            </a:fld>
            <a:endParaRPr lang="en-US"/>
          </a:p>
        </p:txBody>
      </p:sp>
    </p:spTree>
    <p:extLst>
      <p:ext uri="{BB962C8B-B14F-4D97-AF65-F5344CB8AC3E}">
        <p14:creationId xmlns:p14="http://schemas.microsoft.com/office/powerpoint/2010/main" val="365797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noFill/>
          <a:ln w="9525"/>
        </p:spPr>
        <p:txBody>
          <a:bodyPr/>
          <a:lstStyle/>
          <a:p>
            <a:endParaRPr lang="en-US">
              <a:latin typeface="Times New Roman" pitchFamily="-72" charset="0"/>
              <a:ea typeface="ＭＳ Ｐゴシック" pitchFamily="-72" charset="-128"/>
              <a:cs typeface="ＭＳ Ｐゴシック" pitchFamily="-72" charset="-128"/>
            </a:endParaRPr>
          </a:p>
        </p:txBody>
      </p:sp>
      <p:sp>
        <p:nvSpPr>
          <p:cNvPr id="2662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E2AE6F5-597F-49BA-8613-15EADA98F18F}" type="slidenum">
              <a:rPr lang="en-US" altLang="en-US" sz="1200"/>
              <a:pPr eaLnBrk="1" hangingPunct="1"/>
              <a:t>15</a:t>
            </a:fld>
            <a:endParaRPr lang="en-US" altLang="en-US" sz="1200"/>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A67682C3-2A59-4F95-A3F9-7404E3D548AD}" type="slidenum">
              <a:rPr lang="en-US" altLang="en-US" sz="1200"/>
              <a:pPr eaLnBrk="1" hangingPunct="1"/>
              <a:t>20</a:t>
            </a:fld>
            <a:endParaRPr lang="en-US" altLang="en-US" sz="1200"/>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2496680B-AB50-497F-AA14-9EFAE681E591}" type="slidenum">
              <a:rPr lang="en-US" altLang="en-US" sz="1200"/>
              <a:pPr eaLnBrk="1" hangingPunct="1"/>
              <a:t>21</a:t>
            </a:fld>
            <a:endParaRPr lang="en-US" altLang="en-US" sz="1200"/>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A67682C3-2A59-4F95-A3F9-7404E3D548AD}" type="slidenum">
              <a:rPr lang="en-US" altLang="en-US" sz="1200"/>
              <a:pPr eaLnBrk="1" hangingPunct="1"/>
              <a:t>22</a:t>
            </a:fld>
            <a:endParaRPr lang="en-US" altLang="en-US" sz="1200"/>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D5D3C3ED-D041-4567-83CF-425BA13D56BF}" type="slidenum">
              <a:rPr lang="en-US" altLang="en-US" sz="1200"/>
              <a:pPr eaLnBrk="1" hangingPunct="1"/>
              <a:t>23</a:t>
            </a:fld>
            <a:endParaRPr lang="en-US" alt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D77CD300-7F0F-450F-8B00-5F908681DB44}" type="slidenum">
              <a:rPr lang="en-US" altLang="en-US" sz="1200"/>
              <a:pPr eaLnBrk="1" hangingPunct="1"/>
              <a:t>24</a:t>
            </a:fld>
            <a:endParaRPr lang="en-US" alt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60C0D-C7F9-4E66-B221-359C3538BB8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60C0D-C7F9-4E66-B221-359C3538BB8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60C0D-C7F9-4E66-B221-359C3538BB8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60C0D-C7F9-4E66-B221-359C3538BB8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60C0D-C7F9-4E66-B221-359C3538BB8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14EF-AE7A-43DC-93F4-6C5208F9D7E5}"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360C0D-C7F9-4E66-B221-359C3538BB8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360C0D-C7F9-4E66-B221-359C3538BB8C}"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C14EF-AE7A-43DC-93F4-6C5208F9D7E5}"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60C0D-C7F9-4E66-B221-359C3538BB8C}"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60C0D-C7F9-4E66-B221-359C3538BB8C}"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60C0D-C7F9-4E66-B221-359C3538BB8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14EF-AE7A-43DC-93F4-6C5208F9D7E5}"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60C0D-C7F9-4E66-B221-359C3538BB8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14EF-AE7A-43DC-93F4-6C5208F9D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360C0D-C7F9-4E66-B221-359C3538BB8C}" type="datetimeFigureOut">
              <a:rPr lang="en-US" smtClean="0"/>
              <a:t>1/17/2017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D9C14EF-AE7A-43DC-93F4-6C5208F9D7E5}"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IENG 366</a:t>
            </a:r>
            <a:endParaRPr lang="en-US" dirty="0"/>
          </a:p>
        </p:txBody>
      </p:sp>
      <p:sp>
        <p:nvSpPr>
          <p:cNvPr id="3" name="Subtitle 2"/>
          <p:cNvSpPr>
            <a:spLocks noGrp="1"/>
          </p:cNvSpPr>
          <p:nvPr>
            <p:ph type="subTitle" idx="1"/>
          </p:nvPr>
        </p:nvSpPr>
        <p:spPr/>
        <p:txBody>
          <a:bodyPr>
            <a:normAutofit lnSpcReduction="10000"/>
          </a:bodyPr>
          <a:lstStyle/>
          <a:p>
            <a:r>
              <a:rPr lang="en-US" dirty="0" smtClean="0"/>
              <a:t>Leading Technical </a:t>
            </a:r>
            <a:r>
              <a:rPr lang="en-US" dirty="0" smtClean="0"/>
              <a:t>People</a:t>
            </a:r>
          </a:p>
          <a:p>
            <a:r>
              <a:rPr lang="en-US" dirty="0" smtClean="0"/>
              <a:t>Reading:  pp. 50 – 64.</a:t>
            </a:r>
            <a:endParaRPr lang="en-US" dirty="0"/>
          </a:p>
        </p:txBody>
      </p:sp>
    </p:spTree>
    <p:extLst>
      <p:ext uri="{BB962C8B-B14F-4D97-AF65-F5344CB8AC3E}">
        <p14:creationId xmlns:p14="http://schemas.microsoft.com/office/powerpoint/2010/main" val="3148509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Behavioral</a:t>
            </a:r>
            <a:endParaRPr lang="en-US" sz="4000" dirty="0"/>
          </a:p>
        </p:txBody>
      </p:sp>
      <p:sp>
        <p:nvSpPr>
          <p:cNvPr id="3" name="Content Placeholder 2"/>
          <p:cNvSpPr>
            <a:spLocks noGrp="1"/>
          </p:cNvSpPr>
          <p:nvPr>
            <p:ph idx="1"/>
          </p:nvPr>
        </p:nvSpPr>
        <p:spPr>
          <a:xfrm>
            <a:off x="762000" y="1219200"/>
            <a:ext cx="7924800" cy="3886200"/>
          </a:xfrm>
        </p:spPr>
        <p:txBody>
          <a:bodyPr>
            <a:noAutofit/>
          </a:bodyPr>
          <a:lstStyle/>
          <a:p>
            <a:pPr marL="0" indent="0">
              <a:lnSpc>
                <a:spcPct val="90000"/>
              </a:lnSpc>
              <a:buNone/>
            </a:pPr>
            <a:r>
              <a:rPr lang="en-US" altLang="en-US" sz="2800" b="1" dirty="0" smtClean="0"/>
              <a:t>Can one Learn to be a Leader?</a:t>
            </a:r>
          </a:p>
          <a:p>
            <a:pPr marL="0" indent="0">
              <a:lnSpc>
                <a:spcPct val="120000"/>
              </a:lnSpc>
              <a:buNone/>
            </a:pPr>
            <a:r>
              <a:rPr lang="en-US" altLang="en-US" sz="2000" b="1" i="1" dirty="0" smtClean="0"/>
              <a:t>The Ohio State Studies:</a:t>
            </a:r>
          </a:p>
          <a:p>
            <a:pPr marL="320040" lvl="1" indent="0">
              <a:lnSpc>
                <a:spcPct val="120000"/>
              </a:lnSpc>
              <a:buNone/>
            </a:pPr>
            <a:r>
              <a:rPr lang="en-US" altLang="en-US" sz="1400" dirty="0" smtClean="0"/>
              <a:t>Looked at over a thousand dimensions of leaders, boiled them down to two:</a:t>
            </a:r>
          </a:p>
          <a:p>
            <a:pPr>
              <a:lnSpc>
                <a:spcPct val="120000"/>
              </a:lnSpc>
            </a:pPr>
            <a:r>
              <a:rPr lang="en-US" altLang="en-US" sz="1800" b="1" i="1" dirty="0" smtClean="0"/>
              <a:t>Initiating Structure </a:t>
            </a:r>
            <a:r>
              <a:rPr lang="en-US" altLang="en-US" sz="1800" b="1" i="1" dirty="0" smtClean="0">
                <a:solidFill>
                  <a:schemeClr val="tx1"/>
                </a:solidFill>
              </a:rPr>
              <a:t>(</a:t>
            </a:r>
            <a:r>
              <a:rPr lang="en-US" altLang="en-US" sz="1800" b="1" i="1" dirty="0" smtClean="0">
                <a:solidFill>
                  <a:srgbClr val="C00000"/>
                </a:solidFill>
              </a:rPr>
              <a:t>IS</a:t>
            </a:r>
            <a:r>
              <a:rPr lang="en-US" altLang="en-US" sz="1800" b="1" i="1" dirty="0" smtClean="0">
                <a:solidFill>
                  <a:schemeClr val="tx1"/>
                </a:solidFill>
              </a:rPr>
              <a:t>)</a:t>
            </a:r>
            <a:r>
              <a:rPr lang="en-US" altLang="en-US" sz="1800" b="1" i="1" dirty="0" smtClean="0"/>
              <a:t>:</a:t>
            </a:r>
          </a:p>
          <a:p>
            <a:pPr marL="320040" lvl="1" indent="0">
              <a:lnSpc>
                <a:spcPct val="120000"/>
              </a:lnSpc>
              <a:buNone/>
            </a:pPr>
            <a:r>
              <a:rPr lang="en-US" altLang="en-US" sz="1400" dirty="0" smtClean="0"/>
              <a:t>	A leader high in initiating structure will assign group members to tasks, and expect them to maintain performance standards and meet deadlines.  A leader might also be low in initiating structure.</a:t>
            </a:r>
            <a:endParaRPr lang="en-US" altLang="en-US" sz="1800" dirty="0" smtClean="0"/>
          </a:p>
          <a:p>
            <a:pPr>
              <a:lnSpc>
                <a:spcPct val="120000"/>
              </a:lnSpc>
            </a:pPr>
            <a:r>
              <a:rPr lang="en-US" altLang="en-US" sz="1800" b="1" i="1" dirty="0" smtClean="0"/>
              <a:t>Consideration (</a:t>
            </a:r>
            <a:r>
              <a:rPr lang="en-US" altLang="en-US" sz="1800" b="1" i="1" dirty="0" smtClean="0">
                <a:solidFill>
                  <a:srgbClr val="C00000"/>
                </a:solidFill>
              </a:rPr>
              <a:t>C</a:t>
            </a:r>
            <a:r>
              <a:rPr lang="en-US" altLang="en-US" sz="1800" b="1" i="1" dirty="0" smtClean="0"/>
              <a:t>):</a:t>
            </a:r>
          </a:p>
          <a:p>
            <a:pPr marL="320040" lvl="1" indent="0">
              <a:lnSpc>
                <a:spcPct val="120000"/>
              </a:lnSpc>
              <a:buNone/>
            </a:pPr>
            <a:r>
              <a:rPr lang="en-US" altLang="en-US" sz="1800" dirty="0" smtClean="0"/>
              <a:t>	</a:t>
            </a:r>
            <a:r>
              <a:rPr lang="en-US" altLang="en-US" sz="1400" dirty="0" smtClean="0"/>
              <a:t>A leader high in consideration is friendly, approachable to subordinates, helps them with personal problems, and treats them as equals.  A leader might also be low in consideration.</a:t>
            </a:r>
          </a:p>
          <a:p>
            <a:pPr marL="320040" lvl="1" indent="0">
              <a:lnSpc>
                <a:spcPct val="120000"/>
              </a:lnSpc>
              <a:buNone/>
            </a:pPr>
            <a:endParaRPr lang="en-US" altLang="en-US" sz="400" dirty="0" smtClean="0"/>
          </a:p>
          <a:p>
            <a:pPr marL="0" indent="0">
              <a:lnSpc>
                <a:spcPct val="120000"/>
              </a:lnSpc>
              <a:buNone/>
            </a:pPr>
            <a:r>
              <a:rPr lang="en-US" altLang="en-US" sz="1600" dirty="0" smtClean="0"/>
              <a:t>A leader high in both IS and C </a:t>
            </a:r>
            <a:r>
              <a:rPr lang="en-US" altLang="en-US" sz="1600" b="1" dirty="0" smtClean="0"/>
              <a:t>(high-high) </a:t>
            </a:r>
            <a:r>
              <a:rPr lang="en-US" altLang="en-US" sz="1600" dirty="0" smtClean="0"/>
              <a:t>generally got both </a:t>
            </a:r>
            <a:r>
              <a:rPr lang="en-US" altLang="en-US" sz="1600" b="1" dirty="0" smtClean="0"/>
              <a:t>better</a:t>
            </a:r>
            <a:r>
              <a:rPr lang="en-US" altLang="en-US" sz="1600" dirty="0" smtClean="0"/>
              <a:t> subordinate performance</a:t>
            </a:r>
            <a:r>
              <a:rPr lang="en-US" altLang="en-US" sz="1600" b="1" dirty="0" smtClean="0"/>
              <a:t> </a:t>
            </a:r>
            <a:r>
              <a:rPr lang="en-US" altLang="en-US" sz="1600" b="1" u="sng" dirty="0" smtClean="0"/>
              <a:t>and</a:t>
            </a:r>
            <a:r>
              <a:rPr lang="en-US" altLang="en-US" sz="1600" b="1" dirty="0" smtClean="0"/>
              <a:t> </a:t>
            </a:r>
            <a:r>
              <a:rPr lang="en-US" altLang="en-US" sz="1600" dirty="0" smtClean="0"/>
              <a:t>satisfaction ratings.</a:t>
            </a:r>
          </a:p>
          <a:p>
            <a:pPr marL="0" indent="0">
              <a:lnSpc>
                <a:spcPct val="120000"/>
              </a:lnSpc>
              <a:buNone/>
            </a:pPr>
            <a:r>
              <a:rPr lang="en-US" altLang="en-US" sz="1400" i="1" dirty="0" smtClean="0"/>
              <a:t>But, </a:t>
            </a:r>
            <a:r>
              <a:rPr lang="en-US" altLang="en-US" sz="1400" b="1" i="1" dirty="0" smtClean="0"/>
              <a:t>when subordinates were performing routine tasks</a:t>
            </a:r>
            <a:r>
              <a:rPr lang="en-US" altLang="en-US" sz="1400" i="1" dirty="0" smtClean="0"/>
              <a:t>, the high-high leaders tended to have more turnover, more grievances, more absenteeism and had lower job satisfaction among their workers.  And </a:t>
            </a:r>
            <a:r>
              <a:rPr lang="en-US" altLang="en-US" sz="1400" b="1" i="1" dirty="0" smtClean="0"/>
              <a:t>High C leaders </a:t>
            </a:r>
            <a:r>
              <a:rPr lang="en-US" altLang="en-US" sz="1400" i="1" dirty="0" smtClean="0"/>
              <a:t>tended to get </a:t>
            </a:r>
            <a:r>
              <a:rPr lang="en-US" altLang="en-US" sz="1400" b="1" i="1" dirty="0" smtClean="0"/>
              <a:t>lower performance </a:t>
            </a:r>
            <a:r>
              <a:rPr lang="en-US" altLang="en-US" sz="1400" i="1" dirty="0" smtClean="0"/>
              <a:t>ratings </a:t>
            </a:r>
            <a:r>
              <a:rPr lang="en-US" altLang="en-US" sz="1400" b="1" i="1" dirty="0" smtClean="0"/>
              <a:t>by their supervisors.</a:t>
            </a:r>
          </a:p>
          <a:p>
            <a:pPr marL="320040" lvl="1" indent="0">
              <a:lnSpc>
                <a:spcPct val="120000"/>
              </a:lnSpc>
              <a:buNone/>
            </a:pPr>
            <a:r>
              <a:rPr lang="en-US" altLang="en-US" sz="1800" dirty="0" smtClean="0"/>
              <a:t>	</a:t>
            </a:r>
            <a:endParaRPr lang="en-US" sz="1200" dirty="0"/>
          </a:p>
        </p:txBody>
      </p:sp>
    </p:spTree>
    <p:extLst>
      <p:ext uri="{BB962C8B-B14F-4D97-AF65-F5344CB8AC3E}">
        <p14:creationId xmlns:p14="http://schemas.microsoft.com/office/powerpoint/2010/main" val="1888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Behavioral</a:t>
            </a:r>
            <a:endParaRPr lang="en-US" sz="4000" dirty="0"/>
          </a:p>
        </p:txBody>
      </p:sp>
      <p:sp>
        <p:nvSpPr>
          <p:cNvPr id="3" name="Content Placeholder 2"/>
          <p:cNvSpPr>
            <a:spLocks noGrp="1"/>
          </p:cNvSpPr>
          <p:nvPr>
            <p:ph idx="1"/>
          </p:nvPr>
        </p:nvSpPr>
        <p:spPr>
          <a:xfrm>
            <a:off x="762000" y="1219200"/>
            <a:ext cx="7924800" cy="3886200"/>
          </a:xfrm>
        </p:spPr>
        <p:txBody>
          <a:bodyPr>
            <a:noAutofit/>
          </a:bodyPr>
          <a:lstStyle/>
          <a:p>
            <a:pPr marL="0" indent="0">
              <a:lnSpc>
                <a:spcPct val="90000"/>
              </a:lnSpc>
              <a:buNone/>
            </a:pPr>
            <a:r>
              <a:rPr lang="en-US" altLang="en-US" sz="2800" b="1" dirty="0" smtClean="0"/>
              <a:t>Can one Learn to be a Leader?</a:t>
            </a:r>
          </a:p>
          <a:p>
            <a:pPr marL="0" indent="0">
              <a:lnSpc>
                <a:spcPct val="120000"/>
              </a:lnSpc>
              <a:buNone/>
            </a:pPr>
            <a:r>
              <a:rPr lang="en-US" altLang="en-US" sz="2000" b="1" i="1" dirty="0" smtClean="0"/>
              <a:t>The University of Michigan Studies:</a:t>
            </a:r>
          </a:p>
          <a:p>
            <a:pPr marL="320040" lvl="1" indent="0">
              <a:lnSpc>
                <a:spcPct val="120000"/>
              </a:lnSpc>
              <a:buNone/>
            </a:pPr>
            <a:r>
              <a:rPr lang="en-US" altLang="en-US" sz="1400" dirty="0" smtClean="0"/>
              <a:t>(1940s) looked at behaviors related to effective performance – found two grid dimensions:</a:t>
            </a:r>
          </a:p>
          <a:p>
            <a:pPr>
              <a:lnSpc>
                <a:spcPct val="120000"/>
              </a:lnSpc>
            </a:pPr>
            <a:r>
              <a:rPr lang="en-US" altLang="en-US" sz="1800" b="1" i="1" dirty="0" smtClean="0"/>
              <a:t>Employee Oriented:</a:t>
            </a:r>
          </a:p>
          <a:p>
            <a:pPr marL="320040" lvl="1" indent="0">
              <a:lnSpc>
                <a:spcPct val="120000"/>
              </a:lnSpc>
              <a:buNone/>
            </a:pPr>
            <a:r>
              <a:rPr lang="en-US" altLang="en-US" sz="1400" dirty="0" smtClean="0"/>
              <a:t>	A leader who was employee oriented tended to emphasize interpersonal relationships, took interest in the needs of their subordinates, and accepted differences.</a:t>
            </a:r>
            <a:endParaRPr lang="en-US" altLang="en-US" sz="1800" dirty="0" smtClean="0"/>
          </a:p>
          <a:p>
            <a:pPr>
              <a:lnSpc>
                <a:spcPct val="120000"/>
              </a:lnSpc>
            </a:pPr>
            <a:r>
              <a:rPr lang="en-US" altLang="en-US" sz="1800" b="1" i="1" dirty="0" smtClean="0"/>
              <a:t>Production Oriented:</a:t>
            </a:r>
          </a:p>
          <a:p>
            <a:pPr marL="320040" lvl="1" indent="0">
              <a:lnSpc>
                <a:spcPct val="120000"/>
              </a:lnSpc>
              <a:buNone/>
            </a:pPr>
            <a:r>
              <a:rPr lang="en-US" altLang="en-US" sz="1800" dirty="0" smtClean="0"/>
              <a:t>	</a:t>
            </a:r>
            <a:r>
              <a:rPr lang="en-US" altLang="en-US" sz="1400" dirty="0" smtClean="0"/>
              <a:t>A leader who was production oriented usually emphasized the technical/task nature of the job and were mainly concerned with accomplishing the groups tasks.  They rewarded their workers as a means to achieve those goals.</a:t>
            </a:r>
          </a:p>
          <a:p>
            <a:pPr marL="320040" lvl="1" indent="0">
              <a:lnSpc>
                <a:spcPct val="120000"/>
              </a:lnSpc>
              <a:buNone/>
            </a:pPr>
            <a:endParaRPr lang="en-US" altLang="en-US" sz="400" dirty="0" smtClean="0"/>
          </a:p>
          <a:p>
            <a:pPr marL="0" indent="0">
              <a:lnSpc>
                <a:spcPct val="120000"/>
              </a:lnSpc>
              <a:buNone/>
            </a:pPr>
            <a:r>
              <a:rPr lang="en-US" altLang="en-US" sz="1600" dirty="0" smtClean="0"/>
              <a:t>Conclusions showed that </a:t>
            </a:r>
            <a:r>
              <a:rPr lang="en-US" altLang="en-US" sz="1600" b="1" dirty="0" smtClean="0">
                <a:solidFill>
                  <a:srgbClr val="C00000"/>
                </a:solidFill>
              </a:rPr>
              <a:t>employee oriented </a:t>
            </a:r>
            <a:r>
              <a:rPr lang="en-US" altLang="en-US" sz="1600" dirty="0" smtClean="0"/>
              <a:t>leaders were strongly favored to obtain </a:t>
            </a:r>
            <a:r>
              <a:rPr lang="en-US" altLang="en-US" sz="1600" b="1" dirty="0" smtClean="0">
                <a:solidFill>
                  <a:srgbClr val="C00000"/>
                </a:solidFill>
              </a:rPr>
              <a:t>higher group productivity and higher group satisfaction</a:t>
            </a:r>
            <a:r>
              <a:rPr lang="en-US" altLang="en-US" sz="1600" i="1" dirty="0" smtClean="0"/>
              <a:t>.  </a:t>
            </a:r>
            <a:r>
              <a:rPr lang="en-US" altLang="en-US" sz="1600" b="1" i="1" dirty="0" smtClean="0"/>
              <a:t>Production oriented </a:t>
            </a:r>
            <a:r>
              <a:rPr lang="en-US" altLang="en-US" sz="1600" i="1" dirty="0" smtClean="0"/>
              <a:t>leaders were associated with </a:t>
            </a:r>
            <a:r>
              <a:rPr lang="en-US" altLang="en-US" sz="1600" b="1" i="1" dirty="0" smtClean="0"/>
              <a:t>low group productivity and lower group satisfaction</a:t>
            </a:r>
            <a:r>
              <a:rPr lang="en-US" altLang="en-US" sz="1600" i="1" dirty="0" smtClean="0"/>
              <a:t>.</a:t>
            </a:r>
          </a:p>
          <a:p>
            <a:pPr marL="0" indent="0">
              <a:lnSpc>
                <a:spcPct val="120000"/>
              </a:lnSpc>
              <a:buNone/>
            </a:pPr>
            <a:r>
              <a:rPr lang="en-US" altLang="en-US" sz="1600" b="1" dirty="0" smtClean="0"/>
              <a:t>The OSU and U. Mich. studies had enough exceptions to show that situational factors also play a significant part.</a:t>
            </a:r>
          </a:p>
          <a:p>
            <a:pPr marL="320040" lvl="1" indent="0">
              <a:lnSpc>
                <a:spcPct val="120000"/>
              </a:lnSpc>
              <a:buNone/>
            </a:pPr>
            <a:r>
              <a:rPr lang="en-US" altLang="en-US" sz="1800" dirty="0" smtClean="0"/>
              <a:t>	</a:t>
            </a:r>
            <a:endParaRPr lang="en-US" sz="1200" dirty="0"/>
          </a:p>
        </p:txBody>
      </p:sp>
    </p:spTree>
    <p:extLst>
      <p:ext uri="{BB962C8B-B14F-4D97-AF65-F5344CB8AC3E}">
        <p14:creationId xmlns:p14="http://schemas.microsoft.com/office/powerpoint/2010/main" val="30571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Behavioral</a:t>
            </a:r>
            <a:endParaRPr lang="en-US" sz="4000" dirty="0"/>
          </a:p>
        </p:txBody>
      </p:sp>
      <p:sp>
        <p:nvSpPr>
          <p:cNvPr id="3" name="Content Placeholder 2"/>
          <p:cNvSpPr>
            <a:spLocks noGrp="1"/>
          </p:cNvSpPr>
          <p:nvPr>
            <p:ph idx="1"/>
          </p:nvPr>
        </p:nvSpPr>
        <p:spPr>
          <a:xfrm>
            <a:off x="762000" y="1219200"/>
            <a:ext cx="7924800" cy="3886200"/>
          </a:xfrm>
        </p:spPr>
        <p:txBody>
          <a:bodyPr>
            <a:noAutofit/>
          </a:bodyPr>
          <a:lstStyle/>
          <a:p>
            <a:pPr marL="0" indent="0">
              <a:lnSpc>
                <a:spcPct val="90000"/>
              </a:lnSpc>
              <a:buNone/>
            </a:pPr>
            <a:r>
              <a:rPr lang="en-US" altLang="en-US" sz="2800" b="1" dirty="0" smtClean="0"/>
              <a:t>Can one Learn to be a Leader?</a:t>
            </a:r>
          </a:p>
          <a:p>
            <a:pPr marL="0" indent="0">
              <a:lnSpc>
                <a:spcPct val="120000"/>
              </a:lnSpc>
              <a:buNone/>
            </a:pPr>
            <a:r>
              <a:rPr lang="en-US" altLang="en-US" sz="2000" b="1" i="1" dirty="0" smtClean="0"/>
              <a:t>The Leadership Grid:</a:t>
            </a:r>
          </a:p>
          <a:p>
            <a:pPr marL="320040" lvl="1" indent="0">
              <a:lnSpc>
                <a:spcPct val="120000"/>
              </a:lnSpc>
              <a:buNone/>
            </a:pPr>
            <a:r>
              <a:rPr lang="en-US" altLang="en-US" sz="1400" dirty="0" smtClean="0"/>
              <a:t>Put the </a:t>
            </a:r>
            <a:r>
              <a:rPr lang="en-US" altLang="en-US" sz="1400" dirty="0"/>
              <a:t>U. Mich. a</a:t>
            </a:r>
            <a:r>
              <a:rPr lang="en-US" altLang="en-US" sz="1400" dirty="0" smtClean="0"/>
              <a:t>nd OSU studies into a two dimensional grid.  Dimensions were:</a:t>
            </a:r>
          </a:p>
          <a:p>
            <a:pPr>
              <a:lnSpc>
                <a:spcPct val="120000"/>
              </a:lnSpc>
            </a:pPr>
            <a:r>
              <a:rPr lang="en-US" altLang="en-US" sz="1800" b="1" i="1" dirty="0" smtClean="0"/>
              <a:t>Concern for People </a:t>
            </a:r>
            <a:r>
              <a:rPr lang="en-US" altLang="en-US" sz="1800" i="1" dirty="0" smtClean="0"/>
              <a:t>(Employee Oriented / Consideration):</a:t>
            </a:r>
          </a:p>
          <a:p>
            <a:pPr marL="320040" lvl="1" indent="0">
              <a:lnSpc>
                <a:spcPct val="120000"/>
              </a:lnSpc>
              <a:buNone/>
            </a:pPr>
            <a:r>
              <a:rPr lang="en-US" altLang="en-US" sz="1400" dirty="0" smtClean="0"/>
              <a:t>	Scale ran form 1 to 9, with higher values emphasizing interpersonal relationships subordinates, needs of their subordinates, and tendency to accept subordinates as equals.</a:t>
            </a:r>
            <a:endParaRPr lang="en-US" altLang="en-US" sz="1800" dirty="0" smtClean="0"/>
          </a:p>
          <a:p>
            <a:pPr>
              <a:lnSpc>
                <a:spcPct val="120000"/>
              </a:lnSpc>
            </a:pPr>
            <a:r>
              <a:rPr lang="en-US" altLang="en-US" sz="1800" b="1" i="1" dirty="0" smtClean="0"/>
              <a:t>Concern for Production </a:t>
            </a:r>
            <a:r>
              <a:rPr lang="en-US" altLang="en-US" sz="1800" i="1" dirty="0" smtClean="0"/>
              <a:t>(Production Oriented / Initiating Structure):</a:t>
            </a:r>
          </a:p>
          <a:p>
            <a:pPr marL="320040" lvl="1" indent="0">
              <a:lnSpc>
                <a:spcPct val="120000"/>
              </a:lnSpc>
              <a:buNone/>
            </a:pPr>
            <a:r>
              <a:rPr lang="en-US" altLang="en-US" sz="1800" dirty="0" smtClean="0"/>
              <a:t>	</a:t>
            </a:r>
            <a:r>
              <a:rPr lang="en-US" altLang="en-US" sz="1400" dirty="0" smtClean="0"/>
              <a:t>Scale also ran from 1 to 9, with higher numbers emphasizing the tasks to be done, the performance to be attained, and accomplishing the group’s tasks on-time.  </a:t>
            </a:r>
          </a:p>
          <a:p>
            <a:pPr marL="320040" lvl="1" indent="0">
              <a:lnSpc>
                <a:spcPct val="120000"/>
              </a:lnSpc>
              <a:buNone/>
            </a:pPr>
            <a:endParaRPr lang="en-US" altLang="en-US" sz="400" dirty="0" smtClean="0"/>
          </a:p>
          <a:p>
            <a:pPr marL="0" indent="0">
              <a:lnSpc>
                <a:spcPct val="120000"/>
              </a:lnSpc>
              <a:buNone/>
            </a:pPr>
            <a:r>
              <a:rPr lang="en-US" altLang="en-US" sz="1600" dirty="0" smtClean="0"/>
              <a:t>Result was a 9 x 9 grid showing where the dominant factors in the leader’s thinking were when trying to obtain the desired performance.  Five of those regions became named and described.  (see next slide)</a:t>
            </a:r>
          </a:p>
          <a:p>
            <a:pPr marL="0" indent="0">
              <a:lnSpc>
                <a:spcPct val="120000"/>
              </a:lnSpc>
              <a:buNone/>
            </a:pPr>
            <a:r>
              <a:rPr lang="en-US" altLang="en-US" sz="1600" b="1" i="1" dirty="0" smtClean="0"/>
              <a:t>Conclusion was that a 9,9 style was best for managers</a:t>
            </a:r>
            <a:r>
              <a:rPr lang="en-US" altLang="en-US" sz="1600" i="1" dirty="0" smtClean="0"/>
              <a:t>, but there was </a:t>
            </a:r>
            <a:r>
              <a:rPr lang="en-US" altLang="en-US" sz="1600" b="1" i="1" dirty="0" smtClean="0">
                <a:solidFill>
                  <a:srgbClr val="C00000"/>
                </a:solidFill>
              </a:rPr>
              <a:t>little evidence that using 9,9 worked best in ALL situations</a:t>
            </a:r>
            <a:r>
              <a:rPr lang="en-US" altLang="en-US" sz="1600" i="1" dirty="0" smtClean="0"/>
              <a:t> – or that a 9,9 style was even possible in most circumstances.</a:t>
            </a:r>
          </a:p>
          <a:p>
            <a:pPr marL="320040" lvl="1" indent="0">
              <a:lnSpc>
                <a:spcPct val="120000"/>
              </a:lnSpc>
              <a:buNone/>
            </a:pPr>
            <a:r>
              <a:rPr lang="en-US" altLang="en-US" sz="1800" dirty="0" smtClean="0"/>
              <a:t>	</a:t>
            </a:r>
            <a:endParaRPr lang="en-US" sz="1200" dirty="0"/>
          </a:p>
        </p:txBody>
      </p:sp>
      <p:sp>
        <p:nvSpPr>
          <p:cNvPr id="4" name="TextBox 3"/>
          <p:cNvSpPr txBox="1"/>
          <p:nvPr/>
        </p:nvSpPr>
        <p:spPr>
          <a:xfrm>
            <a:off x="5791200" y="6172200"/>
            <a:ext cx="2514600" cy="369332"/>
          </a:xfrm>
          <a:prstGeom prst="rect">
            <a:avLst/>
          </a:prstGeom>
          <a:noFill/>
        </p:spPr>
        <p:txBody>
          <a:bodyPr wrap="square" rtlCol="0">
            <a:spAutoFit/>
          </a:bodyPr>
          <a:lstStyle/>
          <a:p>
            <a:r>
              <a:rPr lang="en-US" dirty="0" smtClean="0"/>
              <a:t>Blake &amp; Mouton</a:t>
            </a:r>
            <a:endParaRPr lang="en-US" dirty="0"/>
          </a:p>
        </p:txBody>
      </p:sp>
    </p:spTree>
    <p:extLst>
      <p:ext uri="{BB962C8B-B14F-4D97-AF65-F5344CB8AC3E}">
        <p14:creationId xmlns:p14="http://schemas.microsoft.com/office/powerpoint/2010/main" val="12615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5791200"/>
            <a:ext cx="7543800" cy="381000"/>
          </a:xfrm>
        </p:spPr>
        <p:txBody>
          <a:bodyPr>
            <a:normAutofit fontScale="90000"/>
          </a:bodyPr>
          <a:lstStyle/>
          <a:p>
            <a:pPr eaLnBrk="1" hangingPunct="1"/>
            <a:r>
              <a:rPr lang="en-US" altLang="en-US" sz="1000" b="1" dirty="0" smtClean="0">
                <a:latin typeface="Verdana" pitchFamily="-1" charset="0"/>
              </a:rPr>
              <a:t>Figure 3-1   </a:t>
            </a:r>
            <a:r>
              <a:rPr lang="en-US" altLang="en-US" sz="1000" dirty="0" smtClean="0">
                <a:latin typeface="Verdana" pitchFamily="-1" charset="0"/>
              </a:rPr>
              <a:t>The Leadership grid figure. From Leadership Dilemmas—Grid Solutions, by Robert R. Blake and Anne Adams </a:t>
            </a:r>
            <a:r>
              <a:rPr lang="en-US" altLang="en-US" sz="1000" dirty="0" err="1" smtClean="0">
                <a:latin typeface="Verdana" pitchFamily="-1" charset="0"/>
              </a:rPr>
              <a:t>McCanse</a:t>
            </a:r>
            <a:r>
              <a:rPr lang="en-US" altLang="en-US" sz="1000" dirty="0" smtClean="0">
                <a:latin typeface="Verdana" pitchFamily="-1" charset="0"/>
              </a:rPr>
              <a:t>.  Gulf Publishing Company, Houston, TX, copyright 1991 by Scientific Methods Inc., p. 29; reproduced by permission of the owners.</a:t>
            </a:r>
          </a:p>
        </p:txBody>
      </p:sp>
      <p:pic>
        <p:nvPicPr>
          <p:cNvPr id="21507" name="Picture 1" descr="FG_03_0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61563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0" y="533400"/>
            <a:ext cx="2438400" cy="1143000"/>
          </a:xfrm>
          <a:prstGeom prst="rect">
            <a:avLst/>
          </a:prstGeom>
          <a:solidFill>
            <a:srgbClr val="2D8149">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81600" y="533400"/>
            <a:ext cx="2438400" cy="1295400"/>
          </a:xfrm>
          <a:prstGeom prst="rect">
            <a:avLst/>
          </a:prstGeom>
          <a:solidFill>
            <a:srgbClr val="B3A36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5200" y="2057400"/>
            <a:ext cx="2590800" cy="11430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3505200"/>
            <a:ext cx="2286000" cy="990600"/>
          </a:xfrm>
          <a:prstGeom prst="rect">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57800" y="3505200"/>
            <a:ext cx="2362200" cy="1371600"/>
          </a:xfrm>
          <a:prstGeom prst="rect">
            <a:avLst/>
          </a:prstGeom>
          <a:solidFill>
            <a:srgbClr val="0482AA">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4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Contingency</a:t>
            </a:r>
            <a:endParaRPr lang="en-US" sz="4000" dirty="0"/>
          </a:p>
        </p:txBody>
      </p:sp>
      <p:sp>
        <p:nvSpPr>
          <p:cNvPr id="3" name="Content Placeholder 2"/>
          <p:cNvSpPr>
            <a:spLocks noGrp="1"/>
          </p:cNvSpPr>
          <p:nvPr>
            <p:ph idx="1"/>
          </p:nvPr>
        </p:nvSpPr>
        <p:spPr>
          <a:xfrm>
            <a:off x="762000" y="1219200"/>
            <a:ext cx="7924800" cy="3886200"/>
          </a:xfrm>
        </p:spPr>
        <p:txBody>
          <a:bodyPr>
            <a:noAutofit/>
          </a:bodyPr>
          <a:lstStyle/>
          <a:p>
            <a:pPr marL="0" indent="0">
              <a:lnSpc>
                <a:spcPct val="90000"/>
              </a:lnSpc>
              <a:buNone/>
            </a:pPr>
            <a:r>
              <a:rPr lang="en-US" altLang="en-US" sz="2800" b="1" dirty="0" smtClean="0"/>
              <a:t>Leadership is Situational</a:t>
            </a:r>
          </a:p>
          <a:p>
            <a:pPr marL="0" indent="0">
              <a:lnSpc>
                <a:spcPct val="120000"/>
              </a:lnSpc>
              <a:buNone/>
            </a:pPr>
            <a:r>
              <a:rPr lang="en-US" altLang="en-US" sz="2000" b="1" i="1" dirty="0" smtClean="0"/>
              <a:t>Life Cycle (Maturity) Theory:</a:t>
            </a:r>
          </a:p>
          <a:p>
            <a:pPr marL="320040" lvl="1" indent="0">
              <a:lnSpc>
                <a:spcPct val="120000"/>
              </a:lnSpc>
              <a:buNone/>
            </a:pPr>
            <a:r>
              <a:rPr lang="en-US" altLang="en-US" sz="1400" dirty="0" smtClean="0"/>
              <a:t>Put the OSU dimensions into a 2 x 2 matrix.  Again, the dimensions were:</a:t>
            </a:r>
          </a:p>
          <a:p>
            <a:pPr>
              <a:lnSpc>
                <a:spcPct val="120000"/>
              </a:lnSpc>
            </a:pPr>
            <a:r>
              <a:rPr lang="en-US" altLang="en-US" sz="1800" b="1" i="1" dirty="0" smtClean="0"/>
              <a:t>Initiating Structure </a:t>
            </a:r>
            <a:r>
              <a:rPr lang="en-US" altLang="en-US" sz="1800" b="1" i="1" dirty="0" smtClean="0">
                <a:solidFill>
                  <a:schemeClr val="tx1"/>
                </a:solidFill>
              </a:rPr>
              <a:t>(</a:t>
            </a:r>
            <a:r>
              <a:rPr lang="en-US" altLang="en-US" sz="1800" b="1" i="1" dirty="0" smtClean="0">
                <a:solidFill>
                  <a:srgbClr val="C00000"/>
                </a:solidFill>
              </a:rPr>
              <a:t>IS</a:t>
            </a:r>
            <a:r>
              <a:rPr lang="en-US" altLang="en-US" sz="1800" b="1" i="1" dirty="0" smtClean="0">
                <a:solidFill>
                  <a:schemeClr val="tx1"/>
                </a:solidFill>
              </a:rPr>
              <a:t>)</a:t>
            </a:r>
            <a:r>
              <a:rPr lang="en-US" altLang="en-US" sz="1800" b="1" i="1" dirty="0" smtClean="0"/>
              <a:t>:</a:t>
            </a:r>
          </a:p>
          <a:p>
            <a:pPr marL="320040" lvl="1" indent="0">
              <a:lnSpc>
                <a:spcPct val="120000"/>
              </a:lnSpc>
              <a:buNone/>
            </a:pPr>
            <a:r>
              <a:rPr lang="en-US" altLang="en-US" sz="1400" dirty="0" smtClean="0"/>
              <a:t>	A leader high in initiating structure will assign group members to tasks, and expect them to maintain performance standards and meet deadlines.  A leader might also be low in initiating structure.</a:t>
            </a:r>
            <a:endParaRPr lang="en-US" altLang="en-US" sz="1800" dirty="0" smtClean="0"/>
          </a:p>
          <a:p>
            <a:pPr>
              <a:lnSpc>
                <a:spcPct val="120000"/>
              </a:lnSpc>
            </a:pPr>
            <a:r>
              <a:rPr lang="en-US" altLang="en-US" sz="1800" b="1" i="1" dirty="0" smtClean="0"/>
              <a:t>Consideration (</a:t>
            </a:r>
            <a:r>
              <a:rPr lang="en-US" altLang="en-US" sz="1800" b="1" i="1" dirty="0" smtClean="0">
                <a:solidFill>
                  <a:srgbClr val="C00000"/>
                </a:solidFill>
              </a:rPr>
              <a:t>C</a:t>
            </a:r>
            <a:r>
              <a:rPr lang="en-US" altLang="en-US" sz="1800" b="1" i="1" dirty="0" smtClean="0"/>
              <a:t>):</a:t>
            </a:r>
          </a:p>
          <a:p>
            <a:pPr marL="320040" lvl="1" indent="0">
              <a:lnSpc>
                <a:spcPct val="120000"/>
              </a:lnSpc>
              <a:buNone/>
            </a:pPr>
            <a:r>
              <a:rPr lang="en-US" altLang="en-US" sz="1800" dirty="0" smtClean="0"/>
              <a:t>	</a:t>
            </a:r>
            <a:r>
              <a:rPr lang="en-US" altLang="en-US" sz="1400" dirty="0" smtClean="0"/>
              <a:t>A leader high in consideration is friendly, approachable to subordinates, helps them with personal problems, and treats them as equals.  A leader might also be low in consideration.</a:t>
            </a:r>
          </a:p>
          <a:p>
            <a:pPr marL="320040" lvl="1" indent="0">
              <a:lnSpc>
                <a:spcPct val="120000"/>
              </a:lnSpc>
              <a:buNone/>
            </a:pPr>
            <a:endParaRPr lang="en-US" altLang="en-US" sz="400" dirty="0" smtClean="0"/>
          </a:p>
          <a:p>
            <a:pPr marL="0" indent="0">
              <a:lnSpc>
                <a:spcPct val="120000"/>
              </a:lnSpc>
              <a:buNone/>
            </a:pPr>
            <a:r>
              <a:rPr lang="en-US" altLang="en-US" sz="1600" b="1" i="1" dirty="0" smtClean="0"/>
              <a:t>The most effective leadership style progresses with time through all four “quadrants” of the OSU model during the life cycle of the task</a:t>
            </a:r>
            <a:r>
              <a:rPr lang="en-US" altLang="en-US" sz="1600" dirty="0" smtClean="0"/>
              <a:t> (as annotated on the next slide).</a:t>
            </a:r>
          </a:p>
          <a:p>
            <a:pPr marL="320040" lvl="1" indent="0">
              <a:lnSpc>
                <a:spcPct val="120000"/>
              </a:lnSpc>
              <a:buNone/>
            </a:pPr>
            <a:r>
              <a:rPr lang="en-US" altLang="en-US" sz="1800" dirty="0" smtClean="0"/>
              <a:t>	</a:t>
            </a:r>
            <a:endParaRPr lang="en-US" sz="1200" dirty="0"/>
          </a:p>
        </p:txBody>
      </p:sp>
      <p:sp>
        <p:nvSpPr>
          <p:cNvPr id="4" name="TextBox 3"/>
          <p:cNvSpPr txBox="1"/>
          <p:nvPr/>
        </p:nvSpPr>
        <p:spPr>
          <a:xfrm>
            <a:off x="5791200" y="6172200"/>
            <a:ext cx="2514600" cy="369332"/>
          </a:xfrm>
          <a:prstGeom prst="rect">
            <a:avLst/>
          </a:prstGeom>
          <a:noFill/>
        </p:spPr>
        <p:txBody>
          <a:bodyPr wrap="square" rtlCol="0">
            <a:spAutoFit/>
          </a:bodyPr>
          <a:lstStyle/>
          <a:p>
            <a:r>
              <a:rPr lang="en-US" dirty="0" smtClean="0"/>
              <a:t>Hersey &amp; Blanchard</a:t>
            </a:r>
            <a:endParaRPr lang="en-US" dirty="0"/>
          </a:p>
        </p:txBody>
      </p:sp>
    </p:spTree>
    <p:extLst>
      <p:ext uri="{BB962C8B-B14F-4D97-AF65-F5344CB8AC3E}">
        <p14:creationId xmlns:p14="http://schemas.microsoft.com/office/powerpoint/2010/main" val="39843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14600" y="2857500"/>
            <a:ext cx="4114800" cy="685800"/>
          </a:xfrm>
        </p:spPr>
        <p:txBody>
          <a:bodyPr>
            <a:normAutofit fontScale="90000"/>
          </a:bodyPr>
          <a:lstStyle/>
          <a:p>
            <a:pPr algn="ctr" eaLnBrk="1" hangingPunct="1">
              <a:defRPr/>
            </a:pPr>
            <a:r>
              <a:rPr lang="en-US" b="1">
                <a:latin typeface="Verdana" pitchFamily="-1" charset="0"/>
              </a:rPr>
              <a:t>Table 3-2   </a:t>
            </a:r>
            <a:r>
              <a:rPr lang="en-US">
                <a:latin typeface="Verdana" pitchFamily="-1" charset="0"/>
              </a:rPr>
              <a:t>Ohio State Leadership Styles</a:t>
            </a:r>
          </a:p>
        </p:txBody>
      </p:sp>
      <p:pic>
        <p:nvPicPr>
          <p:cNvPr id="22531" name="Picture 1" descr="tab03_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16038"/>
            <a:ext cx="731520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0" y="3962400"/>
            <a:ext cx="1371600" cy="914400"/>
          </a:xfrm>
          <a:prstGeom prst="rect">
            <a:avLst/>
          </a:prstGeom>
          <a:solidFill>
            <a:srgbClr val="2D8149">
              <a:alpha val="2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0" y="3048000"/>
            <a:ext cx="1371600" cy="9144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3048000"/>
            <a:ext cx="1371600" cy="914400"/>
          </a:xfrm>
          <a:prstGeom prst="rect">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3962400"/>
            <a:ext cx="1371600" cy="914400"/>
          </a:xfrm>
          <a:prstGeom prst="rect">
            <a:avLst/>
          </a:prstGeom>
          <a:solidFill>
            <a:srgbClr val="B3A36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6096000" y="33528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010400" y="34290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1"/>
            <a:endCxn id="8" idx="3"/>
          </p:cNvCxnSpPr>
          <p:nvPr/>
        </p:nvCxnSpPr>
        <p:spPr>
          <a:xfrm flipH="1">
            <a:off x="6096000" y="4419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6172200"/>
            <a:ext cx="2514600" cy="369332"/>
          </a:xfrm>
          <a:prstGeom prst="rect">
            <a:avLst/>
          </a:prstGeom>
          <a:noFill/>
        </p:spPr>
        <p:txBody>
          <a:bodyPr wrap="square" rtlCol="0">
            <a:spAutoFit/>
          </a:bodyPr>
          <a:lstStyle/>
          <a:p>
            <a:r>
              <a:rPr lang="en-US" dirty="0" smtClean="0"/>
              <a:t>Hersey &amp; Blanchard</a:t>
            </a:r>
            <a:endParaRPr lang="en-US" dirty="0"/>
          </a:p>
        </p:txBody>
      </p:sp>
      <p:sp>
        <p:nvSpPr>
          <p:cNvPr id="22" name="Title 1"/>
          <p:cNvSpPr txBox="1">
            <a:spLocks/>
          </p:cNvSpPr>
          <p:nvPr/>
        </p:nvSpPr>
        <p:spPr>
          <a:xfrm>
            <a:off x="762000" y="5257800"/>
            <a:ext cx="7543800" cy="914400"/>
          </a:xfrm>
          <a:prstGeom prst="rect">
            <a:avLst/>
          </a:prstGeom>
        </p:spPr>
        <p:txBody>
          <a:bodyPr vert="horz" lIns="91440" tIns="45720" rIns="91440" bIns="45720" rtlCol="0" anchor="b" anchorCtr="0">
            <a:normAutofit fontScale="92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1900" i="1" dirty="0"/>
              <a:t>Life Cycle (Maturity) </a:t>
            </a:r>
            <a:r>
              <a:rPr lang="en-US" altLang="en-US" sz="1900" i="1" dirty="0" smtClean="0"/>
              <a:t>Theory</a:t>
            </a:r>
            <a:endParaRPr lang="en-US" sz="1900" dirty="0" smtClean="0"/>
          </a:p>
          <a:p>
            <a:r>
              <a:rPr lang="en-US" sz="4000" dirty="0" smtClean="0"/>
              <a:t>Leadership:  Contingency</a:t>
            </a:r>
            <a:endParaRPr lang="en-US" sz="4000" dirty="0"/>
          </a:p>
        </p:txBody>
      </p:sp>
    </p:spTree>
    <p:extLst>
      <p:ext uri="{BB962C8B-B14F-4D97-AF65-F5344CB8AC3E}">
        <p14:creationId xmlns:p14="http://schemas.microsoft.com/office/powerpoint/2010/main" val="36958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Contingency</a:t>
            </a:r>
            <a:endParaRPr lang="en-US" sz="4000" dirty="0"/>
          </a:p>
        </p:txBody>
      </p:sp>
      <p:sp>
        <p:nvSpPr>
          <p:cNvPr id="3" name="Content Placeholder 2"/>
          <p:cNvSpPr>
            <a:spLocks noGrp="1"/>
          </p:cNvSpPr>
          <p:nvPr>
            <p:ph idx="1"/>
          </p:nvPr>
        </p:nvSpPr>
        <p:spPr>
          <a:xfrm>
            <a:off x="762000" y="1219200"/>
            <a:ext cx="7924800" cy="3886200"/>
          </a:xfrm>
        </p:spPr>
        <p:txBody>
          <a:bodyPr>
            <a:noAutofit/>
          </a:bodyPr>
          <a:lstStyle/>
          <a:p>
            <a:pPr marL="0" indent="0">
              <a:lnSpc>
                <a:spcPct val="90000"/>
              </a:lnSpc>
              <a:buNone/>
            </a:pPr>
            <a:r>
              <a:rPr lang="en-US" altLang="en-US" sz="2800" b="1" dirty="0" smtClean="0"/>
              <a:t>Leadership is Situational</a:t>
            </a:r>
          </a:p>
          <a:p>
            <a:pPr marL="0" indent="0">
              <a:lnSpc>
                <a:spcPct val="120000"/>
              </a:lnSpc>
              <a:buNone/>
            </a:pPr>
            <a:r>
              <a:rPr lang="en-US" altLang="en-US" sz="2000" b="1" i="1" dirty="0" err="1" smtClean="0"/>
              <a:t>ContinuumTheory</a:t>
            </a:r>
            <a:r>
              <a:rPr lang="en-US" altLang="en-US" sz="2000" b="1" i="1" dirty="0" smtClean="0"/>
              <a:t>:</a:t>
            </a:r>
          </a:p>
          <a:p>
            <a:pPr marL="320040" lvl="1" indent="0">
              <a:lnSpc>
                <a:spcPct val="120000"/>
              </a:lnSpc>
              <a:buNone/>
            </a:pPr>
            <a:r>
              <a:rPr lang="en-US" altLang="en-US" sz="1400" dirty="0" smtClean="0"/>
              <a:t>Review the OSU dimensions, treating the degree of  emphasis as a spectrum between:</a:t>
            </a:r>
          </a:p>
          <a:p>
            <a:pPr>
              <a:lnSpc>
                <a:spcPct val="120000"/>
              </a:lnSpc>
            </a:pPr>
            <a:r>
              <a:rPr lang="en-US" altLang="en-US" sz="1800" b="1" i="1" dirty="0" smtClean="0"/>
              <a:t>Autocratic Leadership:</a:t>
            </a:r>
          </a:p>
          <a:p>
            <a:pPr marL="320040" lvl="1" indent="0">
              <a:lnSpc>
                <a:spcPct val="120000"/>
              </a:lnSpc>
              <a:buNone/>
            </a:pPr>
            <a:r>
              <a:rPr lang="en-US" altLang="en-US" sz="1400" dirty="0" smtClean="0"/>
              <a:t>where the leader makes the decision, tells subordinates, and expects them to carry out that decision.</a:t>
            </a:r>
            <a:endParaRPr lang="en-US" altLang="en-US" sz="1800" dirty="0" smtClean="0"/>
          </a:p>
          <a:p>
            <a:pPr>
              <a:lnSpc>
                <a:spcPct val="120000"/>
              </a:lnSpc>
            </a:pPr>
            <a:r>
              <a:rPr lang="en-US" altLang="en-US" sz="1800" b="1" i="1" dirty="0" smtClean="0"/>
              <a:t>Democratic Leadership:</a:t>
            </a:r>
          </a:p>
          <a:p>
            <a:pPr marL="320040" lvl="1" indent="0">
              <a:lnSpc>
                <a:spcPct val="120000"/>
              </a:lnSpc>
              <a:buNone/>
            </a:pPr>
            <a:r>
              <a:rPr lang="en-US" altLang="en-US" sz="1400" dirty="0" smtClean="0"/>
              <a:t>where the leader fully shares the decision-making power with subordinates, with each group member having an equal voice/vote.</a:t>
            </a:r>
          </a:p>
          <a:p>
            <a:pPr>
              <a:lnSpc>
                <a:spcPct val="120000"/>
              </a:lnSpc>
            </a:pPr>
            <a:r>
              <a:rPr lang="en-US" altLang="en-US" sz="1800" b="1" i="1" dirty="0" smtClean="0"/>
              <a:t>Continuum is Zero Sum:</a:t>
            </a:r>
            <a:endParaRPr lang="en-US" altLang="en-US" sz="1800" b="1" i="1" dirty="0"/>
          </a:p>
          <a:p>
            <a:pPr marL="320040" lvl="1" indent="0">
              <a:lnSpc>
                <a:spcPct val="120000"/>
              </a:lnSpc>
              <a:buNone/>
            </a:pPr>
            <a:r>
              <a:rPr lang="en-US" altLang="en-US" sz="1400" dirty="0" smtClean="0"/>
              <a:t>The leadership emphasis starts at 100%/0% at one end, progresses through 75%/25%, and 50%/50%, past 25%/75%, and ends at 0%/100% at the far end of the scale.</a:t>
            </a:r>
            <a:endParaRPr lang="en-US" altLang="en-US" sz="1400" dirty="0"/>
          </a:p>
          <a:p>
            <a:pPr marL="320040" lvl="1" indent="0">
              <a:lnSpc>
                <a:spcPct val="120000"/>
              </a:lnSpc>
              <a:buNone/>
            </a:pPr>
            <a:endParaRPr lang="en-US" altLang="en-US" sz="1400" dirty="0" smtClean="0"/>
          </a:p>
          <a:p>
            <a:pPr marL="320040" lvl="1" indent="0">
              <a:lnSpc>
                <a:spcPct val="120000"/>
              </a:lnSpc>
              <a:buNone/>
            </a:pPr>
            <a:endParaRPr lang="en-US" altLang="en-US" sz="400" dirty="0" smtClean="0"/>
          </a:p>
          <a:p>
            <a:pPr marL="0" indent="0">
              <a:lnSpc>
                <a:spcPct val="120000"/>
              </a:lnSpc>
              <a:buNone/>
            </a:pPr>
            <a:r>
              <a:rPr lang="en-US" altLang="en-US" sz="1600" b="1" i="1" dirty="0" smtClean="0"/>
              <a:t>Where the leader chooses to be on the continuum depends on the situation …</a:t>
            </a:r>
            <a:endParaRPr lang="en-US" altLang="en-US" sz="1600" dirty="0" smtClean="0"/>
          </a:p>
          <a:p>
            <a:pPr marL="320040" lvl="1" indent="0">
              <a:lnSpc>
                <a:spcPct val="120000"/>
              </a:lnSpc>
              <a:buNone/>
            </a:pPr>
            <a:r>
              <a:rPr lang="en-US" altLang="en-US" sz="1800" dirty="0" smtClean="0"/>
              <a:t>	</a:t>
            </a:r>
            <a:endParaRPr lang="en-US" sz="1200" dirty="0"/>
          </a:p>
        </p:txBody>
      </p:sp>
      <p:sp>
        <p:nvSpPr>
          <p:cNvPr id="4" name="TextBox 3"/>
          <p:cNvSpPr txBox="1"/>
          <p:nvPr/>
        </p:nvSpPr>
        <p:spPr>
          <a:xfrm>
            <a:off x="5562600" y="6172200"/>
            <a:ext cx="2743200" cy="369332"/>
          </a:xfrm>
          <a:prstGeom prst="rect">
            <a:avLst/>
          </a:prstGeom>
          <a:noFill/>
        </p:spPr>
        <p:txBody>
          <a:bodyPr wrap="square" rtlCol="0">
            <a:spAutoFit/>
          </a:bodyPr>
          <a:lstStyle/>
          <a:p>
            <a:r>
              <a:rPr lang="en-US" dirty="0" smtClean="0"/>
              <a:t>Tannenbaum &amp; Schmidt</a:t>
            </a:r>
            <a:endParaRPr lang="en-US" dirty="0"/>
          </a:p>
        </p:txBody>
      </p:sp>
    </p:spTree>
    <p:extLst>
      <p:ext uri="{BB962C8B-B14F-4D97-AF65-F5344CB8AC3E}">
        <p14:creationId xmlns:p14="http://schemas.microsoft.com/office/powerpoint/2010/main" val="14399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81000"/>
            <a:ext cx="5915026" cy="558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794238"/>
            <a:ext cx="5734004" cy="2406162"/>
          </a:xfrm>
          <a:custGeom>
            <a:avLst/>
            <a:gdLst>
              <a:gd name="connsiteX0" fmla="*/ 0 w 5715000"/>
              <a:gd name="connsiteY0" fmla="*/ 0 h 2362200"/>
              <a:gd name="connsiteX1" fmla="*/ 5715000 w 5715000"/>
              <a:gd name="connsiteY1" fmla="*/ 0 h 2362200"/>
              <a:gd name="connsiteX2" fmla="*/ 5715000 w 5715000"/>
              <a:gd name="connsiteY2" fmla="*/ 2362200 h 2362200"/>
              <a:gd name="connsiteX3" fmla="*/ 0 w 5715000"/>
              <a:gd name="connsiteY3" fmla="*/ 2362200 h 2362200"/>
              <a:gd name="connsiteX4" fmla="*/ 0 w 5715000"/>
              <a:gd name="connsiteY4" fmla="*/ 0 h 2362200"/>
              <a:gd name="connsiteX0" fmla="*/ 0 w 5715000"/>
              <a:gd name="connsiteY0" fmla="*/ 43962 h 2406162"/>
              <a:gd name="connsiteX1" fmla="*/ 5565531 w 5715000"/>
              <a:gd name="connsiteY1" fmla="*/ 0 h 2406162"/>
              <a:gd name="connsiteX2" fmla="*/ 5715000 w 5715000"/>
              <a:gd name="connsiteY2" fmla="*/ 2406162 h 2406162"/>
              <a:gd name="connsiteX3" fmla="*/ 0 w 5715000"/>
              <a:gd name="connsiteY3" fmla="*/ 2406162 h 2406162"/>
              <a:gd name="connsiteX4" fmla="*/ 0 w 5715000"/>
              <a:gd name="connsiteY4" fmla="*/ 43962 h 2406162"/>
              <a:gd name="connsiteX0" fmla="*/ 0 w 5715000"/>
              <a:gd name="connsiteY0" fmla="*/ 43962 h 2406162"/>
              <a:gd name="connsiteX1" fmla="*/ 5565531 w 5715000"/>
              <a:gd name="connsiteY1" fmla="*/ 0 h 2406162"/>
              <a:gd name="connsiteX2" fmla="*/ 5454162 w 5715000"/>
              <a:gd name="connsiteY2" fmla="*/ 427893 h 2406162"/>
              <a:gd name="connsiteX3" fmla="*/ 5715000 w 5715000"/>
              <a:gd name="connsiteY3" fmla="*/ 2406162 h 2406162"/>
              <a:gd name="connsiteX4" fmla="*/ 0 w 5715000"/>
              <a:gd name="connsiteY4" fmla="*/ 2406162 h 2406162"/>
              <a:gd name="connsiteX5" fmla="*/ 0 w 5715000"/>
              <a:gd name="connsiteY5" fmla="*/ 43962 h 2406162"/>
              <a:gd name="connsiteX0" fmla="*/ 0 w 5726724"/>
              <a:gd name="connsiteY0" fmla="*/ 43962 h 2406162"/>
              <a:gd name="connsiteX1" fmla="*/ 5565531 w 5726724"/>
              <a:gd name="connsiteY1" fmla="*/ 0 h 2406162"/>
              <a:gd name="connsiteX2" fmla="*/ 5726724 w 5726724"/>
              <a:gd name="connsiteY2" fmla="*/ 216878 h 2406162"/>
              <a:gd name="connsiteX3" fmla="*/ 5715000 w 5726724"/>
              <a:gd name="connsiteY3" fmla="*/ 2406162 h 2406162"/>
              <a:gd name="connsiteX4" fmla="*/ 0 w 5726724"/>
              <a:gd name="connsiteY4" fmla="*/ 2406162 h 2406162"/>
              <a:gd name="connsiteX5" fmla="*/ 0 w 5726724"/>
              <a:gd name="connsiteY5" fmla="*/ 43962 h 2406162"/>
              <a:gd name="connsiteX0" fmla="*/ 0 w 5727826"/>
              <a:gd name="connsiteY0" fmla="*/ 43962 h 2406162"/>
              <a:gd name="connsiteX1" fmla="*/ 5565531 w 5727826"/>
              <a:gd name="connsiteY1" fmla="*/ 0 h 2406162"/>
              <a:gd name="connsiteX2" fmla="*/ 5726724 w 5727826"/>
              <a:gd name="connsiteY2" fmla="*/ 216878 h 2406162"/>
              <a:gd name="connsiteX3" fmla="*/ 5715000 w 5727826"/>
              <a:gd name="connsiteY3" fmla="*/ 2406162 h 2406162"/>
              <a:gd name="connsiteX4" fmla="*/ 0 w 5727826"/>
              <a:gd name="connsiteY4" fmla="*/ 2406162 h 2406162"/>
              <a:gd name="connsiteX5" fmla="*/ 0 w 5727826"/>
              <a:gd name="connsiteY5" fmla="*/ 43962 h 2406162"/>
              <a:gd name="connsiteX0" fmla="*/ 0 w 5734004"/>
              <a:gd name="connsiteY0" fmla="*/ 43962 h 2406162"/>
              <a:gd name="connsiteX1" fmla="*/ 5565531 w 5734004"/>
              <a:gd name="connsiteY1" fmla="*/ 0 h 2406162"/>
              <a:gd name="connsiteX2" fmla="*/ 5726724 w 5734004"/>
              <a:gd name="connsiteY2" fmla="*/ 216878 h 2406162"/>
              <a:gd name="connsiteX3" fmla="*/ 5732584 w 5734004"/>
              <a:gd name="connsiteY3" fmla="*/ 339969 h 2406162"/>
              <a:gd name="connsiteX4" fmla="*/ 0 w 5734004"/>
              <a:gd name="connsiteY4" fmla="*/ 2406162 h 2406162"/>
              <a:gd name="connsiteX5" fmla="*/ 0 w 5734004"/>
              <a:gd name="connsiteY5" fmla="*/ 43962 h 2406162"/>
              <a:gd name="connsiteX0" fmla="*/ 0 w 5734004"/>
              <a:gd name="connsiteY0" fmla="*/ 43962 h 2406162"/>
              <a:gd name="connsiteX1" fmla="*/ 5565531 w 5734004"/>
              <a:gd name="connsiteY1" fmla="*/ 0 h 2406162"/>
              <a:gd name="connsiteX2" fmla="*/ 5726724 w 5734004"/>
              <a:gd name="connsiteY2" fmla="*/ 216878 h 2406162"/>
              <a:gd name="connsiteX3" fmla="*/ 5732584 w 5734004"/>
              <a:gd name="connsiteY3" fmla="*/ 339969 h 2406162"/>
              <a:gd name="connsiteX4" fmla="*/ 249115 w 5734004"/>
              <a:gd name="connsiteY4" fmla="*/ 2327031 h 2406162"/>
              <a:gd name="connsiteX5" fmla="*/ 0 w 5734004"/>
              <a:gd name="connsiteY5" fmla="*/ 2406162 h 2406162"/>
              <a:gd name="connsiteX6" fmla="*/ 0 w 5734004"/>
              <a:gd name="connsiteY6" fmla="*/ 43962 h 2406162"/>
              <a:gd name="connsiteX0" fmla="*/ 0 w 5734004"/>
              <a:gd name="connsiteY0" fmla="*/ 43962 h 2327031"/>
              <a:gd name="connsiteX1" fmla="*/ 5565531 w 5734004"/>
              <a:gd name="connsiteY1" fmla="*/ 0 h 2327031"/>
              <a:gd name="connsiteX2" fmla="*/ 5726724 w 5734004"/>
              <a:gd name="connsiteY2" fmla="*/ 216878 h 2327031"/>
              <a:gd name="connsiteX3" fmla="*/ 5732584 w 5734004"/>
              <a:gd name="connsiteY3" fmla="*/ 339969 h 2327031"/>
              <a:gd name="connsiteX4" fmla="*/ 249115 w 5734004"/>
              <a:gd name="connsiteY4" fmla="*/ 2327031 h 2327031"/>
              <a:gd name="connsiteX5" fmla="*/ 8792 w 5734004"/>
              <a:gd name="connsiteY5" fmla="*/ 2274277 h 2327031"/>
              <a:gd name="connsiteX6" fmla="*/ 0 w 5734004"/>
              <a:gd name="connsiteY6" fmla="*/ 43962 h 2327031"/>
              <a:gd name="connsiteX0" fmla="*/ 0 w 5734004"/>
              <a:gd name="connsiteY0" fmla="*/ 43962 h 2406162"/>
              <a:gd name="connsiteX1" fmla="*/ 5565531 w 5734004"/>
              <a:gd name="connsiteY1" fmla="*/ 0 h 2406162"/>
              <a:gd name="connsiteX2" fmla="*/ 5726724 w 5734004"/>
              <a:gd name="connsiteY2" fmla="*/ 216878 h 2406162"/>
              <a:gd name="connsiteX3" fmla="*/ 5732584 w 5734004"/>
              <a:gd name="connsiteY3" fmla="*/ 339969 h 2406162"/>
              <a:gd name="connsiteX4" fmla="*/ 222738 w 5734004"/>
              <a:gd name="connsiteY4" fmla="*/ 2406162 h 2406162"/>
              <a:gd name="connsiteX5" fmla="*/ 8792 w 5734004"/>
              <a:gd name="connsiteY5" fmla="*/ 2274277 h 2406162"/>
              <a:gd name="connsiteX6" fmla="*/ 0 w 5734004"/>
              <a:gd name="connsiteY6" fmla="*/ 43962 h 240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4004" h="2406162">
                <a:moveTo>
                  <a:pt x="0" y="43962"/>
                </a:moveTo>
                <a:lnTo>
                  <a:pt x="5565531" y="0"/>
                </a:lnTo>
                <a:cubicBezTo>
                  <a:pt x="5572369" y="78154"/>
                  <a:pt x="5719886" y="138724"/>
                  <a:pt x="5726724" y="216878"/>
                </a:cubicBezTo>
                <a:cubicBezTo>
                  <a:pt x="5731608" y="348762"/>
                  <a:pt x="5736492" y="-389792"/>
                  <a:pt x="5732584" y="339969"/>
                </a:cubicBezTo>
                <a:lnTo>
                  <a:pt x="222738" y="2406162"/>
                </a:lnTo>
                <a:lnTo>
                  <a:pt x="8792" y="2274277"/>
                </a:lnTo>
                <a:cubicBezTo>
                  <a:pt x="5861" y="1530839"/>
                  <a:pt x="2931" y="787400"/>
                  <a:pt x="0" y="43962"/>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p:nvPr/>
        </p:nvSpPr>
        <p:spPr>
          <a:xfrm flipH="1" flipV="1">
            <a:off x="1669026" y="1145931"/>
            <a:ext cx="5741377" cy="2327031"/>
          </a:xfrm>
          <a:custGeom>
            <a:avLst/>
            <a:gdLst>
              <a:gd name="connsiteX0" fmla="*/ 0 w 5715000"/>
              <a:gd name="connsiteY0" fmla="*/ 0 h 2362200"/>
              <a:gd name="connsiteX1" fmla="*/ 5715000 w 5715000"/>
              <a:gd name="connsiteY1" fmla="*/ 0 h 2362200"/>
              <a:gd name="connsiteX2" fmla="*/ 5715000 w 5715000"/>
              <a:gd name="connsiteY2" fmla="*/ 2362200 h 2362200"/>
              <a:gd name="connsiteX3" fmla="*/ 0 w 5715000"/>
              <a:gd name="connsiteY3" fmla="*/ 2362200 h 2362200"/>
              <a:gd name="connsiteX4" fmla="*/ 0 w 5715000"/>
              <a:gd name="connsiteY4" fmla="*/ 0 h 2362200"/>
              <a:gd name="connsiteX0" fmla="*/ 0 w 5715000"/>
              <a:gd name="connsiteY0" fmla="*/ 43962 h 2406162"/>
              <a:gd name="connsiteX1" fmla="*/ 5565531 w 5715000"/>
              <a:gd name="connsiteY1" fmla="*/ 0 h 2406162"/>
              <a:gd name="connsiteX2" fmla="*/ 5715000 w 5715000"/>
              <a:gd name="connsiteY2" fmla="*/ 2406162 h 2406162"/>
              <a:gd name="connsiteX3" fmla="*/ 0 w 5715000"/>
              <a:gd name="connsiteY3" fmla="*/ 2406162 h 2406162"/>
              <a:gd name="connsiteX4" fmla="*/ 0 w 5715000"/>
              <a:gd name="connsiteY4" fmla="*/ 43962 h 2406162"/>
              <a:gd name="connsiteX0" fmla="*/ 0 w 5715000"/>
              <a:gd name="connsiteY0" fmla="*/ 43962 h 2406162"/>
              <a:gd name="connsiteX1" fmla="*/ 5565531 w 5715000"/>
              <a:gd name="connsiteY1" fmla="*/ 0 h 2406162"/>
              <a:gd name="connsiteX2" fmla="*/ 5454162 w 5715000"/>
              <a:gd name="connsiteY2" fmla="*/ 427893 h 2406162"/>
              <a:gd name="connsiteX3" fmla="*/ 5715000 w 5715000"/>
              <a:gd name="connsiteY3" fmla="*/ 2406162 h 2406162"/>
              <a:gd name="connsiteX4" fmla="*/ 0 w 5715000"/>
              <a:gd name="connsiteY4" fmla="*/ 2406162 h 2406162"/>
              <a:gd name="connsiteX5" fmla="*/ 0 w 5715000"/>
              <a:gd name="connsiteY5" fmla="*/ 43962 h 2406162"/>
              <a:gd name="connsiteX0" fmla="*/ 0 w 5726724"/>
              <a:gd name="connsiteY0" fmla="*/ 43962 h 2406162"/>
              <a:gd name="connsiteX1" fmla="*/ 5565531 w 5726724"/>
              <a:gd name="connsiteY1" fmla="*/ 0 h 2406162"/>
              <a:gd name="connsiteX2" fmla="*/ 5726724 w 5726724"/>
              <a:gd name="connsiteY2" fmla="*/ 216878 h 2406162"/>
              <a:gd name="connsiteX3" fmla="*/ 5715000 w 5726724"/>
              <a:gd name="connsiteY3" fmla="*/ 2406162 h 2406162"/>
              <a:gd name="connsiteX4" fmla="*/ 0 w 5726724"/>
              <a:gd name="connsiteY4" fmla="*/ 2406162 h 2406162"/>
              <a:gd name="connsiteX5" fmla="*/ 0 w 5726724"/>
              <a:gd name="connsiteY5" fmla="*/ 43962 h 2406162"/>
              <a:gd name="connsiteX0" fmla="*/ 0 w 5727826"/>
              <a:gd name="connsiteY0" fmla="*/ 43962 h 2406162"/>
              <a:gd name="connsiteX1" fmla="*/ 5565531 w 5727826"/>
              <a:gd name="connsiteY1" fmla="*/ 0 h 2406162"/>
              <a:gd name="connsiteX2" fmla="*/ 5726724 w 5727826"/>
              <a:gd name="connsiteY2" fmla="*/ 216878 h 2406162"/>
              <a:gd name="connsiteX3" fmla="*/ 5715000 w 5727826"/>
              <a:gd name="connsiteY3" fmla="*/ 2406162 h 2406162"/>
              <a:gd name="connsiteX4" fmla="*/ 0 w 5727826"/>
              <a:gd name="connsiteY4" fmla="*/ 2406162 h 2406162"/>
              <a:gd name="connsiteX5" fmla="*/ 0 w 5727826"/>
              <a:gd name="connsiteY5" fmla="*/ 43962 h 2406162"/>
              <a:gd name="connsiteX0" fmla="*/ 0 w 5734004"/>
              <a:gd name="connsiteY0" fmla="*/ 43962 h 2406162"/>
              <a:gd name="connsiteX1" fmla="*/ 5565531 w 5734004"/>
              <a:gd name="connsiteY1" fmla="*/ 0 h 2406162"/>
              <a:gd name="connsiteX2" fmla="*/ 5726724 w 5734004"/>
              <a:gd name="connsiteY2" fmla="*/ 216878 h 2406162"/>
              <a:gd name="connsiteX3" fmla="*/ 5732584 w 5734004"/>
              <a:gd name="connsiteY3" fmla="*/ 339969 h 2406162"/>
              <a:gd name="connsiteX4" fmla="*/ 0 w 5734004"/>
              <a:gd name="connsiteY4" fmla="*/ 2406162 h 2406162"/>
              <a:gd name="connsiteX5" fmla="*/ 0 w 5734004"/>
              <a:gd name="connsiteY5" fmla="*/ 43962 h 2406162"/>
              <a:gd name="connsiteX0" fmla="*/ 0 w 5734004"/>
              <a:gd name="connsiteY0" fmla="*/ 43962 h 2406162"/>
              <a:gd name="connsiteX1" fmla="*/ 5565531 w 5734004"/>
              <a:gd name="connsiteY1" fmla="*/ 0 h 2406162"/>
              <a:gd name="connsiteX2" fmla="*/ 5726724 w 5734004"/>
              <a:gd name="connsiteY2" fmla="*/ 216878 h 2406162"/>
              <a:gd name="connsiteX3" fmla="*/ 5732584 w 5734004"/>
              <a:gd name="connsiteY3" fmla="*/ 339969 h 2406162"/>
              <a:gd name="connsiteX4" fmla="*/ 249115 w 5734004"/>
              <a:gd name="connsiteY4" fmla="*/ 2327031 h 2406162"/>
              <a:gd name="connsiteX5" fmla="*/ 0 w 5734004"/>
              <a:gd name="connsiteY5" fmla="*/ 2406162 h 2406162"/>
              <a:gd name="connsiteX6" fmla="*/ 0 w 5734004"/>
              <a:gd name="connsiteY6" fmla="*/ 43962 h 2406162"/>
              <a:gd name="connsiteX0" fmla="*/ 0 w 5734004"/>
              <a:gd name="connsiteY0" fmla="*/ 43962 h 2327031"/>
              <a:gd name="connsiteX1" fmla="*/ 5565531 w 5734004"/>
              <a:gd name="connsiteY1" fmla="*/ 0 h 2327031"/>
              <a:gd name="connsiteX2" fmla="*/ 5726724 w 5734004"/>
              <a:gd name="connsiteY2" fmla="*/ 216878 h 2327031"/>
              <a:gd name="connsiteX3" fmla="*/ 5732584 w 5734004"/>
              <a:gd name="connsiteY3" fmla="*/ 339969 h 2327031"/>
              <a:gd name="connsiteX4" fmla="*/ 249115 w 5734004"/>
              <a:gd name="connsiteY4" fmla="*/ 2327031 h 2327031"/>
              <a:gd name="connsiteX5" fmla="*/ 8792 w 5734004"/>
              <a:gd name="connsiteY5" fmla="*/ 2274277 h 2327031"/>
              <a:gd name="connsiteX6" fmla="*/ 0 w 5734004"/>
              <a:gd name="connsiteY6" fmla="*/ 43962 h 2327031"/>
              <a:gd name="connsiteX0" fmla="*/ 0 w 5734004"/>
              <a:gd name="connsiteY0" fmla="*/ 43962 h 2406162"/>
              <a:gd name="connsiteX1" fmla="*/ 5565531 w 5734004"/>
              <a:gd name="connsiteY1" fmla="*/ 0 h 2406162"/>
              <a:gd name="connsiteX2" fmla="*/ 5726724 w 5734004"/>
              <a:gd name="connsiteY2" fmla="*/ 216878 h 2406162"/>
              <a:gd name="connsiteX3" fmla="*/ 5732584 w 5734004"/>
              <a:gd name="connsiteY3" fmla="*/ 339969 h 2406162"/>
              <a:gd name="connsiteX4" fmla="*/ 222738 w 5734004"/>
              <a:gd name="connsiteY4" fmla="*/ 2406162 h 2406162"/>
              <a:gd name="connsiteX5" fmla="*/ 8792 w 5734004"/>
              <a:gd name="connsiteY5" fmla="*/ 2274277 h 2406162"/>
              <a:gd name="connsiteX6" fmla="*/ 0 w 5734004"/>
              <a:gd name="connsiteY6" fmla="*/ 43962 h 2406162"/>
              <a:gd name="connsiteX0" fmla="*/ 0 w 5734004"/>
              <a:gd name="connsiteY0" fmla="*/ 43962 h 2327031"/>
              <a:gd name="connsiteX1" fmla="*/ 5565531 w 5734004"/>
              <a:gd name="connsiteY1" fmla="*/ 0 h 2327031"/>
              <a:gd name="connsiteX2" fmla="*/ 5726724 w 5734004"/>
              <a:gd name="connsiteY2" fmla="*/ 216878 h 2327031"/>
              <a:gd name="connsiteX3" fmla="*/ 5732584 w 5734004"/>
              <a:gd name="connsiteY3" fmla="*/ 339969 h 2327031"/>
              <a:gd name="connsiteX4" fmla="*/ 90853 w 5734004"/>
              <a:gd name="connsiteY4" fmla="*/ 2327031 h 2327031"/>
              <a:gd name="connsiteX5" fmla="*/ 8792 w 5734004"/>
              <a:gd name="connsiteY5" fmla="*/ 2274277 h 2327031"/>
              <a:gd name="connsiteX6" fmla="*/ 0 w 5734004"/>
              <a:gd name="connsiteY6" fmla="*/ 43962 h 2327031"/>
              <a:gd name="connsiteX0" fmla="*/ 0 w 5732584"/>
              <a:gd name="connsiteY0" fmla="*/ 43962 h 2327031"/>
              <a:gd name="connsiteX1" fmla="*/ 5565531 w 5732584"/>
              <a:gd name="connsiteY1" fmla="*/ 0 h 2327031"/>
              <a:gd name="connsiteX2" fmla="*/ 5726724 w 5732584"/>
              <a:gd name="connsiteY2" fmla="*/ 216878 h 2327031"/>
              <a:gd name="connsiteX3" fmla="*/ 5732584 w 5732584"/>
              <a:gd name="connsiteY3" fmla="*/ 339969 h 2327031"/>
              <a:gd name="connsiteX4" fmla="*/ 90853 w 5732584"/>
              <a:gd name="connsiteY4" fmla="*/ 2327031 h 2327031"/>
              <a:gd name="connsiteX5" fmla="*/ 8792 w 5732584"/>
              <a:gd name="connsiteY5" fmla="*/ 2274277 h 2327031"/>
              <a:gd name="connsiteX6" fmla="*/ 0 w 5732584"/>
              <a:gd name="connsiteY6" fmla="*/ 43962 h 2327031"/>
              <a:gd name="connsiteX0" fmla="*/ 0 w 5732584"/>
              <a:gd name="connsiteY0" fmla="*/ 43962 h 2327031"/>
              <a:gd name="connsiteX1" fmla="*/ 5565531 w 5732584"/>
              <a:gd name="connsiteY1" fmla="*/ 0 h 2327031"/>
              <a:gd name="connsiteX2" fmla="*/ 5726724 w 5732584"/>
              <a:gd name="connsiteY2" fmla="*/ 216878 h 2327031"/>
              <a:gd name="connsiteX3" fmla="*/ 5732584 w 5732584"/>
              <a:gd name="connsiteY3" fmla="*/ 339969 h 2327031"/>
              <a:gd name="connsiteX4" fmla="*/ 5564019 w 5732584"/>
              <a:gd name="connsiteY4" fmla="*/ 422031 h 2327031"/>
              <a:gd name="connsiteX5" fmla="*/ 90853 w 5732584"/>
              <a:gd name="connsiteY5" fmla="*/ 2327031 h 2327031"/>
              <a:gd name="connsiteX6" fmla="*/ 8792 w 5732584"/>
              <a:gd name="connsiteY6" fmla="*/ 2274277 h 2327031"/>
              <a:gd name="connsiteX7" fmla="*/ 0 w 5732584"/>
              <a:gd name="connsiteY7" fmla="*/ 43962 h 2327031"/>
              <a:gd name="connsiteX0" fmla="*/ 0 w 5732584"/>
              <a:gd name="connsiteY0" fmla="*/ 43962 h 2327031"/>
              <a:gd name="connsiteX1" fmla="*/ 5565531 w 5732584"/>
              <a:gd name="connsiteY1" fmla="*/ 0 h 2327031"/>
              <a:gd name="connsiteX2" fmla="*/ 5726724 w 5732584"/>
              <a:gd name="connsiteY2" fmla="*/ 216878 h 2327031"/>
              <a:gd name="connsiteX3" fmla="*/ 5732584 w 5732584"/>
              <a:gd name="connsiteY3" fmla="*/ 339969 h 2327031"/>
              <a:gd name="connsiteX4" fmla="*/ 5502473 w 5732584"/>
              <a:gd name="connsiteY4" fmla="*/ 237392 h 2327031"/>
              <a:gd name="connsiteX5" fmla="*/ 90853 w 5732584"/>
              <a:gd name="connsiteY5" fmla="*/ 2327031 h 2327031"/>
              <a:gd name="connsiteX6" fmla="*/ 8792 w 5732584"/>
              <a:gd name="connsiteY6" fmla="*/ 2274277 h 2327031"/>
              <a:gd name="connsiteX7" fmla="*/ 0 w 5732584"/>
              <a:gd name="connsiteY7" fmla="*/ 43962 h 2327031"/>
              <a:gd name="connsiteX0" fmla="*/ 0 w 5741377"/>
              <a:gd name="connsiteY0" fmla="*/ 43962 h 2327031"/>
              <a:gd name="connsiteX1" fmla="*/ 5565531 w 5741377"/>
              <a:gd name="connsiteY1" fmla="*/ 0 h 2327031"/>
              <a:gd name="connsiteX2" fmla="*/ 5726724 w 5741377"/>
              <a:gd name="connsiteY2" fmla="*/ 216878 h 2327031"/>
              <a:gd name="connsiteX3" fmla="*/ 5741377 w 5741377"/>
              <a:gd name="connsiteY3" fmla="*/ 375138 h 2327031"/>
              <a:gd name="connsiteX4" fmla="*/ 5502473 w 5741377"/>
              <a:gd name="connsiteY4" fmla="*/ 237392 h 2327031"/>
              <a:gd name="connsiteX5" fmla="*/ 90853 w 5741377"/>
              <a:gd name="connsiteY5" fmla="*/ 2327031 h 2327031"/>
              <a:gd name="connsiteX6" fmla="*/ 8792 w 5741377"/>
              <a:gd name="connsiteY6" fmla="*/ 2274277 h 2327031"/>
              <a:gd name="connsiteX7" fmla="*/ 0 w 5741377"/>
              <a:gd name="connsiteY7" fmla="*/ 43962 h 232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377" h="2327031">
                <a:moveTo>
                  <a:pt x="0" y="43962"/>
                </a:moveTo>
                <a:lnTo>
                  <a:pt x="5565531" y="0"/>
                </a:lnTo>
                <a:cubicBezTo>
                  <a:pt x="5572369" y="78154"/>
                  <a:pt x="5719886" y="138724"/>
                  <a:pt x="5726724" y="216878"/>
                </a:cubicBezTo>
                <a:cubicBezTo>
                  <a:pt x="5731608" y="348762"/>
                  <a:pt x="5718908" y="190500"/>
                  <a:pt x="5741377" y="375138"/>
                </a:cubicBezTo>
                <a:lnTo>
                  <a:pt x="5502473" y="237392"/>
                </a:lnTo>
                <a:lnTo>
                  <a:pt x="90853" y="2327031"/>
                </a:lnTo>
                <a:lnTo>
                  <a:pt x="8792" y="2274277"/>
                </a:lnTo>
                <a:cubicBezTo>
                  <a:pt x="5861" y="1530839"/>
                  <a:pt x="2931" y="787400"/>
                  <a:pt x="0" y="43962"/>
                </a:cubicBezTo>
                <a:close/>
              </a:path>
            </a:pathLst>
          </a:custGeom>
          <a:solidFill>
            <a:srgbClr val="0070C0">
              <a:alpha val="50000"/>
            </a:srgbClr>
          </a:solidFill>
          <a:ln>
            <a:solidFill>
              <a:srgbClr val="048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33600" y="1371600"/>
            <a:ext cx="1981200" cy="646331"/>
          </a:xfrm>
          <a:prstGeom prst="rect">
            <a:avLst/>
          </a:prstGeom>
          <a:solidFill>
            <a:schemeClr val="bg1"/>
          </a:solidFill>
        </p:spPr>
        <p:txBody>
          <a:bodyPr wrap="square" rtlCol="0">
            <a:spAutoFit/>
          </a:bodyPr>
          <a:lstStyle/>
          <a:p>
            <a:r>
              <a:rPr lang="en-US" dirty="0" smtClean="0"/>
              <a:t>Use of Autocracy by Leader</a:t>
            </a:r>
            <a:endParaRPr lang="en-US" dirty="0"/>
          </a:p>
        </p:txBody>
      </p:sp>
      <p:sp>
        <p:nvSpPr>
          <p:cNvPr id="15" name="TextBox 14"/>
          <p:cNvSpPr txBox="1"/>
          <p:nvPr/>
        </p:nvSpPr>
        <p:spPr>
          <a:xfrm>
            <a:off x="5181600" y="2514600"/>
            <a:ext cx="2133600" cy="646331"/>
          </a:xfrm>
          <a:prstGeom prst="rect">
            <a:avLst/>
          </a:prstGeom>
          <a:solidFill>
            <a:schemeClr val="bg1"/>
          </a:solidFill>
        </p:spPr>
        <p:txBody>
          <a:bodyPr wrap="square" rtlCol="0">
            <a:spAutoFit/>
          </a:bodyPr>
          <a:lstStyle/>
          <a:p>
            <a:pPr algn="r"/>
            <a:r>
              <a:rPr lang="en-US" dirty="0" smtClean="0"/>
              <a:t>Use of Democracy by Leader</a:t>
            </a:r>
            <a:endParaRPr lang="en-US" dirty="0"/>
          </a:p>
        </p:txBody>
      </p:sp>
    </p:spTree>
    <p:extLst>
      <p:ext uri="{BB962C8B-B14F-4D97-AF65-F5344CB8AC3E}">
        <p14:creationId xmlns:p14="http://schemas.microsoft.com/office/powerpoint/2010/main" val="1319708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Contingency</a:t>
            </a:r>
            <a:endParaRPr lang="en-US" sz="4000" dirty="0"/>
          </a:p>
        </p:txBody>
      </p:sp>
      <p:sp>
        <p:nvSpPr>
          <p:cNvPr id="3" name="Content Placeholder 2"/>
          <p:cNvSpPr>
            <a:spLocks noGrp="1"/>
          </p:cNvSpPr>
          <p:nvPr>
            <p:ph idx="1"/>
          </p:nvPr>
        </p:nvSpPr>
        <p:spPr>
          <a:xfrm>
            <a:off x="762000" y="1219200"/>
            <a:ext cx="7924800" cy="3886200"/>
          </a:xfrm>
        </p:spPr>
        <p:txBody>
          <a:bodyPr>
            <a:noAutofit/>
          </a:bodyPr>
          <a:lstStyle/>
          <a:p>
            <a:pPr marL="0" indent="0">
              <a:lnSpc>
                <a:spcPct val="90000"/>
              </a:lnSpc>
              <a:buNone/>
            </a:pPr>
            <a:r>
              <a:rPr lang="en-US" altLang="en-US" sz="2800" b="1" dirty="0" smtClean="0"/>
              <a:t>Leadership is Evolutionary</a:t>
            </a:r>
          </a:p>
          <a:p>
            <a:pPr marL="0" indent="0">
              <a:lnSpc>
                <a:spcPct val="120000"/>
              </a:lnSpc>
              <a:buNone/>
            </a:pPr>
            <a:r>
              <a:rPr lang="en-US" altLang="en-US" sz="2000" b="1" i="1" dirty="0" smtClean="0"/>
              <a:t>Servant Leadership:</a:t>
            </a:r>
          </a:p>
          <a:p>
            <a:pPr marL="320040" lvl="1" indent="0">
              <a:lnSpc>
                <a:spcPct val="120000"/>
              </a:lnSpc>
              <a:buNone/>
            </a:pPr>
            <a:r>
              <a:rPr lang="en-US" altLang="en-US" sz="1400" dirty="0" smtClean="0"/>
              <a:t>Practical philosophy of leadership gaining more acceptance over time:</a:t>
            </a:r>
          </a:p>
          <a:p>
            <a:pPr marL="320040" lvl="1" indent="0">
              <a:lnSpc>
                <a:spcPct val="120000"/>
              </a:lnSpc>
              <a:buNone/>
            </a:pPr>
            <a:endParaRPr lang="en-US" altLang="en-US" sz="800" dirty="0" smtClean="0"/>
          </a:p>
          <a:p>
            <a:pPr>
              <a:lnSpc>
                <a:spcPct val="120000"/>
              </a:lnSpc>
            </a:pPr>
            <a:r>
              <a:rPr lang="en-US" altLang="en-US" sz="1800" b="1" i="1" dirty="0" smtClean="0"/>
              <a:t>(Future Leader) Serves First …</a:t>
            </a:r>
          </a:p>
          <a:p>
            <a:pPr marL="320040" lvl="1" indent="0">
              <a:lnSpc>
                <a:spcPct val="120000"/>
              </a:lnSpc>
              <a:buNone/>
            </a:pPr>
            <a:r>
              <a:rPr lang="en-US" altLang="en-US" sz="1400" dirty="0" smtClean="0"/>
              <a:t>Similar to an apprenticeship or an engineering intern or a six-sigma green belt – usually rotating through a variety of situations – as a way to gain knowledge through experience.</a:t>
            </a:r>
          </a:p>
          <a:p>
            <a:pPr marL="320040" lvl="1" indent="0">
              <a:lnSpc>
                <a:spcPct val="120000"/>
              </a:lnSpc>
              <a:buNone/>
            </a:pPr>
            <a:endParaRPr lang="en-US" altLang="en-US" sz="800" dirty="0" smtClean="0"/>
          </a:p>
          <a:p>
            <a:pPr>
              <a:lnSpc>
                <a:spcPct val="120000"/>
              </a:lnSpc>
            </a:pPr>
            <a:r>
              <a:rPr lang="en-US" altLang="en-US" sz="1800" b="1" i="1" smtClean="0"/>
              <a:t>… then </a:t>
            </a:r>
            <a:r>
              <a:rPr lang="en-US" altLang="en-US" sz="1800" b="1" i="1" dirty="0" smtClean="0"/>
              <a:t>Becomes </a:t>
            </a:r>
            <a:r>
              <a:rPr lang="en-US" altLang="en-US" sz="1800" b="1" i="1" smtClean="0"/>
              <a:t>a Leader–in–Service</a:t>
            </a:r>
            <a:r>
              <a:rPr lang="en-US" altLang="en-US" sz="1800" b="1" i="1" dirty="0" smtClean="0"/>
              <a:t>:</a:t>
            </a:r>
          </a:p>
          <a:p>
            <a:pPr marL="320040" lvl="1" indent="0">
              <a:lnSpc>
                <a:spcPct val="120000"/>
              </a:lnSpc>
              <a:buNone/>
            </a:pPr>
            <a:r>
              <a:rPr lang="en-US" altLang="en-US" sz="1400" dirty="0" smtClean="0"/>
              <a:t>where the leader expands her / his service to the individuals and the organization – similar to becoming a professional engineer or six-sigma black belt – by taking charge of a group of future leaders and passing on her / his knowledge.</a:t>
            </a:r>
          </a:p>
          <a:p>
            <a:pPr marL="320040" lvl="1" indent="0">
              <a:lnSpc>
                <a:spcPct val="120000"/>
              </a:lnSpc>
              <a:buNone/>
            </a:pPr>
            <a:endParaRPr lang="en-US" altLang="en-US" sz="800" dirty="0" smtClean="0"/>
          </a:p>
          <a:p>
            <a:pPr>
              <a:lnSpc>
                <a:spcPct val="120000"/>
              </a:lnSpc>
            </a:pPr>
            <a:r>
              <a:rPr lang="en-US" altLang="en-US" sz="1800" b="1" i="1" dirty="0" smtClean="0"/>
              <a:t>Servant Leadership Emphasizes:</a:t>
            </a:r>
            <a:endParaRPr lang="en-US" altLang="en-US" sz="1800" b="1" i="1" dirty="0"/>
          </a:p>
          <a:p>
            <a:pPr marL="320040" lvl="1" indent="0">
              <a:lnSpc>
                <a:spcPct val="120000"/>
              </a:lnSpc>
              <a:buNone/>
            </a:pPr>
            <a:r>
              <a:rPr lang="en-US" altLang="en-US" sz="1400" dirty="0" smtClean="0"/>
              <a:t>collaboration, trust, empathy, and the ethical use of power – rather than top–down power.</a:t>
            </a:r>
            <a:endParaRPr lang="en-US" altLang="en-US" sz="1400" dirty="0"/>
          </a:p>
          <a:p>
            <a:pPr marL="320040" lvl="1" indent="0">
              <a:lnSpc>
                <a:spcPct val="120000"/>
              </a:lnSpc>
              <a:buNone/>
            </a:pPr>
            <a:r>
              <a:rPr lang="en-US" altLang="en-US" sz="1800" dirty="0" smtClean="0"/>
              <a:t>	</a:t>
            </a:r>
            <a:endParaRPr lang="en-US" sz="1200" dirty="0"/>
          </a:p>
        </p:txBody>
      </p:sp>
      <p:sp>
        <p:nvSpPr>
          <p:cNvPr id="4" name="TextBox 3"/>
          <p:cNvSpPr txBox="1"/>
          <p:nvPr/>
        </p:nvSpPr>
        <p:spPr>
          <a:xfrm>
            <a:off x="5562600" y="6172200"/>
            <a:ext cx="2743200" cy="369332"/>
          </a:xfrm>
          <a:prstGeom prst="rect">
            <a:avLst/>
          </a:prstGeom>
          <a:noFill/>
        </p:spPr>
        <p:txBody>
          <a:bodyPr wrap="square" rtlCol="0">
            <a:spAutoFit/>
          </a:bodyPr>
          <a:lstStyle/>
          <a:p>
            <a:r>
              <a:rPr lang="en-US" dirty="0" smtClean="0"/>
              <a:t>Greenleaf (and others)</a:t>
            </a:r>
            <a:endParaRPr lang="en-US" dirty="0"/>
          </a:p>
        </p:txBody>
      </p:sp>
    </p:spTree>
    <p:extLst>
      <p:ext uri="{BB962C8B-B14F-4D97-AF65-F5344CB8AC3E}">
        <p14:creationId xmlns:p14="http://schemas.microsoft.com/office/powerpoint/2010/main" val="183548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Contingency</a:t>
            </a:r>
            <a:endParaRPr lang="en-US" sz="4000" dirty="0"/>
          </a:p>
        </p:txBody>
      </p:sp>
      <p:sp>
        <p:nvSpPr>
          <p:cNvPr id="3" name="Content Placeholder 2"/>
          <p:cNvSpPr>
            <a:spLocks noGrp="1"/>
          </p:cNvSpPr>
          <p:nvPr>
            <p:ph idx="1"/>
          </p:nvPr>
        </p:nvSpPr>
        <p:spPr>
          <a:xfrm>
            <a:off x="762000" y="1219200"/>
            <a:ext cx="7924800" cy="3886200"/>
          </a:xfrm>
        </p:spPr>
        <p:txBody>
          <a:bodyPr>
            <a:noAutofit/>
          </a:bodyPr>
          <a:lstStyle/>
          <a:p>
            <a:pPr marL="0" indent="0">
              <a:lnSpc>
                <a:spcPct val="90000"/>
              </a:lnSpc>
              <a:buNone/>
            </a:pPr>
            <a:r>
              <a:rPr lang="en-US" altLang="en-US" sz="2800" b="1" dirty="0" smtClean="0"/>
              <a:t>One more viewpoint</a:t>
            </a:r>
          </a:p>
          <a:p>
            <a:pPr marL="0" indent="0">
              <a:lnSpc>
                <a:spcPct val="120000"/>
              </a:lnSpc>
              <a:buNone/>
            </a:pPr>
            <a:r>
              <a:rPr lang="en-US" altLang="en-US" sz="2000" b="1" i="1" dirty="0" smtClean="0"/>
              <a:t>14 Types of Executive (Leader) Behaviors:</a:t>
            </a:r>
          </a:p>
          <a:p>
            <a:pPr marL="320040" lvl="1" indent="0">
              <a:lnSpc>
                <a:spcPct val="120000"/>
              </a:lnSpc>
              <a:buNone/>
            </a:pPr>
            <a:r>
              <a:rPr lang="en-US" altLang="en-US" sz="1400" dirty="0" smtClean="0"/>
              <a:t> </a:t>
            </a:r>
            <a:endParaRPr lang="en-US" altLang="en-US" sz="800" dirty="0" smtClean="0"/>
          </a:p>
          <a:p>
            <a:pPr>
              <a:lnSpc>
                <a:spcPct val="120000"/>
              </a:lnSpc>
            </a:pPr>
            <a:r>
              <a:rPr lang="en-US" altLang="en-US" sz="1800" b="1" i="1" dirty="0" smtClean="0"/>
              <a:t>Eight Leadership Styles for those who were Merely Successful:</a:t>
            </a:r>
          </a:p>
          <a:p>
            <a:pPr marL="320040" lvl="1" indent="0">
              <a:lnSpc>
                <a:spcPct val="120000"/>
              </a:lnSpc>
              <a:buNone/>
            </a:pPr>
            <a:r>
              <a:rPr lang="en-US" altLang="en-US" sz="1400" dirty="0" smtClean="0"/>
              <a:t>“ … and could have been more effective were it not for some serious weaknesses”.</a:t>
            </a:r>
          </a:p>
          <a:p>
            <a:pPr marL="320040" lvl="1" indent="0">
              <a:lnSpc>
                <a:spcPct val="120000"/>
              </a:lnSpc>
              <a:buNone/>
            </a:pPr>
            <a:endParaRPr lang="en-US" altLang="en-US" sz="800" dirty="0" smtClean="0"/>
          </a:p>
          <a:p>
            <a:pPr>
              <a:lnSpc>
                <a:spcPct val="120000"/>
              </a:lnSpc>
            </a:pPr>
            <a:r>
              <a:rPr lang="en-US" altLang="en-US" sz="1800" b="1" i="1" dirty="0" smtClean="0"/>
              <a:t>Six Leadership Approaches that are Effective:</a:t>
            </a:r>
          </a:p>
          <a:p>
            <a:pPr marL="320040" lvl="1" indent="0">
              <a:lnSpc>
                <a:spcPct val="120000"/>
              </a:lnSpc>
              <a:buNone/>
            </a:pPr>
            <a:r>
              <a:rPr lang="en-US" altLang="en-US" sz="1400" dirty="0" smtClean="0"/>
              <a:t>“ … in the right situation”.</a:t>
            </a:r>
          </a:p>
          <a:p>
            <a:pPr marL="320040" lvl="1" indent="0">
              <a:lnSpc>
                <a:spcPct val="120000"/>
              </a:lnSpc>
              <a:buNone/>
            </a:pPr>
            <a:endParaRPr lang="en-US" altLang="en-US" sz="800" dirty="0" smtClean="0"/>
          </a:p>
          <a:p>
            <a:pPr>
              <a:lnSpc>
                <a:spcPct val="120000"/>
              </a:lnSpc>
            </a:pPr>
            <a:r>
              <a:rPr lang="en-US" altLang="en-US" sz="1800" b="1" i="1" dirty="0" smtClean="0"/>
              <a:t>Situational Leadership means that the leader must understand the motivations of (or how to motivate) subordinates.</a:t>
            </a:r>
            <a:endParaRPr lang="en-US" altLang="en-US" sz="1800" b="1" i="1" dirty="0"/>
          </a:p>
          <a:p>
            <a:pPr marL="320040" lvl="1" indent="0">
              <a:lnSpc>
                <a:spcPct val="120000"/>
              </a:lnSpc>
              <a:buNone/>
            </a:pPr>
            <a:r>
              <a:rPr lang="en-US" altLang="en-US" sz="1400" dirty="0" smtClean="0"/>
              <a:t>… we will talk about motivational theories and models, </a:t>
            </a:r>
            <a:r>
              <a:rPr lang="en-US" altLang="en-US" sz="1400" b="1" i="1" dirty="0" smtClean="0">
                <a:solidFill>
                  <a:srgbClr val="C00000"/>
                </a:solidFill>
              </a:rPr>
              <a:t>next time!</a:t>
            </a:r>
            <a:endParaRPr lang="en-US" altLang="en-US" sz="1400" b="1" i="1" dirty="0">
              <a:solidFill>
                <a:srgbClr val="C00000"/>
              </a:solidFill>
            </a:endParaRPr>
          </a:p>
          <a:p>
            <a:pPr marL="320040" lvl="1" indent="0">
              <a:lnSpc>
                <a:spcPct val="120000"/>
              </a:lnSpc>
              <a:buNone/>
            </a:pPr>
            <a:r>
              <a:rPr lang="en-US" altLang="en-US" sz="1800" dirty="0" smtClean="0"/>
              <a:t>	</a:t>
            </a:r>
            <a:endParaRPr lang="en-US" sz="1200" dirty="0"/>
          </a:p>
        </p:txBody>
      </p:sp>
      <p:sp>
        <p:nvSpPr>
          <p:cNvPr id="4" name="TextBox 3"/>
          <p:cNvSpPr txBox="1"/>
          <p:nvPr/>
        </p:nvSpPr>
        <p:spPr>
          <a:xfrm>
            <a:off x="7239000" y="6172200"/>
            <a:ext cx="1066800" cy="369332"/>
          </a:xfrm>
          <a:prstGeom prst="rect">
            <a:avLst/>
          </a:prstGeom>
          <a:noFill/>
        </p:spPr>
        <p:txBody>
          <a:bodyPr wrap="square" rtlCol="0">
            <a:spAutoFit/>
          </a:bodyPr>
          <a:lstStyle/>
          <a:p>
            <a:r>
              <a:rPr lang="en-US" dirty="0" err="1" smtClean="0"/>
              <a:t>Cribben</a:t>
            </a:r>
            <a:endParaRPr lang="en-US" dirty="0"/>
          </a:p>
        </p:txBody>
      </p:sp>
    </p:spTree>
    <p:extLst>
      <p:ext uri="{BB962C8B-B14F-4D97-AF65-F5344CB8AC3E}">
        <p14:creationId xmlns:p14="http://schemas.microsoft.com/office/powerpoint/2010/main" val="134831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Nature of Leadership</a:t>
            </a:r>
            <a:endParaRPr lang="en-US" sz="4400" dirty="0"/>
          </a:p>
        </p:txBody>
      </p:sp>
      <p:sp>
        <p:nvSpPr>
          <p:cNvPr id="3" name="Text Placeholder 2"/>
          <p:cNvSpPr>
            <a:spLocks noGrp="1"/>
          </p:cNvSpPr>
          <p:nvPr>
            <p:ph type="body" idx="1"/>
          </p:nvPr>
        </p:nvSpPr>
        <p:spPr/>
        <p:txBody>
          <a:bodyPr>
            <a:normAutofit lnSpcReduction="10000"/>
          </a:bodyPr>
          <a:lstStyle/>
          <a:p>
            <a:r>
              <a:rPr lang="en-US" dirty="0" smtClean="0"/>
              <a:t>“Leadership </a:t>
            </a:r>
            <a:r>
              <a:rPr lang="en-US" dirty="0"/>
              <a:t>is the ability to get people to do what they don’t want to do and like </a:t>
            </a:r>
            <a:r>
              <a:rPr lang="en-US" dirty="0" smtClean="0"/>
              <a:t>it”</a:t>
            </a:r>
            <a:endParaRPr lang="en-US" dirty="0"/>
          </a:p>
        </p:txBody>
      </p:sp>
      <p:sp>
        <p:nvSpPr>
          <p:cNvPr id="4" name="TextBox 3"/>
          <p:cNvSpPr txBox="1"/>
          <p:nvPr/>
        </p:nvSpPr>
        <p:spPr>
          <a:xfrm>
            <a:off x="6324600" y="6172200"/>
            <a:ext cx="1981200" cy="369332"/>
          </a:xfrm>
          <a:prstGeom prst="rect">
            <a:avLst/>
          </a:prstGeom>
          <a:noFill/>
        </p:spPr>
        <p:txBody>
          <a:bodyPr wrap="square" rtlCol="0">
            <a:spAutoFit/>
          </a:bodyPr>
          <a:lstStyle/>
          <a:p>
            <a:r>
              <a:rPr lang="en-US" dirty="0" smtClean="0"/>
              <a:t>Harry S. Truman</a:t>
            </a:r>
            <a:endParaRPr lang="en-US" dirty="0"/>
          </a:p>
        </p:txBody>
      </p:sp>
    </p:spTree>
    <p:extLst>
      <p:ext uri="{BB962C8B-B14F-4D97-AF65-F5344CB8AC3E}">
        <p14:creationId xmlns:p14="http://schemas.microsoft.com/office/powerpoint/2010/main" val="270601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descr="tab03_0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6104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89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 descr="tab03_0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607300"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315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descr="tab03_0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6104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1066800"/>
            <a:ext cx="990600" cy="215444"/>
          </a:xfrm>
          <a:prstGeom prst="rect">
            <a:avLst/>
          </a:prstGeom>
          <a:solidFill>
            <a:schemeClr val="bg1"/>
          </a:solidFill>
        </p:spPr>
        <p:txBody>
          <a:bodyPr wrap="square" lIns="0" tIns="0" rIns="0" bIns="0" rtlCol="0">
            <a:spAutoFit/>
          </a:bodyPr>
          <a:lstStyle/>
          <a:p>
            <a:r>
              <a:rPr lang="en-US" sz="1400" dirty="0" smtClean="0">
                <a:latin typeface="Times New Roman" panose="02020603050405020304" pitchFamily="18" charset="0"/>
                <a:cs typeface="Times New Roman" panose="02020603050405020304" pitchFamily="18" charset="0"/>
              </a:rPr>
              <a:t>Exploiter</a:t>
            </a:r>
            <a:endParaRPr lang="en-US" sz="1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81200" y="1066800"/>
            <a:ext cx="1219200" cy="430887"/>
          </a:xfrm>
          <a:prstGeom prst="rect">
            <a:avLst/>
          </a:prstGeom>
          <a:solidFill>
            <a:schemeClr val="bg1"/>
          </a:solidFill>
        </p:spPr>
        <p:txBody>
          <a:bodyPr wrap="square" lIns="0" tIns="0" rIns="0" bIns="0" rtlCol="0">
            <a:spAutoFit/>
          </a:bodyPr>
          <a:lstStyle/>
          <a:p>
            <a:r>
              <a:rPr lang="en-US" sz="1400" dirty="0" smtClean="0">
                <a:latin typeface="Times New Roman" panose="02020603050405020304" pitchFamily="18" charset="0"/>
                <a:cs typeface="Times New Roman" panose="02020603050405020304" pitchFamily="18" charset="0"/>
              </a:rPr>
              <a:t>“When I bark,     they jump.”</a:t>
            </a:r>
            <a:endParaRPr lang="en-US" sz="1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505200" y="990600"/>
            <a:ext cx="2362200" cy="1524000"/>
          </a:xfrm>
          <a:prstGeom prst="rect">
            <a:avLst/>
          </a:prstGeom>
          <a:solidFill>
            <a:schemeClr val="bg1"/>
          </a:solidFill>
        </p:spPr>
        <p:txBody>
          <a:bodyPr wrap="square" lIns="0" tIns="0" rIns="0" bIns="0" rtlCol="0">
            <a:noAutofit/>
          </a:bodyPr>
          <a:lstStyle/>
          <a:p>
            <a:r>
              <a:rPr lang="en-US" sz="1400" dirty="0" smtClean="0">
                <a:latin typeface="Times New Roman" panose="02020603050405020304" pitchFamily="18" charset="0"/>
                <a:cs typeface="Times New Roman" panose="02020603050405020304" pitchFamily="18" charset="0"/>
              </a:rPr>
              <a:t>Arrogant, insistent, abusive.</a:t>
            </a:r>
          </a:p>
          <a:p>
            <a:r>
              <a:rPr lang="en-US" sz="1400" dirty="0" smtClean="0">
                <a:latin typeface="Times New Roman" panose="02020603050405020304" pitchFamily="18" charset="0"/>
                <a:cs typeface="Times New Roman" panose="02020603050405020304" pitchFamily="18" charset="0"/>
              </a:rPr>
              <a:t>Demeaning, coercive,    vindictive, and domineering.  </a:t>
            </a:r>
          </a:p>
          <a:p>
            <a:r>
              <a:rPr lang="en-US" sz="1400" dirty="0" smtClean="0">
                <a:latin typeface="Times New Roman" panose="02020603050405020304" pitchFamily="18" charset="0"/>
                <a:cs typeface="Times New Roman" panose="02020603050405020304" pitchFamily="18" charset="0"/>
              </a:rPr>
              <a:t>Often quite competent.  Rigid, prejudiced, given to snap judgements.  Exploits others’ weaknesses.</a:t>
            </a:r>
            <a:endParaRPr lang="en-US" sz="1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43600" y="990600"/>
            <a:ext cx="2438400" cy="1524000"/>
          </a:xfrm>
          <a:prstGeom prst="rect">
            <a:avLst/>
          </a:prstGeom>
          <a:solidFill>
            <a:schemeClr val="bg1"/>
          </a:solidFill>
        </p:spPr>
        <p:txBody>
          <a:bodyPr wrap="square" lIns="0" tIns="0" rIns="0" bIns="0" rtlCol="0">
            <a:noAutofit/>
          </a:bodyPr>
          <a:lstStyle/>
          <a:p>
            <a:r>
              <a:rPr lang="en-US" sz="1400" dirty="0" smtClean="0">
                <a:latin typeface="Times New Roman" panose="02020603050405020304" pitchFamily="18" charset="0"/>
                <a:cs typeface="Times New Roman" panose="02020603050405020304" pitchFamily="18" charset="0"/>
              </a:rPr>
              <a:t>Exerts constrictive and personal controls.  Flogs anyone who is vulnerable. Uses pressure and fear to get things done. Demands subservience. High task orientation. Sees people as minions.</a:t>
            </a:r>
            <a:endParaRPr lang="en-US" sz="1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62000" y="2514600"/>
            <a:ext cx="838200" cy="215444"/>
          </a:xfrm>
          <a:prstGeom prst="rect">
            <a:avLst/>
          </a:prstGeom>
          <a:solidFill>
            <a:schemeClr val="bg1"/>
          </a:solidFill>
        </p:spPr>
        <p:txBody>
          <a:bodyPr wrap="square" lIns="0" tIns="0" rIns="0" bIns="0" rtlCol="0">
            <a:spAutoFit/>
          </a:bodyPr>
          <a:lstStyle/>
          <a:p>
            <a:r>
              <a:rPr lang="en-US" sz="1400" dirty="0" smtClean="0">
                <a:latin typeface="Times New Roman" panose="02020603050405020304" pitchFamily="18" charset="0"/>
                <a:cs typeface="Times New Roman" panose="02020603050405020304" pitchFamily="18" charset="0"/>
              </a:rPr>
              <a:t>Temporizer</a:t>
            </a:r>
            <a:endParaRPr lang="en-US" sz="1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905000" y="2514600"/>
            <a:ext cx="1371600" cy="914400"/>
          </a:xfrm>
          <a:prstGeom prst="rect">
            <a:avLst/>
          </a:prstGeom>
          <a:solidFill>
            <a:schemeClr val="bg1"/>
          </a:solidFill>
        </p:spPr>
        <p:txBody>
          <a:bodyPr wrap="square" lIns="0" tIns="0" rIns="0" bIns="0" rtlCol="0">
            <a:noAutofit/>
          </a:bodyPr>
          <a:lstStyle/>
          <a:p>
            <a:r>
              <a:rPr lang="en-US" sz="1400" dirty="0" smtClean="0">
                <a:latin typeface="Times New Roman" panose="02020603050405020304" pitchFamily="18" charset="0"/>
                <a:cs typeface="Times New Roman" panose="02020603050405020304" pitchFamily="18" charset="0"/>
              </a:rPr>
              <a:t>“We bend to the strongest pressure.”</a:t>
            </a:r>
            <a:endParaRPr lang="en-US"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505200" y="2514600"/>
            <a:ext cx="2286000" cy="1676400"/>
          </a:xfrm>
          <a:prstGeom prst="rect">
            <a:avLst/>
          </a:prstGeom>
          <a:solidFill>
            <a:schemeClr val="bg1"/>
          </a:solidFill>
        </p:spPr>
        <p:txBody>
          <a:bodyPr wrap="square" lIns="0" tIns="0" rIns="0" bIns="0" rtlCol="0">
            <a:noAutofit/>
          </a:bodyPr>
          <a:lstStyle/>
          <a:p>
            <a:r>
              <a:rPr lang="en-US" sz="1400" dirty="0" smtClean="0">
                <a:latin typeface="Times New Roman" panose="02020603050405020304" pitchFamily="18" charset="0"/>
                <a:cs typeface="Times New Roman" panose="02020603050405020304" pitchFamily="18" charset="0"/>
              </a:rPr>
              <a:t>Procrastinating, compromising, and vacillating. Earns contempt. Feels a helpless sense of being put upon. Survival instincts may be superior. May be politically aware.</a:t>
            </a:r>
            <a:endParaRPr lang="en-US"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943600" y="2514600"/>
            <a:ext cx="2362200" cy="1676400"/>
          </a:xfrm>
          <a:prstGeom prst="rect">
            <a:avLst/>
          </a:prstGeom>
          <a:solidFill>
            <a:schemeClr val="bg1"/>
          </a:solidFill>
        </p:spPr>
        <p:txBody>
          <a:bodyPr wrap="square" lIns="0" tIns="0" rIns="0" bIns="0" rtlCol="0">
            <a:noAutofit/>
          </a:bodyPr>
          <a:lstStyle/>
          <a:p>
            <a:r>
              <a:rPr lang="en-US" sz="1400" dirty="0" smtClean="0">
                <a:latin typeface="Times New Roman" panose="02020603050405020304" pitchFamily="18" charset="0"/>
                <a:cs typeface="Times New Roman" panose="02020603050405020304" pitchFamily="18" charset="0"/>
              </a:rPr>
              <a:t>Low task orientation, low people concern. Reacts to the strongest immediate pressure. Reactive, not active. Behavior varies with pressures.</a:t>
            </a:r>
            <a:endParaRPr lang="en-US" sz="1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62000" y="4191000"/>
            <a:ext cx="1143000" cy="215444"/>
          </a:xfrm>
          <a:prstGeom prst="rect">
            <a:avLst/>
          </a:prstGeom>
          <a:solidFill>
            <a:schemeClr val="bg1"/>
          </a:solidFill>
        </p:spPr>
        <p:txBody>
          <a:bodyPr wrap="square" lIns="0" tIns="0" rIns="0" bIns="0" rtlCol="0">
            <a:spAutoFit/>
          </a:bodyPr>
          <a:lstStyle/>
          <a:p>
            <a:r>
              <a:rPr lang="en-US" sz="1400" dirty="0" smtClean="0">
                <a:latin typeface="Times New Roman" panose="02020603050405020304" pitchFamily="18" charset="0"/>
                <a:cs typeface="Times New Roman" panose="02020603050405020304" pitchFamily="18" charset="0"/>
              </a:rPr>
              <a:t>Glad-Hander</a:t>
            </a:r>
            <a:endParaRPr lang="en-US" sz="1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981200" y="4191000"/>
            <a:ext cx="1447800" cy="914400"/>
          </a:xfrm>
          <a:prstGeom prst="rect">
            <a:avLst/>
          </a:prstGeom>
          <a:solidFill>
            <a:schemeClr val="bg1"/>
          </a:solidFill>
        </p:spPr>
        <p:txBody>
          <a:bodyPr wrap="square" lIns="0" tIns="0" rIns="0" bIns="0" rtlCol="0">
            <a:noAutofit/>
          </a:bodyPr>
          <a:lstStyle/>
          <a:p>
            <a:r>
              <a:rPr lang="en-US" sz="1400" dirty="0" smtClean="0">
                <a:latin typeface="Times New Roman" panose="02020603050405020304" pitchFamily="18" charset="0"/>
                <a:cs typeface="Times New Roman" panose="02020603050405020304" pitchFamily="18" charset="0"/>
              </a:rPr>
              <a:t>“We sell the sizzle, not the steak.”</a:t>
            </a:r>
            <a:endParaRPr lang="en-US" sz="1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505200" y="4191000"/>
            <a:ext cx="2286000" cy="1905000"/>
          </a:xfrm>
          <a:prstGeom prst="rect">
            <a:avLst/>
          </a:prstGeom>
          <a:solidFill>
            <a:schemeClr val="bg1"/>
          </a:solidFill>
        </p:spPr>
        <p:txBody>
          <a:bodyPr wrap="square" lIns="0" tIns="0" rIns="0" bIns="0" rtlCol="0">
            <a:noAutofit/>
          </a:bodyPr>
          <a:lstStyle/>
          <a:p>
            <a:r>
              <a:rPr lang="en-US" sz="1400" dirty="0" smtClean="0">
                <a:latin typeface="Times New Roman" panose="02020603050405020304" pitchFamily="18" charset="0"/>
                <a:cs typeface="Times New Roman" panose="02020603050405020304" pitchFamily="18" charset="0"/>
              </a:rPr>
              <a:t>Ebullient, superficial, effusive, deceptively friendly, and extroverted. Excellent interpersonal skills. Lacks depth, minimally competent. May be an excellent politician. Survival instincts superior. Talkative, humorous, lacks substance.</a:t>
            </a:r>
            <a:endParaRPr lang="en-US" sz="1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019800" y="4191000"/>
            <a:ext cx="2362200" cy="1676400"/>
          </a:xfrm>
          <a:prstGeom prst="rect">
            <a:avLst/>
          </a:prstGeom>
          <a:solidFill>
            <a:schemeClr val="bg1"/>
          </a:solidFill>
        </p:spPr>
        <p:txBody>
          <a:bodyPr wrap="square" lIns="0" tIns="0" rIns="0" bIns="0" rtlCol="0">
            <a:noAutofit/>
          </a:bodyPr>
          <a:lstStyle/>
          <a:p>
            <a:r>
              <a:rPr lang="en-US" sz="1400" dirty="0" smtClean="0">
                <a:latin typeface="Times New Roman" panose="02020603050405020304" pitchFamily="18" charset="0"/>
                <a:cs typeface="Times New Roman" panose="02020603050405020304" pitchFamily="18" charset="0"/>
              </a:rPr>
              <a:t>Sells himself or herself very well. Low or modest task orientation. Unconcerned with people, but excellent in dealing with them. Gets by on “personality.” Always seeks to impress and to improve his or her position. May use people, but rarely threatens them.</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293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14600" y="2857500"/>
            <a:ext cx="4114800" cy="685800"/>
          </a:xfrm>
        </p:spPr>
        <p:txBody>
          <a:bodyPr>
            <a:normAutofit fontScale="90000"/>
          </a:bodyPr>
          <a:lstStyle/>
          <a:p>
            <a:pPr algn="ctr" eaLnBrk="1" hangingPunct="1">
              <a:defRPr/>
            </a:pPr>
            <a:r>
              <a:rPr lang="en-US" b="1">
                <a:latin typeface="Verdana" pitchFamily="-1" charset="0"/>
              </a:rPr>
              <a:t>Table 3-4   </a:t>
            </a:r>
            <a:r>
              <a:rPr lang="en-US">
                <a:latin typeface="Verdana" pitchFamily="-1" charset="0"/>
              </a:rPr>
              <a:t>Leaders Who Are Effective</a:t>
            </a:r>
          </a:p>
        </p:txBody>
      </p:sp>
      <p:pic>
        <p:nvPicPr>
          <p:cNvPr id="28675" name="Picture 1" descr="tab03_04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9041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738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1" descr="tab03_04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772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349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IENG 366 </a:t>
            </a:r>
            <a:br>
              <a:rPr lang="en-US" sz="4000" dirty="0" smtClean="0"/>
            </a:br>
            <a:r>
              <a:rPr lang="en-US" sz="4000" dirty="0" smtClean="0"/>
              <a:t>Engineering Management</a:t>
            </a:r>
            <a:endParaRPr lang="en-US" sz="4000" dirty="0"/>
          </a:p>
        </p:txBody>
      </p:sp>
      <p:sp>
        <p:nvSpPr>
          <p:cNvPr id="3" name="Content Placeholder 2"/>
          <p:cNvSpPr>
            <a:spLocks noGrp="1"/>
          </p:cNvSpPr>
          <p:nvPr>
            <p:ph idx="1"/>
          </p:nvPr>
        </p:nvSpPr>
        <p:spPr>
          <a:xfrm>
            <a:off x="762000" y="838200"/>
            <a:ext cx="7924800" cy="3886200"/>
          </a:xfrm>
        </p:spPr>
        <p:txBody>
          <a:bodyPr>
            <a:normAutofit/>
          </a:bodyPr>
          <a:lstStyle/>
          <a:p>
            <a:pPr marL="0" indent="0">
              <a:lnSpc>
                <a:spcPct val="90000"/>
              </a:lnSpc>
              <a:buNone/>
            </a:pPr>
            <a:r>
              <a:rPr lang="en-US" altLang="en-US" sz="4500" b="1" dirty="0" smtClean="0"/>
              <a:t>Questions &amp; Issues?</a:t>
            </a:r>
            <a:endParaRPr lang="en-US" altLang="en-US" sz="3800" dirty="0"/>
          </a:p>
          <a:p>
            <a:endParaRPr lang="en-US" dirty="0"/>
          </a:p>
        </p:txBody>
      </p:sp>
    </p:spTree>
    <p:extLst>
      <p:ext uri="{BB962C8B-B14F-4D97-AF65-F5344CB8AC3E}">
        <p14:creationId xmlns:p14="http://schemas.microsoft.com/office/powerpoint/2010/main" val="1275359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600" dirty="0" smtClean="0"/>
              <a:t>Managers &amp; Leaders are Different</a:t>
            </a:r>
            <a:endParaRPr lang="en-US" sz="3600" dirty="0"/>
          </a:p>
        </p:txBody>
      </p:sp>
      <p:sp>
        <p:nvSpPr>
          <p:cNvPr id="3" name="Rectangle 5"/>
          <p:cNvSpPr>
            <a:spLocks noChangeArrowheads="1"/>
          </p:cNvSpPr>
          <p:nvPr/>
        </p:nvSpPr>
        <p:spPr bwMode="auto">
          <a:xfrm>
            <a:off x="1752600" y="1219200"/>
            <a:ext cx="5791200" cy="3657600"/>
          </a:xfrm>
          <a:prstGeom prst="rect">
            <a:avLst/>
          </a:prstGeom>
          <a:solidFill>
            <a:srgbClr val="E4D490"/>
          </a:solidFill>
          <a:ln w="9525">
            <a:solidFill>
              <a:schemeClr val="tx1"/>
            </a:solidFill>
            <a:miter lim="800000"/>
            <a:headEnd/>
            <a:tailEnd/>
          </a:ln>
        </p:spPr>
        <p:txBody>
          <a:bodyPr wrap="none"/>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2400" dirty="0">
              <a:solidFill>
                <a:srgbClr val="003366"/>
              </a:solidFill>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3109286"/>
              </p:ext>
            </p:extLst>
          </p:nvPr>
        </p:nvGraphicFramePr>
        <p:xfrm>
          <a:off x="1752600" y="1219200"/>
          <a:ext cx="5791200" cy="3662363"/>
        </p:xfrm>
        <a:graphic>
          <a:graphicData uri="http://schemas.openxmlformats.org/drawingml/2006/table">
            <a:tbl>
              <a:tblPr/>
              <a:tblGrid>
                <a:gridCol w="2882900"/>
                <a:gridCol w="2908300"/>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pitchFamily="-72" charset="0"/>
                          <a:cs typeface="ヒラギノ角ゴ Pro W3" pitchFamily="-72" charset="-128"/>
                        </a:rPr>
                        <a:t>Managers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pitchFamily="-72" charset="0"/>
                          <a:cs typeface="ヒラギノ角ゴ Pro W3" pitchFamily="-72" charset="-128"/>
                        </a:rPr>
                        <a:t>Leaders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Administer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Innovate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Ask how and when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Ask what and why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Focus on systems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Focus on people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72" charset="0"/>
                          <a:cs typeface="ヒラギノ角ゴ Pro W3" pitchFamily="-72" charset="-128"/>
                        </a:rPr>
                        <a:t>Do things right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Do the right things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72" charset="0"/>
                          <a:cs typeface="ヒラギノ角ゴ Pro W3" pitchFamily="-72" charset="-128"/>
                        </a:rPr>
                        <a:t>Maintain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Develop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72" charset="0"/>
                          <a:cs typeface="ヒラギノ角ゴ Pro W3" pitchFamily="-72" charset="-128"/>
                        </a:rPr>
                        <a:t>Short term perspective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Longer term perspective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72" charset="0"/>
                          <a:cs typeface="ヒラギノ角ゴ Pro W3" pitchFamily="-72" charset="-128"/>
                        </a:rPr>
                        <a:t>Imitate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Originate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72" charset="0"/>
                          <a:cs typeface="ヒラギノ角ゴ Pro W3" pitchFamily="-72" charset="-128"/>
                        </a:rPr>
                        <a:t>Are a copy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72" charset="0"/>
                          <a:cs typeface="ヒラギノ角ゴ Pro W3" pitchFamily="-72" charset="-128"/>
                        </a:rPr>
                        <a:t>Are original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itle 1"/>
          <p:cNvSpPr>
            <a:spLocks noGrp="1"/>
          </p:cNvSpPr>
          <p:nvPr/>
        </p:nvSpPr>
        <p:spPr bwMode="auto">
          <a:xfrm>
            <a:off x="762000" y="457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050">
                <a:solidFill>
                  <a:srgbClr val="000000"/>
                </a:solidFill>
                <a:latin typeface="Verdana"/>
                <a:ea typeface="+mj-ea"/>
                <a:cs typeface="Verdana"/>
              </a:defRPr>
            </a:lvl1pPr>
            <a:lvl2pPr algn="ctr" rtl="0" eaLnBrk="0" fontAlgn="base" hangingPunct="0">
              <a:spcBef>
                <a:spcPct val="0"/>
              </a:spcBef>
              <a:spcAft>
                <a:spcPct val="0"/>
              </a:spcAft>
              <a:defRPr sz="900">
                <a:solidFill>
                  <a:srgbClr val="000000"/>
                </a:solidFill>
                <a:latin typeface="Verdana" charset="0"/>
                <a:ea typeface="Arial" charset="0"/>
                <a:cs typeface="Arial" charset="0"/>
              </a:defRPr>
            </a:lvl2pPr>
            <a:lvl3pPr algn="ctr" rtl="0" eaLnBrk="0" fontAlgn="base" hangingPunct="0">
              <a:spcBef>
                <a:spcPct val="0"/>
              </a:spcBef>
              <a:spcAft>
                <a:spcPct val="0"/>
              </a:spcAft>
              <a:defRPr sz="900">
                <a:solidFill>
                  <a:srgbClr val="000000"/>
                </a:solidFill>
                <a:latin typeface="Verdana" charset="0"/>
                <a:ea typeface="Arial" charset="0"/>
                <a:cs typeface="Arial" charset="0"/>
              </a:defRPr>
            </a:lvl3pPr>
            <a:lvl4pPr algn="ctr" rtl="0" eaLnBrk="0" fontAlgn="base" hangingPunct="0">
              <a:spcBef>
                <a:spcPct val="0"/>
              </a:spcBef>
              <a:spcAft>
                <a:spcPct val="0"/>
              </a:spcAft>
              <a:defRPr sz="900">
                <a:solidFill>
                  <a:srgbClr val="000000"/>
                </a:solidFill>
                <a:latin typeface="Verdana" charset="0"/>
                <a:ea typeface="Arial" charset="0"/>
                <a:cs typeface="Arial" charset="0"/>
              </a:defRPr>
            </a:lvl4pPr>
            <a:lvl5pPr algn="ctr" rtl="0" eaLnBrk="0" fontAlgn="base" hangingPunct="0">
              <a:spcBef>
                <a:spcPct val="0"/>
              </a:spcBef>
              <a:spcAft>
                <a:spcPct val="0"/>
              </a:spcAft>
              <a:defRPr sz="900">
                <a:solidFill>
                  <a:srgbClr val="000000"/>
                </a:solidFill>
                <a:latin typeface="Verdana" charset="0"/>
                <a:ea typeface="Arial" charset="0"/>
                <a:cs typeface="Arial" charset="0"/>
              </a:defRPr>
            </a:lvl5pPr>
            <a:lvl6pPr marL="457200" algn="ctr" rtl="0" eaLnBrk="1" fontAlgn="base" hangingPunct="1">
              <a:spcBef>
                <a:spcPct val="0"/>
              </a:spcBef>
              <a:spcAft>
                <a:spcPct val="0"/>
              </a:spcAft>
              <a:defRPr sz="4400">
                <a:solidFill>
                  <a:srgbClr val="000000"/>
                </a:solidFill>
                <a:latin typeface="Arial" charset="0"/>
                <a:ea typeface="Arial" charset="0"/>
                <a:cs typeface="Arial" charset="0"/>
              </a:defRPr>
            </a:lvl6pPr>
            <a:lvl7pPr marL="914400" algn="ctr" rtl="0" eaLnBrk="1" fontAlgn="base" hangingPunct="1">
              <a:spcBef>
                <a:spcPct val="0"/>
              </a:spcBef>
              <a:spcAft>
                <a:spcPct val="0"/>
              </a:spcAft>
              <a:defRPr sz="4400">
                <a:solidFill>
                  <a:srgbClr val="000000"/>
                </a:solidFill>
                <a:latin typeface="Arial" charset="0"/>
                <a:ea typeface="Arial" charset="0"/>
                <a:cs typeface="Arial" charset="0"/>
              </a:defRPr>
            </a:lvl7pPr>
            <a:lvl8pPr marL="1371600" algn="ctr" rtl="0" eaLnBrk="1" fontAlgn="base" hangingPunct="1">
              <a:spcBef>
                <a:spcPct val="0"/>
              </a:spcBef>
              <a:spcAft>
                <a:spcPct val="0"/>
              </a:spcAft>
              <a:defRPr sz="4400">
                <a:solidFill>
                  <a:srgbClr val="000000"/>
                </a:solidFill>
                <a:latin typeface="Arial" charset="0"/>
                <a:ea typeface="Arial" charset="0"/>
                <a:cs typeface="Arial" charset="0"/>
              </a:defRPr>
            </a:lvl8pPr>
            <a:lvl9pPr marL="1828800" algn="ctr" rtl="0" eaLnBrk="1" fontAlgn="base" hangingPunct="1">
              <a:spcBef>
                <a:spcPct val="0"/>
              </a:spcBef>
              <a:spcAft>
                <a:spcPct val="0"/>
              </a:spcAft>
              <a:defRPr sz="4400">
                <a:solidFill>
                  <a:srgbClr val="000000"/>
                </a:solidFill>
                <a:latin typeface="Arial" charset="0"/>
                <a:ea typeface="Arial" charset="0"/>
                <a:cs typeface="Arial" charset="0"/>
              </a:defRPr>
            </a:lvl9pPr>
          </a:lstStyle>
          <a:p>
            <a:pPr eaLnBrk="1" hangingPunct="1">
              <a:defRPr/>
            </a:pPr>
            <a:r>
              <a:rPr lang="en-US" dirty="0">
                <a:latin typeface="Verdana" pitchFamily="-1" charset="0"/>
              </a:rPr>
              <a:t>Some of the leader and manager characteristics </a:t>
            </a:r>
            <a:r>
              <a:rPr lang="en-US" dirty="0" smtClean="0">
                <a:latin typeface="Verdana" pitchFamily="-1" charset="0"/>
              </a:rPr>
              <a:t>according to  </a:t>
            </a:r>
            <a:r>
              <a:rPr lang="en-US" dirty="0">
                <a:latin typeface="Verdana" pitchFamily="-1" charset="0"/>
              </a:rPr>
              <a:t>Warren Bennis </a:t>
            </a:r>
            <a:r>
              <a:rPr lang="en-US" dirty="0" smtClean="0">
                <a:latin typeface="Verdana" pitchFamily="-1" charset="0"/>
              </a:rPr>
              <a:t>described </a:t>
            </a:r>
            <a:r>
              <a:rPr lang="en-US" dirty="0">
                <a:latin typeface="Verdana" pitchFamily="-1" charset="0"/>
              </a:rPr>
              <a:t>in the following chart:</a:t>
            </a:r>
          </a:p>
        </p:txBody>
      </p:sp>
    </p:spTree>
    <p:extLst>
      <p:ext uri="{BB962C8B-B14F-4D97-AF65-F5344CB8AC3E}">
        <p14:creationId xmlns:p14="http://schemas.microsoft.com/office/powerpoint/2010/main" val="3302764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5029200"/>
            <a:ext cx="7924800" cy="1143000"/>
          </a:xfrm>
        </p:spPr>
        <p:txBody>
          <a:bodyPr lIns="90488" tIns="44450" rIns="90488" bIns="44450" anchor="b">
            <a:noAutofit/>
          </a:bodyPr>
          <a:lstStyle/>
          <a:p>
            <a:pPr eaLnBrk="1" hangingPunct="1"/>
            <a:r>
              <a:rPr lang="en-US" sz="3600" dirty="0"/>
              <a:t>Functions of Managers: </a:t>
            </a:r>
            <a:r>
              <a:rPr lang="en-US" sz="3600" dirty="0" err="1" smtClean="0"/>
              <a:t>Kootz</a:t>
            </a:r>
            <a:r>
              <a:rPr lang="en-US" sz="3600" dirty="0" smtClean="0"/>
              <a:t> (Fayol)</a:t>
            </a:r>
            <a:endParaRPr lang="en-US" sz="3600" dirty="0"/>
          </a:p>
        </p:txBody>
      </p:sp>
      <p:sp>
        <p:nvSpPr>
          <p:cNvPr id="25602" name="Rectangle 3"/>
          <p:cNvSpPr>
            <a:spLocks noGrp="1" noChangeArrowheads="1"/>
          </p:cNvSpPr>
          <p:nvPr>
            <p:ph type="body" idx="1"/>
          </p:nvPr>
        </p:nvSpPr>
        <p:spPr/>
        <p:txBody>
          <a:bodyPr lIns="90488" tIns="44450" rIns="90488" bIns="44450"/>
          <a:lstStyle/>
          <a:p>
            <a:pPr eaLnBrk="1" hangingPunct="1">
              <a:lnSpc>
                <a:spcPct val="150000"/>
              </a:lnSpc>
            </a:pPr>
            <a:r>
              <a:rPr lang="en-US" dirty="0"/>
              <a:t>Planning</a:t>
            </a:r>
          </a:p>
          <a:p>
            <a:pPr eaLnBrk="1" hangingPunct="1">
              <a:lnSpc>
                <a:spcPct val="150000"/>
              </a:lnSpc>
            </a:pPr>
            <a:r>
              <a:rPr lang="en-US" dirty="0"/>
              <a:t>Organizing</a:t>
            </a:r>
          </a:p>
          <a:p>
            <a:pPr lvl="1" eaLnBrk="1" hangingPunct="1">
              <a:lnSpc>
                <a:spcPct val="150000"/>
              </a:lnSpc>
            </a:pPr>
            <a:r>
              <a:rPr lang="en-US" dirty="0"/>
              <a:t>Staffing</a:t>
            </a:r>
          </a:p>
          <a:p>
            <a:pPr eaLnBrk="1" hangingPunct="1">
              <a:lnSpc>
                <a:spcPct val="150000"/>
              </a:lnSpc>
            </a:pPr>
            <a:r>
              <a:rPr lang="en-US" b="1" i="1" dirty="0">
                <a:solidFill>
                  <a:srgbClr val="C00000"/>
                </a:solidFill>
              </a:rPr>
              <a:t>Leading</a:t>
            </a:r>
          </a:p>
          <a:p>
            <a:pPr eaLnBrk="1" hangingPunct="1">
              <a:lnSpc>
                <a:spcPct val="150000"/>
              </a:lnSpc>
            </a:pPr>
            <a:r>
              <a:rPr lang="en-US" dirty="0"/>
              <a:t>Controlling</a:t>
            </a:r>
          </a:p>
        </p:txBody>
      </p:sp>
    </p:spTree>
    <p:extLst>
      <p:ext uri="{BB962C8B-B14F-4D97-AF65-F5344CB8AC3E}">
        <p14:creationId xmlns:p14="http://schemas.microsoft.com/office/powerpoint/2010/main" val="258454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r>
              <a:rPr lang="en-US" sz="4000" dirty="0" smtClean="0"/>
              <a:t>Leadership</a:t>
            </a:r>
            <a:endParaRPr lang="en-US" sz="4000" dirty="0"/>
          </a:p>
        </p:txBody>
      </p:sp>
      <p:sp>
        <p:nvSpPr>
          <p:cNvPr id="3" name="Content Placeholder 2"/>
          <p:cNvSpPr>
            <a:spLocks noGrp="1"/>
          </p:cNvSpPr>
          <p:nvPr>
            <p:ph idx="1"/>
          </p:nvPr>
        </p:nvSpPr>
        <p:spPr>
          <a:xfrm>
            <a:off x="762000" y="838200"/>
            <a:ext cx="7924800" cy="3886200"/>
          </a:xfrm>
        </p:spPr>
        <p:txBody>
          <a:bodyPr>
            <a:normAutofit fontScale="55000" lnSpcReduction="20000"/>
          </a:bodyPr>
          <a:lstStyle/>
          <a:p>
            <a:pPr marL="0" indent="0">
              <a:lnSpc>
                <a:spcPct val="90000"/>
              </a:lnSpc>
              <a:buNone/>
            </a:pPr>
            <a:r>
              <a:rPr lang="en-US" altLang="en-US" sz="5100" b="1" dirty="0" smtClean="0"/>
              <a:t>Are Leaders Born or Are Leaders Made?</a:t>
            </a:r>
          </a:p>
          <a:p>
            <a:pPr marL="0" indent="0">
              <a:lnSpc>
                <a:spcPct val="90000"/>
              </a:lnSpc>
              <a:buNone/>
            </a:pPr>
            <a:endParaRPr lang="en-US" altLang="en-US" sz="1700" b="1" dirty="0"/>
          </a:p>
          <a:p>
            <a:pPr>
              <a:lnSpc>
                <a:spcPct val="80000"/>
              </a:lnSpc>
            </a:pPr>
            <a:endParaRPr lang="en-US" altLang="en-US" sz="600" dirty="0" smtClean="0"/>
          </a:p>
          <a:p>
            <a:pPr>
              <a:lnSpc>
                <a:spcPct val="120000"/>
              </a:lnSpc>
            </a:pPr>
            <a:r>
              <a:rPr lang="en-US" altLang="en-US" sz="3800" b="1" i="1" dirty="0" smtClean="0"/>
              <a:t>How does one become Queen or King today?</a:t>
            </a:r>
          </a:p>
          <a:p>
            <a:pPr marL="320040" lvl="1" indent="0">
              <a:lnSpc>
                <a:spcPct val="120000"/>
              </a:lnSpc>
              <a:buNone/>
            </a:pPr>
            <a:r>
              <a:rPr lang="en-US" altLang="en-US" sz="3600" dirty="0" smtClean="0"/>
              <a:t>	</a:t>
            </a:r>
          </a:p>
          <a:p>
            <a:pPr>
              <a:lnSpc>
                <a:spcPct val="120000"/>
              </a:lnSpc>
            </a:pPr>
            <a:r>
              <a:rPr lang="en-US" altLang="en-US" sz="3800" b="1" i="1" dirty="0" smtClean="0"/>
              <a:t>How did one become a Monarch in Medieval Times?</a:t>
            </a:r>
          </a:p>
          <a:p>
            <a:pPr marL="320040" lvl="1" indent="0">
              <a:lnSpc>
                <a:spcPct val="120000"/>
              </a:lnSpc>
              <a:buNone/>
            </a:pPr>
            <a:r>
              <a:rPr lang="en-US" altLang="en-US" sz="3600" dirty="0" smtClean="0"/>
              <a:t>	 </a:t>
            </a:r>
          </a:p>
          <a:p>
            <a:pPr>
              <a:lnSpc>
                <a:spcPct val="120000"/>
              </a:lnSpc>
            </a:pPr>
            <a:r>
              <a:rPr lang="en-US" altLang="en-US" sz="3800" b="1" i="1" dirty="0" smtClean="0"/>
              <a:t>How did the earliest Kings (or Queens) get selected?</a:t>
            </a:r>
          </a:p>
          <a:p>
            <a:pPr marL="320040" lvl="1" indent="0">
              <a:lnSpc>
                <a:spcPct val="120000"/>
              </a:lnSpc>
              <a:buNone/>
            </a:pPr>
            <a:r>
              <a:rPr lang="en-US" altLang="en-US" sz="3600" dirty="0" smtClean="0"/>
              <a:t>	 </a:t>
            </a:r>
          </a:p>
          <a:p>
            <a:pPr>
              <a:lnSpc>
                <a:spcPct val="120000"/>
              </a:lnSpc>
            </a:pPr>
            <a:r>
              <a:rPr lang="en-US" altLang="en-US" sz="3800" b="1" i="1" dirty="0" smtClean="0"/>
              <a:t>Are there parallels in non-Western cultures?</a:t>
            </a:r>
          </a:p>
          <a:p>
            <a:pPr marL="320040" lvl="1" indent="0">
              <a:lnSpc>
                <a:spcPct val="120000"/>
              </a:lnSpc>
              <a:buNone/>
            </a:pPr>
            <a:r>
              <a:rPr lang="en-US" altLang="en-US" sz="3600" dirty="0" smtClean="0"/>
              <a:t>	 </a:t>
            </a:r>
            <a:endParaRPr lang="en-US" altLang="en-US" sz="3600" dirty="0"/>
          </a:p>
          <a:p>
            <a:endParaRPr lang="en-US" dirty="0"/>
          </a:p>
        </p:txBody>
      </p:sp>
    </p:spTree>
    <p:extLst>
      <p:ext uri="{BB962C8B-B14F-4D97-AF65-F5344CB8AC3E}">
        <p14:creationId xmlns:p14="http://schemas.microsoft.com/office/powerpoint/2010/main" val="80285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Traits</a:t>
            </a:r>
            <a:endParaRPr lang="en-US" sz="4000" dirty="0"/>
          </a:p>
        </p:txBody>
      </p:sp>
      <p:sp>
        <p:nvSpPr>
          <p:cNvPr id="3" name="Content Placeholder 2"/>
          <p:cNvSpPr>
            <a:spLocks noGrp="1"/>
          </p:cNvSpPr>
          <p:nvPr>
            <p:ph idx="1"/>
          </p:nvPr>
        </p:nvSpPr>
        <p:spPr>
          <a:xfrm>
            <a:off x="762000" y="1143000"/>
            <a:ext cx="7924800" cy="3886200"/>
          </a:xfrm>
        </p:spPr>
        <p:txBody>
          <a:bodyPr>
            <a:noAutofit/>
          </a:bodyPr>
          <a:lstStyle/>
          <a:p>
            <a:pPr marL="0" indent="0">
              <a:lnSpc>
                <a:spcPct val="90000"/>
              </a:lnSpc>
              <a:buNone/>
            </a:pPr>
            <a:r>
              <a:rPr lang="en-US" altLang="en-US" sz="2800" b="1" dirty="0" smtClean="0"/>
              <a:t>Born Leaders?</a:t>
            </a:r>
          </a:p>
          <a:p>
            <a:pPr marL="0" indent="0">
              <a:lnSpc>
                <a:spcPct val="90000"/>
              </a:lnSpc>
              <a:buNone/>
            </a:pPr>
            <a:endParaRPr lang="en-US" altLang="en-US" sz="900" b="1" dirty="0"/>
          </a:p>
          <a:p>
            <a:pPr>
              <a:lnSpc>
                <a:spcPct val="80000"/>
              </a:lnSpc>
            </a:pPr>
            <a:endParaRPr lang="en-US" altLang="en-US" sz="400" dirty="0" smtClean="0"/>
          </a:p>
          <a:p>
            <a:pPr>
              <a:lnSpc>
                <a:spcPct val="120000"/>
              </a:lnSpc>
            </a:pPr>
            <a:r>
              <a:rPr lang="en-US" altLang="en-US" sz="2000" b="1" i="1" dirty="0" smtClean="0"/>
              <a:t>Physical Qualities:</a:t>
            </a:r>
          </a:p>
          <a:p>
            <a:pPr marL="320040" lvl="1" indent="0">
              <a:lnSpc>
                <a:spcPct val="120000"/>
              </a:lnSpc>
              <a:buNone/>
            </a:pPr>
            <a:r>
              <a:rPr lang="en-US" altLang="en-US" sz="1800" dirty="0" smtClean="0"/>
              <a:t>	Health, Vitality, Endurance</a:t>
            </a:r>
          </a:p>
          <a:p>
            <a:pPr>
              <a:lnSpc>
                <a:spcPct val="120000"/>
              </a:lnSpc>
            </a:pPr>
            <a:r>
              <a:rPr lang="en-US" altLang="en-US" sz="2000" b="1" i="1" dirty="0" smtClean="0"/>
              <a:t>Personal Attributes:</a:t>
            </a:r>
          </a:p>
          <a:p>
            <a:pPr marL="320040" lvl="1" indent="0">
              <a:lnSpc>
                <a:spcPct val="120000"/>
              </a:lnSpc>
              <a:buNone/>
            </a:pPr>
            <a:r>
              <a:rPr lang="en-US" altLang="en-US" sz="1800" dirty="0" smtClean="0"/>
              <a:t>	Personal Magnetism, Cooperativeness, Enthusiasm, </a:t>
            </a:r>
          </a:p>
          <a:p>
            <a:pPr marL="320040" lvl="1" indent="0">
              <a:lnSpc>
                <a:spcPct val="120000"/>
              </a:lnSpc>
              <a:buNone/>
            </a:pPr>
            <a:r>
              <a:rPr lang="en-US" altLang="en-US" sz="1800" dirty="0"/>
              <a:t>	</a:t>
            </a:r>
            <a:r>
              <a:rPr lang="en-US" altLang="en-US" sz="1800" dirty="0" smtClean="0"/>
              <a:t>Ability to Inspire, Persuasiveness, Forcefulness, Tact</a:t>
            </a:r>
          </a:p>
          <a:p>
            <a:pPr>
              <a:lnSpc>
                <a:spcPct val="120000"/>
              </a:lnSpc>
            </a:pPr>
            <a:r>
              <a:rPr lang="en-US" altLang="en-US" sz="2000" b="1" i="1" dirty="0" smtClean="0"/>
              <a:t>Character Attributes:</a:t>
            </a:r>
          </a:p>
          <a:p>
            <a:pPr marL="320040" lvl="1" indent="0">
              <a:lnSpc>
                <a:spcPct val="120000"/>
              </a:lnSpc>
              <a:buNone/>
            </a:pPr>
            <a:r>
              <a:rPr lang="en-US" altLang="en-US" sz="1800" dirty="0" smtClean="0"/>
              <a:t>	Integrity, Humanism, Self-Discipline, Stability, Industry (hard work)</a:t>
            </a:r>
          </a:p>
          <a:p>
            <a:pPr>
              <a:lnSpc>
                <a:spcPct val="120000"/>
              </a:lnSpc>
            </a:pPr>
            <a:r>
              <a:rPr lang="en-US" altLang="en-US" sz="2000" b="1" i="1" dirty="0" smtClean="0"/>
              <a:t>Intellectual</a:t>
            </a:r>
            <a:r>
              <a:rPr lang="en-US" altLang="en-US" sz="2000" b="1" i="1" dirty="0"/>
              <a:t> </a:t>
            </a:r>
            <a:r>
              <a:rPr lang="en-US" altLang="en-US" sz="2000" b="1" i="1" dirty="0" smtClean="0"/>
              <a:t>Qualities:</a:t>
            </a:r>
          </a:p>
          <a:p>
            <a:pPr marL="320040" lvl="1" indent="0">
              <a:lnSpc>
                <a:spcPct val="120000"/>
              </a:lnSpc>
              <a:buNone/>
            </a:pPr>
            <a:r>
              <a:rPr lang="en-US" altLang="en-US" sz="1800" dirty="0" smtClean="0"/>
              <a:t>	Mental Capacity, Ability to Teach, Scientific Approach to Problems</a:t>
            </a:r>
            <a:endParaRPr lang="en-US" altLang="en-US" sz="1800" dirty="0"/>
          </a:p>
          <a:p>
            <a:endParaRPr lang="en-US" sz="1200" dirty="0"/>
          </a:p>
        </p:txBody>
      </p:sp>
      <p:sp>
        <p:nvSpPr>
          <p:cNvPr id="4" name="TextBox 3"/>
          <p:cNvSpPr txBox="1"/>
          <p:nvPr/>
        </p:nvSpPr>
        <p:spPr>
          <a:xfrm>
            <a:off x="5791200" y="6172200"/>
            <a:ext cx="2514600" cy="369332"/>
          </a:xfrm>
          <a:prstGeom prst="rect">
            <a:avLst/>
          </a:prstGeom>
          <a:noFill/>
        </p:spPr>
        <p:txBody>
          <a:bodyPr wrap="square" rtlCol="0">
            <a:spAutoFit/>
          </a:bodyPr>
          <a:lstStyle/>
          <a:p>
            <a:r>
              <a:rPr lang="en-US" dirty="0" smtClean="0"/>
              <a:t>Peterson &amp; Plowman</a:t>
            </a:r>
            <a:endParaRPr lang="en-US" dirty="0"/>
          </a:p>
        </p:txBody>
      </p:sp>
    </p:spTree>
    <p:extLst>
      <p:ext uri="{BB962C8B-B14F-4D97-AF65-F5344CB8AC3E}">
        <p14:creationId xmlns:p14="http://schemas.microsoft.com/office/powerpoint/2010/main" val="20041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03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705600" cy="637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959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dirty="0" smtClean="0"/>
              <a:t>Leadership:  Traits</a:t>
            </a:r>
            <a:endParaRPr lang="en-US" sz="4000" dirty="0"/>
          </a:p>
        </p:txBody>
      </p:sp>
      <p:sp>
        <p:nvSpPr>
          <p:cNvPr id="3" name="Content Placeholder 2"/>
          <p:cNvSpPr>
            <a:spLocks noGrp="1"/>
          </p:cNvSpPr>
          <p:nvPr>
            <p:ph idx="1"/>
          </p:nvPr>
        </p:nvSpPr>
        <p:spPr>
          <a:xfrm>
            <a:off x="762000" y="838200"/>
            <a:ext cx="7924800" cy="4800600"/>
          </a:xfrm>
        </p:spPr>
        <p:txBody>
          <a:bodyPr>
            <a:normAutofit fontScale="32500" lnSpcReduction="20000"/>
          </a:bodyPr>
          <a:lstStyle/>
          <a:p>
            <a:pPr marL="0" indent="0">
              <a:lnSpc>
                <a:spcPct val="90000"/>
              </a:lnSpc>
              <a:buNone/>
            </a:pPr>
            <a:r>
              <a:rPr lang="en-US" altLang="en-US" sz="5500" b="1" dirty="0" smtClean="0"/>
              <a:t>Myers-Briggs Type Indicator (MBTI):</a:t>
            </a:r>
          </a:p>
          <a:p>
            <a:pPr marL="0" indent="0">
              <a:lnSpc>
                <a:spcPct val="90000"/>
              </a:lnSpc>
              <a:buNone/>
            </a:pPr>
            <a:endParaRPr lang="en-US" altLang="en-US" sz="1700" b="1" dirty="0"/>
          </a:p>
          <a:p>
            <a:pPr>
              <a:lnSpc>
                <a:spcPct val="80000"/>
              </a:lnSpc>
            </a:pPr>
            <a:endParaRPr lang="en-US" altLang="en-US" sz="600" dirty="0" smtClean="0"/>
          </a:p>
          <a:p>
            <a:pPr>
              <a:lnSpc>
                <a:spcPct val="120000"/>
              </a:lnSpc>
            </a:pPr>
            <a:r>
              <a:rPr lang="en-US" altLang="en-US" sz="4300" b="1" i="1" dirty="0" smtClean="0"/>
              <a:t>Extroversion vs Introversion:</a:t>
            </a:r>
          </a:p>
          <a:p>
            <a:pPr marL="460375" lvl="1" indent="0">
              <a:lnSpc>
                <a:spcPct val="120000"/>
              </a:lnSpc>
              <a:buNone/>
            </a:pPr>
            <a:r>
              <a:rPr lang="en-US" altLang="en-US" sz="4300" b="1" dirty="0" smtClean="0">
                <a:solidFill>
                  <a:srgbClr val="C00000"/>
                </a:solidFill>
              </a:rPr>
              <a:t>E</a:t>
            </a:r>
            <a:r>
              <a:rPr lang="en-US" altLang="en-US" sz="4000" dirty="0" smtClean="0"/>
              <a:t>xtroverts focus on the outer world of people and things</a:t>
            </a:r>
          </a:p>
          <a:p>
            <a:pPr marL="460375" lvl="1" indent="0">
              <a:lnSpc>
                <a:spcPct val="120000"/>
              </a:lnSpc>
              <a:buNone/>
            </a:pPr>
            <a:r>
              <a:rPr lang="en-US" altLang="en-US" sz="4300" b="1" dirty="0" smtClean="0">
                <a:solidFill>
                  <a:srgbClr val="C00000"/>
                </a:solidFill>
              </a:rPr>
              <a:t>I</a:t>
            </a:r>
            <a:r>
              <a:rPr lang="en-US" altLang="en-US" sz="4000" dirty="0" smtClean="0"/>
              <a:t>ntroverts focus on the inner world of ideas and impressions</a:t>
            </a:r>
          </a:p>
          <a:p>
            <a:pPr>
              <a:lnSpc>
                <a:spcPct val="120000"/>
              </a:lnSpc>
            </a:pPr>
            <a:r>
              <a:rPr lang="en-US" altLang="en-US" sz="4300" b="1" i="1" dirty="0" smtClean="0"/>
              <a:t>Intuition vs Sensing:</a:t>
            </a:r>
          </a:p>
          <a:p>
            <a:pPr marL="457200" lvl="1" indent="0">
              <a:lnSpc>
                <a:spcPct val="120000"/>
              </a:lnSpc>
              <a:buNone/>
            </a:pPr>
            <a:r>
              <a:rPr lang="en-US" altLang="en-US" sz="4000" dirty="0" err="1" smtClean="0">
                <a:solidFill>
                  <a:schemeClr val="tx1"/>
                </a:solidFill>
              </a:rPr>
              <a:t>I</a:t>
            </a:r>
            <a:r>
              <a:rPr lang="en-US" altLang="en-US" sz="4300" b="1" dirty="0" err="1" smtClean="0">
                <a:solidFill>
                  <a:srgbClr val="C00000"/>
                </a:solidFill>
              </a:rPr>
              <a:t>N</a:t>
            </a:r>
            <a:r>
              <a:rPr lang="en-US" altLang="en-US" sz="4000" dirty="0" err="1" smtClean="0"/>
              <a:t>tuition</a:t>
            </a:r>
            <a:r>
              <a:rPr lang="en-US" altLang="en-US" sz="4000" dirty="0" smtClean="0"/>
              <a:t> focuses on the future, with a view toward patterns and possibilities</a:t>
            </a:r>
          </a:p>
          <a:p>
            <a:pPr marL="457200" lvl="1" indent="0">
              <a:lnSpc>
                <a:spcPct val="120000"/>
              </a:lnSpc>
              <a:buNone/>
            </a:pPr>
            <a:r>
              <a:rPr lang="en-US" altLang="en-US" sz="4300" b="1" dirty="0" smtClean="0">
                <a:solidFill>
                  <a:srgbClr val="C00000"/>
                </a:solidFill>
              </a:rPr>
              <a:t>S</a:t>
            </a:r>
            <a:r>
              <a:rPr lang="en-US" altLang="en-US" sz="4000" dirty="0" smtClean="0"/>
              <a:t>ensing focuses on the present and on concrete information gained from the senses</a:t>
            </a:r>
          </a:p>
          <a:p>
            <a:pPr>
              <a:lnSpc>
                <a:spcPct val="120000"/>
              </a:lnSpc>
            </a:pPr>
            <a:r>
              <a:rPr lang="en-US" altLang="en-US" sz="4300" b="1" i="1" dirty="0" smtClean="0"/>
              <a:t>Thinking vs Feeling:</a:t>
            </a:r>
          </a:p>
          <a:p>
            <a:pPr marL="457200" lvl="1" indent="0">
              <a:lnSpc>
                <a:spcPct val="120000"/>
              </a:lnSpc>
              <a:buNone/>
            </a:pPr>
            <a:r>
              <a:rPr lang="en-US" altLang="en-US" sz="4300" b="1" dirty="0" smtClean="0">
                <a:solidFill>
                  <a:srgbClr val="C00000"/>
                </a:solidFill>
              </a:rPr>
              <a:t>T</a:t>
            </a:r>
            <a:r>
              <a:rPr lang="en-US" altLang="en-US" sz="4000" dirty="0" smtClean="0"/>
              <a:t>hinking bases decisions on logic and on objective analysis of cause and effect</a:t>
            </a:r>
          </a:p>
          <a:p>
            <a:pPr marL="457200" lvl="1" indent="0">
              <a:lnSpc>
                <a:spcPct val="120000"/>
              </a:lnSpc>
              <a:buNone/>
            </a:pPr>
            <a:r>
              <a:rPr lang="en-US" altLang="en-US" sz="4300" b="1" dirty="0" smtClean="0">
                <a:solidFill>
                  <a:srgbClr val="C00000"/>
                </a:solidFill>
              </a:rPr>
              <a:t>F</a:t>
            </a:r>
            <a:r>
              <a:rPr lang="en-US" altLang="en-US" sz="4000" dirty="0" smtClean="0"/>
              <a:t>eeling bases decisions on values and on subjective evaluation of personal-centered concerns</a:t>
            </a:r>
          </a:p>
          <a:p>
            <a:pPr>
              <a:lnSpc>
                <a:spcPct val="120000"/>
              </a:lnSpc>
            </a:pPr>
            <a:r>
              <a:rPr lang="en-US" altLang="en-US" sz="4300" b="1" i="1" dirty="0" smtClean="0"/>
              <a:t>Judging vs Perceiving:</a:t>
            </a:r>
          </a:p>
          <a:p>
            <a:pPr marL="460375" lvl="1" indent="-3175">
              <a:lnSpc>
                <a:spcPct val="120000"/>
              </a:lnSpc>
              <a:buNone/>
            </a:pPr>
            <a:r>
              <a:rPr lang="en-US" altLang="en-US" sz="4300" b="1" dirty="0" smtClean="0">
                <a:solidFill>
                  <a:srgbClr val="C00000"/>
                </a:solidFill>
              </a:rPr>
              <a:t>J</a:t>
            </a:r>
            <a:r>
              <a:rPr lang="en-US" altLang="en-US" sz="4000" dirty="0" smtClean="0"/>
              <a:t>udging prefers to have things settled – a planned &amp; organized approach to life</a:t>
            </a:r>
          </a:p>
          <a:p>
            <a:pPr marL="460375" lvl="1" indent="-3175">
              <a:lnSpc>
                <a:spcPct val="120000"/>
              </a:lnSpc>
              <a:buNone/>
            </a:pPr>
            <a:r>
              <a:rPr lang="en-US" altLang="en-US" sz="4300" b="1" dirty="0" smtClean="0">
                <a:solidFill>
                  <a:srgbClr val="C00000"/>
                </a:solidFill>
              </a:rPr>
              <a:t>P</a:t>
            </a:r>
            <a:r>
              <a:rPr lang="en-US" altLang="en-US" sz="4000" dirty="0" smtClean="0"/>
              <a:t>erceiving prefers to keep options open – a flexible &amp; spontaneous approach to life</a:t>
            </a:r>
          </a:p>
          <a:p>
            <a:pPr marL="320040" lvl="1" indent="0">
              <a:lnSpc>
                <a:spcPct val="120000"/>
              </a:lnSpc>
              <a:buNone/>
            </a:pPr>
            <a:endParaRPr lang="en-US" altLang="en-US" sz="3600" dirty="0"/>
          </a:p>
          <a:p>
            <a:pPr marL="320040" lvl="1" indent="0">
              <a:lnSpc>
                <a:spcPct val="120000"/>
              </a:lnSpc>
              <a:buNone/>
            </a:pPr>
            <a:r>
              <a:rPr lang="en-US" altLang="en-US" sz="4300" dirty="0" smtClean="0"/>
              <a:t>Successful Engineering Managers often evaluate as </a:t>
            </a:r>
            <a:r>
              <a:rPr lang="en-US" altLang="en-US" sz="4300" b="1" i="1" dirty="0" smtClean="0">
                <a:solidFill>
                  <a:srgbClr val="C00000"/>
                </a:solidFill>
              </a:rPr>
              <a:t>ENTJ</a:t>
            </a:r>
          </a:p>
          <a:p>
            <a:pPr marL="320040" lvl="1" indent="0">
              <a:lnSpc>
                <a:spcPct val="120000"/>
              </a:lnSpc>
              <a:buNone/>
            </a:pPr>
            <a:r>
              <a:rPr lang="en-US" altLang="en-US" sz="4300" dirty="0" smtClean="0"/>
              <a:t>Leaders in Research Organizations often evaluate as </a:t>
            </a:r>
            <a:r>
              <a:rPr lang="en-US" altLang="en-US" sz="4300" b="1" i="1" dirty="0" smtClean="0">
                <a:solidFill>
                  <a:srgbClr val="C00000"/>
                </a:solidFill>
              </a:rPr>
              <a:t>INTJ</a:t>
            </a:r>
          </a:p>
          <a:p>
            <a:pPr marL="320040" lvl="1" indent="0">
              <a:lnSpc>
                <a:spcPct val="120000"/>
              </a:lnSpc>
              <a:buNone/>
            </a:pPr>
            <a:endParaRPr lang="en-US" altLang="en-US" sz="1800" b="1" i="1" dirty="0" smtClean="0">
              <a:solidFill>
                <a:srgbClr val="C00000"/>
              </a:solidFill>
            </a:endParaRPr>
          </a:p>
          <a:p>
            <a:pPr marL="320040" lvl="1" indent="0">
              <a:lnSpc>
                <a:spcPct val="120000"/>
              </a:lnSpc>
              <a:buNone/>
            </a:pPr>
            <a:r>
              <a:rPr lang="en-US" altLang="en-US" sz="4300" b="1" i="1" dirty="0" smtClean="0"/>
              <a:t>Only about 2% of the population falls into either of those two categories!</a:t>
            </a:r>
            <a:endParaRPr lang="en-US" altLang="en-US" sz="4300" b="1" i="1" dirty="0"/>
          </a:p>
          <a:p>
            <a:endParaRPr lang="en-US" dirty="0"/>
          </a:p>
        </p:txBody>
      </p:sp>
    </p:spTree>
    <p:extLst>
      <p:ext uri="{BB962C8B-B14F-4D97-AF65-F5344CB8AC3E}">
        <p14:creationId xmlns:p14="http://schemas.microsoft.com/office/powerpoint/2010/main" val="31731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Nature of Leadership</a:t>
            </a:r>
            <a:endParaRPr lang="en-US" sz="4400" dirty="0"/>
          </a:p>
        </p:txBody>
      </p:sp>
      <p:sp>
        <p:nvSpPr>
          <p:cNvPr id="3" name="Text Placeholder 2"/>
          <p:cNvSpPr>
            <a:spLocks noGrp="1"/>
          </p:cNvSpPr>
          <p:nvPr>
            <p:ph type="body" idx="1"/>
          </p:nvPr>
        </p:nvSpPr>
        <p:spPr/>
        <p:txBody>
          <a:bodyPr>
            <a:noAutofit/>
          </a:bodyPr>
          <a:lstStyle/>
          <a:p>
            <a:r>
              <a:rPr lang="en-US" sz="2400" dirty="0"/>
              <a:t>“If your actions inspire others to dream more, learn more, do more and become more, you are a leader. ”</a:t>
            </a:r>
          </a:p>
        </p:txBody>
      </p:sp>
      <p:sp>
        <p:nvSpPr>
          <p:cNvPr id="4" name="TextBox 3"/>
          <p:cNvSpPr txBox="1"/>
          <p:nvPr/>
        </p:nvSpPr>
        <p:spPr>
          <a:xfrm>
            <a:off x="6019800" y="6172200"/>
            <a:ext cx="2286000" cy="369332"/>
          </a:xfrm>
          <a:prstGeom prst="rect">
            <a:avLst/>
          </a:prstGeom>
          <a:noFill/>
        </p:spPr>
        <p:txBody>
          <a:bodyPr wrap="square" rtlCol="0">
            <a:spAutoFit/>
          </a:bodyPr>
          <a:lstStyle/>
          <a:p>
            <a:r>
              <a:rPr lang="en-US" dirty="0" smtClean="0"/>
              <a:t>John Quincy Adams</a:t>
            </a:r>
            <a:endParaRPr lang="en-US" dirty="0"/>
          </a:p>
        </p:txBody>
      </p:sp>
    </p:spTree>
    <p:extLst>
      <p:ext uri="{BB962C8B-B14F-4D97-AF65-F5344CB8AC3E}">
        <p14:creationId xmlns:p14="http://schemas.microsoft.com/office/powerpoint/2010/main" val="1790434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473</TotalTime>
  <Words>1175</Words>
  <Application>Microsoft Office PowerPoint</Application>
  <PresentationFormat>On-screen Show (4:3)</PresentationFormat>
  <Paragraphs>205</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NewsPrint</vt:lpstr>
      <vt:lpstr>IENG 366</vt:lpstr>
      <vt:lpstr>Nature of Leadership</vt:lpstr>
      <vt:lpstr>Managers &amp; Leaders are Different</vt:lpstr>
      <vt:lpstr>Functions of Managers: Kootz (Fayol)</vt:lpstr>
      <vt:lpstr>Leadership</vt:lpstr>
      <vt:lpstr>Leadership:  Traits</vt:lpstr>
      <vt:lpstr>PowerPoint Presentation</vt:lpstr>
      <vt:lpstr>Leadership:  Traits</vt:lpstr>
      <vt:lpstr>Nature of Leadership</vt:lpstr>
      <vt:lpstr>Leadership:  Behavioral</vt:lpstr>
      <vt:lpstr>Leadership:  Behavioral</vt:lpstr>
      <vt:lpstr>Leadership:  Behavioral</vt:lpstr>
      <vt:lpstr>Figure 3-1   The Leadership grid figure. From Leadership Dilemmas—Grid Solutions, by Robert R. Blake and Anne Adams McCanse.  Gulf Publishing Company, Houston, TX, copyright 1991 by Scientific Methods Inc., p. 29; reproduced by permission of the owners.</vt:lpstr>
      <vt:lpstr>Leadership:  Contingency</vt:lpstr>
      <vt:lpstr>Table 3-2   Ohio State Leadership Styles</vt:lpstr>
      <vt:lpstr>Leadership:  Contingency</vt:lpstr>
      <vt:lpstr>PowerPoint Presentation</vt:lpstr>
      <vt:lpstr>Leadership:  Contingency</vt:lpstr>
      <vt:lpstr>Leadership:  Contingency</vt:lpstr>
      <vt:lpstr>PowerPoint Presentation</vt:lpstr>
      <vt:lpstr>PowerPoint Presentation</vt:lpstr>
      <vt:lpstr>PowerPoint Presentation</vt:lpstr>
      <vt:lpstr>Table 3-4   Leaders Who Are Effective</vt:lpstr>
      <vt:lpstr>PowerPoint Presentation</vt:lpstr>
      <vt:lpstr>IENG 366  Engineering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IENG 366 Lecture 02</dc:title>
  <dc:creator>Jensen, Dean H.</dc:creator>
  <cp:lastModifiedBy>Jensen, Dean H.</cp:lastModifiedBy>
  <cp:revision>47</cp:revision>
  <dcterms:created xsi:type="dcterms:W3CDTF">2017-01-11T23:00:27Z</dcterms:created>
  <dcterms:modified xsi:type="dcterms:W3CDTF">2017-01-17T14:49:37Z</dcterms:modified>
</cp:coreProperties>
</file>