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8" r:id="rId3"/>
    <p:sldId id="293" r:id="rId4"/>
    <p:sldId id="259" r:id="rId5"/>
    <p:sldId id="260" r:id="rId6"/>
    <p:sldId id="294" r:id="rId7"/>
    <p:sldId id="261" r:id="rId8"/>
    <p:sldId id="263" r:id="rId9"/>
    <p:sldId id="264" r:id="rId10"/>
    <p:sldId id="265" r:id="rId11"/>
    <p:sldId id="266" r:id="rId12"/>
    <p:sldId id="29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6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490"/>
    <a:srgbClr val="B3A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DC8C7-7B49-460F-A91F-F1C5B153DCF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9E158-6F93-4096-843F-7F09C829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5C257045-3D84-46DA-B6C2-F873DC8A1CB1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/>
            <a:fld id="{F9BD9D45-8B9F-4DC3-A10C-39D5F859974A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253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662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969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360C0D-C7F9-4E66-B221-359C3538BB8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IENG 366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467600" cy="990600"/>
          </a:xfrm>
        </p:spPr>
        <p:txBody>
          <a:bodyPr/>
          <a:lstStyle/>
          <a:p>
            <a:r>
              <a:rPr lang="en-US" dirty="0"/>
              <a:t>Development of Engineering Management</a:t>
            </a:r>
          </a:p>
        </p:txBody>
      </p:sp>
    </p:spTree>
    <p:extLst>
      <p:ext uri="{BB962C8B-B14F-4D97-AF65-F5344CB8AC3E}">
        <p14:creationId xmlns:p14="http://schemas.microsoft.com/office/powerpoint/2010/main" val="314850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29200"/>
            <a:ext cx="7543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Engineering Management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Direct supervision of engineers or of engineering functions</a:t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Or, application of quantifiable methods and techniques to practice of management</a:t>
            </a:r>
          </a:p>
        </p:txBody>
      </p:sp>
    </p:spTree>
    <p:extLst>
      <p:ext uri="{BB962C8B-B14F-4D97-AF65-F5344CB8AC3E}">
        <p14:creationId xmlns:p14="http://schemas.microsoft.com/office/powerpoint/2010/main" val="316734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US"/>
              <a:t>Babcock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buFont typeface="Monotype Sorts" pitchFamily="-72" charset="2"/>
              <a:buNone/>
            </a:pPr>
            <a:r>
              <a:rPr lang="en-US" b="1" dirty="0"/>
              <a:t>Engineering Managers </a:t>
            </a:r>
            <a:r>
              <a:rPr lang="en-US" dirty="0"/>
              <a:t>are distinguished from other managers because they possess </a:t>
            </a:r>
            <a:r>
              <a:rPr lang="en-US" b="1" i="1" dirty="0"/>
              <a:t>both</a:t>
            </a:r>
            <a:r>
              <a:rPr lang="en-US" dirty="0"/>
              <a:t> the ability to apply engineering principles </a:t>
            </a:r>
            <a:r>
              <a:rPr lang="en-US" b="1" i="1" dirty="0"/>
              <a:t>and</a:t>
            </a:r>
            <a:r>
              <a:rPr lang="en-US" dirty="0"/>
              <a:t> skill in organizing and directing people and projects.</a:t>
            </a:r>
          </a:p>
          <a:p>
            <a:pPr algn="r" eaLnBrk="1" hangingPunct="1">
              <a:buFont typeface="Monotype Sorts" pitchFamily="-72" charset="2"/>
              <a:buChar char=" "/>
            </a:pPr>
            <a:r>
              <a:rPr lang="en-US" sz="2000" i="1" dirty="0"/>
              <a:t>Prentice Hall, 2006</a:t>
            </a:r>
          </a:p>
        </p:txBody>
      </p:sp>
    </p:spTree>
    <p:extLst>
      <p:ext uri="{BB962C8B-B14F-4D97-AF65-F5344CB8AC3E}">
        <p14:creationId xmlns:p14="http://schemas.microsoft.com/office/powerpoint/2010/main" val="17494235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000" b="1">
                <a:latin typeface="Verdana" pitchFamily="-1" charset="0"/>
              </a:rPr>
              <a:t>Figure 1-3   </a:t>
            </a:r>
            <a:r>
              <a:rPr lang="en-US" altLang="en-US" sz="1000">
                <a:latin typeface="Verdana" pitchFamily="-1" charset="0"/>
              </a:rPr>
              <a:t>The engineering management education program.</a:t>
            </a:r>
            <a:br>
              <a:rPr lang="en-US" altLang="en-US" sz="1000">
                <a:latin typeface="Verdana" pitchFamily="-1" charset="0"/>
              </a:rPr>
            </a:br>
            <a:r>
              <a:rPr lang="en-US" altLang="en-US" sz="1000">
                <a:latin typeface="Verdana" pitchFamily="-1" charset="0"/>
              </a:rPr>
              <a:t>(From Daniel L. Babcock, “B.S. and M.S. Programs in Engineering Management,” Engineering Education, November 1973, p.102).</a:t>
            </a:r>
          </a:p>
        </p:txBody>
      </p:sp>
      <p:pic>
        <p:nvPicPr>
          <p:cNvPr id="19459" name="Picture 1" descr="FG_01_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213456" cy="503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280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543800" cy="3886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4000 – 1600 B.C.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Built pyramids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Used managerial principles</a:t>
            </a:r>
            <a:br>
              <a:rPr lang="en-US" dirty="0"/>
            </a:b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Used job descriptions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29200"/>
            <a:ext cx="7543800" cy="11430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US" dirty="0"/>
              <a:t>Ancient – Egyptians</a:t>
            </a:r>
          </a:p>
        </p:txBody>
      </p:sp>
    </p:spTree>
    <p:extLst>
      <p:ext uri="{BB962C8B-B14F-4D97-AF65-F5344CB8AC3E}">
        <p14:creationId xmlns:p14="http://schemas.microsoft.com/office/powerpoint/2010/main" val="2232564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eaLnBrk="1" hangingPunct="1"/>
            <a:r>
              <a:rPr lang="en-US" dirty="0"/>
              <a:t>Ancient – Military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Cyrus the Great  (540 B.C.)</a:t>
            </a:r>
            <a:br>
              <a:rPr lang="en-US" dirty="0"/>
            </a:br>
            <a:r>
              <a:rPr lang="en-US" b="0" dirty="0"/>
              <a:t>Use of staff</a:t>
            </a:r>
            <a:br>
              <a:rPr lang="en-US" b="0" dirty="0"/>
            </a:br>
            <a:r>
              <a:rPr lang="en-US" b="0" dirty="0"/>
              <a:t>Recognized use of order and division of work</a:t>
            </a:r>
          </a:p>
          <a:p>
            <a:pPr>
              <a:lnSpc>
                <a:spcPct val="90000"/>
              </a:lnSpc>
            </a:pPr>
            <a:endParaRPr lang="en-US" b="0" dirty="0"/>
          </a:p>
          <a:p>
            <a:pPr eaLnBrk="1" hangingPunct="1">
              <a:lnSpc>
                <a:spcPct val="90000"/>
              </a:lnSpc>
            </a:pPr>
            <a:r>
              <a:rPr lang="en-US" b="1" i="1" dirty="0"/>
              <a:t>Alexander the Great  (300 B.C.)</a:t>
            </a:r>
            <a:br>
              <a:rPr lang="en-US" sz="2800" dirty="0"/>
            </a:br>
            <a:r>
              <a:rPr lang="en-US" b="0" dirty="0"/>
              <a:t>Distinction between line and staff</a:t>
            </a:r>
            <a:br>
              <a:rPr lang="en-US" b="0" dirty="0"/>
            </a:br>
            <a:r>
              <a:rPr lang="en-US" b="0" dirty="0"/>
              <a:t>Used discipline and delegation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05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eaLnBrk="1" hangingPunct="1"/>
            <a:r>
              <a:rPr lang="en-US" dirty="0"/>
              <a:t>Ancient – Romans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543800" cy="3886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284  B.C.</a:t>
            </a:r>
          </a:p>
          <a:p>
            <a:pPr>
              <a:lnSpc>
                <a:spcPct val="150000"/>
              </a:lnSpc>
            </a:pPr>
            <a:r>
              <a:rPr lang="en-US" dirty="0"/>
              <a:t>Known for building roads, bridges, and water management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Estate and farm management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Emphasis on personnel selection and placement</a:t>
            </a:r>
          </a:p>
        </p:txBody>
      </p:sp>
    </p:spTree>
    <p:extLst>
      <p:ext uri="{BB962C8B-B14F-4D97-AF65-F5344CB8AC3E}">
        <p14:creationId xmlns:p14="http://schemas.microsoft.com/office/powerpoint/2010/main" val="11661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eaLnBrk="1" hangingPunct="1"/>
            <a:r>
              <a:rPr lang="en-US" dirty="0"/>
              <a:t>Medieval Period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Four centuries of Dark Ages</a:t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No books on management written</a:t>
            </a:r>
          </a:p>
        </p:txBody>
      </p:sp>
    </p:spTree>
    <p:extLst>
      <p:ext uri="{BB962C8B-B14F-4D97-AF65-F5344CB8AC3E}">
        <p14:creationId xmlns:p14="http://schemas.microsoft.com/office/powerpoint/2010/main" val="823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4800" dirty="0"/>
              <a:t>Origins – Arsenal of Venice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7543800" cy="3886200"/>
          </a:xfrm>
        </p:spPr>
        <p:txBody>
          <a:bodyPr lIns="90488" tIns="44450" rIns="90488" bIns="44450"/>
          <a:lstStyle/>
          <a:p>
            <a:pPr>
              <a:lnSpc>
                <a:spcPct val="150000"/>
              </a:lnSpc>
            </a:pPr>
            <a:r>
              <a:rPr lang="en-US" dirty="0"/>
              <a:t>Early 1400s</a:t>
            </a:r>
          </a:p>
          <a:p>
            <a:pPr>
              <a:lnSpc>
                <a:spcPct val="150000"/>
              </a:lnSpc>
            </a:pPr>
            <a:r>
              <a:rPr lang="en-US" dirty="0"/>
              <a:t>Manufacturing</a:t>
            </a:r>
          </a:p>
          <a:p>
            <a:pPr>
              <a:lnSpc>
                <a:spcPct val="150000"/>
              </a:lnSpc>
            </a:pPr>
            <a:r>
              <a:rPr lang="en-US" dirty="0"/>
              <a:t>Numbering of inventory parts</a:t>
            </a:r>
          </a:p>
          <a:p>
            <a:pPr>
              <a:lnSpc>
                <a:spcPct val="150000"/>
              </a:lnSpc>
            </a:pPr>
            <a:r>
              <a:rPr lang="en-US" dirty="0"/>
              <a:t>Standardization of parts</a:t>
            </a:r>
          </a:p>
          <a:p>
            <a:pPr>
              <a:lnSpc>
                <a:spcPct val="150000"/>
              </a:lnSpc>
            </a:pPr>
            <a:r>
              <a:rPr lang="en-US" dirty="0"/>
              <a:t>Assembly line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8692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953000"/>
            <a:ext cx="7848600" cy="1219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Industrial Revolution 1750 – 1800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381000"/>
            <a:ext cx="3787775" cy="4343400"/>
          </a:xfrm>
        </p:spPr>
        <p:txBody>
          <a:bodyPr/>
          <a:lstStyle/>
          <a:p>
            <a:pPr marL="320040" lvl="1" indent="0" eaLnBrk="1" hangingPunct="1">
              <a:buNone/>
            </a:pPr>
            <a:r>
              <a:rPr lang="en-US" sz="2800" dirty="0"/>
              <a:t>Agricultural </a:t>
            </a:r>
            <a:r>
              <a:rPr lang="en-US" sz="2800" dirty="0" err="1"/>
              <a:t>Mgmnt</a:t>
            </a:r>
            <a:endParaRPr lang="en-US" sz="2800" dirty="0"/>
          </a:p>
          <a:p>
            <a:pPr lvl="1" eaLnBrk="1" hangingPunct="1"/>
            <a:r>
              <a:rPr lang="en-US" sz="2800" dirty="0"/>
              <a:t>Spinning Jenny</a:t>
            </a:r>
          </a:p>
          <a:p>
            <a:pPr lvl="1" eaLnBrk="1" hangingPunct="1"/>
            <a:r>
              <a:rPr lang="en-US" sz="2800" dirty="0"/>
              <a:t>Water Frame</a:t>
            </a:r>
          </a:p>
          <a:p>
            <a:pPr lvl="1" eaLnBrk="1" hangingPunct="1"/>
            <a:r>
              <a:rPr lang="en-US" sz="2800" dirty="0"/>
              <a:t>Mill</a:t>
            </a:r>
          </a:p>
          <a:p>
            <a:pPr lvl="1" eaLnBrk="1" hangingPunct="1"/>
            <a:r>
              <a:rPr lang="en-US" sz="2800" dirty="0"/>
              <a:t>Power Loom</a:t>
            </a:r>
          </a:p>
          <a:p>
            <a:pPr eaLnBrk="1" hangingPunct="1"/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49775" y="436485"/>
            <a:ext cx="3787775" cy="4343400"/>
          </a:xfrm>
        </p:spPr>
        <p:txBody>
          <a:bodyPr/>
          <a:lstStyle/>
          <a:p>
            <a:pPr marL="320040" lvl="1" indent="0" eaLnBrk="1" hangingPunct="1">
              <a:buNone/>
            </a:pPr>
            <a:r>
              <a:rPr lang="en-US" sz="2800" dirty="0"/>
              <a:t>Industrial </a:t>
            </a:r>
            <a:r>
              <a:rPr lang="en-US" sz="2800" dirty="0" err="1"/>
              <a:t>Mgmnt</a:t>
            </a:r>
            <a:endParaRPr lang="en-US" sz="2800" dirty="0"/>
          </a:p>
          <a:p>
            <a:pPr lvl="1" eaLnBrk="1" hangingPunct="1"/>
            <a:r>
              <a:rPr lang="en-US" sz="2800" dirty="0"/>
              <a:t>Chlorine Bleach</a:t>
            </a:r>
          </a:p>
          <a:p>
            <a:pPr lvl="1" eaLnBrk="1" hangingPunct="1"/>
            <a:r>
              <a:rPr lang="en-US" sz="2800" dirty="0"/>
              <a:t>Steam Engine</a:t>
            </a:r>
          </a:p>
          <a:p>
            <a:pPr lvl="1" eaLnBrk="1" hangingPunct="1"/>
            <a:r>
              <a:rPr lang="en-US" sz="2800" dirty="0"/>
              <a:t>Screw-cutting Lathe</a:t>
            </a:r>
          </a:p>
          <a:p>
            <a:pPr eaLnBrk="1" hangingPunct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503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>
            <a:normAutofit fontScale="90000"/>
          </a:bodyPr>
          <a:lstStyle/>
          <a:p>
            <a:pPr eaLnBrk="1" hangingPunct="1"/>
            <a:br>
              <a:rPr lang="en-US" sz="3600"/>
            </a:br>
            <a:r>
              <a:rPr lang="en-US"/>
              <a:t>Industrial Revolution</a:t>
            </a:r>
            <a:br>
              <a:rPr lang="en-US"/>
            </a:br>
            <a:r>
              <a:rPr lang="en-US"/>
              <a:t> </a:t>
            </a:r>
            <a:r>
              <a:rPr lang="en-US" sz="3600"/>
              <a:t>Problems of the Factory System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Recruiting/Training Workers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Explosive Growth in Mill Towns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Supervisors:  No Background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Upper Management: Sons or Relatives</a:t>
            </a:r>
          </a:p>
        </p:txBody>
      </p:sp>
    </p:spTree>
    <p:extLst>
      <p:ext uri="{BB962C8B-B14F-4D97-AF65-F5344CB8AC3E}">
        <p14:creationId xmlns:p14="http://schemas.microsoft.com/office/powerpoint/2010/main" val="3634955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/>
              <a:t>What Do Engineers Do?</a:t>
            </a:r>
            <a:endParaRPr lang="en-US" b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Readings:  pp. 4 – 19, pp. 23 – 44</a:t>
            </a:r>
          </a:p>
        </p:txBody>
      </p:sp>
    </p:spTree>
    <p:extLst>
      <p:ext uri="{BB962C8B-B14F-4D97-AF65-F5344CB8AC3E}">
        <p14:creationId xmlns:p14="http://schemas.microsoft.com/office/powerpoint/2010/main" val="3749392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Management Philosophies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Scientific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Administrative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Behavioral</a:t>
            </a:r>
          </a:p>
        </p:txBody>
      </p:sp>
    </p:spTree>
    <p:extLst>
      <p:ext uri="{BB962C8B-B14F-4D97-AF65-F5344CB8AC3E}">
        <p14:creationId xmlns:p14="http://schemas.microsoft.com/office/powerpoint/2010/main" val="4101704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29200"/>
            <a:ext cx="7543800" cy="1143000"/>
          </a:xfrm>
        </p:spPr>
        <p:txBody>
          <a:bodyPr lIns="90488" tIns="44450" rIns="90488" bIns="44450" anchor="b">
            <a:normAutofit fontScale="90000"/>
          </a:bodyPr>
          <a:lstStyle/>
          <a:p>
            <a:pPr eaLnBrk="1" hangingPunct="1"/>
            <a:br>
              <a:rPr lang="en-US" dirty="0"/>
            </a:br>
            <a:r>
              <a:rPr lang="en-US" dirty="0"/>
              <a:t>Scientific Management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81000"/>
            <a:ext cx="7727950" cy="41148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buFont typeface="Monotype Sorts" pitchFamily="-72" charset="2"/>
              <a:buNone/>
            </a:pPr>
            <a:r>
              <a:rPr lang="en-US" b="1" i="1" dirty="0"/>
              <a:t>Frederic W. Taylor</a:t>
            </a:r>
            <a:r>
              <a:rPr lang="en-US" dirty="0"/>
              <a:t>: (1856–1915)  Engineer</a:t>
            </a:r>
          </a:p>
          <a:p>
            <a:pPr eaLnBrk="1" hangingPunct="1">
              <a:lnSpc>
                <a:spcPct val="80000"/>
              </a:lnSpc>
              <a:buFont typeface="Monotype Sorts" pitchFamily="-72" charset="2"/>
              <a:buNone/>
            </a:pPr>
            <a:br>
              <a:rPr lang="en-US" sz="400" dirty="0"/>
            </a:br>
            <a:r>
              <a:rPr lang="en-US" dirty="0"/>
              <a:t>Father of Scientific Management</a:t>
            </a:r>
          </a:p>
          <a:p>
            <a:pPr eaLnBrk="1" hangingPunct="1">
              <a:lnSpc>
                <a:spcPct val="80000"/>
              </a:lnSpc>
              <a:buFont typeface="Monotype Sorts" pitchFamily="-72" charset="2"/>
              <a:buNone/>
            </a:pPr>
            <a:endParaRPr lang="en-US" dirty="0"/>
          </a:p>
          <a:p>
            <a:pPr lvl="1" eaLnBrk="1" hangingPunct="1">
              <a:lnSpc>
                <a:spcPct val="80000"/>
              </a:lnSpc>
            </a:pPr>
            <a:r>
              <a:rPr lang="en-US" b="1" dirty="0"/>
              <a:t>Time and Motion Studies</a:t>
            </a:r>
            <a:br>
              <a:rPr lang="en-US" b="1" dirty="0"/>
            </a:br>
            <a:endParaRPr lang="en-US" b="1" dirty="0"/>
          </a:p>
          <a:p>
            <a:pPr lvl="1" eaLnBrk="1" hangingPunct="1">
              <a:lnSpc>
                <a:spcPct val="80000"/>
              </a:lnSpc>
            </a:pPr>
            <a:r>
              <a:rPr lang="en-US" b="1" dirty="0"/>
              <a:t>Believed in selecting, training, teaching, and developing workers</a:t>
            </a:r>
          </a:p>
        </p:txBody>
      </p:sp>
    </p:spTree>
    <p:extLst>
      <p:ext uri="{BB962C8B-B14F-4D97-AF65-F5344CB8AC3E}">
        <p14:creationId xmlns:p14="http://schemas.microsoft.com/office/powerpoint/2010/main" val="3816935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Scientific Management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5438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Monotype Sorts" pitchFamily="-72" charset="2"/>
              <a:buNone/>
            </a:pPr>
            <a:r>
              <a:rPr lang="en-US" b="1" i="1" dirty="0"/>
              <a:t>Frank B. Gilbreth:  </a:t>
            </a:r>
            <a:r>
              <a:rPr lang="en-US" dirty="0"/>
              <a:t>(1868–1924) Contractor</a:t>
            </a:r>
          </a:p>
          <a:p>
            <a:pPr eaLnBrk="1" hangingPunct="1">
              <a:lnSpc>
                <a:spcPct val="90000"/>
              </a:lnSpc>
              <a:buFont typeface="Monotype Sorts" pitchFamily="-72" charset="2"/>
              <a:buNone/>
            </a:pPr>
            <a:r>
              <a:rPr lang="en-US" dirty="0"/>
              <a:t>    Devised a system for classifying hand motions into 17 basic divisions (called </a:t>
            </a:r>
            <a:r>
              <a:rPr lang="en-US" dirty="0" err="1"/>
              <a:t>Therbligs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eaLnBrk="1" hangingPunct="1">
              <a:lnSpc>
                <a:spcPct val="90000"/>
              </a:lnSpc>
              <a:buFont typeface="Monotype Sorts" pitchFamily="-72" charset="2"/>
              <a:buNone/>
            </a:pPr>
            <a:r>
              <a:rPr lang="en-US" b="1" i="1" dirty="0"/>
              <a:t>Lillian Moller Gilbreth:  </a:t>
            </a:r>
            <a:r>
              <a:rPr lang="en-US" dirty="0"/>
              <a:t>(1878–1972)  Psychologist</a:t>
            </a:r>
            <a:br>
              <a:rPr lang="en-US" dirty="0"/>
            </a:br>
            <a:r>
              <a:rPr lang="en-US" dirty="0"/>
              <a:t>First Lady of Management – expanded their work</a:t>
            </a:r>
          </a:p>
          <a:p>
            <a:pPr eaLnBrk="1" hangingPunct="1">
              <a:lnSpc>
                <a:spcPct val="90000"/>
              </a:lnSpc>
              <a:buFont typeface="Monotype Sorts" pitchFamily="-72" charset="2"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Monotype Sorts" pitchFamily="-72" charset="2"/>
              <a:buNone/>
            </a:pPr>
            <a:r>
              <a:rPr lang="en-US" dirty="0"/>
              <a:t>Pioneered the field of Human Factors</a:t>
            </a:r>
          </a:p>
          <a:p>
            <a:pPr eaLnBrk="1" hangingPunct="1">
              <a:lnSpc>
                <a:spcPct val="90000"/>
              </a:lnSpc>
              <a:buFont typeface="Monotype Sorts" pitchFamily="-7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5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29200"/>
            <a:ext cx="7543800" cy="1143000"/>
          </a:xfrm>
        </p:spPr>
        <p:txBody>
          <a:bodyPr lIns="90488" tIns="44450" rIns="90488" bIns="44450" anchor="b">
            <a:normAutofit fontScale="90000"/>
          </a:bodyPr>
          <a:lstStyle/>
          <a:p>
            <a:pPr eaLnBrk="1" hangingPunct="1"/>
            <a:br>
              <a:rPr lang="en-US" dirty="0"/>
            </a:br>
            <a:r>
              <a:rPr lang="en-US" dirty="0"/>
              <a:t>Scientific Management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27950" cy="41148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sz="2800" dirty="0"/>
              <a:t>Replaced old “rule of thumbs”</a:t>
            </a:r>
          </a:p>
          <a:p>
            <a:pPr eaLnBrk="1" hangingPunct="1"/>
            <a:r>
              <a:rPr lang="en-US" sz="2800" dirty="0"/>
              <a:t>Believed in selecting, training, teaching and developing workers</a:t>
            </a:r>
          </a:p>
          <a:p>
            <a:pPr eaLnBrk="1" hangingPunct="1"/>
            <a:r>
              <a:rPr lang="en-US" sz="2800" dirty="0"/>
              <a:t>Time Study</a:t>
            </a:r>
          </a:p>
          <a:p>
            <a:pPr eaLnBrk="1" hangingPunct="1"/>
            <a:r>
              <a:rPr lang="en-US" sz="2800" dirty="0"/>
              <a:t>Standards Planning</a:t>
            </a:r>
          </a:p>
          <a:p>
            <a:pPr eaLnBrk="1" hangingPunct="1"/>
            <a:r>
              <a:rPr lang="en-US" sz="2800" dirty="0"/>
              <a:t>Ergonomics and Human Factors</a:t>
            </a:r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950919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543800" cy="3886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i="1" dirty="0"/>
              <a:t>Henri Fayol:  </a:t>
            </a:r>
            <a:r>
              <a:rPr lang="en-US" dirty="0"/>
              <a:t>(1841–1925)  Engineer</a:t>
            </a:r>
            <a:br>
              <a:rPr lang="en-US" dirty="0"/>
            </a:b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Developed 14 “General Principles of Administration”</a:t>
            </a:r>
            <a:br>
              <a:rPr lang="en-US" dirty="0"/>
            </a:b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Divided management activities into five divisions</a:t>
            </a:r>
          </a:p>
          <a:p>
            <a:pPr lvl="1"/>
            <a:r>
              <a:rPr lang="en-US" dirty="0"/>
              <a:t>Planning</a:t>
            </a:r>
          </a:p>
          <a:p>
            <a:pPr lvl="1"/>
            <a:r>
              <a:rPr lang="en-US" dirty="0"/>
              <a:t>Organizing    (including staffing)</a:t>
            </a:r>
          </a:p>
          <a:p>
            <a:pPr lvl="1"/>
            <a:r>
              <a:rPr lang="en-US" dirty="0"/>
              <a:t>Command     (Leading)</a:t>
            </a:r>
          </a:p>
          <a:p>
            <a:pPr lvl="1"/>
            <a:r>
              <a:rPr lang="en-US" dirty="0"/>
              <a:t>Coordination (Leading)</a:t>
            </a:r>
          </a:p>
          <a:p>
            <a:pPr lvl="1"/>
            <a:r>
              <a:rPr lang="en-US" dirty="0"/>
              <a:t>Controlling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/>
              <a:t>Administrative Management</a:t>
            </a:r>
          </a:p>
        </p:txBody>
      </p:sp>
    </p:spTree>
    <p:extLst>
      <p:ext uri="{BB962C8B-B14F-4D97-AF65-F5344CB8AC3E}">
        <p14:creationId xmlns:p14="http://schemas.microsoft.com/office/powerpoint/2010/main" val="1374336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Modern Administrative Functions of Managers</a:t>
            </a:r>
            <a:endParaRPr lang="en-US" sz="2400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Planning</a:t>
            </a:r>
          </a:p>
          <a:p>
            <a:pPr eaLnBrk="1" hangingPunct="1"/>
            <a:r>
              <a:rPr lang="en-US" dirty="0"/>
              <a:t>Organizing</a:t>
            </a:r>
          </a:p>
          <a:p>
            <a:pPr lvl="1"/>
            <a:r>
              <a:rPr lang="en-US" dirty="0"/>
              <a:t>Staffing (included in organizing)</a:t>
            </a:r>
          </a:p>
          <a:p>
            <a:pPr eaLnBrk="1" hangingPunct="1"/>
            <a:r>
              <a:rPr lang="en-US" dirty="0"/>
              <a:t>Leading</a:t>
            </a:r>
          </a:p>
          <a:p>
            <a:pPr eaLnBrk="1" hangingPunct="1"/>
            <a:r>
              <a:rPr lang="en-US" dirty="0"/>
              <a:t>Controlling</a:t>
            </a:r>
          </a:p>
        </p:txBody>
      </p:sp>
    </p:spTree>
    <p:extLst>
      <p:ext uri="{BB962C8B-B14F-4D97-AF65-F5344CB8AC3E}">
        <p14:creationId xmlns:p14="http://schemas.microsoft.com/office/powerpoint/2010/main" val="1739138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Comparison: Fayol and Taylor</a:t>
            </a:r>
            <a:endParaRPr lang="en-US" sz="2400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3276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Both referenced functional specialization</a:t>
            </a:r>
            <a:br>
              <a:rPr lang="en-US" sz="2800" dirty="0"/>
            </a:br>
            <a:endParaRPr lang="en-US" sz="700" dirty="0"/>
          </a:p>
          <a:p>
            <a:pPr marL="0" indent="0" eaLnBrk="1" hangingPunct="1">
              <a:buNone/>
            </a:pPr>
            <a:r>
              <a:rPr lang="en-US" sz="2800" dirty="0"/>
              <a:t>	</a:t>
            </a:r>
            <a:r>
              <a:rPr lang="en-US" dirty="0"/>
              <a:t>Fayol – principles of management</a:t>
            </a:r>
            <a:endParaRPr lang="en-US" sz="2800" dirty="0"/>
          </a:p>
          <a:p>
            <a:pPr marL="320040" lvl="1" indent="0">
              <a:buNone/>
            </a:pPr>
            <a:br>
              <a:rPr lang="en-US" sz="700" dirty="0"/>
            </a:br>
            <a:r>
              <a:rPr lang="en-US" sz="700" dirty="0"/>
              <a:t>	</a:t>
            </a:r>
            <a:r>
              <a:rPr lang="en-US" sz="2400" dirty="0"/>
              <a:t>Taylor – secure efficiencies</a:t>
            </a:r>
            <a:br>
              <a:rPr lang="en-US" sz="2400" dirty="0"/>
            </a:br>
            <a:endParaRPr lang="en-US" sz="2400" dirty="0"/>
          </a:p>
          <a:p>
            <a:pPr eaLnBrk="1" hangingPunct="1"/>
            <a:r>
              <a:rPr lang="en-US" sz="2800" dirty="0"/>
              <a:t>Both emphasized “one best way”</a:t>
            </a:r>
          </a:p>
        </p:txBody>
      </p:sp>
    </p:spTree>
    <p:extLst>
      <p:ext uri="{BB962C8B-B14F-4D97-AF65-F5344CB8AC3E}">
        <p14:creationId xmlns:p14="http://schemas.microsoft.com/office/powerpoint/2010/main" val="362276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410200"/>
            <a:ext cx="7543800" cy="762000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4400" dirty="0"/>
              <a:t>Administrative Management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4114800"/>
          </a:xfrm>
        </p:spPr>
        <p:txBody>
          <a:bodyPr lIns="90488" tIns="44450" rIns="90488" bIns="44450">
            <a:normAutofit lnSpcReduction="10000"/>
          </a:bodyPr>
          <a:lstStyle/>
          <a:p>
            <a:pPr eaLnBrk="1" hangingPunct="1"/>
            <a:r>
              <a:rPr lang="en-US" b="1" i="1" dirty="0"/>
              <a:t>Max Weber:   </a:t>
            </a:r>
            <a:r>
              <a:rPr lang="en-US" dirty="0"/>
              <a:t>(1864–1920)</a:t>
            </a:r>
            <a:r>
              <a:rPr lang="en-US" sz="2800" dirty="0"/>
              <a:t>  </a:t>
            </a:r>
            <a:r>
              <a:rPr lang="en-US" dirty="0"/>
              <a:t>Industrialist</a:t>
            </a:r>
            <a:br>
              <a:rPr lang="en-US" sz="2800" dirty="0"/>
            </a:br>
            <a:r>
              <a:rPr lang="en-US" dirty="0"/>
              <a:t>Major influence in a classical organizational theory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/>
              <a:t>Division of labor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/>
              <a:t>Hierarchy of authority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/>
              <a:t>Employment based on expertise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/>
              <a:t>Inflexible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/>
              <a:t>Rigid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/>
              <a:t>Impersonal</a:t>
            </a:r>
          </a:p>
          <a:p>
            <a:pPr marL="320040" lvl="1" indent="0" eaLnBrk="1" hangingPunct="1">
              <a:lnSpc>
                <a:spcPct val="90000"/>
              </a:lnSpc>
              <a:buNone/>
            </a:pPr>
            <a:r>
              <a:rPr lang="en-US" sz="2400" b="1" dirty="0"/>
              <a:t>		</a:t>
            </a:r>
            <a:r>
              <a:rPr lang="en-US" sz="2800" b="1" i="1" dirty="0"/>
              <a:t>Bureaucracy</a:t>
            </a:r>
          </a:p>
        </p:txBody>
      </p:sp>
    </p:spTree>
    <p:extLst>
      <p:ext uri="{BB962C8B-B14F-4D97-AF65-F5344CB8AC3E}">
        <p14:creationId xmlns:p14="http://schemas.microsoft.com/office/powerpoint/2010/main" val="2898129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Behavioral Management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Hawthorne Studies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Abilene Paradox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Maslow</a:t>
            </a:r>
          </a:p>
        </p:txBody>
      </p:sp>
    </p:spTree>
    <p:extLst>
      <p:ext uri="{BB962C8B-B14F-4D97-AF65-F5344CB8AC3E}">
        <p14:creationId xmlns:p14="http://schemas.microsoft.com/office/powerpoint/2010/main" val="1654024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>
            <a:noAutofit/>
          </a:bodyPr>
          <a:lstStyle/>
          <a:p>
            <a:pPr eaLnBrk="1" hangingPunct="1"/>
            <a:br>
              <a:rPr lang="en-US" sz="4000" dirty="0"/>
            </a:br>
            <a:r>
              <a:rPr lang="en-US" sz="4000" dirty="0"/>
              <a:t>Behavioral Management: Hawthorne Studies – 1930s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7924800" cy="41148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Original intent was to find the level of illumination that made the work of female coil winders, relay assemblers, and small parts inspectors more efficient.</a:t>
            </a:r>
            <a:br>
              <a:rPr lang="en-US" dirty="0"/>
            </a:br>
            <a:endParaRPr lang="en-US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Conclusion – persons singled out for special attention perform as expected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b="1" i="1" dirty="0"/>
              <a:t>Not everything is explained by Scientific Management – there are interactions with other, human elements</a:t>
            </a:r>
          </a:p>
        </p:txBody>
      </p:sp>
    </p:spTree>
    <p:extLst>
      <p:ext uri="{BB962C8B-B14F-4D97-AF65-F5344CB8AC3E}">
        <p14:creationId xmlns:p14="http://schemas.microsoft.com/office/powerpoint/2010/main" val="1457770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000" b="1">
                <a:latin typeface="Verdana" pitchFamily="-1" charset="0"/>
              </a:rPr>
              <a:t>Figure 1-1   </a:t>
            </a:r>
            <a:r>
              <a:rPr lang="en-US" altLang="en-US" sz="1000">
                <a:latin typeface="Verdana" pitchFamily="-1" charset="0"/>
              </a:rPr>
              <a:t>Engineering activities within a division of a large corporation. </a:t>
            </a:r>
            <a:br>
              <a:rPr lang="en-US" altLang="en-US" sz="1000">
                <a:latin typeface="Verdana" pitchFamily="-1" charset="0"/>
              </a:rPr>
            </a:br>
            <a:r>
              <a:rPr lang="en-US" altLang="en-US" sz="1000">
                <a:latin typeface="Verdana" pitchFamily="-1" charset="0"/>
              </a:rPr>
              <a:t>(From Benjamin S. Blanchard, </a:t>
            </a:r>
            <a:r>
              <a:rPr lang="en-US" altLang="en-US" sz="1000" i="1">
                <a:latin typeface="Verdana" pitchFamily="-1" charset="0"/>
              </a:rPr>
              <a:t>Engineering Organization and Management</a:t>
            </a:r>
            <a:r>
              <a:rPr lang="en-US" altLang="en-US" sz="1000">
                <a:latin typeface="Verdana" pitchFamily="-1" charset="0"/>
              </a:rPr>
              <a:t>, © 1976, Figure 10-3, p. 280. Reprinted by permission of Prentice-Hall, Inc., Englewood Cliffs, NJ).</a:t>
            </a:r>
          </a:p>
        </p:txBody>
      </p:sp>
      <p:pic>
        <p:nvPicPr>
          <p:cNvPr id="15363" name="Picture 1" descr="FG_01_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54062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429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dirty="0"/>
              <a:t>Behavioral Management: Abilene Paradox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50037"/>
            <a:ext cx="7772400" cy="3733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/>
              <a:t>Coleman TX – Abilene TX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Someone suggests that the group do something</a:t>
            </a:r>
          </a:p>
          <a:p>
            <a:pPr eaLnBrk="1" hangingPunct="1">
              <a:buFontTx/>
              <a:buNone/>
            </a:pPr>
            <a:r>
              <a:rPr lang="en-US" dirty="0"/>
              <a:t>No one in the group actually thinks it a good idea, but …</a:t>
            </a:r>
          </a:p>
          <a:p>
            <a:pPr eaLnBrk="1" hangingPunct="1">
              <a:buFontTx/>
              <a:buNone/>
            </a:pPr>
            <a:r>
              <a:rPr lang="en-US" dirty="0"/>
              <a:t>No one wants to appear disagreeable, </a:t>
            </a:r>
          </a:p>
          <a:p>
            <a:pPr eaLnBrk="1" hangingPunct="1">
              <a:buFontTx/>
              <a:buNone/>
            </a:pPr>
            <a:r>
              <a:rPr lang="en-US" dirty="0"/>
              <a:t>	so no one speaks up</a:t>
            </a:r>
          </a:p>
          <a:p>
            <a:pPr eaLnBrk="1" hangingPunct="1">
              <a:buFontTx/>
              <a:buNone/>
            </a:pPr>
            <a:r>
              <a:rPr lang="en-US" dirty="0"/>
              <a:t>End result is that the action taken has a bad outcome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b="1" i="1" dirty="0"/>
              <a:t>Failing to manage agreement effectively</a:t>
            </a:r>
          </a:p>
        </p:txBody>
      </p:sp>
    </p:spTree>
    <p:extLst>
      <p:ext uri="{BB962C8B-B14F-4D97-AF65-F5344CB8AC3E}">
        <p14:creationId xmlns:p14="http://schemas.microsoft.com/office/powerpoint/2010/main" val="280185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Behavioral Management: Maslow – 1960s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Hierarchical theory of human needs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Biological / Physiological Needs  	(lowest level)</a:t>
            </a:r>
            <a:br>
              <a:rPr lang="en-US" dirty="0"/>
            </a:br>
            <a:r>
              <a:rPr lang="en-US" dirty="0"/>
              <a:t>Security / Safety Needs</a:t>
            </a:r>
            <a:br>
              <a:rPr lang="en-US" dirty="0"/>
            </a:br>
            <a:r>
              <a:rPr lang="en-US" dirty="0"/>
              <a:t>Social Needs</a:t>
            </a:r>
            <a:br>
              <a:rPr lang="en-US" dirty="0"/>
            </a:br>
            <a:r>
              <a:rPr lang="en-US" dirty="0"/>
              <a:t>Ego Needs</a:t>
            </a:r>
            <a:br>
              <a:rPr lang="en-US" dirty="0"/>
            </a:br>
            <a:r>
              <a:rPr lang="en-US" dirty="0"/>
              <a:t>Self-actualization Fulfillment		(highest level)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i="1" dirty="0"/>
              <a:t>Can’t progress to higher motivation as long as a lower level need is un-met</a:t>
            </a:r>
          </a:p>
        </p:txBody>
      </p:sp>
    </p:spTree>
    <p:extLst>
      <p:ext uri="{BB962C8B-B14F-4D97-AF65-F5344CB8AC3E}">
        <p14:creationId xmlns:p14="http://schemas.microsoft.com/office/powerpoint/2010/main" val="30226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848600" cy="1600200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3600" b="1" dirty="0"/>
              <a:t>Contemporary Management Issues:    Challenges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/>
              <a:t>Quality and Productivity</a:t>
            </a:r>
          </a:p>
          <a:p>
            <a:pPr eaLnBrk="1" hangingPunct="1"/>
            <a:r>
              <a:rPr lang="en-US"/>
              <a:t>Customer Focus</a:t>
            </a:r>
          </a:p>
          <a:p>
            <a:pPr eaLnBrk="1" hangingPunct="1"/>
            <a:r>
              <a:rPr lang="en-US"/>
              <a:t>Information Technology</a:t>
            </a:r>
          </a:p>
          <a:p>
            <a:pPr eaLnBrk="1" hangingPunct="1"/>
            <a:r>
              <a:rPr lang="en-US"/>
              <a:t>Project Management</a:t>
            </a:r>
          </a:p>
          <a:p>
            <a:pPr eaLnBrk="1" hangingPunct="1"/>
            <a:r>
              <a:rPr lang="en-US"/>
              <a:t>Globalization</a:t>
            </a:r>
          </a:p>
          <a:p>
            <a:pPr eaLnBrk="1" hangingPunct="1"/>
            <a:r>
              <a:rPr lang="en-US"/>
              <a:t>Management Theory and Leadership</a:t>
            </a:r>
          </a:p>
        </p:txBody>
      </p:sp>
    </p:spTree>
    <p:extLst>
      <p:ext uri="{BB962C8B-B14F-4D97-AF65-F5344CB8AC3E}">
        <p14:creationId xmlns:p14="http://schemas.microsoft.com/office/powerpoint/2010/main" val="39658172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4000" b="1" dirty="0"/>
              <a:t>Contemporary Management: Applied Perspectives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dirty="0"/>
              <a:t>Peter Drucker </a:t>
            </a:r>
          </a:p>
          <a:p>
            <a:pPr eaLnBrk="1" hangingPunct="1"/>
            <a:r>
              <a:rPr lang="en-US" dirty="0"/>
              <a:t>Peter Senge</a:t>
            </a:r>
          </a:p>
          <a:p>
            <a:pPr eaLnBrk="1" hangingPunct="1"/>
            <a:r>
              <a:rPr lang="en-US" dirty="0"/>
              <a:t>Steven Covey</a:t>
            </a:r>
          </a:p>
          <a:p>
            <a:pPr eaLnBrk="1" hangingPunct="1"/>
            <a:r>
              <a:rPr lang="en-US" dirty="0"/>
              <a:t>Tom Peters</a:t>
            </a:r>
          </a:p>
          <a:p>
            <a:pPr eaLnBrk="1" hangingPunct="1"/>
            <a:r>
              <a:rPr lang="en-US" dirty="0"/>
              <a:t>Scott Adams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dirty="0"/>
              <a:t>Michael Porter</a:t>
            </a:r>
          </a:p>
          <a:p>
            <a:pPr eaLnBrk="1" hangingPunct="1"/>
            <a:r>
              <a:rPr lang="en-US" dirty="0"/>
              <a:t>Jim Collins</a:t>
            </a:r>
          </a:p>
          <a:p>
            <a:pPr eaLnBrk="1" hangingPunct="1"/>
            <a:r>
              <a:rPr lang="en-US" dirty="0"/>
              <a:t>Thomas Friedman</a:t>
            </a:r>
          </a:p>
        </p:txBody>
      </p:sp>
    </p:spTree>
    <p:extLst>
      <p:ext uri="{BB962C8B-B14F-4D97-AF65-F5344CB8AC3E}">
        <p14:creationId xmlns:p14="http://schemas.microsoft.com/office/powerpoint/2010/main" val="367696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Content Placeholder 3" descr="ftp://esm240:BHlvnv@esmftp.pearsoned.com/Morse_Art-6e/JPG/M01/IMAGES-FINAL_M01/FG_01_00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00200"/>
            <a:ext cx="8229600" cy="3668713"/>
          </a:xfrm>
        </p:spPr>
      </p:pic>
    </p:spTree>
    <p:extLst>
      <p:ext uri="{BB962C8B-B14F-4D97-AF65-F5344CB8AC3E}">
        <p14:creationId xmlns:p14="http://schemas.microsoft.com/office/powerpoint/2010/main" val="365453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Management Definitions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Organizational or administrative process</a:t>
            </a:r>
            <a:br>
              <a:rPr lang="en-US" sz="3600" dirty="0"/>
            </a:br>
            <a:endParaRPr lang="en-US" sz="3600" dirty="0"/>
          </a:p>
          <a:p>
            <a:pPr eaLnBrk="1" hangingPunct="1"/>
            <a:r>
              <a:rPr lang="en-US" sz="3600" dirty="0"/>
              <a:t>Group running an organization</a:t>
            </a:r>
            <a:br>
              <a:rPr lang="en-US" sz="3600" dirty="0"/>
            </a:br>
            <a:endParaRPr lang="en-US" sz="3600" dirty="0"/>
          </a:p>
          <a:p>
            <a:pPr eaLnBrk="1" hangingPunct="1"/>
            <a:r>
              <a:rPr lang="en-US" sz="3600" dirty="0"/>
              <a:t>Occupational career</a:t>
            </a:r>
          </a:p>
        </p:txBody>
      </p:sp>
    </p:spTree>
    <p:extLst>
      <p:ext uri="{BB962C8B-B14F-4D97-AF65-F5344CB8AC3E}">
        <p14:creationId xmlns:p14="http://schemas.microsoft.com/office/powerpoint/2010/main" val="163218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Management Levels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First Line mangers</a:t>
            </a:r>
            <a:br>
              <a:rPr lang="en-US" sz="3600" dirty="0"/>
            </a:br>
            <a:endParaRPr lang="en-US" sz="3600" dirty="0"/>
          </a:p>
          <a:p>
            <a:pPr eaLnBrk="1" hangingPunct="1"/>
            <a:r>
              <a:rPr lang="en-US" sz="3600" dirty="0"/>
              <a:t>Middle managers</a:t>
            </a:r>
            <a:br>
              <a:rPr lang="en-US" sz="3600" dirty="0"/>
            </a:br>
            <a:endParaRPr lang="en-US" sz="3600" dirty="0"/>
          </a:p>
          <a:p>
            <a:pPr eaLnBrk="1" hangingPunct="1"/>
            <a:r>
              <a:rPr lang="en-US" sz="3600" dirty="0"/>
              <a:t>Top managers</a:t>
            </a:r>
          </a:p>
        </p:txBody>
      </p:sp>
    </p:spTree>
    <p:extLst>
      <p:ext uri="{BB962C8B-B14F-4D97-AF65-F5344CB8AC3E}">
        <p14:creationId xmlns:p14="http://schemas.microsoft.com/office/powerpoint/2010/main" val="1972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>
                <a:latin typeface="Verdana" pitchFamily="-1" charset="0"/>
              </a:rPr>
              <a:t>Figure 1-2   </a:t>
            </a:r>
            <a:r>
              <a:rPr lang="en-US">
                <a:latin typeface="Verdana" pitchFamily="-1" charset="0"/>
              </a:rPr>
              <a:t>Skills required versus management.</a:t>
            </a:r>
          </a:p>
        </p:txBody>
      </p:sp>
      <p:pic>
        <p:nvPicPr>
          <p:cNvPr id="17411" name="Picture 1" descr="FG_01_0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9500"/>
            <a:ext cx="82296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89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4400" dirty="0"/>
              <a:t>Managerial Roles: </a:t>
            </a:r>
            <a:r>
              <a:rPr lang="en-US" sz="4400" dirty="0" err="1"/>
              <a:t>Mintzberg</a:t>
            </a:r>
            <a:endParaRPr lang="en-US" sz="4400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Interpersonal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Figurehead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Leader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Liaison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Informational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Monitor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Disseminator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Spokesperson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00600" y="381000"/>
            <a:ext cx="3505200" cy="3886200"/>
          </a:xfrm>
          <a:prstGeom prst="rect">
            <a:avLst/>
          </a:prstGeom>
        </p:spPr>
        <p:txBody>
          <a:bodyPr vert="horz" lIns="90488" tIns="44450" rIns="90488" bIns="4445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Decisional</a:t>
            </a:r>
          </a:p>
          <a:p>
            <a:pPr lvl="1"/>
            <a:r>
              <a:rPr lang="en-US" dirty="0"/>
              <a:t>Entrepreneurial</a:t>
            </a:r>
          </a:p>
          <a:p>
            <a:pPr lvl="1"/>
            <a:r>
              <a:rPr lang="en-US" dirty="0"/>
              <a:t>Disturbance Handler</a:t>
            </a:r>
          </a:p>
          <a:p>
            <a:pPr lvl="1"/>
            <a:r>
              <a:rPr lang="en-US" dirty="0"/>
              <a:t>Resource Allocator</a:t>
            </a:r>
          </a:p>
          <a:p>
            <a:pPr lvl="1"/>
            <a:r>
              <a:rPr lang="en-US" dirty="0"/>
              <a:t>Negotiator</a:t>
            </a:r>
            <a:endParaRPr lang="en-US" sz="3200" dirty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56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Functions of Managers: Fayol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Planning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Organizing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Command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Coordination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347099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29200"/>
            <a:ext cx="7543800" cy="1143000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4000" dirty="0"/>
              <a:t>Functions of Managers: </a:t>
            </a:r>
            <a:r>
              <a:rPr lang="en-US" sz="4000" dirty="0" err="1"/>
              <a:t>Kootz</a:t>
            </a:r>
            <a:endParaRPr lang="en-US" sz="4000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Planning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Organizing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Staffing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Leading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Controlling</a:t>
            </a:r>
          </a:p>
        </p:txBody>
      </p:sp>
    </p:spTree>
    <p:extLst>
      <p:ext uri="{BB962C8B-B14F-4D97-AF65-F5344CB8AC3E}">
        <p14:creationId xmlns:p14="http://schemas.microsoft.com/office/powerpoint/2010/main" val="1568808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179</TotalTime>
  <Words>882</Words>
  <Application>Microsoft Office PowerPoint</Application>
  <PresentationFormat>On-screen Show (4:3)</PresentationFormat>
  <Paragraphs>178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Monotype Sorts</vt:lpstr>
      <vt:lpstr>Times New Roman</vt:lpstr>
      <vt:lpstr>Verdana</vt:lpstr>
      <vt:lpstr>Wingdings</vt:lpstr>
      <vt:lpstr>NewsPrint</vt:lpstr>
      <vt:lpstr>IENG 366</vt:lpstr>
      <vt:lpstr>What Do Engineers Do?</vt:lpstr>
      <vt:lpstr>Figure 1-1   Engineering activities within a division of a large corporation.  (From Benjamin S. Blanchard, Engineering Organization and Management, © 1976, Figure 10-3, p. 280. Reprinted by permission of Prentice-Hall, Inc., Englewood Cliffs, NJ).</vt:lpstr>
      <vt:lpstr>Management Definitions</vt:lpstr>
      <vt:lpstr>Management Levels</vt:lpstr>
      <vt:lpstr>Figure 1-2   Skills required versus management.</vt:lpstr>
      <vt:lpstr>Managerial Roles: Mintzberg</vt:lpstr>
      <vt:lpstr>Functions of Managers: Fayol</vt:lpstr>
      <vt:lpstr>Functions of Managers: Kootz</vt:lpstr>
      <vt:lpstr>Engineering Management</vt:lpstr>
      <vt:lpstr>Babcock </vt:lpstr>
      <vt:lpstr>Figure 1-3   The engineering management education program. (From Daniel L. Babcock, “B.S. and M.S. Programs in Engineering Management,” Engineering Education, November 1973, p.102).</vt:lpstr>
      <vt:lpstr>Ancient – Egyptians</vt:lpstr>
      <vt:lpstr>Ancient – Military</vt:lpstr>
      <vt:lpstr>Ancient – Romans</vt:lpstr>
      <vt:lpstr>Medieval Period</vt:lpstr>
      <vt:lpstr>Origins – Arsenal of Venice</vt:lpstr>
      <vt:lpstr>Industrial Revolution 1750 – 1800</vt:lpstr>
      <vt:lpstr> Industrial Revolution  Problems of the Factory System</vt:lpstr>
      <vt:lpstr>Management Philosophies</vt:lpstr>
      <vt:lpstr> Scientific Management</vt:lpstr>
      <vt:lpstr>Scientific Management</vt:lpstr>
      <vt:lpstr> Scientific Management</vt:lpstr>
      <vt:lpstr>Administrative Management</vt:lpstr>
      <vt:lpstr>Modern Administrative Functions of Managers</vt:lpstr>
      <vt:lpstr>Comparison: Fayol and Taylor</vt:lpstr>
      <vt:lpstr>Administrative Management</vt:lpstr>
      <vt:lpstr>Behavioral Management</vt:lpstr>
      <vt:lpstr> Behavioral Management: Hawthorne Studies – 1930s</vt:lpstr>
      <vt:lpstr>Behavioral Management: Abilene Paradox</vt:lpstr>
      <vt:lpstr>Behavioral Management: Maslow – 1960s</vt:lpstr>
      <vt:lpstr>Contemporary Management Issues:    Challenges</vt:lpstr>
      <vt:lpstr>Contemporary Management: Applied Perspectives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IENG 366 Lecture 01</dc:title>
  <dc:creator>Jensen, Dean H.</dc:creator>
  <cp:lastModifiedBy>Jensen, Dean H.</cp:lastModifiedBy>
  <cp:revision>21</cp:revision>
  <dcterms:created xsi:type="dcterms:W3CDTF">2017-01-11T23:00:27Z</dcterms:created>
  <dcterms:modified xsi:type="dcterms:W3CDTF">2020-01-16T14:46:58Z</dcterms:modified>
</cp:coreProperties>
</file>