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96" r:id="rId4"/>
    <p:sldId id="298" r:id="rId5"/>
    <p:sldId id="310" r:id="rId6"/>
    <p:sldId id="309" r:id="rId7"/>
    <p:sldId id="302" r:id="rId8"/>
    <p:sldId id="307" r:id="rId9"/>
    <p:sldId id="308" r:id="rId10"/>
    <p:sldId id="303" r:id="rId11"/>
    <p:sldId id="304" r:id="rId12"/>
    <p:sldId id="306" r:id="rId13"/>
    <p:sldId id="311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90"/>
    <a:srgbClr val="B3A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DC8C7-7B49-460F-A91F-F1C5B153DCFE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9E158-6F93-4096-843F-7F09C829E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z="3200" dirty="0"/>
              <a:t>IENG 366 Engineering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D360C0D-C7F9-4E66-B221-359C3538BB8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D9C14EF-AE7A-43DC-93F4-6C5208F9D7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IENG 366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Engineering Management</a:t>
            </a:r>
          </a:p>
        </p:txBody>
      </p:sp>
    </p:spTree>
    <p:extLst>
      <p:ext uri="{BB962C8B-B14F-4D97-AF65-F5344CB8AC3E}">
        <p14:creationId xmlns:p14="http://schemas.microsoft.com/office/powerpoint/2010/main" val="314850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924800" cy="4267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4000" b="1" dirty="0"/>
              <a:t>Expectations - </a:t>
            </a:r>
            <a:r>
              <a:rPr lang="en-US" altLang="en-US" sz="4000" dirty="0"/>
              <a:t>Academic Honesty:</a:t>
            </a:r>
          </a:p>
          <a:p>
            <a:pPr>
              <a:lnSpc>
                <a:spcPct val="80000"/>
              </a:lnSpc>
            </a:pPr>
            <a:endParaRPr lang="en-US" altLang="en-US" sz="600" dirty="0"/>
          </a:p>
          <a:p>
            <a:pPr lvl="1">
              <a:lnSpc>
                <a:spcPct val="120000"/>
              </a:lnSpc>
            </a:pPr>
            <a:r>
              <a:rPr lang="en-US" altLang="en-US" sz="2900" b="1" i="1" dirty="0"/>
              <a:t>OK to work together on HW Assignments for this class:</a:t>
            </a:r>
          </a:p>
          <a:p>
            <a:pPr lvl="2">
              <a:lnSpc>
                <a:spcPct val="120000"/>
              </a:lnSpc>
            </a:pPr>
            <a:r>
              <a:rPr lang="en-US" altLang="en-US" sz="2700" dirty="0"/>
              <a:t>as long as what appears on </a:t>
            </a:r>
            <a:r>
              <a:rPr lang="en-US" altLang="en-US" sz="2700" b="1" i="1" dirty="0"/>
              <a:t>your</a:t>
            </a:r>
            <a:r>
              <a:rPr lang="en-US" altLang="en-US" sz="2700" dirty="0"/>
              <a:t> submission is </a:t>
            </a:r>
            <a:r>
              <a:rPr lang="en-US" altLang="en-US" sz="2700" b="1" i="1" dirty="0"/>
              <a:t>your</a:t>
            </a:r>
            <a:r>
              <a:rPr lang="en-US" altLang="en-US" sz="2700" dirty="0"/>
              <a:t> work, </a:t>
            </a:r>
            <a:r>
              <a:rPr lang="en-US" altLang="en-US" sz="2700" b="1" i="1" dirty="0"/>
              <a:t>your</a:t>
            </a:r>
            <a:r>
              <a:rPr lang="en-US" altLang="en-US" sz="2700" dirty="0"/>
              <a:t> words, and </a:t>
            </a:r>
            <a:r>
              <a:rPr lang="en-US" altLang="en-US" sz="2700" b="1" i="1" dirty="0"/>
              <a:t>your</a:t>
            </a:r>
            <a:r>
              <a:rPr lang="en-US" altLang="en-US" sz="2700" dirty="0"/>
              <a:t> writing / typing</a:t>
            </a:r>
          </a:p>
          <a:p>
            <a:pPr lvl="1">
              <a:lnSpc>
                <a:spcPct val="120000"/>
              </a:lnSpc>
            </a:pPr>
            <a:endParaRPr lang="en-US" altLang="en-US" sz="1100" dirty="0"/>
          </a:p>
          <a:p>
            <a:pPr lvl="1">
              <a:lnSpc>
                <a:spcPct val="120000"/>
              </a:lnSpc>
            </a:pPr>
            <a:r>
              <a:rPr lang="en-US" altLang="en-US" sz="2900" b="1" i="1" dirty="0"/>
              <a:t>OK to copy my materials for this class:</a:t>
            </a:r>
          </a:p>
          <a:p>
            <a:pPr lvl="2">
              <a:lnSpc>
                <a:spcPct val="120000"/>
              </a:lnSpc>
            </a:pPr>
            <a:r>
              <a:rPr lang="en-US" altLang="en-US" sz="2700" dirty="0"/>
              <a:t>you can download, print and attach my slides / tables for </a:t>
            </a:r>
            <a:r>
              <a:rPr lang="en-US" altLang="en-US" sz="2700" b="1" i="1" dirty="0"/>
              <a:t>your</a:t>
            </a:r>
            <a:r>
              <a:rPr lang="en-US" altLang="en-US" sz="2700" dirty="0"/>
              <a:t> engineering notebook for this class</a:t>
            </a:r>
          </a:p>
          <a:p>
            <a:pPr lvl="2">
              <a:lnSpc>
                <a:spcPct val="120000"/>
              </a:lnSpc>
            </a:pPr>
            <a:r>
              <a:rPr lang="en-US" altLang="en-US" sz="2700" dirty="0"/>
              <a:t>you can download and use my spreadsheet templates for </a:t>
            </a:r>
            <a:r>
              <a:rPr lang="en-US" altLang="en-US" sz="2700" b="1" i="1" dirty="0"/>
              <a:t>your</a:t>
            </a:r>
            <a:r>
              <a:rPr lang="en-US" altLang="en-US" sz="2700" dirty="0"/>
              <a:t> assignments and practice in this course</a:t>
            </a:r>
          </a:p>
          <a:p>
            <a:pPr lvl="1">
              <a:lnSpc>
                <a:spcPct val="120000"/>
              </a:lnSpc>
            </a:pPr>
            <a:endParaRPr lang="en-US" altLang="en-US" sz="1000" dirty="0"/>
          </a:p>
          <a:p>
            <a:pPr lvl="1">
              <a:lnSpc>
                <a:spcPct val="120000"/>
              </a:lnSpc>
            </a:pPr>
            <a:r>
              <a:rPr lang="en-US" altLang="en-US" sz="2900" b="1" i="1" dirty="0"/>
              <a:t>Exams are always individual work </a:t>
            </a:r>
          </a:p>
          <a:p>
            <a:pPr lvl="2">
              <a:lnSpc>
                <a:spcPct val="120000"/>
              </a:lnSpc>
            </a:pPr>
            <a:r>
              <a:rPr lang="en-US" altLang="en-US" sz="2700" dirty="0"/>
              <a:t>using only </a:t>
            </a:r>
            <a:r>
              <a:rPr lang="en-US" altLang="en-US" sz="2700" b="1" i="1" dirty="0"/>
              <a:t>your </a:t>
            </a:r>
            <a:r>
              <a:rPr lang="en-US" altLang="en-US" sz="2700" dirty="0"/>
              <a:t>individual engineering notebook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CAE6C0-ABD9-4A97-8FCF-E9A7CC33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62600"/>
            <a:ext cx="75438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</p:spTree>
    <p:extLst>
      <p:ext uri="{BB962C8B-B14F-4D97-AF65-F5344CB8AC3E}">
        <p14:creationId xmlns:p14="http://schemas.microsoft.com/office/powerpoint/2010/main" val="378923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543800" cy="42672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4500" b="1" dirty="0"/>
              <a:t>Questions &amp; Issues:</a:t>
            </a:r>
          </a:p>
          <a:p>
            <a:pPr>
              <a:lnSpc>
                <a:spcPct val="80000"/>
              </a:lnSpc>
            </a:pPr>
            <a:endParaRPr lang="en-US" altLang="en-US" sz="600" dirty="0"/>
          </a:p>
          <a:p>
            <a:pPr>
              <a:lnSpc>
                <a:spcPct val="120000"/>
              </a:lnSpc>
            </a:pPr>
            <a:r>
              <a:rPr lang="en-US" altLang="en-US" sz="4400" dirty="0"/>
              <a:t>ADA</a:t>
            </a:r>
          </a:p>
          <a:p>
            <a:pPr lvl="1">
              <a:lnSpc>
                <a:spcPct val="120000"/>
              </a:lnSpc>
            </a:pPr>
            <a:r>
              <a:rPr lang="en-US" altLang="en-US" sz="3600" dirty="0"/>
              <a:t>Students encountering any accessibility issues or requiring special accommodations should contact the instructor,     </a:t>
            </a:r>
            <a:r>
              <a:rPr lang="en-US" altLang="en-US" sz="3600" b="1" i="1" dirty="0"/>
              <a:t>Dr. Jensen</a:t>
            </a:r>
            <a:r>
              <a:rPr lang="en-US" altLang="en-US" sz="3600" dirty="0"/>
              <a:t>, and the campus Title IX and Disability coordinator, </a:t>
            </a:r>
            <a:r>
              <a:rPr lang="en-US" altLang="en-US" sz="3600" b="1" i="1" dirty="0"/>
              <a:t>Ms. Amanda Lopez</a:t>
            </a:r>
            <a:r>
              <a:rPr lang="en-US" altLang="en-US" sz="3600" dirty="0"/>
              <a:t>, at disabilityservices@sdsmt.edu or 394-2533, at the earliest opportunity.</a:t>
            </a:r>
          </a:p>
          <a:p>
            <a:pPr lvl="1">
              <a:lnSpc>
                <a:spcPct val="120000"/>
              </a:lnSpc>
            </a:pPr>
            <a:r>
              <a:rPr lang="en-US" altLang="en-US" sz="3300" dirty="0"/>
              <a:t>See syllabus for details</a:t>
            </a:r>
          </a:p>
          <a:p>
            <a:pPr marL="320040" lvl="1" indent="0">
              <a:lnSpc>
                <a:spcPct val="120000"/>
              </a:lnSpc>
              <a:buNone/>
            </a:pPr>
            <a:endParaRPr lang="en-US" altLang="en-US" sz="1300" dirty="0"/>
          </a:p>
          <a:p>
            <a:pPr>
              <a:lnSpc>
                <a:spcPct val="120000"/>
              </a:lnSpc>
            </a:pPr>
            <a:r>
              <a:rPr lang="en-US" altLang="en-US" sz="4400" dirty="0"/>
              <a:t>Freedom in Learning</a:t>
            </a:r>
          </a:p>
          <a:p>
            <a:pPr lvl="1">
              <a:lnSpc>
                <a:spcPct val="120000"/>
              </a:lnSpc>
            </a:pPr>
            <a:r>
              <a:rPr lang="en-US" altLang="en-US" sz="3300" dirty="0"/>
              <a:t>See syllabus for details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E5C64BA-F3F3-454F-9E59-21C2E939B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62600"/>
            <a:ext cx="75438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</p:spTree>
    <p:extLst>
      <p:ext uri="{BB962C8B-B14F-4D97-AF65-F5344CB8AC3E}">
        <p14:creationId xmlns:p14="http://schemas.microsoft.com/office/powerpoint/2010/main" val="200415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Data Collection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295400" y="1219200"/>
            <a:ext cx="6629400" cy="3657600"/>
          </a:xfrm>
          <a:prstGeom prst="rect">
            <a:avLst/>
          </a:prstGeom>
          <a:solidFill>
            <a:srgbClr val="E4D4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Name					IENG 366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Preferred name			SPR 2020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 					Your major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Anticipated Graduation		Hometown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Anything else the instructor should know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about you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371600" y="29718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64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Data Collection - Instructor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15EF57F-1615-4D35-8874-E92BD082F357}"/>
              </a:ext>
            </a:extLst>
          </p:cNvPr>
          <p:cNvSpPr txBox="1">
            <a:spLocks noChangeArrowheads="1"/>
          </p:cNvSpPr>
          <p:nvPr/>
        </p:nvSpPr>
        <p:spPr>
          <a:xfrm>
            <a:off x="762000" y="914400"/>
            <a:ext cx="7696200" cy="40386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700" dirty="0"/>
              <a:t>Academic:</a:t>
            </a:r>
          </a:p>
          <a:p>
            <a:pPr lvl="1"/>
            <a:r>
              <a:rPr lang="en-US" altLang="en-US" dirty="0"/>
              <a:t>Industrial Engineering &amp; Engineering Management</a:t>
            </a:r>
          </a:p>
          <a:p>
            <a:pPr lvl="2"/>
            <a:r>
              <a:rPr lang="en-US" altLang="en-US" dirty="0"/>
              <a:t>South Dakota School of Mines &amp; Technology (2005)</a:t>
            </a:r>
          </a:p>
          <a:p>
            <a:pPr lvl="1"/>
            <a:r>
              <a:rPr lang="en-US" altLang="en-US" dirty="0"/>
              <a:t>Industrial &amp; Manufacturing Engineering</a:t>
            </a:r>
          </a:p>
          <a:p>
            <a:pPr lvl="2"/>
            <a:r>
              <a:rPr lang="en-US" altLang="en-US" dirty="0"/>
              <a:t>Oregon State University (1998)</a:t>
            </a:r>
          </a:p>
          <a:p>
            <a:pPr lvl="1"/>
            <a:r>
              <a:rPr lang="en-US" altLang="en-US" dirty="0"/>
              <a:t>Ph.D.	Industrial Engineering</a:t>
            </a:r>
          </a:p>
          <a:p>
            <a:pPr lvl="2"/>
            <a:r>
              <a:rPr lang="en-US" altLang="en-US" dirty="0"/>
              <a:t>University of Iowa</a:t>
            </a:r>
          </a:p>
          <a:p>
            <a:pPr lvl="1"/>
            <a:r>
              <a:rPr lang="en-US" altLang="en-US" dirty="0"/>
              <a:t>M.A. 	Technology - </a:t>
            </a:r>
            <a:r>
              <a:rPr lang="en-US" altLang="en-US" sz="2000" dirty="0"/>
              <a:t>Supervision &amp; Management</a:t>
            </a:r>
          </a:p>
          <a:p>
            <a:pPr lvl="2"/>
            <a:r>
              <a:rPr lang="en-US" altLang="en-US" dirty="0"/>
              <a:t>University of Northern Iowa</a:t>
            </a:r>
          </a:p>
          <a:p>
            <a:pPr lvl="1"/>
            <a:r>
              <a:rPr lang="en-US" altLang="en-US" dirty="0"/>
              <a:t>B.S.	Computer Engineering</a:t>
            </a:r>
          </a:p>
          <a:p>
            <a:pPr lvl="2"/>
            <a:r>
              <a:rPr lang="en-US" altLang="en-US" dirty="0"/>
              <a:t>Iowa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65275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Data Collection - Instructor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B10825-B29E-4FC4-AF2F-82E438A3C84E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219200"/>
            <a:ext cx="3773488" cy="40386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300"/>
              <a:t>Industry Experience:</a:t>
            </a:r>
          </a:p>
          <a:p>
            <a:pPr lvl="1"/>
            <a:r>
              <a:rPr lang="en-US" altLang="en-US" sz="2000"/>
              <a:t>Land Surveying Crew</a:t>
            </a:r>
          </a:p>
          <a:p>
            <a:pPr lvl="1"/>
            <a:r>
              <a:rPr lang="en-US" altLang="en-US" sz="2000"/>
              <a:t>Data Systems Manager</a:t>
            </a:r>
          </a:p>
          <a:p>
            <a:pPr lvl="2"/>
            <a:r>
              <a:rPr lang="en-US" altLang="en-US" sz="1800"/>
              <a:t>Programmer</a:t>
            </a:r>
          </a:p>
          <a:p>
            <a:pPr lvl="2"/>
            <a:r>
              <a:rPr lang="en-US" altLang="en-US" sz="1800"/>
              <a:t>Network Engineering</a:t>
            </a:r>
          </a:p>
          <a:p>
            <a:pPr lvl="1"/>
            <a:r>
              <a:rPr lang="en-US" altLang="en-US" sz="2000"/>
              <a:t>Plant Engineering</a:t>
            </a:r>
          </a:p>
          <a:p>
            <a:pPr lvl="2"/>
            <a:r>
              <a:rPr lang="en-US" altLang="en-US" sz="1800"/>
              <a:t>Manufacturing Engineering</a:t>
            </a:r>
          </a:p>
          <a:p>
            <a:pPr lvl="2"/>
            <a:r>
              <a:rPr lang="en-US" altLang="en-US" sz="1800"/>
              <a:t>Design Engineering</a:t>
            </a:r>
          </a:p>
          <a:p>
            <a:pPr lvl="2"/>
            <a:r>
              <a:rPr lang="en-US" altLang="en-US" sz="1800"/>
              <a:t>Hazardous Waste Management</a:t>
            </a:r>
          </a:p>
          <a:p>
            <a:pPr lvl="1"/>
            <a:endParaRPr lang="en-US" altLang="en-US" sz="200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0C8D41-866F-4C10-87B0-CA87BD406DB3}"/>
              </a:ext>
            </a:extLst>
          </p:cNvPr>
          <p:cNvSpPr txBox="1">
            <a:spLocks noChangeArrowheads="1"/>
          </p:cNvSpPr>
          <p:nvPr/>
        </p:nvSpPr>
        <p:spPr>
          <a:xfrm>
            <a:off x="4606925" y="1219200"/>
            <a:ext cx="3775075" cy="40386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altLang="en-US" sz="2000"/>
          </a:p>
          <a:p>
            <a:pPr lvl="1"/>
            <a:r>
              <a:rPr lang="en-US" altLang="en-US" sz="2000"/>
              <a:t>Plant Administration</a:t>
            </a:r>
          </a:p>
          <a:p>
            <a:pPr lvl="2"/>
            <a:r>
              <a:rPr lang="en-US" altLang="en-US" sz="1800"/>
              <a:t>7 plants, 3 towns</a:t>
            </a:r>
          </a:p>
          <a:p>
            <a:pPr lvl="1"/>
            <a:r>
              <a:rPr lang="en-US" altLang="en-US" sz="2000"/>
              <a:t>Consulting</a:t>
            </a:r>
          </a:p>
          <a:p>
            <a:pPr lvl="2"/>
            <a:r>
              <a:rPr lang="en-US" altLang="en-US" sz="1800"/>
              <a:t>Commercial Avionics</a:t>
            </a:r>
          </a:p>
          <a:p>
            <a:pPr lvl="2"/>
            <a:r>
              <a:rPr lang="en-US" altLang="en-US" sz="1800"/>
              <a:t>Medical Supplies</a:t>
            </a:r>
          </a:p>
          <a:p>
            <a:pPr lvl="2"/>
            <a:r>
              <a:rPr lang="en-US" altLang="en-US" sz="1800"/>
              <a:t>Air Force &amp; Naval Fleet Maintenance Facilities</a:t>
            </a:r>
          </a:p>
          <a:p>
            <a:pPr lvl="2"/>
            <a:r>
              <a:rPr lang="en-US" altLang="en-US" sz="1800"/>
              <a:t>Die Cast Foundry</a:t>
            </a:r>
          </a:p>
          <a:p>
            <a:pPr lvl="2"/>
            <a:r>
              <a:rPr lang="en-US" altLang="en-US" sz="1800"/>
              <a:t>Farm Toys</a:t>
            </a:r>
          </a:p>
          <a:p>
            <a:pPr lvl="2"/>
            <a:r>
              <a:rPr lang="en-US" altLang="en-US" sz="1800"/>
              <a:t>Semiconductor Fab</a:t>
            </a:r>
          </a:p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2416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62600"/>
            <a:ext cx="75438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3886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700" b="1" dirty="0"/>
              <a:t>Instructor: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D. H. Jensen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138 Industrial Engineering / Library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(605) 394-1278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Dean.Jensen@sdsmt.edu	</a:t>
            </a:r>
            <a:r>
              <a:rPr lang="en-US" altLang="en-US" dirty="0">
                <a:solidFill>
                  <a:srgbClr val="C00000"/>
                </a:solidFill>
              </a:rPr>
              <a:t>	</a:t>
            </a:r>
            <a:r>
              <a:rPr lang="en-US" altLang="en-US" i="1" dirty="0">
                <a:solidFill>
                  <a:srgbClr val="C00000"/>
                </a:solidFill>
              </a:rPr>
              <a:t>IENG 366 in subject line!</a:t>
            </a:r>
          </a:p>
          <a:p>
            <a:pPr lvl="2">
              <a:lnSpc>
                <a:spcPct val="90000"/>
              </a:lnSpc>
            </a:pPr>
            <a:endParaRPr lang="en-US" altLang="en-US" sz="1400" i="1" dirty="0">
              <a:solidFill>
                <a:srgbClr val="E4D49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Office Hours: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M, W:    	10:00 – 11:50 AM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M:	  4:00 –   4:50 PM 	</a:t>
            </a:r>
            <a:r>
              <a:rPr lang="en-US" altLang="en-US" dirty="0">
                <a:solidFill>
                  <a:schemeClr val="tx1"/>
                </a:solidFill>
              </a:rPr>
              <a:t>or by appointment</a:t>
            </a:r>
          </a:p>
          <a:p>
            <a:pPr lvl="2">
              <a:lnSpc>
                <a:spcPct val="90000"/>
              </a:lnSpc>
            </a:pPr>
            <a:endParaRPr lang="en-US" altLang="en-US" sz="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Course Website</a:t>
            </a:r>
            <a:r>
              <a:rPr lang="en-US" altLang="en-US" sz="2400" dirty="0">
                <a:solidFill>
                  <a:schemeClr val="tx1"/>
                </a:solidFill>
              </a:rPr>
              <a:t>:  </a:t>
            </a:r>
            <a:r>
              <a:rPr lang="en-US" altLang="en-US" sz="2000" dirty="0">
                <a:solidFill>
                  <a:schemeClr val="tx1"/>
                </a:solidFill>
              </a:rPr>
              <a:t>http://jensen.sdsmt.edu/IENG366</a:t>
            </a:r>
          </a:p>
          <a:p>
            <a:pPr lvl="2">
              <a:lnSpc>
                <a:spcPct val="90000"/>
              </a:lnSpc>
            </a:pPr>
            <a:endParaRPr lang="en-US" altLang="en-US" sz="8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Class Meetings: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Tu, Th:    	8:00 AM –   9:15 AM, CB 204 E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077200" cy="4191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700" b="1" dirty="0"/>
              <a:t>Materials:</a:t>
            </a:r>
          </a:p>
          <a:p>
            <a:pPr>
              <a:lnSpc>
                <a:spcPct val="80000"/>
              </a:lnSpc>
            </a:pPr>
            <a:r>
              <a:rPr lang="en-US" altLang="en-US" sz="2700" dirty="0"/>
              <a:t>Textbooks: </a:t>
            </a:r>
            <a:r>
              <a:rPr lang="en-US" altLang="en-US" sz="1900" b="1" i="1" dirty="0">
                <a:solidFill>
                  <a:srgbClr val="C00000"/>
                </a:solidFill>
              </a:rPr>
              <a:t>REQUIRED</a:t>
            </a:r>
            <a:endParaRPr lang="en-US" altLang="en-US" sz="3000" dirty="0">
              <a:solidFill>
                <a:srgbClr val="C00000"/>
              </a:solidFill>
            </a:endParaRPr>
          </a:p>
          <a:p>
            <a:pPr lvl="1"/>
            <a:r>
              <a:rPr lang="en-US" altLang="en-US" sz="1800" dirty="0"/>
              <a:t>Morse, L.C. and Babcock, D.L.  (2014).  </a:t>
            </a:r>
            <a:r>
              <a:rPr lang="en-US" altLang="en-US" sz="1800" b="1" i="1" dirty="0"/>
              <a:t>Managing Engineering and Technology (6th ed.).  </a:t>
            </a:r>
            <a:r>
              <a:rPr lang="en-US" altLang="en-US" sz="1800" dirty="0"/>
              <a:t>Upper Saddle River  NJ: Pearson. 487pp. ISBN-13: 978-0-13-348510-3.</a:t>
            </a:r>
          </a:p>
          <a:p>
            <a:pPr lvl="1"/>
            <a:r>
              <a:rPr lang="en-US" altLang="en-US" sz="1800" dirty="0"/>
              <a:t>Robbins, S.P. (2015) </a:t>
            </a:r>
            <a:r>
              <a:rPr lang="en-US" altLang="en-US" sz="1800" b="1" i="1" dirty="0"/>
              <a:t>The Truth About Managing People </a:t>
            </a:r>
            <a:r>
              <a:rPr lang="en-US" altLang="en-US" sz="1800" dirty="0"/>
              <a:t>(</a:t>
            </a:r>
            <a:r>
              <a:rPr lang="en-US" altLang="en-US" sz="1800" b="1" i="1" dirty="0"/>
              <a:t>4th ed.).  </a:t>
            </a:r>
            <a:r>
              <a:rPr lang="en-US" altLang="en-US" sz="1800" dirty="0"/>
              <a:t>Upper Saddle River  NJ: Pearson. 487pp. ISBN-13: 978-0-13-404843-7.</a:t>
            </a:r>
          </a:p>
          <a:p>
            <a:pPr lvl="1"/>
            <a:endParaRPr lang="en-US" altLang="en-US" sz="600" dirty="0"/>
          </a:p>
          <a:p>
            <a:pPr lvl="1"/>
            <a:endParaRPr lang="en-US" altLang="en-US" sz="600" dirty="0"/>
          </a:p>
          <a:p>
            <a:pPr>
              <a:lnSpc>
                <a:spcPct val="80000"/>
              </a:lnSpc>
            </a:pPr>
            <a:r>
              <a:rPr lang="en-US" altLang="en-US" sz="2700" dirty="0"/>
              <a:t>Engineering Notebook: </a:t>
            </a:r>
            <a:r>
              <a:rPr lang="en-US" altLang="en-US" sz="1900" b="1" i="1" dirty="0">
                <a:solidFill>
                  <a:srgbClr val="C00000"/>
                </a:solidFill>
              </a:rPr>
              <a:t>REQUIRED</a:t>
            </a:r>
            <a:endParaRPr lang="en-US" altLang="en-US" sz="1900" dirty="0">
              <a:solidFill>
                <a:srgbClr val="C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9-3/4" x 7-1/2", 5x5 quad-ruled, 80-100 pp. (approx.).</a:t>
            </a:r>
          </a:p>
          <a:p>
            <a:pPr lvl="1">
              <a:lnSpc>
                <a:spcPct val="80000"/>
              </a:lnSpc>
            </a:pPr>
            <a:endParaRPr lang="en-US" altLang="en-US" sz="900" dirty="0"/>
          </a:p>
          <a:p>
            <a:pPr>
              <a:lnSpc>
                <a:spcPct val="80000"/>
              </a:lnSpc>
            </a:pPr>
            <a:r>
              <a:rPr lang="en-US" altLang="en-US" sz="2700" dirty="0"/>
              <a:t>Engineering/Scientific Calculator: </a:t>
            </a:r>
            <a:r>
              <a:rPr lang="en-US" altLang="en-US" sz="1900" b="1" i="1" dirty="0">
                <a:solidFill>
                  <a:srgbClr val="C00000"/>
                </a:solidFill>
              </a:rPr>
              <a:t>REQUIRED</a:t>
            </a:r>
            <a:endParaRPr lang="en-US" altLang="en-US" sz="1900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7F7A534-641C-49BD-907C-F884653D467C}"/>
              </a:ext>
            </a:extLst>
          </p:cNvPr>
          <p:cNvSpPr txBox="1">
            <a:spLocks/>
          </p:cNvSpPr>
          <p:nvPr/>
        </p:nvSpPr>
        <p:spPr>
          <a:xfrm>
            <a:off x="762000" y="5562600"/>
            <a:ext cx="75438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IENG 366 Engineering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1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882" y="693576"/>
            <a:ext cx="79248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100" b="1" dirty="0"/>
              <a:t>Expectations: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600" b="1" dirty="0"/>
          </a:p>
          <a:p>
            <a:pPr>
              <a:lnSpc>
                <a:spcPct val="80000"/>
              </a:lnSpc>
            </a:pPr>
            <a:r>
              <a:rPr lang="en-US" altLang="en-US" sz="2600" dirty="0"/>
              <a:t>Grading Scale:</a:t>
            </a:r>
          </a:p>
          <a:p>
            <a:pPr>
              <a:lnSpc>
                <a:spcPct val="80000"/>
              </a:lnSpc>
            </a:pPr>
            <a:endParaRPr lang="en-US" altLang="en-US" sz="6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dirty="0"/>
              <a:t>			A  90%     B  80%     C  70%     D  60%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dirty="0"/>
              <a:t>				         F  &lt; 60%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					</a:t>
            </a:r>
          </a:p>
          <a:p>
            <a:pPr>
              <a:lnSpc>
                <a:spcPct val="80000"/>
              </a:lnSpc>
            </a:pPr>
            <a:r>
              <a:rPr lang="en-US" altLang="en-US" sz="2600" dirty="0"/>
              <a:t>Weighting: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600" dirty="0"/>
              <a:t>			  Assignments		30%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600" dirty="0"/>
              <a:t>			  Exams:		70%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200" dirty="0"/>
              <a:t>			          Exam I	  35%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200" dirty="0"/>
              <a:t>			          Exam II 	  35%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200" dirty="0"/>
              <a:t>				        - or 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200" dirty="0"/>
              <a:t>			          Comp. Exam  70%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600" dirty="0"/>
              <a:t>	  		  Bonus Points		  5%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600" dirty="0"/>
              <a:t>			  </a:t>
            </a:r>
            <a:r>
              <a:rPr lang="en-US" altLang="en-US" sz="2600" b="1" i="1" dirty="0"/>
              <a:t>Total Possible           105%</a:t>
            </a:r>
            <a:endParaRPr lang="en-US" altLang="en-US" b="1" i="1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657600" y="4953000"/>
            <a:ext cx="3276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61C54C6D-29B3-40C3-B3F2-D4685B1E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62600"/>
            <a:ext cx="75438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</p:spTree>
    <p:extLst>
      <p:ext uri="{BB962C8B-B14F-4D97-AF65-F5344CB8AC3E}">
        <p14:creationId xmlns:p14="http://schemas.microsoft.com/office/powerpoint/2010/main" val="405456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700" b="1" dirty="0"/>
              <a:t>Expectations - </a:t>
            </a:r>
            <a:r>
              <a:rPr lang="en-US" altLang="en-US" sz="2700" dirty="0"/>
              <a:t>Assignments</a:t>
            </a:r>
            <a:r>
              <a:rPr lang="en-US" altLang="en-US" sz="2700" b="1" dirty="0"/>
              <a:t>:</a:t>
            </a:r>
          </a:p>
          <a:p>
            <a:pPr>
              <a:lnSpc>
                <a:spcPct val="80000"/>
              </a:lnSpc>
            </a:pPr>
            <a:endParaRPr lang="en-US" altLang="en-US" sz="600" dirty="0"/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Assignments are individually completed and submitted, but students are encouraged to work together to solve the problems</a:t>
            </a:r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Purpose is to diagnose problems in understanding and applying content.  </a:t>
            </a:r>
          </a:p>
          <a:p>
            <a:pPr>
              <a:lnSpc>
                <a:spcPct val="120000"/>
              </a:lnSpc>
            </a:pPr>
            <a:endParaRPr lang="en-US" altLang="en-US" sz="700" dirty="0"/>
          </a:p>
          <a:p>
            <a:pPr lvl="1">
              <a:lnSpc>
                <a:spcPct val="120000"/>
              </a:lnSpc>
            </a:pPr>
            <a:r>
              <a:rPr lang="en-US" altLang="en-US" dirty="0"/>
              <a:t>Assignments are minimally graded.  Normally each submission gets full credit, but: </a:t>
            </a:r>
          </a:p>
          <a:p>
            <a:pPr lvl="2">
              <a:lnSpc>
                <a:spcPct val="120000"/>
              </a:lnSpc>
            </a:pPr>
            <a:r>
              <a:rPr lang="en-US" altLang="en-US" sz="2100" dirty="0"/>
              <a:t>Some assignments/problems may be scored in whole or in part;</a:t>
            </a:r>
          </a:p>
          <a:p>
            <a:pPr lvl="2">
              <a:lnSpc>
                <a:spcPct val="120000"/>
              </a:lnSpc>
            </a:pPr>
            <a:r>
              <a:rPr lang="en-US" altLang="en-US" sz="2100" dirty="0"/>
              <a:t>Full credit is justified only for a credible, professional attempt at the solutions – </a:t>
            </a:r>
            <a:r>
              <a:rPr lang="en-US" altLang="en-US" sz="2100" i="1" dirty="0"/>
              <a:t>in the judgement of the instructor.</a:t>
            </a:r>
          </a:p>
          <a:p>
            <a:pPr>
              <a:lnSpc>
                <a:spcPct val="120000"/>
              </a:lnSpc>
            </a:pPr>
            <a:endParaRPr lang="en-US" altLang="en-US" sz="700" dirty="0"/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Detailed assignment solutions will be posted, sometimes ahead ...</a:t>
            </a:r>
          </a:p>
          <a:p>
            <a:pPr lvl="2">
              <a:lnSpc>
                <a:spcPct val="120000"/>
              </a:lnSpc>
            </a:pPr>
            <a:r>
              <a:rPr lang="en-US" altLang="en-US" sz="2100" dirty="0"/>
              <a:t>Students check their own work.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8E87489-F812-4306-B794-4745F5DE0EB3}"/>
              </a:ext>
            </a:extLst>
          </p:cNvPr>
          <p:cNvSpPr txBox="1">
            <a:spLocks/>
          </p:cNvSpPr>
          <p:nvPr/>
        </p:nvSpPr>
        <p:spPr>
          <a:xfrm>
            <a:off x="762000" y="5562600"/>
            <a:ext cx="75438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IENG 366 Engineering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07402"/>
            <a:ext cx="7924800" cy="4495800"/>
          </a:xfrm>
        </p:spPr>
        <p:txBody>
          <a:bodyPr anchor="t" anchorCtr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500" b="1" dirty="0"/>
              <a:t>Expectations - </a:t>
            </a:r>
            <a:r>
              <a:rPr lang="en-US" altLang="en-US" sz="2500" dirty="0"/>
              <a:t>Assignments</a:t>
            </a:r>
            <a:r>
              <a:rPr lang="en-US" altLang="en-US" sz="2500" b="1" dirty="0"/>
              <a:t>:</a:t>
            </a:r>
          </a:p>
          <a:p>
            <a:pPr>
              <a:lnSpc>
                <a:spcPct val="80000"/>
              </a:lnSpc>
            </a:pPr>
            <a:endParaRPr lang="en-US" altLang="en-US" sz="600" dirty="0"/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Each assignment component is scored on a 10-point basis.  </a:t>
            </a:r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Assignments are equally weighted. </a:t>
            </a:r>
          </a:p>
          <a:p>
            <a:pPr marL="320040" lvl="1" indent="0">
              <a:lnSpc>
                <a:spcPct val="120000"/>
              </a:lnSpc>
              <a:buNone/>
            </a:pPr>
            <a:endParaRPr lang="en-US" altLang="en-US" sz="900" dirty="0"/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All assignments must be submitted in pdf format: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E-mail to the instructor by class period on the Due Date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Subject line: </a:t>
            </a:r>
            <a:r>
              <a:rPr lang="en-US" altLang="en-US" b="1" dirty="0">
                <a:solidFill>
                  <a:srgbClr val="C00000"/>
                </a:solidFill>
              </a:rPr>
              <a:t>IENG 366 HW xx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8E87489-F812-4306-B794-4745F5DE0EB3}"/>
              </a:ext>
            </a:extLst>
          </p:cNvPr>
          <p:cNvSpPr txBox="1">
            <a:spLocks/>
          </p:cNvSpPr>
          <p:nvPr/>
        </p:nvSpPr>
        <p:spPr>
          <a:xfrm>
            <a:off x="762000" y="5562600"/>
            <a:ext cx="75438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IENG 366 Engineering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9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4038600"/>
          </a:xfrm>
        </p:spPr>
        <p:txBody>
          <a:bodyPr anchor="t" anchorCtr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500" b="1" dirty="0"/>
              <a:t>Expectations - </a:t>
            </a:r>
            <a:r>
              <a:rPr lang="en-US" altLang="en-US" sz="2500" dirty="0"/>
              <a:t>Make-up Work:</a:t>
            </a:r>
          </a:p>
          <a:p>
            <a:pPr>
              <a:lnSpc>
                <a:spcPct val="80000"/>
              </a:lnSpc>
            </a:pPr>
            <a:endParaRPr lang="en-US" altLang="en-US" sz="600" dirty="0"/>
          </a:p>
          <a:p>
            <a:pPr lvl="1">
              <a:lnSpc>
                <a:spcPct val="120000"/>
              </a:lnSpc>
            </a:pPr>
            <a:r>
              <a:rPr lang="en-US" altLang="en-US" sz="2000" dirty="0"/>
              <a:t>Make-Up Work is the student’s responsibility, and is arranged at the instructor’s discretion, and only for SDSM&amp;T approved reasons.   </a:t>
            </a:r>
          </a:p>
          <a:p>
            <a:pPr lvl="1">
              <a:lnSpc>
                <a:spcPct val="120000"/>
              </a:lnSpc>
            </a:pPr>
            <a:endParaRPr lang="en-US" altLang="en-US" sz="900" dirty="0"/>
          </a:p>
          <a:p>
            <a:pPr lvl="1">
              <a:lnSpc>
                <a:spcPct val="120000"/>
              </a:lnSpc>
            </a:pPr>
            <a:r>
              <a:rPr lang="en-US" altLang="en-US" sz="2000" dirty="0"/>
              <a:t>Policies:</a:t>
            </a:r>
          </a:p>
          <a:p>
            <a:pPr lvl="2">
              <a:lnSpc>
                <a:spcPct val="120000"/>
              </a:lnSpc>
            </a:pPr>
            <a:r>
              <a:rPr lang="en-US" altLang="en-US" sz="1900" b="1" i="1" dirty="0"/>
              <a:t>Foreseeable Circumstances </a:t>
            </a:r>
            <a:r>
              <a:rPr lang="en-US" altLang="en-US" sz="1900" dirty="0"/>
              <a:t>- contact the instructor as far in advance as possible (e-mail).</a:t>
            </a:r>
          </a:p>
          <a:p>
            <a:pPr marL="640080" lvl="2" indent="0">
              <a:lnSpc>
                <a:spcPct val="120000"/>
              </a:lnSpc>
              <a:buNone/>
            </a:pPr>
            <a:endParaRPr lang="en-US" altLang="en-US" sz="800" dirty="0"/>
          </a:p>
          <a:p>
            <a:pPr lvl="2">
              <a:lnSpc>
                <a:spcPct val="120000"/>
              </a:lnSpc>
            </a:pPr>
            <a:r>
              <a:rPr lang="en-US" altLang="en-US" sz="1900" b="1" i="1" dirty="0"/>
              <a:t>Unforeseeable Circumstances </a:t>
            </a:r>
            <a:r>
              <a:rPr lang="en-US" altLang="en-US" sz="1900" dirty="0"/>
              <a:t>- contact the instructor as soon as practical (leave phone message).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16E40F-6E57-4ED8-B3F4-F34F639E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62600"/>
            <a:ext cx="75438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</p:spTree>
    <p:extLst>
      <p:ext uri="{BB962C8B-B14F-4D97-AF65-F5344CB8AC3E}">
        <p14:creationId xmlns:p14="http://schemas.microsoft.com/office/powerpoint/2010/main" val="124356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9248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200" b="1" dirty="0"/>
              <a:t>Expectations - </a:t>
            </a:r>
            <a:r>
              <a:rPr lang="en-US" altLang="en-US" sz="3200" dirty="0"/>
              <a:t>Exams: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Exams are open Engineering notebook; closed textbook and anything else.</a:t>
            </a:r>
            <a:endParaRPr lang="en-US" altLang="en-US" sz="2000" i="1" dirty="0"/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Necessary tables are identified / provided – store in your engineering notebook. </a:t>
            </a:r>
            <a:r>
              <a:rPr lang="en-US" altLang="en-US" sz="2100" i="1" dirty="0"/>
              <a:t>(See details on next slide …)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Bring your own engineering/scientific calculator.</a:t>
            </a:r>
          </a:p>
          <a:p>
            <a:pPr lvl="1">
              <a:lnSpc>
                <a:spcPct val="120000"/>
              </a:lnSpc>
            </a:pPr>
            <a:r>
              <a:rPr lang="en-US" altLang="en-US" sz="2400" b="1" dirty="0"/>
              <a:t>Exam Particulars:</a:t>
            </a:r>
          </a:p>
          <a:p>
            <a:pPr lvl="2">
              <a:lnSpc>
                <a:spcPct val="120000"/>
              </a:lnSpc>
            </a:pPr>
            <a:r>
              <a:rPr lang="en-US" altLang="en-US" sz="2200" dirty="0"/>
              <a:t>Wait to enter the room until exams are laid out</a:t>
            </a:r>
          </a:p>
          <a:p>
            <a:pPr lvl="2">
              <a:lnSpc>
                <a:spcPct val="120000"/>
              </a:lnSpc>
            </a:pPr>
            <a:r>
              <a:rPr lang="en-US" altLang="en-US" sz="2200" dirty="0"/>
              <a:t>Do not bring cell phones to the exams – must be checked with instructor and picked up afterward</a:t>
            </a:r>
          </a:p>
          <a:p>
            <a:pPr lvl="2">
              <a:lnSpc>
                <a:spcPct val="120000"/>
              </a:lnSpc>
            </a:pPr>
            <a:r>
              <a:rPr lang="en-US" altLang="en-US" sz="2200" dirty="0"/>
              <a:t>Exams not turned in to folder when instructor leaves will not be graded – 2-minute warning will be given, watch count-down clock on screen</a:t>
            </a:r>
          </a:p>
          <a:p>
            <a:pPr lvl="2">
              <a:lnSpc>
                <a:spcPct val="120000"/>
              </a:lnSpc>
            </a:pPr>
            <a:r>
              <a:rPr lang="en-US" altLang="en-US" sz="2200" dirty="0"/>
              <a:t>Choice to switch to Comprehensive Exam is yours</a:t>
            </a:r>
          </a:p>
          <a:p>
            <a:pPr lvl="3">
              <a:lnSpc>
                <a:spcPct val="120000"/>
              </a:lnSpc>
            </a:pPr>
            <a:r>
              <a:rPr lang="en-US" altLang="en-US" sz="2000" dirty="0"/>
              <a:t>Must be selected by 5:00 PM the Friday before Finals Week begins</a:t>
            </a:r>
          </a:p>
          <a:p>
            <a:pPr lvl="3">
              <a:lnSpc>
                <a:spcPct val="120000"/>
              </a:lnSpc>
            </a:pPr>
            <a:r>
              <a:rPr lang="en-US" altLang="en-US" sz="2000" dirty="0"/>
              <a:t>Score on Comprehensive Exam </a:t>
            </a:r>
            <a:r>
              <a:rPr lang="en-US" altLang="en-US" sz="2000" b="1" i="1" dirty="0">
                <a:solidFill>
                  <a:srgbClr val="C00000"/>
                </a:solidFill>
              </a:rPr>
              <a:t>replaces</a:t>
            </a:r>
            <a:r>
              <a:rPr lang="en-US" altLang="en-US" sz="2000" dirty="0"/>
              <a:t> scores on Midterm Exams</a:t>
            </a:r>
          </a:p>
          <a:p>
            <a:endParaRPr lang="en-US" sz="2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9FC45D0-6C2B-4E56-B92F-961536A5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62600"/>
            <a:ext cx="75438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</p:spTree>
    <p:extLst>
      <p:ext uri="{BB962C8B-B14F-4D97-AF65-F5344CB8AC3E}">
        <p14:creationId xmlns:p14="http://schemas.microsoft.com/office/powerpoint/2010/main" val="131398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4343400"/>
          </a:xfrm>
        </p:spPr>
        <p:txBody>
          <a:bodyPr anchor="t" anchorCtr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500" b="1" dirty="0"/>
              <a:t>Engineering Notebook – </a:t>
            </a:r>
            <a:r>
              <a:rPr lang="en-US" altLang="en-US" sz="2500" dirty="0"/>
              <a:t>Content:</a:t>
            </a:r>
          </a:p>
          <a:p>
            <a:pPr lvl="0"/>
            <a:r>
              <a:rPr lang="en-US" sz="2000" b="1" i="1" dirty="0">
                <a:solidFill>
                  <a:srgbClr val="C00000"/>
                </a:solidFill>
              </a:rPr>
              <a:t>No old exams or HW solutions completed by others may be included.</a:t>
            </a:r>
            <a:r>
              <a:rPr lang="en-US" sz="2000" i="1" dirty="0">
                <a:solidFill>
                  <a:srgbClr val="C00000"/>
                </a:solidFill>
              </a:rPr>
              <a:t>  </a:t>
            </a:r>
            <a:r>
              <a:rPr lang="en-US" sz="2000" dirty="0"/>
              <a:t>Example problems and solutions from other sources may be included </a:t>
            </a:r>
            <a:r>
              <a:rPr lang="en-US" sz="2000" i="1" dirty="0"/>
              <a:t>if completely rewritten by the hand of the student owner on the original pages of the engineering notebook.</a:t>
            </a:r>
          </a:p>
          <a:p>
            <a:pPr marL="0" lvl="0" indent="0">
              <a:buNone/>
            </a:pPr>
            <a:r>
              <a:rPr lang="en-US" sz="900" i="1" dirty="0"/>
              <a:t> </a:t>
            </a:r>
            <a:endParaRPr lang="en-US" sz="900" dirty="0"/>
          </a:p>
          <a:p>
            <a:pPr lvl="0"/>
            <a:r>
              <a:rPr lang="en-US" sz="2000" dirty="0"/>
              <a:t>Lecture slides and provided tables from this course may be permanently attached and used without issue.</a:t>
            </a:r>
          </a:p>
          <a:p>
            <a:pPr marL="0" lvl="0" indent="0">
              <a:buNone/>
            </a:pPr>
            <a:endParaRPr lang="en-US" sz="900" dirty="0"/>
          </a:p>
          <a:p>
            <a:r>
              <a:rPr lang="en-US" sz="2000" dirty="0"/>
              <a:t>Photo-copied material from other publications may be permanently attached and used, provided the use conforms to copy-right protections and </a:t>
            </a:r>
            <a:r>
              <a:rPr lang="en-US" sz="2000" i="1" dirty="0"/>
              <a:t>proper, complete, handwritten citations are provided on the same page</a:t>
            </a:r>
            <a:r>
              <a:rPr lang="en-US" altLang="en-US" sz="2000" i="1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E63E35-C527-4D0D-A1FE-CF10C4357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62600"/>
            <a:ext cx="7543800" cy="609600"/>
          </a:xfrm>
        </p:spPr>
        <p:txBody>
          <a:bodyPr>
            <a:normAutofit/>
          </a:bodyPr>
          <a:lstStyle/>
          <a:p>
            <a:r>
              <a:rPr lang="en-US" sz="3200" dirty="0"/>
              <a:t>IENG 366 Engineering Management</a:t>
            </a:r>
          </a:p>
        </p:txBody>
      </p:sp>
    </p:spTree>
    <p:extLst>
      <p:ext uri="{BB962C8B-B14F-4D97-AF65-F5344CB8AC3E}">
        <p14:creationId xmlns:p14="http://schemas.microsoft.com/office/powerpoint/2010/main" val="1232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386</TotalTime>
  <Words>1085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Wingdings</vt:lpstr>
      <vt:lpstr>NewsPrint</vt:lpstr>
      <vt:lpstr>IENG 366</vt:lpstr>
      <vt:lpstr>IENG 366 Engineering Management</vt:lpstr>
      <vt:lpstr>PowerPoint Presentation</vt:lpstr>
      <vt:lpstr>IENG 366 Engineering Management</vt:lpstr>
      <vt:lpstr>IENG 366 Engineering Management</vt:lpstr>
      <vt:lpstr>IENG 366 Engineering Management</vt:lpstr>
      <vt:lpstr>IENG 366 Engineering Management</vt:lpstr>
      <vt:lpstr>IENG 366 Engineering Management</vt:lpstr>
      <vt:lpstr>IENG 366 Engineering Management</vt:lpstr>
      <vt:lpstr>IENG 366 Engineering Management</vt:lpstr>
      <vt:lpstr>IENG 366 Engineering Management</vt:lpstr>
      <vt:lpstr>Data Collection</vt:lpstr>
      <vt:lpstr>Data Collection - Instructor</vt:lpstr>
      <vt:lpstr>Data Collection - Instructor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IENG 366 Lecture 00</dc:title>
  <dc:creator>Jensen, Dean H.</dc:creator>
  <cp:lastModifiedBy>Jensen, Dean H.</cp:lastModifiedBy>
  <cp:revision>36</cp:revision>
  <dcterms:created xsi:type="dcterms:W3CDTF">2017-01-11T23:00:27Z</dcterms:created>
  <dcterms:modified xsi:type="dcterms:W3CDTF">2020-01-14T14:42:45Z</dcterms:modified>
</cp:coreProperties>
</file>