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64" r:id="rId4"/>
    <p:sldId id="265"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Lst>
  <p:sldSz cx="9144000" cy="5143500" type="screen16x9"/>
  <p:notesSz cx="6858000" cy="9144000"/>
  <p:embeddedFontLst>
    <p:embeddedFont>
      <p:font typeface="Montserrat" panose="020B0604020202020204" charset="0"/>
      <p:regular r:id="rId38"/>
      <p:bold r:id="rId39"/>
    </p:embeddedFont>
    <p:embeddedFont>
      <p:font typeface="Lato"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20" y="-9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542721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5400000">
            <a:off x="7500300" y="504"/>
            <a:ext cx="1643700" cy="1643700"/>
          </a:xfrm>
          <a:prstGeom prst="diagStripe">
            <a:avLst>
              <a:gd name="adj" fmla="val 0"/>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grpSp>
        <p:nvGrpSpPr>
          <p:cNvPr id="11" name="Shape 11"/>
          <p:cNvGrpSpPr/>
          <p:nvPr/>
        </p:nvGrpSpPr>
        <p:grpSpPr>
          <a:xfrm>
            <a:off x="0" y="490"/>
            <a:ext cx="5153704" cy="5134399"/>
            <a:chOff x="0" y="75"/>
            <a:chExt cx="5153704" cy="5152950"/>
          </a:xfrm>
        </p:grpSpPr>
        <p:sp>
          <p:nvSpPr>
            <p:cNvPr id="12" name="Shape 12"/>
            <p:cNvSpPr/>
            <p:nvPr/>
          </p:nvSpPr>
          <p:spPr>
            <a:xfrm rot="-5400000">
              <a:off x="454" y="-225"/>
              <a:ext cx="5152800" cy="5153700"/>
            </a:xfrm>
            <a:prstGeom prst="diagStripe">
              <a:avLst>
                <a:gd name="adj" fmla="val 50000"/>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flipH="1">
              <a:off x="652821" y="590034"/>
              <a:ext cx="2300100" cy="2299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wrap="square"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wrap="square" lIns="91425" tIns="91425" rIns="91425" bIns="91425" anchor="t" anchorCtr="0"/>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4"/>
            <a:chOff x="4406400" y="0"/>
            <a:chExt cx="4737600" cy="5143064"/>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0" name="Shape 110"/>
            <p:cNvSpPr/>
            <p:nvPr/>
          </p:nvSpPr>
          <p:spPr>
            <a:xfrm flipH="1">
              <a:off x="5849857" y="1443955"/>
              <a:ext cx="808800" cy="808799"/>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1" name="Shape 111"/>
            <p:cNvSpPr/>
            <p:nvPr/>
          </p:nvSpPr>
          <p:spPr>
            <a:xfrm rot="-5400000">
              <a:off x="5987080" y="2469465"/>
              <a:ext cx="808800" cy="808799"/>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2" name="Shape 112"/>
            <p:cNvSpPr/>
            <p:nvPr/>
          </p:nvSpPr>
          <p:spPr>
            <a:xfrm flipH="1">
              <a:off x="6222114" y="267695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rot="-5400000">
              <a:off x="6675341" y="1862017"/>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15" name="Shape 115"/>
            <p:cNvSpPr/>
            <p:nvPr/>
          </p:nvSpPr>
          <p:spPr>
            <a:xfrm rot="-5400000">
              <a:off x="6861140" y="247781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rot="-5400000">
              <a:off x="7047599" y="309501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flipH="1">
              <a:off x="7276649" y="330250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2" name="Shape 122"/>
            <p:cNvSpPr/>
            <p:nvPr/>
          </p:nvSpPr>
          <p:spPr>
            <a:xfrm rot="-5400000">
              <a:off x="8102490" y="371847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3" name="Shape 123"/>
            <p:cNvSpPr/>
            <p:nvPr/>
          </p:nvSpPr>
          <p:spPr>
            <a:xfrm flipH="1">
              <a:off x="8334532" y="392596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4" name="Shape 124"/>
            <p:cNvSpPr/>
            <p:nvPr/>
          </p:nvSpPr>
          <p:spPr>
            <a:xfrm rot="-5400000">
              <a:off x="8288289" y="433426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125" name="Shape 125"/>
          <p:cNvSpPr txBox="1">
            <a:spLocks noGrp="1"/>
          </p:cNvSpPr>
          <p:nvPr>
            <p:ph type="title"/>
          </p:nvPr>
        </p:nvSpPr>
        <p:spPr>
          <a:xfrm>
            <a:off x="823850" y="1284675"/>
            <a:ext cx="4776000" cy="1300800"/>
          </a:xfrm>
          <a:prstGeom prst="rect">
            <a:avLst/>
          </a:prstGeom>
        </p:spPr>
        <p:txBody>
          <a:bodyPr wrap="square" lIns="91425" tIns="91425" rIns="91425" bIns="91425" anchor="t" anchorCtr="0"/>
          <a:lstStyle>
            <a:lvl1pPr lvl="0">
              <a:spcBef>
                <a:spcPts val="0"/>
              </a:spcBef>
              <a:buSzPct val="100000"/>
              <a:defRPr sz="8000"/>
            </a:lvl1pPr>
            <a:lvl2pPr lvl="1">
              <a:spcBef>
                <a:spcPts val="0"/>
              </a:spcBef>
              <a:buSzPct val="100000"/>
              <a:defRPr sz="8000"/>
            </a:lvl2pPr>
            <a:lvl3pPr lvl="2">
              <a:spcBef>
                <a:spcPts val="0"/>
              </a:spcBef>
              <a:buSzPct val="100000"/>
              <a:defRPr sz="8000"/>
            </a:lvl3pPr>
            <a:lvl4pPr lvl="3">
              <a:spcBef>
                <a:spcPts val="0"/>
              </a:spcBef>
              <a:buSzPct val="100000"/>
              <a:defRPr sz="8000"/>
            </a:lvl4pPr>
            <a:lvl5pPr lvl="4">
              <a:spcBef>
                <a:spcPts val="0"/>
              </a:spcBef>
              <a:buSzPct val="100000"/>
              <a:defRPr sz="8000"/>
            </a:lvl5pPr>
            <a:lvl6pPr lvl="5">
              <a:spcBef>
                <a:spcPts val="0"/>
              </a:spcBef>
              <a:buSzPct val="100000"/>
              <a:defRPr sz="8000"/>
            </a:lvl6pPr>
            <a:lvl7pPr lvl="6">
              <a:spcBef>
                <a:spcPts val="0"/>
              </a:spcBef>
              <a:buSzPct val="100000"/>
              <a:defRPr sz="8000"/>
            </a:lvl7pPr>
            <a:lvl8pPr lvl="7">
              <a:spcBef>
                <a:spcPts val="0"/>
              </a:spcBef>
              <a:buSzPct val="100000"/>
              <a:defRPr sz="8000"/>
            </a:lvl8pPr>
            <a:lvl9pPr lvl="8">
              <a:spcBef>
                <a:spcPts val="0"/>
              </a:spcBef>
              <a:buSzPct val="100000"/>
              <a:defRPr sz="8000"/>
            </a:lvl9pPr>
          </a:lstStyle>
          <a:p>
            <a:endParaRPr/>
          </a:p>
        </p:txBody>
      </p:sp>
      <p:sp>
        <p:nvSpPr>
          <p:cNvPr id="126" name="Shape 126"/>
          <p:cNvSpPr txBox="1">
            <a:spLocks noGrp="1"/>
          </p:cNvSpPr>
          <p:nvPr>
            <p:ph type="body" idx="1"/>
          </p:nvPr>
        </p:nvSpPr>
        <p:spPr>
          <a:xfrm>
            <a:off x="823850" y="2643124"/>
            <a:ext cx="4776000" cy="1218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27" name="Shape 12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4"/>
            <a:chOff x="4406400" y="0"/>
            <a:chExt cx="4737600" cy="5143064"/>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flipH="1">
              <a:off x="5849857" y="1443955"/>
              <a:ext cx="808800" cy="808799"/>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rot="-5400000">
              <a:off x="5987080" y="2469465"/>
              <a:ext cx="808800" cy="808799"/>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flipH="1">
              <a:off x="6222114" y="267695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rot="-5400000">
              <a:off x="6675341" y="1862017"/>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rot="-5400000">
              <a:off x="6861140" y="247781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rot="-5400000">
              <a:off x="7047599" y="309501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flipH="1">
              <a:off x="7276649" y="330250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6" name="Shape 36"/>
            <p:cNvSpPr/>
            <p:nvPr/>
          </p:nvSpPr>
          <p:spPr>
            <a:xfrm rot="-5400000">
              <a:off x="8102490" y="371847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7" name="Shape 37"/>
            <p:cNvSpPr/>
            <p:nvPr/>
          </p:nvSpPr>
          <p:spPr>
            <a:xfrm flipH="1">
              <a:off x="8334532" y="392596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8" name="Shape 38"/>
            <p:cNvSpPr/>
            <p:nvPr/>
          </p:nvSpPr>
          <p:spPr>
            <a:xfrm rot="-5400000">
              <a:off x="8288289" y="433426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44" name="Shape 44"/>
            <p:cNvSpPr/>
            <p:nvPr/>
          </p:nvSpPr>
          <p:spPr>
            <a:xfrm flipH="1">
              <a:off x="229050" y="588488"/>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flipH="1">
              <a:off x="229050" y="588488"/>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flipH="1">
              <a:off x="229050" y="588488"/>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61" name="Shape 61"/>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65" name="Shape 65"/>
            <p:cNvSpPr/>
            <p:nvPr/>
          </p:nvSpPr>
          <p:spPr>
            <a:xfrm flipH="1">
              <a:off x="229050" y="588488"/>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8" name="Shape 68"/>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flipH="1">
              <a:off x="5849857" y="1444077"/>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rot="-5400000">
              <a:off x="5987080" y="2469742"/>
              <a:ext cx="808800" cy="808799"/>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6" name="Shape 76"/>
            <p:cNvSpPr/>
            <p:nvPr/>
          </p:nvSpPr>
          <p:spPr>
            <a:xfrm flipH="1">
              <a:off x="6222114" y="267717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7" name="Shape 77"/>
            <p:cNvSpPr/>
            <p:nvPr/>
          </p:nvSpPr>
          <p:spPr>
            <a:xfrm rot="-5400000">
              <a:off x="6675341" y="186224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rot="-5400000">
              <a:off x="6861140" y="247808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0" name="Shape 80"/>
            <p:cNvSpPr/>
            <p:nvPr/>
          </p:nvSpPr>
          <p:spPr>
            <a:xfrm flipH="1">
              <a:off x="7965266" y="2693191"/>
              <a:ext cx="808800" cy="808799"/>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1" name="Shape 81"/>
            <p:cNvSpPr/>
            <p:nvPr/>
          </p:nvSpPr>
          <p:spPr>
            <a:xfrm flipH="1">
              <a:off x="8145082" y="330903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rot="-5400000">
              <a:off x="7047599" y="309534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6" name="Shape 86"/>
            <p:cNvSpPr/>
            <p:nvPr/>
          </p:nvSpPr>
          <p:spPr>
            <a:xfrm rot="-5400000">
              <a:off x="8102490" y="37188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flipH="1">
              <a:off x="8334532" y="392629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rot="-5400000">
              <a:off x="8288289" y="433470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0" name="Shape 9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4" name="Shape 94"/>
            <p:cNvSpPr/>
            <p:nvPr/>
          </p:nvSpPr>
          <p:spPr>
            <a:xfrm flipH="1">
              <a:off x="229050" y="588488"/>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wrap="square" lIns="91425" tIns="91425" rIns="91425" bIns="91425" anchor="t" anchorCtr="0"/>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8" name="Shape 98"/>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99"/>
        <p:cNvGrpSpPr/>
        <p:nvPr/>
      </p:nvGrpSpPr>
      <p:grpSpPr>
        <a:xfrm>
          <a:off x="0" y="0"/>
          <a:ext cx="0" cy="0"/>
          <a:chOff x="0" y="0"/>
          <a:chExt cx="0" cy="0"/>
        </a:xfrm>
      </p:grpSpPr>
      <p:grpSp>
        <p:nvGrpSpPr>
          <p:cNvPr id="100" name="Shape 100"/>
          <p:cNvGrpSpPr/>
          <p:nvPr/>
        </p:nvGrpSpPr>
        <p:grpSpPr>
          <a:xfrm>
            <a:off x="0" y="4128571"/>
            <a:ext cx="698925" cy="684657"/>
            <a:chOff x="0" y="3785671"/>
            <a:chExt cx="698925" cy="684657"/>
          </a:xfrm>
        </p:grpSpPr>
        <p:sp>
          <p:nvSpPr>
            <p:cNvPr id="101" name="Shape 101"/>
            <p:cNvSpPr/>
            <p:nvPr/>
          </p:nvSpPr>
          <p:spPr>
            <a:xfrm rot="-5400000">
              <a:off x="0" y="3785671"/>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flipH="1">
              <a:off x="154125" y="3925528"/>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lvl="0">
                <a:spcBef>
                  <a:spcPts val="0"/>
                </a:spcBef>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104" name="Shape 10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1pPr>
            <a:lvl2pPr lvl="1">
              <a:spcBef>
                <a:spcPts val="0"/>
              </a:spcBef>
              <a:buClr>
                <a:schemeClr val="lt1"/>
              </a:buClr>
              <a:buSzPct val="100000"/>
              <a:buFont typeface="Montserrat"/>
              <a:buNone/>
              <a:defRPr sz="2800">
                <a:solidFill>
                  <a:schemeClr val="lt1"/>
                </a:solidFill>
                <a:latin typeface="Montserrat"/>
                <a:ea typeface="Montserrat"/>
                <a:cs typeface="Montserrat"/>
                <a:sym typeface="Montserrat"/>
              </a:defRPr>
            </a:lvl2pPr>
            <a:lvl3pPr lvl="2">
              <a:spcBef>
                <a:spcPts val="0"/>
              </a:spcBef>
              <a:buClr>
                <a:schemeClr val="lt1"/>
              </a:buClr>
              <a:buSzPct val="100000"/>
              <a:buFont typeface="Montserrat"/>
              <a:buNone/>
              <a:defRPr sz="2800">
                <a:solidFill>
                  <a:schemeClr val="lt1"/>
                </a:solidFill>
                <a:latin typeface="Montserrat"/>
                <a:ea typeface="Montserrat"/>
                <a:cs typeface="Montserrat"/>
                <a:sym typeface="Montserrat"/>
              </a:defRPr>
            </a:lvl3pPr>
            <a:lvl4pPr lvl="3">
              <a:spcBef>
                <a:spcPts val="0"/>
              </a:spcBef>
              <a:buClr>
                <a:schemeClr val="lt1"/>
              </a:buClr>
              <a:buSzPct val="100000"/>
              <a:buFont typeface="Montserrat"/>
              <a:buNone/>
              <a:defRPr sz="2800">
                <a:solidFill>
                  <a:schemeClr val="lt1"/>
                </a:solidFill>
                <a:latin typeface="Montserrat"/>
                <a:ea typeface="Montserrat"/>
                <a:cs typeface="Montserrat"/>
                <a:sym typeface="Montserrat"/>
              </a:defRPr>
            </a:lvl4pPr>
            <a:lvl5pPr lvl="4">
              <a:spcBef>
                <a:spcPts val="0"/>
              </a:spcBef>
              <a:buClr>
                <a:schemeClr val="lt1"/>
              </a:buClr>
              <a:buSzPct val="100000"/>
              <a:buFont typeface="Montserrat"/>
              <a:buNone/>
              <a:defRPr sz="2800">
                <a:solidFill>
                  <a:schemeClr val="lt1"/>
                </a:solidFill>
                <a:latin typeface="Montserrat"/>
                <a:ea typeface="Montserrat"/>
                <a:cs typeface="Montserrat"/>
                <a:sym typeface="Montserrat"/>
              </a:defRPr>
            </a:lvl5pPr>
            <a:lvl6pPr lvl="5">
              <a:spcBef>
                <a:spcPts val="0"/>
              </a:spcBef>
              <a:buClr>
                <a:schemeClr val="lt1"/>
              </a:buClr>
              <a:buSzPct val="100000"/>
              <a:buFont typeface="Montserrat"/>
              <a:buNone/>
              <a:defRPr sz="2800">
                <a:solidFill>
                  <a:schemeClr val="lt1"/>
                </a:solidFill>
                <a:latin typeface="Montserrat"/>
                <a:ea typeface="Montserrat"/>
                <a:cs typeface="Montserrat"/>
                <a:sym typeface="Montserrat"/>
              </a:defRPr>
            </a:lvl6pPr>
            <a:lvl7pPr lvl="6">
              <a:spcBef>
                <a:spcPts val="0"/>
              </a:spcBef>
              <a:buClr>
                <a:schemeClr val="lt1"/>
              </a:buClr>
              <a:buSzPct val="100000"/>
              <a:buFont typeface="Montserrat"/>
              <a:buNone/>
              <a:defRPr sz="2800">
                <a:solidFill>
                  <a:schemeClr val="lt1"/>
                </a:solidFill>
                <a:latin typeface="Montserrat"/>
                <a:ea typeface="Montserrat"/>
                <a:cs typeface="Montserrat"/>
                <a:sym typeface="Montserrat"/>
              </a:defRPr>
            </a:lvl7pPr>
            <a:lvl8pPr lvl="7">
              <a:spcBef>
                <a:spcPts val="0"/>
              </a:spcBef>
              <a:buClr>
                <a:schemeClr val="lt1"/>
              </a:buClr>
              <a:buSzPct val="100000"/>
              <a:buFont typeface="Montserrat"/>
              <a:buNone/>
              <a:defRPr sz="2800">
                <a:solidFill>
                  <a:schemeClr val="lt1"/>
                </a:solidFill>
                <a:latin typeface="Montserrat"/>
                <a:ea typeface="Montserrat"/>
                <a:cs typeface="Montserrat"/>
                <a:sym typeface="Montserrat"/>
              </a:defRPr>
            </a:lvl8pPr>
            <a:lvl9pPr lvl="8">
              <a:spcBef>
                <a:spcPts val="0"/>
              </a:spcBef>
              <a:buClr>
                <a:schemeClr val="lt1"/>
              </a:buClr>
              <a:buSzPct val="1000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1"/>
              </a:buClr>
              <a:buSzPct val="100000"/>
              <a:buFont typeface="Lato"/>
              <a:buChar char="●"/>
              <a:defRPr sz="1300">
                <a:solidFill>
                  <a:schemeClr val="lt1"/>
                </a:solidFill>
                <a:latin typeface="Lato"/>
                <a:ea typeface="Lato"/>
                <a:cs typeface="Lato"/>
                <a:sym typeface="Lato"/>
              </a:defRPr>
            </a:lvl1pPr>
            <a:lvl2pPr lvl="1">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2pPr>
            <a:lvl3pPr lvl="2">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3pPr>
            <a:lvl4pPr lvl="3">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4pPr>
            <a:lvl5pPr lvl="4">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5pPr>
            <a:lvl6pPr lvl="5">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6pPr>
            <a:lvl7pPr lvl="6">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7pPr>
            <a:lvl8pPr lvl="7">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8pPr>
            <a:lvl9pPr lvl="8">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1"/>
                </a:solidFill>
                <a:latin typeface="Lato"/>
                <a:ea typeface="Lato"/>
                <a:cs typeface="Lato"/>
                <a:sym typeface="Lato"/>
              </a:rPr>
              <a:t>‹#›</a:t>
            </a:fld>
            <a:endParaRPr lang="en" sz="1000">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hingiverse-production-new.s3.amazonaws.com/assets/87/b0/2c/f5/4c/CheatSheet.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makerbot.com/troubleshooting/makerbot-desktop-software/software-download/download_1219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537150" y="1578400"/>
            <a:ext cx="5017500" cy="1578900"/>
          </a:xfrm>
          <a:prstGeom prst="rect">
            <a:avLst/>
          </a:prstGeom>
        </p:spPr>
        <p:txBody>
          <a:bodyPr wrap="square" lIns="91425" tIns="91425" rIns="91425" bIns="91425" anchor="t" anchorCtr="0">
            <a:noAutofit/>
          </a:bodyPr>
          <a:lstStyle/>
          <a:p>
            <a:pPr lvl="0">
              <a:spcBef>
                <a:spcPts val="0"/>
              </a:spcBef>
              <a:buNone/>
            </a:pPr>
            <a:r>
              <a:rPr lang="en"/>
              <a:t>Intro To SolidWorks</a:t>
            </a:r>
          </a:p>
          <a:p>
            <a:pPr lvl="0">
              <a:spcBef>
                <a:spcPts val="0"/>
              </a:spcBef>
              <a:buNone/>
            </a:pPr>
            <a:r>
              <a:rPr lang="en"/>
              <a:t>&amp; 3D Printing</a:t>
            </a:r>
          </a:p>
        </p:txBody>
      </p:sp>
      <p:sp>
        <p:nvSpPr>
          <p:cNvPr id="135" name="Shape 135"/>
          <p:cNvSpPr txBox="1">
            <a:spLocks noGrp="1"/>
          </p:cNvSpPr>
          <p:nvPr>
            <p:ph type="subTitle" idx="1"/>
          </p:nvPr>
        </p:nvSpPr>
        <p:spPr>
          <a:xfrm>
            <a:off x="5083950" y="3924925"/>
            <a:ext cx="3470700" cy="506100"/>
          </a:xfrm>
          <a:prstGeom prst="rect">
            <a:avLst/>
          </a:prstGeom>
        </p:spPr>
        <p:txBody>
          <a:bodyPr wrap="square" lIns="91425" tIns="91425" rIns="91425" bIns="91425" anchor="t" anchorCtr="0">
            <a:noAutofit/>
          </a:bodyPr>
          <a:lstStyle/>
          <a:p>
            <a:pPr lvl="0">
              <a:spcBef>
                <a:spcPts val="0"/>
              </a:spcBef>
              <a:buNone/>
            </a:pPr>
            <a:r>
              <a:rPr lang="en"/>
              <a:t>IENG 248L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Settings in a slicer program</a:t>
            </a:r>
          </a:p>
        </p:txBody>
      </p:sp>
      <p:sp>
        <p:nvSpPr>
          <p:cNvPr id="234" name="Shape 234"/>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a:t>Temperatures, speeds, supports, rafts, and everything in this will affect the outcome of your product so it's important to make sure you have the correct settings for each individual part as everyone will need some tweaks in settings to have the best outcome. </a:t>
            </a:r>
          </a:p>
          <a:p>
            <a:pPr lvl="0">
              <a:spcBef>
                <a:spcPts val="0"/>
              </a:spcBef>
              <a:buNone/>
            </a:pPr>
            <a:r>
              <a:rPr lang="en"/>
              <a:t>Note: When hitting print in makerbot it will use the settings currently saved to the software to slice it so if you previously made a .thing file for that object its settings may be altered.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Slicing and being ready to print.</a:t>
            </a:r>
          </a:p>
        </p:txBody>
      </p:sp>
      <p:sp>
        <p:nvSpPr>
          <p:cNvPr id="240" name="Shape 240"/>
          <p:cNvSpPr txBox="1">
            <a:spLocks noGrp="1"/>
          </p:cNvSpPr>
          <p:nvPr>
            <p:ph type="body" idx="1"/>
          </p:nvPr>
        </p:nvSpPr>
        <p:spPr>
          <a:xfrm>
            <a:off x="1297500" y="1777225"/>
            <a:ext cx="7038900" cy="2911200"/>
          </a:xfrm>
          <a:prstGeom prst="rect">
            <a:avLst/>
          </a:prstGeom>
        </p:spPr>
        <p:txBody>
          <a:bodyPr wrap="square" lIns="91425" tIns="91425" rIns="91425" bIns="91425" anchor="t" anchorCtr="0">
            <a:noAutofit/>
          </a:bodyPr>
          <a:lstStyle/>
          <a:p>
            <a:pPr lvl="0">
              <a:spcBef>
                <a:spcPts val="0"/>
              </a:spcBef>
              <a:buNone/>
            </a:pPr>
            <a:r>
              <a:rPr lang="en"/>
              <a:t>Makerbot doesn’t have post slicing capabilities so it’ll slice and directly save your files as  .thing files when you hit “Export Print File”. This the Makerbot proprietary version of a G-Code file.</a:t>
            </a:r>
          </a:p>
          <a:p>
            <a:pPr lvl="0">
              <a:spcBef>
                <a:spcPts val="0"/>
              </a:spcBef>
              <a:buNone/>
            </a:pPr>
            <a:r>
              <a:rPr lang="en"/>
              <a:t>To view the sliced file before you send it to print hit preview and look through all the layers to make sure it is doing what you want it to.</a:t>
            </a:r>
          </a:p>
          <a:p>
            <a:pPr lvl="0">
              <a:spcBef>
                <a:spcPts val="0"/>
              </a:spcBef>
              <a:buNone/>
            </a:pPr>
            <a:r>
              <a:rPr lang="en"/>
              <a:t>In settings you will be able to change everything about the G-code  before you slice it.</a:t>
            </a:r>
          </a:p>
          <a:p>
            <a:pPr lvl="0">
              <a:spcBef>
                <a:spcPts val="0"/>
              </a:spcBef>
              <a:buNone/>
            </a:pPr>
            <a:endParaRPr/>
          </a:p>
        </p:txBody>
      </p:sp>
      <p:pic>
        <p:nvPicPr>
          <p:cNvPr id="241" name="Shape 241"/>
          <p:cNvPicPr preferRelativeResize="0"/>
          <p:nvPr/>
        </p:nvPicPr>
        <p:blipFill>
          <a:blip r:embed="rId3">
            <a:alphaModFix/>
          </a:blip>
          <a:stretch>
            <a:fillRect/>
          </a:stretch>
        </p:blipFill>
        <p:spPr>
          <a:xfrm>
            <a:off x="1333500" y="931687"/>
            <a:ext cx="6477000" cy="771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823850" y="2053000"/>
            <a:ext cx="4587000" cy="1148700"/>
          </a:xfrm>
          <a:prstGeom prst="rect">
            <a:avLst/>
          </a:prstGeom>
        </p:spPr>
        <p:txBody>
          <a:bodyPr wrap="square" lIns="91425" tIns="91425" rIns="91425" bIns="91425" anchor="ctr" anchorCtr="0">
            <a:noAutofit/>
          </a:bodyPr>
          <a:lstStyle/>
          <a:p>
            <a:pPr lvl="0">
              <a:spcBef>
                <a:spcPts val="0"/>
              </a:spcBef>
              <a:buNone/>
            </a:pPr>
            <a:r>
              <a:rPr lang="en"/>
              <a:t>3D Printer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Printer Safety</a:t>
            </a:r>
          </a:p>
        </p:txBody>
      </p:sp>
      <p:sp>
        <p:nvSpPr>
          <p:cNvPr id="252" name="Shape 252"/>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a:t>Always assume the printer is hot. It takes a long time for a fully heated printer to cooled back down to room temperatures so be cautious.</a:t>
            </a:r>
          </a:p>
          <a:p>
            <a:pPr lvl="0">
              <a:spcBef>
                <a:spcPts val="0"/>
              </a:spcBef>
              <a:buNone/>
            </a:pPr>
            <a:r>
              <a:rPr lang="en"/>
              <a:t>Be careful around the printer when the printer is on as it is easy to get fingers, long hair, or loose sleeves stuck in the gears and belt drives.</a:t>
            </a:r>
          </a:p>
          <a:p>
            <a:pPr lvl="0">
              <a:spcBef>
                <a:spcPts val="0"/>
              </a:spcBef>
              <a:buNone/>
            </a:pPr>
            <a:r>
              <a:rPr lang="en"/>
              <a:t>If there's an issue with a printer or a print on the printer first stop the print and shut it down then consult your TA and/or Dr. Jensen before taking action.</a:t>
            </a:r>
          </a:p>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Calibration</a:t>
            </a:r>
          </a:p>
        </p:txBody>
      </p:sp>
      <p:sp>
        <p:nvSpPr>
          <p:cNvPr id="258" name="Shape 258"/>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a:t>Bed leveling will always need to be done when the printers turn on each day and periodically through the print queues. </a:t>
            </a:r>
          </a:p>
          <a:p>
            <a:pPr lvl="0">
              <a:spcBef>
                <a:spcPts val="0"/>
              </a:spcBef>
              <a:buNone/>
            </a:pPr>
            <a:r>
              <a:rPr lang="en"/>
              <a:t>To do this you will need to navigate to the calibration program on the printer and follow the onscreen instructions.</a:t>
            </a:r>
          </a:p>
          <a:p>
            <a:pPr lvl="0">
              <a:spcBef>
                <a:spcPts val="0"/>
              </a:spcBef>
              <a:buNone/>
            </a:pPr>
            <a:endParaRPr/>
          </a:p>
          <a:p>
            <a:pPr lv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Loading filament/unloading filament</a:t>
            </a:r>
          </a:p>
        </p:txBody>
      </p:sp>
      <p:sp>
        <p:nvSpPr>
          <p:cNvPr id="264" name="Shape 264"/>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a:t>Like calibrating the bed leveler, you will need to navigate to the program on the printer and follow the instructions.</a:t>
            </a:r>
          </a:p>
          <a:p>
            <a:pPr lvl="0">
              <a:spcBef>
                <a:spcPts val="0"/>
              </a:spcBef>
              <a:buNone/>
            </a:pPr>
            <a:r>
              <a:rPr lang="en"/>
              <a:t>In the print preview on the makerbot software it will show a filament estimation. Add an extra foot or so to this amount (depending on the size of the object to be printed) to estimate the amount of filament to cut. </a:t>
            </a:r>
          </a:p>
          <a:p>
            <a:pPr lvl="0">
              <a:spcBef>
                <a:spcPts val="0"/>
              </a:spcBef>
              <a:buNone/>
            </a:pPr>
            <a:r>
              <a:rPr lang="en"/>
              <a:t>Pay attention to the type of filament you are using as this will affect the settings you need to change before you print the part as well.</a:t>
            </a:r>
          </a:p>
          <a:p>
            <a:pPr lvl="0">
              <a:spcBef>
                <a:spcPts val="0"/>
              </a:spcBef>
              <a:buNone/>
            </a:pPr>
            <a:r>
              <a:rPr lang="en"/>
              <a:t>Leaving filament in the printer can result in clogging of the printer and make it unusable until it is cleaned out. So don’t forget about 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Types of filament.</a:t>
            </a:r>
          </a:p>
        </p:txBody>
      </p:sp>
      <p:sp>
        <p:nvSpPr>
          <p:cNvPr id="270" name="Shape 270"/>
          <p:cNvSpPr txBox="1">
            <a:spLocks noGrp="1"/>
          </p:cNvSpPr>
          <p:nvPr>
            <p:ph type="body" idx="1"/>
          </p:nvPr>
        </p:nvSpPr>
        <p:spPr>
          <a:xfrm>
            <a:off x="1297500" y="1567550"/>
            <a:ext cx="7038900" cy="2911200"/>
          </a:xfrm>
          <a:prstGeom prst="rect">
            <a:avLst/>
          </a:prstGeom>
          <a:noFill/>
        </p:spPr>
        <p:txBody>
          <a:bodyPr wrap="square" lIns="91425" tIns="91425" rIns="91425" bIns="91425" anchor="t" anchorCtr="0">
            <a:noAutofit/>
          </a:bodyPr>
          <a:lstStyle/>
          <a:p>
            <a:pPr lvl="0">
              <a:spcBef>
                <a:spcPts val="0"/>
              </a:spcBef>
              <a:buNone/>
            </a:pPr>
            <a:r>
              <a:rPr lang="en"/>
              <a:t>PLA- Polylactic Acid. It is made from natural materials mostly as a product of corn. It is the most common 3D printer filament and the most common base for composite filaments.</a:t>
            </a:r>
          </a:p>
          <a:p>
            <a:pPr lvl="0">
              <a:spcBef>
                <a:spcPts val="0"/>
              </a:spcBef>
              <a:buNone/>
            </a:pPr>
            <a:r>
              <a:rPr lang="en"/>
              <a:t>ABS-</a:t>
            </a:r>
            <a:r>
              <a:rPr lang="en">
                <a:solidFill>
                  <a:srgbClr val="FFFFFF"/>
                </a:solidFill>
              </a:rPr>
              <a:t> Acrylonitrile-Butadiene-Styrene. It's a product of oil and a more difficult material to work with.</a:t>
            </a:r>
          </a:p>
          <a:p>
            <a:pPr lvl="0">
              <a:spcBef>
                <a:spcPts val="0"/>
              </a:spcBef>
              <a:buNone/>
            </a:pPr>
            <a:r>
              <a:rPr lang="en">
                <a:solidFill>
                  <a:srgbClr val="FFFFFF"/>
                </a:solidFill>
              </a:rPr>
              <a:t>Flexibles- There's different degrees of flexibility but it tends to be harder to print the more flexible it is.</a:t>
            </a:r>
          </a:p>
          <a:p>
            <a:pPr lvl="0">
              <a:spcBef>
                <a:spcPts val="0"/>
              </a:spcBef>
              <a:buNone/>
            </a:pPr>
            <a:r>
              <a:rPr lang="en">
                <a:solidFill>
                  <a:srgbClr val="FFFFFF"/>
                </a:solidFill>
              </a:rPr>
              <a:t>Composites: From wood fills to stainless steel anywhere from 5% to 85% this is where the technology is expanding and allowing for more practical prints as well as newly found uses.</a:t>
            </a:r>
          </a:p>
          <a:p>
            <a:pPr lvl="0">
              <a:spcBef>
                <a:spcPts val="0"/>
              </a:spcBef>
              <a:buNone/>
            </a:pP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Types of Printers </a:t>
            </a:r>
          </a:p>
        </p:txBody>
      </p:sp>
      <p:sp>
        <p:nvSpPr>
          <p:cNvPr id="276" name="Shape 276"/>
          <p:cNvSpPr txBox="1">
            <a:spLocks noGrp="1"/>
          </p:cNvSpPr>
          <p:nvPr>
            <p:ph type="body" idx="1"/>
          </p:nvPr>
        </p:nvSpPr>
        <p:spPr>
          <a:xfrm>
            <a:off x="1297500" y="937425"/>
            <a:ext cx="7038900" cy="3541200"/>
          </a:xfrm>
          <a:prstGeom prst="rect">
            <a:avLst/>
          </a:prstGeom>
        </p:spPr>
        <p:txBody>
          <a:bodyPr wrap="square" lIns="91425" tIns="91425" rIns="91425" bIns="91425" anchor="t" anchorCtr="0">
            <a:noAutofit/>
          </a:bodyPr>
          <a:lstStyle/>
          <a:p>
            <a:pPr lvl="0">
              <a:spcBef>
                <a:spcPts val="0"/>
              </a:spcBef>
              <a:buNone/>
            </a:pPr>
            <a:r>
              <a:rPr lang="en" b="1">
                <a:solidFill>
                  <a:srgbClr val="FFFFFF"/>
                </a:solidFill>
              </a:rPr>
              <a:t>FDM: Layer by layer extrusion. Using the below three set ups.</a:t>
            </a:r>
          </a:p>
          <a:p>
            <a:pPr lvl="0">
              <a:spcBef>
                <a:spcPts val="0"/>
              </a:spcBef>
              <a:buNone/>
            </a:pPr>
            <a:r>
              <a:rPr lang="en" b="1">
                <a:solidFill>
                  <a:srgbClr val="FFFFFF"/>
                </a:solidFill>
              </a:rPr>
              <a:t>Cartesian:</a:t>
            </a:r>
            <a:r>
              <a:rPr lang="en">
                <a:solidFill>
                  <a:srgbClr val="FFFFFF"/>
                </a:solidFill>
              </a:rPr>
              <a:t> The most common Printer type using XYZ coordinates and print on a square, often moving print bed.</a:t>
            </a:r>
          </a:p>
          <a:p>
            <a:pPr lvl="0">
              <a:spcBef>
                <a:spcPts val="0"/>
              </a:spcBef>
              <a:buNone/>
            </a:pPr>
            <a:r>
              <a:rPr lang="en" b="1">
                <a:solidFill>
                  <a:srgbClr val="FFFFFF"/>
                </a:solidFill>
              </a:rPr>
              <a:t>Delta:</a:t>
            </a:r>
            <a:r>
              <a:rPr lang="en">
                <a:solidFill>
                  <a:srgbClr val="FFFFFF"/>
                </a:solidFill>
              </a:rPr>
              <a:t> Delta printers unlike the Cartesian will use an unmoving, often circular bed but still using XYZ coordinates with the print head suspended from 3 arms.</a:t>
            </a:r>
          </a:p>
          <a:p>
            <a:pPr lvl="0">
              <a:spcBef>
                <a:spcPts val="0"/>
              </a:spcBef>
              <a:buNone/>
            </a:pPr>
            <a:r>
              <a:rPr lang="en" b="1">
                <a:solidFill>
                  <a:srgbClr val="FFFFFF"/>
                </a:solidFill>
              </a:rPr>
              <a:t>Polar:</a:t>
            </a:r>
            <a:r>
              <a:rPr lang="en">
                <a:solidFill>
                  <a:srgbClr val="FFFFFF"/>
                </a:solidFill>
              </a:rPr>
              <a:t> A much more unique type of printer using Polar coordinates with a pint head that only moves up and down with a bed that will spin to reach each coordinate. </a:t>
            </a:r>
          </a:p>
          <a:p>
            <a:pPr lvl="0">
              <a:spcBef>
                <a:spcPts val="0"/>
              </a:spcBef>
              <a:buNone/>
            </a:pPr>
            <a:r>
              <a:rPr lang="en">
                <a:solidFill>
                  <a:srgbClr val="FFFFFF"/>
                </a:solidFill>
              </a:rPr>
              <a:t>SLA/DLP: layer by layer scanning. Using photons to cure resin into a solid shape.</a:t>
            </a:r>
          </a:p>
          <a:p>
            <a:pPr lvl="0">
              <a:spcBef>
                <a:spcPts val="0"/>
              </a:spcBef>
              <a:buNone/>
            </a:pPr>
            <a:r>
              <a:rPr lang="en">
                <a:solidFill>
                  <a:srgbClr val="FFFFFF"/>
                </a:solidFill>
              </a:rPr>
              <a:t>ADAM: Atomic Diffusion additive manufacturing. Sintering powder together to form a solid shape.</a:t>
            </a:r>
          </a:p>
          <a:p>
            <a:pPr lvl="0">
              <a:spcBef>
                <a:spcPts val="0"/>
              </a:spcBef>
              <a:buNone/>
            </a:pPr>
            <a:r>
              <a:rPr lang="en">
                <a:solidFill>
                  <a:srgbClr val="FFFFFF"/>
                </a:solidFill>
              </a:rPr>
              <a:t>   </a:t>
            </a:r>
            <a:r>
              <a:rPr lang="en" sz="1100">
                <a:solidFill>
                  <a:srgbClr val="000000"/>
                </a:solidFill>
                <a:latin typeface="Calibri"/>
                <a:ea typeface="Calibri"/>
                <a:cs typeface="Calibri"/>
                <a:sym typeface="Calibri"/>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823850" y="2053000"/>
            <a:ext cx="4587000" cy="1148700"/>
          </a:xfrm>
          <a:prstGeom prst="rect">
            <a:avLst/>
          </a:prstGeom>
        </p:spPr>
        <p:txBody>
          <a:bodyPr wrap="square" lIns="91425" tIns="91425" rIns="91425" bIns="91425" anchor="ctr" anchorCtr="0">
            <a:noAutofit/>
          </a:bodyPr>
          <a:lstStyle/>
          <a:p>
            <a:pPr lvl="0">
              <a:spcBef>
                <a:spcPts val="0"/>
              </a:spcBef>
              <a:buNone/>
            </a:pPr>
            <a:r>
              <a:rPr lang="en"/>
              <a:t>3D Printing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G-Code</a:t>
            </a:r>
          </a:p>
        </p:txBody>
      </p:sp>
      <p:sp>
        <p:nvSpPr>
          <p:cNvPr id="287" name="Shape 287"/>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a:t>This is the machine code that the printer uses to create the object.  It's the same machine code used in other positioning machines line CNC and Laser Engravers.</a:t>
            </a:r>
          </a:p>
          <a:p>
            <a:pPr lvl="0">
              <a:spcBef>
                <a:spcPts val="0"/>
              </a:spcBef>
              <a:buNone/>
            </a:pPr>
            <a:r>
              <a:rPr lang="en"/>
              <a:t>Made up of mostly coordinates to tell the the printer where to move on it's 3rd dimensional graph.</a:t>
            </a:r>
          </a:p>
          <a:p>
            <a:pPr lvl="0">
              <a:spcBef>
                <a:spcPts val="0"/>
              </a:spcBef>
              <a:buNone/>
            </a:pPr>
            <a:r>
              <a:rPr lang="en"/>
              <a:t>For all the settings options you have the slicer programs those in as G-Code commands.</a:t>
            </a:r>
          </a:p>
          <a:p>
            <a:pPr lvl="0">
              <a:spcBef>
                <a:spcPts val="0"/>
              </a:spcBef>
              <a:buNone/>
            </a:pPr>
            <a:r>
              <a:rPr lang="en"/>
              <a:t>-A list of common G-Code commands and what they do. </a:t>
            </a:r>
            <a:r>
              <a:rPr lang="en" u="sng">
                <a:solidFill>
                  <a:schemeClr val="hlink"/>
                </a:solidFill>
                <a:hlinkClick r:id="rId3"/>
              </a:rPr>
              <a:t>https://thingiverse-production-new.s3.amazonaws.com/assets/87/b0/2c/f5/4c/CheatSheet.pdf</a:t>
            </a:r>
          </a:p>
          <a:p>
            <a:pPr lvl="0">
              <a:spcBef>
                <a:spcPts val="0"/>
              </a:spcBef>
              <a:buNone/>
            </a:pPr>
            <a:r>
              <a:rPr lang="en"/>
              <a:t> -Editing G-Code allows for direct manipulation of the print and what the printer does before and after said print.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823850" y="2053000"/>
            <a:ext cx="4587000" cy="1148700"/>
          </a:xfrm>
          <a:prstGeom prst="rect">
            <a:avLst/>
          </a:prstGeom>
        </p:spPr>
        <p:txBody>
          <a:bodyPr wrap="square" lIns="91425" tIns="91425" rIns="91425" bIns="91425" anchor="ctr" anchorCtr="0">
            <a:noAutofit/>
          </a:bodyPr>
          <a:lstStyle/>
          <a:p>
            <a:pPr lvl="0">
              <a:spcBef>
                <a:spcPts val="0"/>
              </a:spcBef>
              <a:buNone/>
            </a:pPr>
            <a:r>
              <a:rPr lang="en" dirty="0"/>
              <a:t>Getting Started With </a:t>
            </a:r>
            <a:r>
              <a:rPr lang="en" dirty="0" smtClean="0"/>
              <a:t>SolidWorks &amp; MakerBot</a:t>
            </a:r>
            <a:endParaRPr lang="e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Sending G-Code to a printer</a:t>
            </a:r>
          </a:p>
        </p:txBody>
      </p:sp>
      <p:sp>
        <p:nvSpPr>
          <p:cNvPr id="293" name="Shape 293"/>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dirty="0"/>
              <a:t>Once you have made a G-Code file (.thing for MakerBots) there a few options on getting the printer to use it. But in the basics either you have a computer run the print or you have the printer run it. </a:t>
            </a:r>
          </a:p>
          <a:p>
            <a:pPr lvl="0">
              <a:spcBef>
                <a:spcPts val="0"/>
              </a:spcBef>
              <a:buNone/>
            </a:pPr>
            <a:r>
              <a:rPr lang="en" dirty="0"/>
              <a:t>-Using an SD card, USB Drive, LAN or wifi Connection, (depending what the printer has available) you can have the printer's own on board motherboard do the work. The downside being you will be unable to alter the print in any way other than stopping it once it starts.</a:t>
            </a:r>
          </a:p>
          <a:p>
            <a:pPr lvl="0">
              <a:spcBef>
                <a:spcPts val="0"/>
              </a:spcBef>
              <a:buNone/>
            </a:pPr>
            <a:r>
              <a:rPr lang="en" dirty="0"/>
              <a:t>-Using a USB </a:t>
            </a:r>
            <a:r>
              <a:rPr lang="en" dirty="0" smtClean="0"/>
              <a:t>cable </a:t>
            </a:r>
            <a:r>
              <a:rPr lang="en" dirty="0"/>
              <a:t>or Ethernet (depending on what the printer uses), you can run the print from a laptop or desktop using the printer's software. This allows a lot more options in manipulating a print as its printing and a way to monitor the print and printer directly. The downsides being any loss of the connection will end/ruin the print and the computer will be tethered to the printer for the duration.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Monitoring a print</a:t>
            </a:r>
          </a:p>
        </p:txBody>
      </p:sp>
      <p:sp>
        <p:nvSpPr>
          <p:cNvPr id="299" name="Shape 299"/>
          <p:cNvSpPr txBox="1">
            <a:spLocks noGrp="1"/>
          </p:cNvSpPr>
          <p:nvPr>
            <p:ph type="body" idx="1"/>
          </p:nvPr>
        </p:nvSpPr>
        <p:spPr>
          <a:xfrm>
            <a:off x="1297500" y="1307850"/>
            <a:ext cx="7447800" cy="2911200"/>
          </a:xfrm>
          <a:prstGeom prst="rect">
            <a:avLst/>
          </a:prstGeom>
        </p:spPr>
        <p:txBody>
          <a:bodyPr wrap="square" lIns="91425" tIns="91425" rIns="91425" bIns="91425" anchor="t" anchorCtr="0">
            <a:noAutofit/>
          </a:bodyPr>
          <a:lstStyle/>
          <a:p>
            <a:pPr lvl="0">
              <a:spcBef>
                <a:spcPts val="0"/>
              </a:spcBef>
              <a:buNone/>
            </a:pPr>
            <a:r>
              <a:rPr lang="en"/>
              <a:t>While connected to one of the makerbots via the USB cord you can print directly from the makerbot software by hitting print in the upper right to begin. </a:t>
            </a:r>
          </a:p>
          <a:p>
            <a:pPr lvl="0">
              <a:spcBef>
                <a:spcPts val="0"/>
              </a:spcBef>
              <a:buNone/>
            </a:pPr>
            <a:r>
              <a:rPr lang="en"/>
              <a:t>Makerbot doesn’t have as many options as other programs in what you can manipulate once it begins to print but you can still watch the progress and receive error reports.</a:t>
            </a:r>
          </a:p>
          <a:p>
            <a:pPr lvl="0">
              <a:spcBef>
                <a:spcPts val="0"/>
              </a:spcBef>
              <a:buNone/>
            </a:pPr>
            <a:r>
              <a:rPr lang="en"/>
              <a:t>The software can only observe the G-Code as its printing though so it's best to check on the actual print very once in awhile as what's being produced can be plastic spaghetti if something went wrong.</a:t>
            </a:r>
          </a:p>
          <a:p>
            <a:pPr lvl="0">
              <a:spcBef>
                <a:spcPts val="0"/>
              </a:spcBef>
              <a:buNone/>
            </a:pPr>
            <a:r>
              <a:rPr lang="en"/>
              <a:t>The first layer is the most important as any errors produced will be exponentially enlarged in every layer after if not corrected. </a:t>
            </a:r>
          </a:p>
          <a:p>
            <a:pPr lvl="0">
              <a:spcBef>
                <a:spcPts val="0"/>
              </a:spcBef>
              <a:buNone/>
            </a:pPr>
            <a:r>
              <a:rPr lang="en"/>
              <a:t>Getting a print to stick to the bed is also one of the highest causes of print failures.</a:t>
            </a:r>
          </a:p>
          <a:p>
            <a:pPr lvl="0">
              <a:spcBef>
                <a:spcPts val="0"/>
              </a:spcBef>
              <a:buNone/>
            </a:pPr>
            <a:r>
              <a:rPr lang="en"/>
              <a:t>During a print “Thermal Runaway” is another major issue this is caused by a bad/dislodged temp sensor.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Will it succeed?</a:t>
            </a:r>
          </a:p>
        </p:txBody>
      </p:sp>
      <p:sp>
        <p:nvSpPr>
          <p:cNvPr id="305" name="Shape 305"/>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dirty="0"/>
              <a:t>If the first few layers of the print are looking good the print will most likely succeed. It is also important to go through a sliced file layer by layer beforehand to figure out potential problematic areas and milestone for your print to check on during the print. </a:t>
            </a:r>
          </a:p>
          <a:p>
            <a:pPr lvl="0">
              <a:spcBef>
                <a:spcPts val="0"/>
              </a:spcBef>
              <a:buNone/>
            </a:pPr>
            <a:r>
              <a:rPr lang="en" dirty="0"/>
              <a:t>If an issue does arise it doesn’t necessarily mean the print will fail and your own judgment might have to make the call depending on if the time is worth the risk. </a:t>
            </a:r>
          </a:p>
          <a:p>
            <a:pPr lvl="0">
              <a:spcBef>
                <a:spcPts val="0"/>
              </a:spcBef>
              <a:buNone/>
            </a:pPr>
            <a:r>
              <a:rPr lang="en" dirty="0" smtClean="0"/>
              <a:t>Example:  3hrs </a:t>
            </a:r>
            <a:r>
              <a:rPr lang="en" dirty="0"/>
              <a:t>into a 7hr </a:t>
            </a:r>
            <a:r>
              <a:rPr lang="en" dirty="0" smtClean="0"/>
              <a:t>print, </a:t>
            </a:r>
            <a:r>
              <a:rPr lang="en" dirty="0"/>
              <a:t>part of a layer separates itself from the layer below it or a corner of the print becomes loose from the bed.  Do you call it and restart it? </a:t>
            </a:r>
            <a:r>
              <a:rPr lang="en" dirty="0" smtClean="0"/>
              <a:t> Or </a:t>
            </a:r>
            <a:r>
              <a:rPr lang="en" dirty="0"/>
              <a:t>do you take the chance and continue hoping it’ll succeed. There is also no guarantee just hitting print again will have a better outcome. </a:t>
            </a:r>
          </a:p>
          <a:p>
            <a:pPr lvl="0">
              <a:spcBef>
                <a:spcPts val="0"/>
              </a:spcBef>
              <a:buNone/>
            </a:pPr>
            <a:r>
              <a:rPr lang="en" dirty="0"/>
              <a:t>If an issue does occur it could be a corrected with a change in the settings or it could just be some random variable that wouldn’t affect it again.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823850" y="2053000"/>
            <a:ext cx="4587000" cy="1148700"/>
          </a:xfrm>
          <a:prstGeom prst="rect">
            <a:avLst/>
          </a:prstGeom>
        </p:spPr>
        <p:txBody>
          <a:bodyPr wrap="square" lIns="91425" tIns="91425" rIns="91425" bIns="91425" anchor="ctr" anchorCtr="0">
            <a:noAutofit/>
          </a:bodyPr>
          <a:lstStyle/>
          <a:p>
            <a:pPr lvl="0">
              <a:spcBef>
                <a:spcPts val="0"/>
              </a:spcBef>
              <a:buNone/>
            </a:pPr>
            <a:r>
              <a:rPr lang="en"/>
              <a:t>It Finished!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Post Print Shutdown</a:t>
            </a:r>
          </a:p>
        </p:txBody>
      </p:sp>
      <p:sp>
        <p:nvSpPr>
          <p:cNvPr id="316" name="Shape 316"/>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a:t>After you hear the little chime that Makerbots do when completing it’s given G-Code, it is time to unload the remaining filament and remove the excess plastic from the nozzle. </a:t>
            </a:r>
          </a:p>
          <a:p>
            <a:pPr lvl="0">
              <a:spcBef>
                <a:spcPts val="0"/>
              </a:spcBef>
              <a:buNone/>
            </a:pPr>
            <a:r>
              <a:rPr lang="en"/>
              <a:t>Then making sure the heaters are turned off the printer is returned to standby mode.</a:t>
            </a:r>
          </a:p>
          <a:p>
            <a:pPr lvl="0">
              <a:spcBef>
                <a:spcPts val="0"/>
              </a:spcBef>
              <a:buNone/>
            </a:pPr>
            <a:r>
              <a:rPr lang="en"/>
              <a:t>If it's the last print of the day completely shut down the printer.</a:t>
            </a:r>
          </a:p>
          <a:p>
            <a:pPr lvl="0">
              <a:spcBef>
                <a:spcPts val="0"/>
              </a:spcBef>
              <a:buNone/>
            </a:pPr>
            <a:r>
              <a:rPr lang="en"/>
              <a:t>*Note: If there is a print queue for that printer you only need to remove your print and unload the filament.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Removing a finished part</a:t>
            </a:r>
          </a:p>
        </p:txBody>
      </p:sp>
      <p:sp>
        <p:nvSpPr>
          <p:cNvPr id="322" name="Shape 322"/>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a:t>Most of the time the prints should just pop off by hand strength alone but when they don’t, using a putty get underneath the print and carefully work it until it pops off the bed will do the trick.</a:t>
            </a:r>
          </a:p>
          <a:p>
            <a:pPr lvl="0">
              <a:spcBef>
                <a:spcPts val="0"/>
              </a:spcBef>
              <a:buNone/>
            </a:pPr>
            <a:r>
              <a:rPr lang="en"/>
              <a:t>Just be careful not to move the bed or it will need to be recalibrated again.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Processing a finished part</a:t>
            </a:r>
          </a:p>
        </p:txBody>
      </p:sp>
      <p:sp>
        <p:nvSpPr>
          <p:cNvPr id="328" name="Shape 328"/>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a:t>Removing support material can be a tricky thing to do especially with a delicate part.</a:t>
            </a:r>
          </a:p>
          <a:p>
            <a:pPr lvl="0">
              <a:spcBef>
                <a:spcPts val="0"/>
              </a:spcBef>
              <a:buNone/>
            </a:pPr>
            <a:r>
              <a:rPr lang="en"/>
              <a:t>Break bits off using pliers and clippers is the best way to do it. If a hole a bit too small for what it needs to do sometimes a drill can be the answer or some sandpaper to help resize little miscalculations in tolerances.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823850" y="2053000"/>
            <a:ext cx="4587000" cy="1148700"/>
          </a:xfrm>
          <a:prstGeom prst="rect">
            <a:avLst/>
          </a:prstGeom>
        </p:spPr>
        <p:txBody>
          <a:bodyPr wrap="square" lIns="91425" tIns="91425" rIns="91425" bIns="91425" anchor="ctr" anchorCtr="0">
            <a:noAutofit/>
          </a:bodyPr>
          <a:lstStyle/>
          <a:p>
            <a:pPr lvl="0">
              <a:spcBef>
                <a:spcPts val="0"/>
              </a:spcBef>
              <a:buNone/>
            </a:pPr>
            <a:r>
              <a:rPr lang="en"/>
              <a:t>The Big Project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The assignment</a:t>
            </a:r>
          </a:p>
        </p:txBody>
      </p:sp>
      <p:sp>
        <p:nvSpPr>
          <p:cNvPr id="339" name="Shape 339"/>
          <p:cNvSpPr txBox="1">
            <a:spLocks noGrp="1"/>
          </p:cNvSpPr>
          <p:nvPr>
            <p:ph type="body" idx="1"/>
          </p:nvPr>
        </p:nvSpPr>
        <p:spPr>
          <a:xfrm>
            <a:off x="1297500" y="1567550"/>
            <a:ext cx="3849900" cy="2911200"/>
          </a:xfrm>
          <a:prstGeom prst="rect">
            <a:avLst/>
          </a:prstGeom>
        </p:spPr>
        <p:txBody>
          <a:bodyPr wrap="square" lIns="91425" tIns="91425" rIns="91425" bIns="91425" anchor="t" anchorCtr="0">
            <a:noAutofit/>
          </a:bodyPr>
          <a:lstStyle/>
          <a:p>
            <a:pPr lvl="0">
              <a:spcBef>
                <a:spcPts val="0"/>
              </a:spcBef>
              <a:buNone/>
            </a:pPr>
            <a:r>
              <a:rPr lang="en"/>
              <a:t>First get in groups of 3-4 people.</a:t>
            </a:r>
          </a:p>
          <a:p>
            <a:pPr lvl="0">
              <a:spcBef>
                <a:spcPts val="0"/>
              </a:spcBef>
              <a:buNone/>
            </a:pPr>
            <a:r>
              <a:rPr lang="en"/>
              <a:t>Divide work up evenly among group members.</a:t>
            </a:r>
          </a:p>
          <a:p>
            <a:pPr lvl="0">
              <a:spcBef>
                <a:spcPts val="0"/>
              </a:spcBef>
              <a:buNone/>
            </a:pPr>
            <a:r>
              <a:rPr lang="en"/>
              <a:t>Do Not just say each person does one assembly.</a:t>
            </a:r>
          </a:p>
          <a:p>
            <a:pPr lvl="0">
              <a:spcBef>
                <a:spcPts val="0"/>
              </a:spcBef>
              <a:buNone/>
            </a:pPr>
            <a:r>
              <a:rPr lang="en"/>
              <a:t>You will be recreating this toy in Solidworks and printing it out turning in part drawings, A BOM (build of materials), Assembly drawings and the finished product.</a:t>
            </a:r>
          </a:p>
        </p:txBody>
      </p:sp>
      <p:pic>
        <p:nvPicPr>
          <p:cNvPr id="340" name="Shape 340"/>
          <p:cNvPicPr preferRelativeResize="0"/>
          <p:nvPr/>
        </p:nvPicPr>
        <p:blipFill>
          <a:blip r:embed="rId3">
            <a:alphaModFix/>
          </a:blip>
          <a:stretch>
            <a:fillRect/>
          </a:stretch>
        </p:blipFill>
        <p:spPr>
          <a:xfrm>
            <a:off x="5147325" y="209475"/>
            <a:ext cx="3733800" cy="2800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What you will complete.</a:t>
            </a:r>
          </a:p>
        </p:txBody>
      </p:sp>
      <p:sp>
        <p:nvSpPr>
          <p:cNvPr id="346" name="Shape 346"/>
          <p:cNvSpPr txBox="1">
            <a:spLocks noGrp="1"/>
          </p:cNvSpPr>
          <p:nvPr>
            <p:ph type="body" idx="1"/>
          </p:nvPr>
        </p:nvSpPr>
        <p:spPr>
          <a:xfrm>
            <a:off x="1297500" y="1116150"/>
            <a:ext cx="7038900" cy="2911200"/>
          </a:xfrm>
          <a:prstGeom prst="rect">
            <a:avLst/>
          </a:prstGeom>
        </p:spPr>
        <p:txBody>
          <a:bodyPr wrap="square" lIns="91425" tIns="91425" rIns="91425" bIns="91425" anchor="t" anchorCtr="0">
            <a:noAutofit/>
          </a:bodyPr>
          <a:lstStyle/>
          <a:p>
            <a:pPr lvl="0">
              <a:spcBef>
                <a:spcPts val="0"/>
              </a:spcBef>
              <a:buNone/>
            </a:pPr>
            <a:r>
              <a:rPr lang="en"/>
              <a:t>All parts will need to be designed and made in 4  sub assemblies being the Housing, the drive system, the actuating arm, and the end factor tool. A final assembly will be made as well with all parts together.</a:t>
            </a:r>
          </a:p>
          <a:p>
            <a:pPr lvl="0">
              <a:spcBef>
                <a:spcPts val="0"/>
              </a:spcBef>
              <a:buNone/>
            </a:pPr>
            <a:r>
              <a:rPr lang="en"/>
              <a:t>A part drawing made with your team's title block will be made for each individual part. </a:t>
            </a:r>
          </a:p>
          <a:p>
            <a:pPr lvl="0">
              <a:spcBef>
                <a:spcPts val="0"/>
              </a:spcBef>
              <a:buNone/>
            </a:pPr>
            <a:r>
              <a:rPr lang="en"/>
              <a:t>4 sub assembly drawings will be made to show how it's all connected.</a:t>
            </a:r>
          </a:p>
          <a:p>
            <a:pPr lvl="0">
              <a:spcBef>
                <a:spcPts val="0"/>
              </a:spcBef>
              <a:buNone/>
            </a:pPr>
            <a:r>
              <a:rPr lang="en"/>
              <a:t>The full assembly will be made as your project cover. </a:t>
            </a:r>
          </a:p>
          <a:p>
            <a:pPr lvl="0">
              <a:spcBef>
                <a:spcPts val="0"/>
              </a:spcBef>
              <a:buNone/>
            </a:pPr>
            <a:r>
              <a:rPr lang="en"/>
              <a:t>A BOM will also be included as an excel document. Based on a material(s) you choose to make the product on.</a:t>
            </a:r>
          </a:p>
          <a:p>
            <a:pPr lvl="0">
              <a:spcBef>
                <a:spcPts val="0"/>
              </a:spcBef>
              <a:buNone/>
            </a:pPr>
            <a:r>
              <a:rPr lang="en"/>
              <a:t>And the final product 3D printed.</a:t>
            </a:r>
          </a:p>
          <a:p>
            <a:pPr lvl="0">
              <a:spcBef>
                <a:spcPts val="0"/>
              </a:spcBef>
              <a:buNone/>
            </a:pPr>
            <a:r>
              <a:rPr lang="en"/>
              <a:t>For EC: An individual can to make an alternate end factor and produce all the necessary documents with 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Will it 3D Print?</a:t>
            </a:r>
          </a:p>
        </p:txBody>
      </p:sp>
      <p:sp>
        <p:nvSpPr>
          <p:cNvPr id="186" name="Shape 186"/>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a:t>Even if it works perfectly on the computer screen it may not print correctly. Keep in mind Makerbots have a resolution of 100 microns so keeping good tolerances will be necessary to make sure your pieces fit. Another thing to keep in mind is that the nozzle diameter is .4mm which limits the size of what you can print with this machine. </a:t>
            </a:r>
          </a:p>
          <a:p>
            <a:pPr lvl="0">
              <a:spcBef>
                <a:spcPts val="0"/>
              </a:spcBef>
              <a:buNone/>
            </a:pPr>
            <a:r>
              <a:rPr lang="en"/>
              <a:t>Super high detail in solidworks will definitely look good on the computer screen but depending on the sizing the objects might not not be printable at all. </a:t>
            </a:r>
          </a:p>
          <a:p>
            <a:pPr lvl="0">
              <a:spcBef>
                <a:spcPts val="0"/>
              </a:spcBef>
              <a:buNone/>
            </a:pPr>
            <a:r>
              <a:rPr lang="en"/>
              <a:t>When making connector pegs and axles be sure to make them large enough to have a solid shape.</a:t>
            </a:r>
          </a:p>
          <a:p>
            <a:pPr lvl="0">
              <a:spcBef>
                <a:spcPts val="0"/>
              </a:spcBef>
              <a:buNone/>
            </a:pPr>
            <a:r>
              <a:rPr lang="en"/>
              <a:t>0.3mm is about as small of a feature you can make.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Final Project</a:t>
            </a:r>
          </a:p>
        </p:txBody>
      </p:sp>
      <p:sp>
        <p:nvSpPr>
          <p:cNvPr id="352" name="Shape 352"/>
          <p:cNvSpPr txBox="1">
            <a:spLocks noGrp="1"/>
          </p:cNvSpPr>
          <p:nvPr>
            <p:ph type="body" idx="1"/>
          </p:nvPr>
        </p:nvSpPr>
        <p:spPr>
          <a:xfrm>
            <a:off x="1297500" y="1307850"/>
            <a:ext cx="7038900" cy="2911200"/>
          </a:xfrm>
          <a:prstGeom prst="rect">
            <a:avLst/>
          </a:prstGeom>
        </p:spPr>
        <p:txBody>
          <a:bodyPr wrap="square" lIns="91425" tIns="91425" rIns="91425" bIns="91425" anchor="t" anchorCtr="0">
            <a:noAutofit/>
          </a:bodyPr>
          <a:lstStyle/>
          <a:p>
            <a:pPr lvl="0">
              <a:spcBef>
                <a:spcPts val="0"/>
              </a:spcBef>
              <a:buNone/>
            </a:pPr>
            <a:r>
              <a:rPr lang="en"/>
              <a:t>If someone can perfectly recreate your product from all the drawings without question then you have succeeded. You will also need to turn in all the part files.</a:t>
            </a:r>
          </a:p>
          <a:p>
            <a:pPr lvl="0">
              <a:spcBef>
                <a:spcPts val="0"/>
              </a:spcBef>
              <a:buNone/>
            </a:pPr>
            <a:r>
              <a:rPr lang="en"/>
              <a:t>Organize your project like a book: </a:t>
            </a:r>
          </a:p>
          <a:p>
            <a:pPr lvl="0">
              <a:spcBef>
                <a:spcPts val="0"/>
              </a:spcBef>
              <a:buNone/>
            </a:pPr>
            <a:r>
              <a:rPr lang="en"/>
              <a:t>Cover sheet</a:t>
            </a:r>
          </a:p>
          <a:p>
            <a:pPr lvl="0">
              <a:spcBef>
                <a:spcPts val="0"/>
              </a:spcBef>
              <a:buNone/>
            </a:pPr>
            <a:r>
              <a:rPr lang="en"/>
              <a:t>BOM</a:t>
            </a:r>
          </a:p>
          <a:p>
            <a:pPr lvl="0">
              <a:spcBef>
                <a:spcPts val="0"/>
              </a:spcBef>
              <a:buNone/>
            </a:pPr>
            <a:r>
              <a:rPr lang="en"/>
              <a:t>Sub assembly 1, Followed by Each part of the assembly in order.</a:t>
            </a:r>
          </a:p>
          <a:p>
            <a:pPr lvl="0">
              <a:spcBef>
                <a:spcPts val="0"/>
              </a:spcBef>
              <a:buNone/>
            </a:pPr>
            <a:r>
              <a:rPr lang="en"/>
              <a:t>Sub assembly 2, Followed by Each part of the assembly in order.</a:t>
            </a:r>
          </a:p>
          <a:p>
            <a:pPr lvl="0">
              <a:spcBef>
                <a:spcPts val="0"/>
              </a:spcBef>
              <a:buNone/>
            </a:pPr>
            <a:r>
              <a:rPr lang="en"/>
              <a:t>Sub assembly 3, Followed by Each part of the assembly in order.</a:t>
            </a:r>
          </a:p>
          <a:p>
            <a:pPr lvl="0">
              <a:spcBef>
                <a:spcPts val="0"/>
              </a:spcBef>
              <a:buNone/>
            </a:pPr>
            <a:r>
              <a:rPr lang="en"/>
              <a:t>Sub assembly 4, Followed by Each part of the assembly in order.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Shape 35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Shape 362"/>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Shape 36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Shape 372"/>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Turning in your final project.</a:t>
            </a:r>
          </a:p>
        </p:txBody>
      </p:sp>
      <p:sp>
        <p:nvSpPr>
          <p:cNvPr id="378" name="Shape 378"/>
          <p:cNvSpPr txBox="1">
            <a:spLocks noGrp="1"/>
          </p:cNvSpPr>
          <p:nvPr>
            <p:ph type="body" idx="1"/>
          </p:nvPr>
        </p:nvSpPr>
        <p:spPr>
          <a:xfrm>
            <a:off x="1297500" y="1307850"/>
            <a:ext cx="3403200" cy="2911200"/>
          </a:xfrm>
          <a:prstGeom prst="rect">
            <a:avLst/>
          </a:prstGeom>
        </p:spPr>
        <p:txBody>
          <a:bodyPr wrap="square" lIns="91425" tIns="91425" rIns="91425" bIns="91425" anchor="t" anchorCtr="0">
            <a:noAutofit/>
          </a:bodyPr>
          <a:lstStyle/>
          <a:p>
            <a:pPr lvl="0" rtl="0">
              <a:spcBef>
                <a:spcPts val="400"/>
              </a:spcBef>
              <a:spcAft>
                <a:spcPts val="0"/>
              </a:spcAft>
              <a:buNone/>
            </a:pPr>
            <a:r>
              <a:rPr lang="en">
                <a:solidFill>
                  <a:srgbClr val="FFFFFF"/>
                </a:solidFill>
              </a:rPr>
              <a:t>-</a:t>
            </a:r>
            <a:r>
              <a:rPr lang="en" b="1">
                <a:solidFill>
                  <a:srgbClr val="FFFFFF"/>
                </a:solidFill>
              </a:rPr>
              <a:t>Open the F: drive from your computer</a:t>
            </a:r>
          </a:p>
          <a:p>
            <a:pPr lvl="0" rtl="0">
              <a:spcBef>
                <a:spcPts val="400"/>
              </a:spcBef>
              <a:spcAft>
                <a:spcPts val="0"/>
              </a:spcAft>
              <a:buNone/>
            </a:pPr>
            <a:r>
              <a:rPr lang="en">
                <a:solidFill>
                  <a:srgbClr val="FFFFFF"/>
                </a:solidFill>
              </a:rPr>
              <a:t>-</a:t>
            </a:r>
            <a:r>
              <a:rPr lang="en" b="1">
                <a:solidFill>
                  <a:srgbClr val="FFFFFF"/>
                </a:solidFill>
              </a:rPr>
              <a:t>Go to the folder labeled tmpfiles</a:t>
            </a:r>
          </a:p>
          <a:p>
            <a:pPr lvl="0" rtl="0">
              <a:spcBef>
                <a:spcPts val="400"/>
              </a:spcBef>
              <a:spcAft>
                <a:spcPts val="0"/>
              </a:spcAft>
              <a:buNone/>
            </a:pPr>
            <a:r>
              <a:rPr lang="en">
                <a:solidFill>
                  <a:srgbClr val="FFFFFF"/>
                </a:solidFill>
              </a:rPr>
              <a:t>-</a:t>
            </a:r>
            <a:r>
              <a:rPr lang="en" b="1">
                <a:solidFill>
                  <a:srgbClr val="FFFFFF"/>
                </a:solidFill>
              </a:rPr>
              <a:t>Go to the folder labeled IENG 248 Term Projects</a:t>
            </a:r>
          </a:p>
          <a:p>
            <a:pPr lvl="0" rtl="0">
              <a:spcBef>
                <a:spcPts val="400"/>
              </a:spcBef>
              <a:spcAft>
                <a:spcPts val="0"/>
              </a:spcAft>
              <a:buNone/>
            </a:pPr>
            <a:r>
              <a:rPr lang="en">
                <a:solidFill>
                  <a:srgbClr val="FFFFFF"/>
                </a:solidFill>
              </a:rPr>
              <a:t>-</a:t>
            </a:r>
            <a:r>
              <a:rPr lang="en" b="1">
                <a:solidFill>
                  <a:srgbClr val="FFFFFF"/>
                </a:solidFill>
              </a:rPr>
              <a:t>Create/find the folder with your team name, and open it</a:t>
            </a:r>
          </a:p>
          <a:p>
            <a:pPr lvl="0" rtl="0">
              <a:spcBef>
                <a:spcPts val="400"/>
              </a:spcBef>
              <a:spcAft>
                <a:spcPts val="0"/>
              </a:spcAft>
              <a:buNone/>
            </a:pPr>
            <a:r>
              <a:rPr lang="en">
                <a:solidFill>
                  <a:srgbClr val="FFFFFF"/>
                </a:solidFill>
              </a:rPr>
              <a:t>-</a:t>
            </a:r>
            <a:r>
              <a:rPr lang="en" b="1">
                <a:solidFill>
                  <a:srgbClr val="FFFFFF"/>
                </a:solidFill>
              </a:rPr>
              <a:t>Copy all of the following files into the folder:</a:t>
            </a:r>
          </a:p>
          <a:p>
            <a:pPr lvl="0" indent="457200" rtl="0">
              <a:spcBef>
                <a:spcPts val="400"/>
              </a:spcBef>
              <a:spcAft>
                <a:spcPts val="0"/>
              </a:spcAft>
              <a:buNone/>
            </a:pPr>
            <a:r>
              <a:rPr lang="en">
                <a:solidFill>
                  <a:srgbClr val="FFFFFF"/>
                </a:solidFill>
              </a:rPr>
              <a:t>-</a:t>
            </a:r>
            <a:r>
              <a:rPr lang="en" b="1">
                <a:solidFill>
                  <a:srgbClr val="FFFFFF"/>
                </a:solidFill>
              </a:rPr>
              <a:t>Each individual part file</a:t>
            </a:r>
          </a:p>
          <a:p>
            <a:pPr lvl="0" indent="457200" rtl="0">
              <a:spcBef>
                <a:spcPts val="400"/>
              </a:spcBef>
              <a:spcAft>
                <a:spcPts val="0"/>
              </a:spcAft>
              <a:buNone/>
            </a:pPr>
            <a:r>
              <a:rPr lang="en">
                <a:solidFill>
                  <a:srgbClr val="FFFFFF"/>
                </a:solidFill>
              </a:rPr>
              <a:t>-</a:t>
            </a:r>
            <a:r>
              <a:rPr lang="en" b="1">
                <a:solidFill>
                  <a:srgbClr val="FFFFFF"/>
                </a:solidFill>
              </a:rPr>
              <a:t>Each individual drawing file</a:t>
            </a:r>
          </a:p>
          <a:p>
            <a:pPr lvl="0" indent="457200" rtl="0">
              <a:spcBef>
                <a:spcPts val="400"/>
              </a:spcBef>
              <a:spcAft>
                <a:spcPts val="0"/>
              </a:spcAft>
              <a:buNone/>
            </a:pPr>
            <a:r>
              <a:rPr lang="en">
                <a:solidFill>
                  <a:srgbClr val="FFFFFF"/>
                </a:solidFill>
              </a:rPr>
              <a:t>-</a:t>
            </a:r>
            <a:r>
              <a:rPr lang="en" b="1">
                <a:solidFill>
                  <a:srgbClr val="FFFFFF"/>
                </a:solidFill>
              </a:rPr>
              <a:t>Any assembly file(s)</a:t>
            </a:r>
          </a:p>
          <a:p>
            <a:pPr lvl="0" indent="457200" rtl="0">
              <a:spcBef>
                <a:spcPts val="400"/>
              </a:spcBef>
              <a:spcAft>
                <a:spcPts val="0"/>
              </a:spcAft>
              <a:buNone/>
            </a:pPr>
            <a:r>
              <a:rPr lang="en">
                <a:solidFill>
                  <a:srgbClr val="FFFFFF"/>
                </a:solidFill>
              </a:rPr>
              <a:t>-</a:t>
            </a:r>
            <a:r>
              <a:rPr lang="en" b="1">
                <a:solidFill>
                  <a:srgbClr val="FFFFFF"/>
                </a:solidFill>
              </a:rPr>
              <a:t>Any other files that your team wishes to submit for grading</a:t>
            </a:r>
          </a:p>
        </p:txBody>
      </p:sp>
      <p:sp>
        <p:nvSpPr>
          <p:cNvPr id="379" name="Shape 379"/>
          <p:cNvSpPr txBox="1">
            <a:spLocks noGrp="1"/>
          </p:cNvSpPr>
          <p:nvPr>
            <p:ph type="body" idx="2"/>
          </p:nvPr>
        </p:nvSpPr>
        <p:spPr>
          <a:xfrm>
            <a:off x="4933196" y="1307850"/>
            <a:ext cx="3403200" cy="2911200"/>
          </a:xfrm>
          <a:prstGeom prst="rect">
            <a:avLst/>
          </a:prstGeom>
        </p:spPr>
        <p:txBody>
          <a:bodyPr wrap="square" lIns="91425" tIns="91425" rIns="91425" bIns="91425" anchor="t" anchorCtr="0">
            <a:noAutofit/>
          </a:bodyPr>
          <a:lstStyle/>
          <a:p>
            <a:pPr lvl="0" rtl="0">
              <a:spcBef>
                <a:spcPts val="400"/>
              </a:spcBef>
              <a:spcAft>
                <a:spcPts val="0"/>
              </a:spcAft>
              <a:buNone/>
            </a:pPr>
            <a:r>
              <a:rPr lang="en" b="1">
                <a:solidFill>
                  <a:srgbClr val="FFFFFF"/>
                </a:solidFill>
              </a:rPr>
              <a:t>-Send an E-mail to the instructor with the following subject: </a:t>
            </a:r>
          </a:p>
          <a:p>
            <a:pPr lvl="0" rtl="0">
              <a:spcBef>
                <a:spcPts val="400"/>
              </a:spcBef>
              <a:spcAft>
                <a:spcPts val="0"/>
              </a:spcAft>
              <a:buNone/>
            </a:pPr>
            <a:r>
              <a:rPr lang="en" b="1">
                <a:solidFill>
                  <a:srgbClr val="FFFFFF"/>
                </a:solidFill>
              </a:rPr>
              <a:t>  IENG Final Project – </a:t>
            </a:r>
            <a:r>
              <a:rPr lang="en" b="1" i="1">
                <a:solidFill>
                  <a:srgbClr val="FFFFFF"/>
                </a:solidFill>
              </a:rPr>
              <a:t>and add your team name </a:t>
            </a:r>
            <a:r>
              <a:rPr lang="en" b="1">
                <a:solidFill>
                  <a:srgbClr val="FFFFFF"/>
                </a:solidFill>
              </a:rPr>
              <a:t>at the end</a:t>
            </a:r>
          </a:p>
          <a:p>
            <a:pPr lvl="0" rtl="0">
              <a:spcBef>
                <a:spcPts val="400"/>
              </a:spcBef>
              <a:spcAft>
                <a:spcPts val="0"/>
              </a:spcAft>
              <a:buNone/>
            </a:pPr>
            <a:r>
              <a:rPr lang="en">
                <a:solidFill>
                  <a:srgbClr val="FFFFFF"/>
                </a:solidFill>
              </a:rPr>
              <a:t>-</a:t>
            </a:r>
            <a:r>
              <a:rPr lang="en" b="1">
                <a:solidFill>
                  <a:srgbClr val="FFFFFF"/>
                </a:solidFill>
              </a:rPr>
              <a:t>In the body of the e-mail text:</a:t>
            </a:r>
          </a:p>
          <a:p>
            <a:pPr marL="457200" lvl="0" indent="457200" rtl="0">
              <a:spcBef>
                <a:spcPts val="400"/>
              </a:spcBef>
              <a:spcAft>
                <a:spcPts val="0"/>
              </a:spcAft>
              <a:buNone/>
            </a:pPr>
            <a:r>
              <a:rPr lang="en">
                <a:solidFill>
                  <a:srgbClr val="FFFFFF"/>
                </a:solidFill>
              </a:rPr>
              <a:t>-</a:t>
            </a:r>
            <a:r>
              <a:rPr lang="en" b="1">
                <a:solidFill>
                  <a:srgbClr val="FFFFFF"/>
                </a:solidFill>
              </a:rPr>
              <a:t>List each team member and the part files / drawings / etc.  that they created for the project – </a:t>
            </a:r>
            <a:r>
              <a:rPr lang="en" b="1" i="1">
                <a:solidFill>
                  <a:srgbClr val="FFFFFF"/>
                </a:solidFill>
              </a:rPr>
              <a:t>one student per line</a:t>
            </a:r>
            <a:r>
              <a:rPr lang="en" b="1">
                <a:solidFill>
                  <a:srgbClr val="FFFFFF"/>
                </a:solidFill>
              </a:rPr>
              <a:t>.</a:t>
            </a:r>
          </a:p>
          <a:p>
            <a:pPr lvl="0" rtl="0">
              <a:spcBef>
                <a:spcPts val="400"/>
              </a:spcBef>
              <a:spcAft>
                <a:spcPts val="0"/>
              </a:spcAft>
              <a:buNone/>
            </a:pPr>
            <a:r>
              <a:rPr lang="en">
                <a:solidFill>
                  <a:srgbClr val="FFFFFF"/>
                </a:solidFill>
              </a:rPr>
              <a:t>-</a:t>
            </a:r>
            <a:r>
              <a:rPr lang="en" b="1">
                <a:solidFill>
                  <a:srgbClr val="FFFFFF"/>
                </a:solidFill>
              </a:rPr>
              <a:t>Hit the send button</a:t>
            </a:r>
          </a:p>
          <a:p>
            <a:pPr lvl="0">
              <a:spcBef>
                <a:spcPts val="0"/>
              </a:spcBef>
              <a:buNone/>
            </a:pPr>
            <a:r>
              <a:rPr lang="en" b="1">
                <a:solidFill>
                  <a:srgbClr val="FFFFFF"/>
                </a:solidFill>
              </a:rPr>
              <a:t>Go enjoy your break!</a:t>
            </a:r>
          </a:p>
          <a:p>
            <a:pPr lvl="0">
              <a:spcBef>
                <a:spcPts val="0"/>
              </a:spcBef>
              <a:buNone/>
            </a:pPr>
            <a:endParaRP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Saving a file as an .stl</a:t>
            </a:r>
          </a:p>
        </p:txBody>
      </p:sp>
      <p:sp>
        <p:nvSpPr>
          <p:cNvPr id="192" name="Shape 192"/>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a:t>For an individual part, Go to Save As-&gt; run through the pull down menu of available file types and select .STL</a:t>
            </a:r>
          </a:p>
          <a:p>
            <a:pPr lvl="0">
              <a:spcBef>
                <a:spcPts val="0"/>
              </a:spcBef>
              <a:buNone/>
            </a:pPr>
            <a:r>
              <a:rPr lang="en"/>
              <a:t>-I recommend keeping a good file system for all your projects as you will start to accumulate a lot of files.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823850" y="2053000"/>
            <a:ext cx="4587000" cy="1148700"/>
          </a:xfrm>
          <a:prstGeom prst="rect">
            <a:avLst/>
          </a:prstGeom>
        </p:spPr>
        <p:txBody>
          <a:bodyPr wrap="square" lIns="91425" tIns="91425" rIns="91425" bIns="91425" anchor="ctr" anchorCtr="0">
            <a:noAutofit/>
          </a:bodyPr>
          <a:lstStyle/>
          <a:p>
            <a:pPr lvl="0">
              <a:spcBef>
                <a:spcPts val="0"/>
              </a:spcBef>
              <a:buNone/>
            </a:pPr>
            <a:r>
              <a:rPr lang="en"/>
              <a:t>3D Printing Software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What is a Slicer?</a:t>
            </a:r>
          </a:p>
        </p:txBody>
      </p:sp>
      <p:sp>
        <p:nvSpPr>
          <p:cNvPr id="209" name="Shape 209"/>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dirty="0"/>
              <a:t>A program used to to convert a .stl file into G-code by slicing the object into layers and plot points on a 3 dimensional graph as per the settings given.</a:t>
            </a:r>
          </a:p>
          <a:p>
            <a:pPr lvl="0">
              <a:spcBef>
                <a:spcPts val="0"/>
              </a:spcBef>
              <a:buNone/>
            </a:pPr>
            <a:r>
              <a:rPr lang="en" dirty="0"/>
              <a:t>Sli3er is the backbone of most 3D printing software but some companies make their own based off it. </a:t>
            </a:r>
          </a:p>
          <a:p>
            <a:pPr lvl="0">
              <a:spcBef>
                <a:spcPts val="0"/>
              </a:spcBef>
              <a:buNone/>
            </a:pPr>
            <a:r>
              <a:rPr lang="en" dirty="0"/>
              <a:t>The slicer program is </a:t>
            </a:r>
            <a:r>
              <a:rPr lang="en" dirty="0" smtClean="0"/>
              <a:t>not </a:t>
            </a:r>
            <a:r>
              <a:rPr lang="en" dirty="0"/>
              <a:t>the program you launch to prepare a .STL for </a:t>
            </a:r>
            <a:r>
              <a:rPr lang="en" dirty="0" smtClean="0"/>
              <a:t>printing.  It is, however, </a:t>
            </a:r>
            <a:r>
              <a:rPr lang="en" dirty="0"/>
              <a:t>embedded in the program as the settings and and the actual slice.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Which Program? Makerbot/Repetier/Cura/ MatterControl/Simplify3D</a:t>
            </a:r>
          </a:p>
        </p:txBody>
      </p:sp>
      <p:sp>
        <p:nvSpPr>
          <p:cNvPr id="215" name="Shape 215"/>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a:t>Repetier- Open source, Can be used with any printer without an proprietary file type. Has a steeper learning curve do to not hiding any settings behind “advanced”. </a:t>
            </a:r>
          </a:p>
          <a:p>
            <a:pPr lvl="0">
              <a:spcBef>
                <a:spcPts val="0"/>
              </a:spcBef>
              <a:buNone/>
            </a:pPr>
            <a:r>
              <a:rPr lang="en"/>
              <a:t>Cura- Made by ultimaker but can be used by most other printers out there.  A much cleaner more sleek design although going past the basic settings can be a bit more challenging.</a:t>
            </a:r>
          </a:p>
          <a:p>
            <a:pPr lvl="0">
              <a:spcBef>
                <a:spcPts val="0"/>
              </a:spcBef>
              <a:buNone/>
            </a:pPr>
            <a:r>
              <a:rPr lang="en"/>
              <a:t>MatterControl- Made by MatterHackers another sleek design. But adds more abilities like saving files to the program, and cost estimation. *Has paid for add-ons.</a:t>
            </a:r>
          </a:p>
          <a:p>
            <a:pPr lvl="0">
              <a:spcBef>
                <a:spcPts val="0"/>
              </a:spcBef>
              <a:buNone/>
            </a:pPr>
            <a:r>
              <a:rPr lang="en"/>
              <a:t>Simplify3D- Pay by subscription, Holds all the abilities of the others plus direct sliced model manipulation like custom supports.</a:t>
            </a:r>
          </a:p>
          <a:p>
            <a:pPr lvl="0">
              <a:spcBef>
                <a:spcPts val="0"/>
              </a:spcBef>
              <a:buNone/>
            </a:pPr>
            <a:r>
              <a:rPr lang="en"/>
              <a:t>MakerBot- This is entirely proprietary for MakerBots for both the printers and the program. Not as many features, however, does work very well with makerbots machines.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Downloading MakerBot</a:t>
            </a:r>
          </a:p>
        </p:txBody>
      </p:sp>
      <p:sp>
        <p:nvSpPr>
          <p:cNvPr id="221" name="Shape 221"/>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a:spcBef>
                <a:spcPts val="0"/>
              </a:spcBef>
              <a:buNone/>
            </a:pPr>
            <a:r>
              <a:rPr lang="en" sz="1600" b="1" u="sng" dirty="0">
                <a:solidFill>
                  <a:schemeClr val="hlink"/>
                </a:solidFill>
                <a:hlinkClick r:id="rId3"/>
              </a:rPr>
              <a:t>https://support.makerbot.com/troubleshooting/makerbot-desktop-software/software-download/download_12190</a:t>
            </a:r>
            <a:r>
              <a:rPr lang="en" sz="1600" b="1" dirty="0"/>
              <a:t> </a:t>
            </a:r>
          </a:p>
          <a:p>
            <a:pPr lvl="0">
              <a:spcBef>
                <a:spcPts val="0"/>
              </a:spcBef>
              <a:buNone/>
            </a:pPr>
            <a:r>
              <a:rPr lang="en" dirty="0"/>
              <a:t>Click on the windows 64 bit version.</a:t>
            </a:r>
          </a:p>
          <a:p>
            <a:pPr lvl="0">
              <a:spcBef>
                <a:spcPts val="0"/>
              </a:spcBef>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Preparing a file for slicing</a:t>
            </a:r>
          </a:p>
        </p:txBody>
      </p:sp>
      <p:sp>
        <p:nvSpPr>
          <p:cNvPr id="227" name="Shape 227"/>
          <p:cNvSpPr txBox="1">
            <a:spLocks noGrp="1"/>
          </p:cNvSpPr>
          <p:nvPr>
            <p:ph type="body" idx="1"/>
          </p:nvPr>
        </p:nvSpPr>
        <p:spPr>
          <a:xfrm>
            <a:off x="1297500" y="1116150"/>
            <a:ext cx="7521600" cy="3731400"/>
          </a:xfrm>
          <a:prstGeom prst="rect">
            <a:avLst/>
          </a:prstGeom>
        </p:spPr>
        <p:txBody>
          <a:bodyPr wrap="square" lIns="91425" tIns="91425" rIns="91425" bIns="91425" anchor="t" anchorCtr="0">
            <a:noAutofit/>
          </a:bodyPr>
          <a:lstStyle/>
          <a:p>
            <a:pPr lvl="0">
              <a:spcBef>
                <a:spcPts val="0"/>
              </a:spcBef>
              <a:buNone/>
            </a:pPr>
            <a:r>
              <a:rPr lang="en" dirty="0"/>
              <a:t>Uploading an .stl into Makerbot should autocenter the object. But you can still manipulate the file before slicing using the icons seen to the right.</a:t>
            </a:r>
          </a:p>
          <a:p>
            <a:pPr lvl="0">
              <a:spcBef>
                <a:spcPts val="0"/>
              </a:spcBef>
              <a:buNone/>
            </a:pPr>
            <a:r>
              <a:rPr lang="en" dirty="0"/>
              <a:t>-The </a:t>
            </a:r>
            <a:r>
              <a:rPr lang="en" dirty="0" smtClean="0"/>
              <a:t>eye </a:t>
            </a:r>
            <a:r>
              <a:rPr lang="en" dirty="0"/>
              <a:t>ball allows you to change your view without moving the object.</a:t>
            </a:r>
          </a:p>
          <a:p>
            <a:pPr lvl="0">
              <a:spcBef>
                <a:spcPts val="0"/>
              </a:spcBef>
              <a:buNone/>
            </a:pPr>
            <a:endParaRPr dirty="0"/>
          </a:p>
          <a:p>
            <a:pPr lvl="0">
              <a:spcBef>
                <a:spcPts val="0"/>
              </a:spcBef>
              <a:buNone/>
            </a:pPr>
            <a:r>
              <a:rPr lang="en" dirty="0"/>
              <a:t>-The cross arrows  allows you to move the object anywhere on the build plate.</a:t>
            </a:r>
          </a:p>
          <a:p>
            <a:pPr lvl="0">
              <a:spcBef>
                <a:spcPts val="0"/>
              </a:spcBef>
              <a:buNone/>
            </a:pPr>
            <a:endParaRPr dirty="0"/>
          </a:p>
          <a:p>
            <a:pPr lvl="0">
              <a:spcBef>
                <a:spcPts val="0"/>
              </a:spcBef>
              <a:buNone/>
            </a:pPr>
            <a:r>
              <a:rPr lang="en" dirty="0"/>
              <a:t>-The circle arrows allows you to rotate the object. (The largest flat surface should be on the plate.)</a:t>
            </a:r>
          </a:p>
          <a:p>
            <a:pPr lvl="0">
              <a:spcBef>
                <a:spcPts val="0"/>
              </a:spcBef>
              <a:buNone/>
            </a:pPr>
            <a:endParaRPr dirty="0"/>
          </a:p>
          <a:p>
            <a:pPr lvl="0">
              <a:spcBef>
                <a:spcPts val="0"/>
              </a:spcBef>
              <a:buNone/>
            </a:pPr>
            <a:r>
              <a:rPr lang="en" dirty="0"/>
              <a:t>-The double squares allow resizing the object.  (The entire object scales not just individual characteristics.)</a:t>
            </a:r>
          </a:p>
          <a:p>
            <a:pPr lvl="0">
              <a:spcBef>
                <a:spcPts val="0"/>
              </a:spcBef>
              <a:buNone/>
            </a:pPr>
            <a:endParaRPr dirty="0"/>
          </a:p>
        </p:txBody>
      </p:sp>
      <p:pic>
        <p:nvPicPr>
          <p:cNvPr id="228" name="Shape 228"/>
          <p:cNvPicPr preferRelativeResize="0"/>
          <p:nvPr/>
        </p:nvPicPr>
        <p:blipFill>
          <a:blip r:embed="rId3">
            <a:alphaModFix/>
          </a:blip>
          <a:stretch>
            <a:fillRect/>
          </a:stretch>
        </p:blipFill>
        <p:spPr>
          <a:xfrm>
            <a:off x="0" y="0"/>
            <a:ext cx="1073100" cy="5143499"/>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2564</Words>
  <Application>Microsoft Office PowerPoint</Application>
  <PresentationFormat>On-screen Show (16:9)</PresentationFormat>
  <Paragraphs>142</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Montserrat</vt:lpstr>
      <vt:lpstr>Lato</vt:lpstr>
      <vt:lpstr>Calibri</vt:lpstr>
      <vt:lpstr>Focus</vt:lpstr>
      <vt:lpstr>Intro To SolidWorks &amp; 3D Printing</vt:lpstr>
      <vt:lpstr>Getting Started With SolidWorks &amp; MakerBot</vt:lpstr>
      <vt:lpstr>Will it 3D Print?</vt:lpstr>
      <vt:lpstr>Saving a file as an .stl</vt:lpstr>
      <vt:lpstr>3D Printing Software</vt:lpstr>
      <vt:lpstr>What is a Slicer?</vt:lpstr>
      <vt:lpstr>Which Program? Makerbot/Repetier/Cura/ MatterControl/Simplify3D</vt:lpstr>
      <vt:lpstr>Downloading MakerBot</vt:lpstr>
      <vt:lpstr>Preparing a file for slicing</vt:lpstr>
      <vt:lpstr>Settings in a slicer program</vt:lpstr>
      <vt:lpstr>Slicing and being ready to print.</vt:lpstr>
      <vt:lpstr>3D Printer</vt:lpstr>
      <vt:lpstr>Printer Safety</vt:lpstr>
      <vt:lpstr>Calibration</vt:lpstr>
      <vt:lpstr>Loading filament/unloading filament</vt:lpstr>
      <vt:lpstr>Types of filament.</vt:lpstr>
      <vt:lpstr>Types of Printers </vt:lpstr>
      <vt:lpstr>3D Printing</vt:lpstr>
      <vt:lpstr>G-Code</vt:lpstr>
      <vt:lpstr>Sending G-Code to a printer</vt:lpstr>
      <vt:lpstr>Monitoring a print</vt:lpstr>
      <vt:lpstr>Will it succeed?</vt:lpstr>
      <vt:lpstr>It Finished!</vt:lpstr>
      <vt:lpstr>Post Print Shutdown</vt:lpstr>
      <vt:lpstr>Removing a finished part</vt:lpstr>
      <vt:lpstr>Processing a finished part</vt:lpstr>
      <vt:lpstr>The Big Project</vt:lpstr>
      <vt:lpstr>The assignment</vt:lpstr>
      <vt:lpstr>What you will complete.</vt:lpstr>
      <vt:lpstr>Final Project</vt:lpstr>
      <vt:lpstr>PowerPoint Presentation</vt:lpstr>
      <vt:lpstr>PowerPoint Presentation</vt:lpstr>
      <vt:lpstr>PowerPoint Presentation</vt:lpstr>
      <vt:lpstr>PowerPoint Presentation</vt:lpstr>
      <vt:lpstr>Turning in your final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SolidWorks &amp; 3D Printing</dc:title>
  <dc:creator>Jensen, Dean H.</dc:creator>
  <cp:lastModifiedBy>Jensen, Dean H.</cp:lastModifiedBy>
  <cp:revision>1</cp:revision>
  <dcterms:modified xsi:type="dcterms:W3CDTF">2017-09-19T18:26:52Z</dcterms:modified>
</cp:coreProperties>
</file>